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02" r:id="rId2"/>
    <p:sldId id="299" r:id="rId3"/>
    <p:sldId id="303" r:id="rId4"/>
    <p:sldId id="308" r:id="rId5"/>
    <p:sldId id="280" r:id="rId6"/>
    <p:sldId id="309" r:id="rId7"/>
    <p:sldId id="277" r:id="rId8"/>
    <p:sldId id="310" r:id="rId9"/>
    <p:sldId id="285" r:id="rId10"/>
    <p:sldId id="306" r:id="rId11"/>
    <p:sldId id="314" r:id="rId12"/>
    <p:sldId id="315" r:id="rId13"/>
    <p:sldId id="316" r:id="rId14"/>
    <p:sldId id="304" r:id="rId15"/>
    <p:sldId id="289" r:id="rId16"/>
    <p:sldId id="311" r:id="rId17"/>
    <p:sldId id="313" r:id="rId18"/>
    <p:sldId id="312" r:id="rId19"/>
    <p:sldId id="292" r:id="rId20"/>
    <p:sldId id="295" r:id="rId21"/>
    <p:sldId id="294" r:id="rId22"/>
    <p:sldId id="297" r:id="rId23"/>
    <p:sldId id="301" r:id="rId24"/>
    <p:sldId id="28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0" userDrawn="1">
          <p15:clr>
            <a:srgbClr val="A4A3A4"/>
          </p15:clr>
        </p15:guide>
        <p15:guide id="2" pos="36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kut kalita" initials="Mk" lastIdx="1" clrIdx="0">
    <p:extLst>
      <p:ext uri="{19B8F6BF-5375-455C-9EA6-DF929625EA0E}">
        <p15:presenceInfo xmlns:p15="http://schemas.microsoft.com/office/powerpoint/2012/main" userId="067a0e3cc71dcec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FF"/>
    <a:srgbClr val="0096FF"/>
    <a:srgbClr val="00AAFF"/>
    <a:srgbClr val="E0FF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80"/>
    <p:restoredTop sz="95701"/>
  </p:normalViewPr>
  <p:slideViewPr>
    <p:cSldViewPr snapToGrid="0" snapToObjects="1">
      <p:cViewPr varScale="1">
        <p:scale>
          <a:sx n="100" d="100"/>
          <a:sy n="100" d="100"/>
        </p:scale>
        <p:origin x="192" y="352"/>
      </p:cViewPr>
      <p:guideLst>
        <p:guide orient="horz" pos="1480"/>
        <p:guide pos="36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2" d="100"/>
          <a:sy n="142" d="100"/>
        </p:scale>
        <p:origin x="447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28B2-28B8-364D-9670-4B162B54CA37}" type="datetimeFigureOut">
              <a:rPr lang="en-US" smtClean="0"/>
              <a:t>6/3/19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15AF5-5D84-804C-BA78-8F8C31435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20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87CE-4BC8-F744-A3DE-180CA8258505}" type="datetimeFigureOut">
              <a:rPr lang="en-US" smtClean="0"/>
              <a:t>6/3/19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76310-DAD6-EE4F-ABB6-4124C82A7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52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ea typeface="Book Antiqua" charset="0"/>
                <a:cs typeface="Book Antiqua" charset="0"/>
              </a:rPr>
              <a:t>Small contribution to electronic transitions by parity violating effects and that is what we want to measure, When I say small it is really small, the oscillator strength is 10**-20 </a:t>
            </a:r>
            <a:r>
              <a:rPr lang="en-US" dirty="0" err="1">
                <a:ea typeface="Book Antiqua" charset="0"/>
                <a:cs typeface="Book Antiqua" charset="0"/>
              </a:rPr>
              <a:t>th</a:t>
            </a:r>
            <a:r>
              <a:rPr lang="en-US" dirty="0">
                <a:ea typeface="Book Antiqua" charset="0"/>
                <a:cs typeface="Book Antiqua" charset="0"/>
              </a:rPr>
              <a:t> of allowed transitions.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680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30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Cut time here.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24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TRIUMF can give the largest number of atoms.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93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76310-DAD6-EE4F-ABB6-4124C82A748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24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70000" y="634696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900" b="0" i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270000" y="4906619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 dirty="0"/>
              <a:t>Presentation Title. Arial Regular 32pt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Presentation Subtitle-Arial Regular 16-Title Case</a:t>
            </a:r>
          </a:p>
          <a:p>
            <a:pPr lvl="0"/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-11408"/>
            <a:ext cx="12192000" cy="1034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278" y="313154"/>
            <a:ext cx="1783444" cy="32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3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79418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1189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35869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3557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Bold 20-Cyan Blue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07644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822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0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15" name="Content Placeholder 16"/>
          <p:cNvSpPr>
            <a:spLocks noGrp="1"/>
          </p:cNvSpPr>
          <p:nvPr>
            <p:ph sz="quarter" idx="34"/>
          </p:nvPr>
        </p:nvSpPr>
        <p:spPr>
          <a:xfrm>
            <a:off x="6667342" y="1590785"/>
            <a:ext cx="4994433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642755" y="1590783"/>
            <a:ext cx="2387539" cy="916443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20-Cyan Blue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642755" y="2732526"/>
            <a:ext cx="2387539" cy="311168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6667341" y="4293829"/>
            <a:ext cx="4964959" cy="206252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</a:t>
            </a:r>
            <a:r>
              <a:rPr lang="en-US"/>
              <a:t>Regular 14 </a:t>
            </a:r>
            <a:r>
              <a:rPr lang="en-US" dirty="0"/>
              <a:t>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  <a:p>
            <a:pPr lvl="0"/>
            <a:r>
              <a:rPr lang="en-US" dirty="0"/>
              <a:t>Use two columns of text when possible, as default.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14 is the default type for paragraphs (in black).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Italic 24-Cyan Blue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61994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9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6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1" r:id="rId4"/>
    <p:sldLayoutId id="2147483652" r:id="rId5"/>
    <p:sldLayoutId id="2147483653" r:id="rId6"/>
    <p:sldLayoutId id="214748365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(null)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microsoft.com/office/2007/relationships/hdphoto" Target="../media/hdphoto2.wdp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9586A9-1A8D-A54B-A69D-6EE978C9D7B5}"/>
              </a:ext>
            </a:extLst>
          </p:cNvPr>
          <p:cNvSpPr/>
          <p:nvPr/>
        </p:nvSpPr>
        <p:spPr>
          <a:xfrm>
            <a:off x="216885" y="328556"/>
            <a:ext cx="101148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00B0F0"/>
                </a:solidFill>
                <a:ea typeface="Book Antiqua" charset="0"/>
                <a:cs typeface="Arial" panose="020B0604020202020204" pitchFamily="34" charset="0"/>
              </a:rPr>
              <a:t>Towards measuring atomic parity violation effects in francium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036844-0999-204F-B7E8-B63EDA5154E1}"/>
              </a:ext>
            </a:extLst>
          </p:cNvPr>
          <p:cNvSpPr/>
          <p:nvPr/>
        </p:nvSpPr>
        <p:spPr>
          <a:xfrm>
            <a:off x="381985" y="220075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cs typeface="Arial" panose="020B0604020202020204" pitchFamily="34" charset="0"/>
              </a:rPr>
              <a:t>Mukut Ranjan Kalita</a:t>
            </a:r>
          </a:p>
          <a:p>
            <a:r>
              <a:rPr lang="en-US" dirty="0">
                <a:cs typeface="Arial" panose="020B0604020202020204" pitchFamily="34" charset="0"/>
              </a:rPr>
              <a:t>TRIUMF</a:t>
            </a:r>
          </a:p>
          <a:p>
            <a:endParaRPr lang="en-US" dirty="0">
              <a:cs typeface="Arial" panose="020B0604020202020204" pitchFamily="34" charset="0"/>
            </a:endParaRPr>
          </a:p>
          <a:p>
            <a:r>
              <a:rPr lang="en-US" dirty="0">
                <a:cs typeface="Arial" panose="020B0604020202020204" pitchFamily="34" charset="0"/>
              </a:rPr>
              <a:t>CAP 2019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B3092A-2400-A14B-8DCD-506703F0F6E3}"/>
              </a:ext>
            </a:extLst>
          </p:cNvPr>
          <p:cNvSpPr/>
          <p:nvPr/>
        </p:nvSpPr>
        <p:spPr>
          <a:xfrm>
            <a:off x="359079" y="5881918"/>
            <a:ext cx="87758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>
                <a:solidFill>
                  <a:srgbClr val="00B0F0"/>
                </a:solidFill>
              </a:rPr>
              <a:t>Operational funding by NSERC, NSF, NRC/TRIUMF.</a:t>
            </a:r>
            <a:br>
              <a:rPr lang="en-CA" sz="1400" dirty="0">
                <a:solidFill>
                  <a:srgbClr val="00B0F0"/>
                </a:solidFill>
              </a:rPr>
            </a:br>
            <a:r>
              <a:rPr lang="en-CA" sz="1400" dirty="0">
                <a:solidFill>
                  <a:srgbClr val="00B0F0"/>
                </a:solidFill>
              </a:rPr>
              <a:t>Infrastructure support by DOE and NRC/TRIUMF.</a:t>
            </a:r>
            <a:br>
              <a:rPr lang="en-CA" sz="1400" dirty="0">
                <a:solidFill>
                  <a:srgbClr val="00B0F0"/>
                </a:solidFill>
              </a:rPr>
            </a:br>
            <a:r>
              <a:rPr lang="en-CA" sz="1400" dirty="0">
                <a:solidFill>
                  <a:srgbClr val="00B0F0"/>
                </a:solidFill>
              </a:rPr>
              <a:t>Student support by the U. of Manitoba, travel support by CONACYT and Fulbright.</a:t>
            </a:r>
            <a:endParaRPr lang="en-US" sz="1400" i="1" dirty="0">
              <a:solidFill>
                <a:srgbClr val="00B0F0"/>
              </a:solidFill>
              <a:ea typeface="Book Antiqua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D0FAB5-11B4-FA41-8A19-036E5E3C3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0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3E99562-2567-0A44-BF19-E764D791BB91}"/>
              </a:ext>
            </a:extLst>
          </p:cNvPr>
          <p:cNvGrpSpPr/>
          <p:nvPr/>
        </p:nvGrpSpPr>
        <p:grpSpPr>
          <a:xfrm>
            <a:off x="6012875" y="2224202"/>
            <a:ext cx="6011922" cy="3682291"/>
            <a:chOff x="6044364" y="1846117"/>
            <a:chExt cx="6011922" cy="368229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CE92690-C938-0E4D-ACB4-497B029D8E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26765" y="2678662"/>
              <a:ext cx="1883871" cy="34285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2DFBDDD-3EB1-694D-B719-BC5B84CB3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14064" y="1846117"/>
              <a:ext cx="1883871" cy="56885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5D57A83-12A3-DD4E-B8E5-D0D462882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85400" y="4153564"/>
              <a:ext cx="1870886" cy="340517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2CB7771-548D-C14C-8569-B1E9CA3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04026" y="3195603"/>
              <a:ext cx="1008405" cy="73338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9B5A7AC-15C1-4E46-8D32-4EAF4B02A0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24861" y="4666238"/>
              <a:ext cx="862170" cy="86217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25480B7-12A6-BE4D-ACDD-26F7BA3ECECF}"/>
                </a:ext>
              </a:extLst>
            </p:cNvPr>
            <p:cNvSpPr/>
            <p:nvPr/>
          </p:nvSpPr>
          <p:spPr>
            <a:xfrm>
              <a:off x="8665949" y="4172188"/>
              <a:ext cx="131625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Luis Orozco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238E678-3F14-8341-BF13-BB13875FD97C}"/>
                </a:ext>
              </a:extLst>
            </p:cNvPr>
            <p:cNvSpPr txBox="1"/>
            <p:nvPr/>
          </p:nvSpPr>
          <p:spPr>
            <a:xfrm>
              <a:off x="6069013" y="1860067"/>
              <a:ext cx="37287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Gerald </a:t>
              </a:r>
              <a:r>
                <a:rPr lang="en-US" sz="1400" dirty="0" err="1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Gwinner</a:t>
              </a:r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, Tim </a:t>
              </a:r>
              <a:r>
                <a:rPr lang="en-US" sz="1400" dirty="0" err="1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Hucko</a:t>
              </a:r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, Michael </a:t>
              </a:r>
              <a:r>
                <a:rPr lang="en-US" sz="1400" dirty="0" err="1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Kossin</a:t>
              </a:r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, </a:t>
              </a:r>
            </a:p>
            <a:p>
              <a:pPr algn="just"/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Andrew </a:t>
              </a:r>
              <a:r>
                <a:rPr lang="en-US" sz="1400" dirty="0" err="1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Senchuk</a:t>
              </a:r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, Anima Sharma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B8D5012-CD37-0242-997F-3BEECCB391CE}"/>
                </a:ext>
              </a:extLst>
            </p:cNvPr>
            <p:cNvSpPr txBox="1"/>
            <p:nvPr/>
          </p:nvSpPr>
          <p:spPr>
            <a:xfrm>
              <a:off x="6044364" y="2701023"/>
              <a:ext cx="38042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John Behr, Alexandre </a:t>
              </a:r>
              <a:r>
                <a:rPr lang="en-US" sz="1400" dirty="0" err="1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Gorelov</a:t>
              </a:r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, Matt Pearson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6E81F1-1191-9E40-B0B2-4E7431F363D3}"/>
                </a:ext>
              </a:extLst>
            </p:cNvPr>
            <p:cNvSpPr txBox="1"/>
            <p:nvPr/>
          </p:nvSpPr>
          <p:spPr>
            <a:xfrm>
              <a:off x="8301910" y="3425882"/>
              <a:ext cx="17310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Eduardo Gomez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5852D31-6BDF-064D-9630-53B66091AEAD}"/>
                </a:ext>
              </a:extLst>
            </p:cNvPr>
            <p:cNvSpPr txBox="1"/>
            <p:nvPr/>
          </p:nvSpPr>
          <p:spPr>
            <a:xfrm>
              <a:off x="8832691" y="5040608"/>
              <a:ext cx="12875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00" dirty="0">
                  <a:solidFill>
                    <a:schemeClr val="bg2">
                      <a:lumMod val="75000"/>
                    </a:schemeClr>
                  </a:solidFill>
                  <a:ea typeface="Footlight MT Light" charset="0"/>
                  <a:cs typeface="Footlight MT Light" charset="0"/>
                </a:rPr>
                <a:t>Seth Aubin</a:t>
              </a:r>
              <a:endParaRPr lang="en-US" sz="14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48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7EBC37C-7AE6-7843-A68B-46BC7CB4A908}"/>
              </a:ext>
            </a:extLst>
          </p:cNvPr>
          <p:cNvGrpSpPr/>
          <p:nvPr/>
        </p:nvGrpSpPr>
        <p:grpSpPr>
          <a:xfrm>
            <a:off x="7362357" y="103341"/>
            <a:ext cx="4524935" cy="6275060"/>
            <a:chOff x="6285879" y="483065"/>
            <a:chExt cx="4524935" cy="627506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6478904-85EA-0C49-8292-283B58042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5879" y="483065"/>
              <a:ext cx="4498879" cy="627506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A7AFF47-9748-0747-89EE-B3A4F5F7003F}"/>
                </a:ext>
              </a:extLst>
            </p:cNvPr>
            <p:cNvSpPr txBox="1"/>
            <p:nvPr/>
          </p:nvSpPr>
          <p:spPr>
            <a:xfrm>
              <a:off x="10075708" y="3826207"/>
              <a:ext cx="73510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1.5 m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A7590F0-367A-E543-B2FE-4E95C48C7850}"/>
              </a:ext>
            </a:extLst>
          </p:cNvPr>
          <p:cNvGrpSpPr/>
          <p:nvPr/>
        </p:nvGrpSpPr>
        <p:grpSpPr>
          <a:xfrm>
            <a:off x="2811381" y="343335"/>
            <a:ext cx="4038536" cy="6088737"/>
            <a:chOff x="2833760" y="174627"/>
            <a:chExt cx="3774526" cy="657077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B5627D6-1157-F546-9B90-713F700A224B}"/>
                </a:ext>
              </a:extLst>
            </p:cNvPr>
            <p:cNvGrpSpPr/>
            <p:nvPr/>
          </p:nvGrpSpPr>
          <p:grpSpPr>
            <a:xfrm>
              <a:off x="2833760" y="174627"/>
              <a:ext cx="3774526" cy="6570771"/>
              <a:chOff x="5389316" y="101600"/>
              <a:chExt cx="3774526" cy="657077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A5B1CA5-0C2E-0E4D-BA68-A63219E86934}"/>
                  </a:ext>
                </a:extLst>
              </p:cNvPr>
              <p:cNvGrpSpPr/>
              <p:nvPr/>
            </p:nvGrpSpPr>
            <p:grpSpPr>
              <a:xfrm>
                <a:off x="5389316" y="101600"/>
                <a:ext cx="3774526" cy="6515100"/>
                <a:chOff x="5325816" y="101600"/>
                <a:chExt cx="3774526" cy="6515100"/>
              </a:xfrm>
            </p:grpSpPr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92909235-A1F8-724F-A740-497D9F67BB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25816" y="3543737"/>
                  <a:ext cx="3774526" cy="3072963"/>
                </a:xfrm>
                <a:prstGeom prst="rect">
                  <a:avLst/>
                </a:prstGeom>
              </p:spPr>
            </p:pic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70387879-F1E7-0D48-AE52-31BF3597D944}"/>
                    </a:ext>
                  </a:extLst>
                </p:cNvPr>
                <p:cNvCxnSpPr/>
                <p:nvPr/>
              </p:nvCxnSpPr>
              <p:spPr>
                <a:xfrm>
                  <a:off x="7308862" y="3193535"/>
                  <a:ext cx="0" cy="743465"/>
                </a:xfrm>
                <a:prstGeom prst="straightConnector1">
                  <a:avLst/>
                </a:prstGeom>
                <a:ln w="53975">
                  <a:solidFill>
                    <a:srgbClr val="FF00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ight Arrow 22">
                  <a:extLst>
                    <a:ext uri="{FF2B5EF4-FFF2-40B4-BE49-F238E27FC236}">
                      <a16:creationId xmlns:a16="http://schemas.microsoft.com/office/drawing/2014/main" id="{70DA5E7E-356B-DA4E-8D76-D4C199CB766D}"/>
                    </a:ext>
                  </a:extLst>
                </p:cNvPr>
                <p:cNvSpPr/>
                <p:nvPr/>
              </p:nvSpPr>
              <p:spPr>
                <a:xfrm>
                  <a:off x="5636176" y="2770293"/>
                  <a:ext cx="1532730" cy="184666"/>
                </a:xfrm>
                <a:prstGeom prst="rightArrow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6CA39C9-9EA4-B241-A666-3E78101B28B8}"/>
                    </a:ext>
                  </a:extLst>
                </p:cNvPr>
                <p:cNvSpPr txBox="1"/>
                <p:nvPr/>
              </p:nvSpPr>
              <p:spPr>
                <a:xfrm>
                  <a:off x="5797334" y="2477895"/>
                  <a:ext cx="662509" cy="3653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ea typeface="Book Antiqua" charset="0"/>
                      <a:cs typeface="Book Antiqua" charset="0"/>
                    </a:rPr>
                    <a:t>Fr ion</a:t>
                  </a:r>
                </a:p>
              </p:txBody>
            </p: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2C6CEABE-BC56-EC41-8073-02E38E5A822C}"/>
                    </a:ext>
                  </a:extLst>
                </p:cNvPr>
                <p:cNvCxnSpPr/>
                <p:nvPr/>
              </p:nvCxnSpPr>
              <p:spPr>
                <a:xfrm flipH="1">
                  <a:off x="7267621" y="101600"/>
                  <a:ext cx="3131" cy="464389"/>
                </a:xfrm>
                <a:prstGeom prst="straightConnector1">
                  <a:avLst/>
                </a:prstGeom>
                <a:ln w="53975">
                  <a:solidFill>
                    <a:srgbClr val="FF00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A653F4E-1B89-C548-8A4E-14C69B0E6260}"/>
                    </a:ext>
                  </a:extLst>
                </p:cNvPr>
                <p:cNvSpPr txBox="1"/>
                <p:nvPr/>
              </p:nvSpPr>
              <p:spPr>
                <a:xfrm>
                  <a:off x="7404114" y="168415"/>
                  <a:ext cx="1239320" cy="36535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FF0000"/>
                      </a:solidFill>
                      <a:ea typeface="Book Antiqua" charset="0"/>
                      <a:cs typeface="Book Antiqua" charset="0"/>
                    </a:rPr>
                    <a:t>Push atoms </a:t>
                  </a:r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9B44BAB-53C2-ED44-8791-C00D75B69225}"/>
                  </a:ext>
                </a:extLst>
              </p:cNvPr>
              <p:cNvSpPr txBox="1"/>
              <p:nvPr/>
            </p:nvSpPr>
            <p:spPr>
              <a:xfrm>
                <a:off x="5415365" y="1333500"/>
                <a:ext cx="1371162" cy="398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7030A0"/>
                    </a:solidFill>
                    <a:ea typeface="Book Antiqua" charset="0"/>
                    <a:cs typeface="Book Antiqua" charset="0"/>
                  </a:rPr>
                  <a:t>Capture trap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6C44996-D846-9C41-A73D-3DBF80BCBBA8}"/>
                  </a:ext>
                </a:extLst>
              </p:cNvPr>
              <p:cNvSpPr txBox="1"/>
              <p:nvPr/>
            </p:nvSpPr>
            <p:spPr>
              <a:xfrm>
                <a:off x="6457637" y="6273800"/>
                <a:ext cx="1838603" cy="39857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7030A0"/>
                    </a:solidFill>
                    <a:ea typeface="Book Antiqua" charset="0"/>
                    <a:cs typeface="Book Antiqua" charset="0"/>
                  </a:rPr>
                  <a:t>Science chamber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AC7069C-2E6D-534A-A3CB-8A5E6A90CCE3}"/>
                </a:ext>
              </a:extLst>
            </p:cNvPr>
            <p:cNvGrpSpPr/>
            <p:nvPr/>
          </p:nvGrpSpPr>
          <p:grpSpPr>
            <a:xfrm>
              <a:off x="2859809" y="639016"/>
              <a:ext cx="2975991" cy="2486585"/>
              <a:chOff x="5415365" y="565989"/>
              <a:chExt cx="2975991" cy="2486585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14A2CDF-234B-1643-8E93-0CD9DE699FDB}"/>
                  </a:ext>
                </a:extLst>
              </p:cNvPr>
              <p:cNvGrpSpPr/>
              <p:nvPr/>
            </p:nvGrpSpPr>
            <p:grpSpPr>
              <a:xfrm>
                <a:off x="5682852" y="565989"/>
                <a:ext cx="2708504" cy="2486585"/>
                <a:chOff x="5619352" y="565989"/>
                <a:chExt cx="2708504" cy="2486585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B4D5104D-1531-C540-A83D-6E412069408D}"/>
                    </a:ext>
                  </a:extLst>
                </p:cNvPr>
                <p:cNvSpPr/>
                <p:nvPr/>
              </p:nvSpPr>
              <p:spPr>
                <a:xfrm>
                  <a:off x="7513397" y="2702546"/>
                  <a:ext cx="45719" cy="309908"/>
                </a:xfrm>
                <a:prstGeom prst="rect">
                  <a:avLst/>
                </a:prstGeom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A01375CB-BD0A-2D47-827F-6CBBCB3F50D9}"/>
                    </a:ext>
                  </a:extLst>
                </p:cNvPr>
                <p:cNvGrpSpPr/>
                <p:nvPr/>
              </p:nvGrpSpPr>
              <p:grpSpPr>
                <a:xfrm>
                  <a:off x="5619352" y="565989"/>
                  <a:ext cx="2708504" cy="2486585"/>
                  <a:chOff x="5619352" y="565989"/>
                  <a:chExt cx="2708504" cy="2486585"/>
                </a:xfrm>
              </p:grpSpPr>
              <p:pic>
                <p:nvPicPr>
                  <p:cNvPr id="14" name="Picture 2">
                    <a:extLst>
                      <a:ext uri="{FF2B5EF4-FFF2-40B4-BE49-F238E27FC236}">
                        <a16:creationId xmlns:a16="http://schemas.microsoft.com/office/drawing/2014/main" id="{9ABC000B-BA0C-FB48-8FC1-2CC9104153B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19352" y="565989"/>
                    <a:ext cx="2638823" cy="216938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5" name="Right Arrow 14">
                    <a:extLst>
                      <a:ext uri="{FF2B5EF4-FFF2-40B4-BE49-F238E27FC236}">
                        <a16:creationId xmlns:a16="http://schemas.microsoft.com/office/drawing/2014/main" id="{0B476D5C-6432-D241-9F0B-C0742AFE9081}"/>
                      </a:ext>
                    </a:extLst>
                  </p:cNvPr>
                  <p:cNvSpPr/>
                  <p:nvPr/>
                </p:nvSpPr>
                <p:spPr>
                  <a:xfrm>
                    <a:off x="5636176" y="2770293"/>
                    <a:ext cx="1532730" cy="184666"/>
                  </a:xfrm>
                  <a:prstGeom prst="rightArrow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9E87F39F-34EA-034E-9D0F-EE83BA591E2E}"/>
                      </a:ext>
                    </a:extLst>
                  </p:cNvPr>
                  <p:cNvSpPr txBox="1"/>
                  <p:nvPr/>
                </p:nvSpPr>
                <p:spPr>
                  <a:xfrm>
                    <a:off x="5797334" y="2477895"/>
                    <a:ext cx="662509" cy="3653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ea typeface="Book Antiqua" charset="0"/>
                        <a:cs typeface="Book Antiqua" charset="0"/>
                      </a:rPr>
                      <a:t>Fr ion</a:t>
                    </a:r>
                  </a:p>
                </p:txBody>
              </p: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684746C1-D885-5E4C-B60C-4462227944B6}"/>
                      </a:ext>
                    </a:extLst>
                  </p:cNvPr>
                  <p:cNvSpPr txBox="1"/>
                  <p:nvPr/>
                </p:nvSpPr>
                <p:spPr>
                  <a:xfrm>
                    <a:off x="7514029" y="2687217"/>
                    <a:ext cx="813827" cy="36535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0070C0"/>
                        </a:solidFill>
                        <a:ea typeface="Book Antiqua" charset="0"/>
                        <a:cs typeface="Book Antiqua" charset="0"/>
                      </a:rPr>
                      <a:t>   </a:t>
                    </a:r>
                    <a:r>
                      <a:rPr lang="en-US" sz="1600" dirty="0" err="1">
                        <a:solidFill>
                          <a:srgbClr val="0070C0"/>
                        </a:solidFill>
                        <a:ea typeface="Book Antiqua" charset="0"/>
                        <a:cs typeface="Book Antiqua" charset="0"/>
                      </a:rPr>
                      <a:t>Zr</a:t>
                    </a:r>
                    <a:r>
                      <a:rPr lang="en-US" sz="1600" dirty="0">
                        <a:solidFill>
                          <a:srgbClr val="0070C0"/>
                        </a:solidFill>
                        <a:ea typeface="Book Antiqua" charset="0"/>
                        <a:cs typeface="Book Antiqua" charset="0"/>
                      </a:rPr>
                      <a:t> foil</a:t>
                    </a:r>
                  </a:p>
                </p:txBody>
              </p:sp>
            </p:grpSp>
          </p:grp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F4893F5-7421-6046-B30E-839D37DE6BA5}"/>
                  </a:ext>
                </a:extLst>
              </p:cNvPr>
              <p:cNvSpPr txBox="1"/>
              <p:nvPr/>
            </p:nvSpPr>
            <p:spPr>
              <a:xfrm>
                <a:off x="5415365" y="1333500"/>
                <a:ext cx="1371162" cy="398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7030A0"/>
                    </a:solidFill>
                    <a:ea typeface="Book Antiqua" charset="0"/>
                    <a:cs typeface="Book Antiqua" charset="0"/>
                  </a:rPr>
                  <a:t>Capture trap</a:t>
                </a:r>
              </a:p>
            </p:txBody>
          </p:sp>
        </p:grp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21130B7-21CE-D543-AA43-56104F4A31F8}"/>
              </a:ext>
            </a:extLst>
          </p:cNvPr>
          <p:cNvSpPr/>
          <p:nvPr/>
        </p:nvSpPr>
        <p:spPr>
          <a:xfrm>
            <a:off x="6588227" y="6450644"/>
            <a:ext cx="45639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i="1" dirty="0">
                <a:solidFill>
                  <a:srgbClr val="000000"/>
                </a:solidFill>
              </a:rPr>
              <a:t>M. </a:t>
            </a:r>
            <a:r>
              <a:rPr lang="en-CA" sz="1600" i="1" dirty="0" err="1">
                <a:solidFill>
                  <a:srgbClr val="000000"/>
                </a:solidFill>
              </a:rPr>
              <a:t>Tandecki</a:t>
            </a:r>
            <a:r>
              <a:rPr lang="en-CA" sz="1600" i="1" dirty="0">
                <a:solidFill>
                  <a:srgbClr val="000000"/>
                </a:solidFill>
              </a:rPr>
              <a:t> et. al. JINST </a:t>
            </a:r>
            <a:r>
              <a:rPr lang="en-CA" sz="1600" b="1" i="1" dirty="0">
                <a:solidFill>
                  <a:srgbClr val="000000"/>
                </a:solidFill>
              </a:rPr>
              <a:t>8</a:t>
            </a:r>
            <a:r>
              <a:rPr lang="en-CA" sz="1600" i="1" dirty="0">
                <a:solidFill>
                  <a:srgbClr val="000000"/>
                </a:solidFill>
              </a:rPr>
              <a:t>, P12006 (2013)</a:t>
            </a:r>
            <a:endParaRPr lang="en-US" sz="1600" i="1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0EADE05-17C9-C843-BD0C-F37496E3B31B}"/>
              </a:ext>
            </a:extLst>
          </p:cNvPr>
          <p:cNvSpPr/>
          <p:nvPr/>
        </p:nvSpPr>
        <p:spPr>
          <a:xfrm>
            <a:off x="524786" y="842947"/>
            <a:ext cx="2526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ea typeface="Book Antiqua" charset="0"/>
                <a:cs typeface="Book Antiqua" charset="0"/>
              </a:rPr>
              <a:t>Up to 50% transfer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ea typeface="Book Antiqua" charset="0"/>
                <a:cs typeface="Book Antiqua" charset="0"/>
              </a:rPr>
              <a:t>20 s lifetime  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70A51F4-3C16-234C-BC88-C527B998DB1C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6127812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The francium trapping facility 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24AB56-D00F-4640-B8EA-E3D6C981F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A2A098A-BE37-DB40-A391-321377D6709B}"/>
              </a:ext>
            </a:extLst>
          </p:cNvPr>
          <p:cNvSpPr/>
          <p:nvPr/>
        </p:nvSpPr>
        <p:spPr>
          <a:xfrm>
            <a:off x="512614" y="6108906"/>
            <a:ext cx="37837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ea typeface="Book Antiqua" charset="0"/>
                <a:cs typeface="Book Antiqua" charset="0"/>
              </a:rPr>
              <a:t>5, 6 days of beamtime/year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Tune with </a:t>
            </a:r>
            <a:r>
              <a:rPr lang="en-US" dirty="0" err="1">
                <a:ea typeface="Book Antiqua" charset="0"/>
                <a:cs typeface="Book Antiqua" charset="0"/>
              </a:rPr>
              <a:t>Rb</a:t>
            </a:r>
            <a:endParaRPr lang="en-US" dirty="0">
              <a:ea typeface="Book Antiqua" charset="0"/>
              <a:cs typeface="Book Antiq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152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21AB9C-7100-EF4B-A2AE-BC417D28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asted-image.jpg">
            <a:extLst>
              <a:ext uri="{FF2B5EF4-FFF2-40B4-BE49-F238E27FC236}">
                <a16:creationId xmlns:a16="http://schemas.microsoft.com/office/drawing/2014/main" id="{6331F83C-1752-B940-B460-002E69239D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1965" y="654516"/>
            <a:ext cx="6330950" cy="579973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AD1D10C-B7E9-544F-9E85-87C3242B8C01}"/>
              </a:ext>
            </a:extLst>
          </p:cNvPr>
          <p:cNvSpPr txBox="1">
            <a:spLocks/>
          </p:cNvSpPr>
          <p:nvPr/>
        </p:nvSpPr>
        <p:spPr>
          <a:xfrm>
            <a:off x="446025" y="279566"/>
            <a:ext cx="9755249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Completed measurements at the francium trapping facility  </a:t>
            </a:r>
            <a:br>
              <a:rPr lang="en-US" sz="28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</a:br>
            <a:endParaRPr lang="en-US" sz="2800" dirty="0">
              <a:latin typeface="Arial" panose="020B0604020202020204" pitchFamily="34" charset="0"/>
              <a:ea typeface="Book Antiqua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BF0FC7-FA56-7E49-A89D-00504E29DB62}"/>
              </a:ext>
            </a:extLst>
          </p:cNvPr>
          <p:cNvSpPr/>
          <p:nvPr/>
        </p:nvSpPr>
        <p:spPr>
          <a:xfrm>
            <a:off x="446025" y="848729"/>
            <a:ext cx="5095940" cy="2118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/>
              <a:t>D1 isotope shifts in a string of light Fr isotopes.</a:t>
            </a:r>
          </a:p>
          <a:p>
            <a:pPr>
              <a:lnSpc>
                <a:spcPct val="150000"/>
              </a:lnSpc>
            </a:pPr>
            <a:r>
              <a:rPr lang="en-US" i="1" dirty="0" err="1"/>
              <a:t>Collister</a:t>
            </a:r>
            <a:r>
              <a:rPr lang="en-US" i="1" dirty="0"/>
              <a:t> et. al. Phys. Rev. A 90 052502 (2014) and A 92, 019902(E) (2015).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/>
              <a:t> Benchmarks state of the art atomic theory.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0A5B4A-8AF6-4C4F-B40E-4DBD976210A3}"/>
              </a:ext>
            </a:extLst>
          </p:cNvPr>
          <p:cNvSpPr txBox="1"/>
          <p:nvPr/>
        </p:nvSpPr>
        <p:spPr>
          <a:xfrm>
            <a:off x="538619" y="6078755"/>
            <a:ext cx="3775175" cy="584775"/>
          </a:xfrm>
          <a:prstGeom prst="rect">
            <a:avLst/>
          </a:prstGeom>
          <a:solidFill>
            <a:srgbClr val="00AAFF">
              <a:alpha val="4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i="1" dirty="0"/>
              <a:t>R. </a:t>
            </a:r>
            <a:r>
              <a:rPr lang="en-US" sz="1600" i="1" dirty="0" err="1"/>
              <a:t>Collister</a:t>
            </a:r>
            <a:r>
              <a:rPr lang="en-US" sz="1600" i="1" dirty="0"/>
              <a:t>, PhD, 2015 (U. of Manitoba)</a:t>
            </a:r>
          </a:p>
          <a:p>
            <a:r>
              <a:rPr lang="en-US" sz="1600" i="1" dirty="0"/>
              <a:t>J. Zhang, PhD, 2014 (U. of Maryland)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C11BBA-0723-1C48-B2CD-0ABCB11C349F}"/>
              </a:ext>
            </a:extLst>
          </p:cNvPr>
          <p:cNvSpPr txBox="1"/>
          <p:nvPr/>
        </p:nvSpPr>
        <p:spPr>
          <a:xfrm>
            <a:off x="538619" y="5523978"/>
            <a:ext cx="435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These are all dipole allowed transitions ! </a:t>
            </a:r>
          </a:p>
        </p:txBody>
      </p:sp>
    </p:spTree>
    <p:extLst>
      <p:ext uri="{BB962C8B-B14F-4D97-AF65-F5344CB8AC3E}">
        <p14:creationId xmlns:p14="http://schemas.microsoft.com/office/powerpoint/2010/main" val="4143724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15AD55-B3A6-3B48-8AC6-5E5B77C04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A7728E6-8C57-D74D-8E07-75E45B480914}"/>
              </a:ext>
            </a:extLst>
          </p:cNvPr>
          <p:cNvSpPr txBox="1">
            <a:spLocks/>
          </p:cNvSpPr>
          <p:nvPr/>
        </p:nvSpPr>
        <p:spPr>
          <a:xfrm>
            <a:off x="446025" y="279566"/>
            <a:ext cx="9755249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Completed measurements at the francium trapping facility  </a:t>
            </a:r>
            <a:br>
              <a:rPr lang="en-US" sz="28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</a:br>
            <a:endParaRPr lang="en-US" sz="2800" dirty="0">
              <a:latin typeface="Arial" panose="020B0604020202020204" pitchFamily="34" charset="0"/>
              <a:ea typeface="Book Antiqua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9C334FB-6346-4E4F-9DAF-694B9A874C48}"/>
              </a:ext>
            </a:extLst>
          </p:cNvPr>
          <p:cNvSpPr/>
          <p:nvPr/>
        </p:nvSpPr>
        <p:spPr>
          <a:xfrm>
            <a:off x="446025" y="826718"/>
            <a:ext cx="6096000" cy="2118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/>
              <a:t>Hyperfine anomaly in light Fr isotopes.</a:t>
            </a:r>
          </a:p>
          <a:p>
            <a:pPr>
              <a:lnSpc>
                <a:spcPct val="150000"/>
              </a:lnSpc>
            </a:pPr>
            <a:r>
              <a:rPr lang="en-US" i="1" dirty="0"/>
              <a:t>    Zhang et. al. Phys. Rev. Lett. 115 042501 (2015)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/>
              <a:t>Reconfirms that in terms of nuclear structure 208-213 are “simple” nuclei for APNC/anapole.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6" name="pasted-image.jpg">
            <a:extLst>
              <a:ext uri="{FF2B5EF4-FFF2-40B4-BE49-F238E27FC236}">
                <a16:creationId xmlns:a16="http://schemas.microsoft.com/office/drawing/2014/main" id="{CC2AE724-B5B8-224D-A714-B62CAB6D76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775" y="668804"/>
            <a:ext cx="5552188" cy="535389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E8FE11-32DF-E646-9277-CF1494FAFA25}"/>
              </a:ext>
            </a:extLst>
          </p:cNvPr>
          <p:cNvSpPr txBox="1"/>
          <p:nvPr/>
        </p:nvSpPr>
        <p:spPr>
          <a:xfrm>
            <a:off x="538619" y="6078755"/>
            <a:ext cx="3775175" cy="584775"/>
          </a:xfrm>
          <a:prstGeom prst="rect">
            <a:avLst/>
          </a:prstGeom>
          <a:solidFill>
            <a:srgbClr val="00AAFF">
              <a:alpha val="4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i="1" dirty="0"/>
              <a:t>R. </a:t>
            </a:r>
            <a:r>
              <a:rPr lang="en-US" sz="1600" i="1" dirty="0" err="1"/>
              <a:t>Collister</a:t>
            </a:r>
            <a:r>
              <a:rPr lang="en-US" sz="1600" i="1" dirty="0"/>
              <a:t>, PhD, 2015 (U. of Manitoba)</a:t>
            </a:r>
          </a:p>
          <a:p>
            <a:r>
              <a:rPr lang="en-US" sz="1600" i="1" dirty="0"/>
              <a:t>J. Zhang, PhD, 2014 (U. of Maryland)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819254-B6CF-1545-A010-E97714BFEF8C}"/>
              </a:ext>
            </a:extLst>
          </p:cNvPr>
          <p:cNvSpPr txBox="1"/>
          <p:nvPr/>
        </p:nvSpPr>
        <p:spPr>
          <a:xfrm>
            <a:off x="538619" y="5523978"/>
            <a:ext cx="435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These are all dipole allowed transitions ! </a:t>
            </a:r>
          </a:p>
        </p:txBody>
      </p:sp>
    </p:spTree>
    <p:extLst>
      <p:ext uri="{BB962C8B-B14F-4D97-AF65-F5344CB8AC3E}">
        <p14:creationId xmlns:p14="http://schemas.microsoft.com/office/powerpoint/2010/main" val="1106832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481187-01B9-C043-8EBB-A61BE2C2A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A86E3DB-DD40-B84D-8C61-B7CC9E1C8E7F}"/>
              </a:ext>
            </a:extLst>
          </p:cNvPr>
          <p:cNvSpPr txBox="1">
            <a:spLocks/>
          </p:cNvSpPr>
          <p:nvPr/>
        </p:nvSpPr>
        <p:spPr>
          <a:xfrm>
            <a:off x="446025" y="279566"/>
            <a:ext cx="9755249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Completed measurements at the francium trapping facility  </a:t>
            </a:r>
            <a:br>
              <a:rPr lang="en-US" sz="28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</a:br>
            <a:endParaRPr lang="en-US" sz="2800" dirty="0">
              <a:latin typeface="Arial" panose="020B0604020202020204" pitchFamily="34" charset="0"/>
              <a:ea typeface="Book Antiqua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80D4A6-97DF-004A-9FCA-4C8FCCC148DB}"/>
              </a:ext>
            </a:extLst>
          </p:cNvPr>
          <p:cNvSpPr/>
          <p:nvPr/>
        </p:nvSpPr>
        <p:spPr>
          <a:xfrm>
            <a:off x="446025" y="896929"/>
            <a:ext cx="5042324" cy="1702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/>
              <a:t>Francium 7p</a:t>
            </a:r>
            <a:r>
              <a:rPr lang="en-US" baseline="-25000" dirty="0"/>
              <a:t>3/2 </a:t>
            </a:r>
            <a:r>
              <a:rPr lang="en-US" dirty="0"/>
              <a:t> photoionization</a:t>
            </a:r>
            <a:endParaRPr lang="en-US" baseline="-25000" dirty="0"/>
          </a:p>
          <a:p>
            <a:pPr>
              <a:lnSpc>
                <a:spcPct val="150000"/>
              </a:lnSpc>
            </a:pPr>
            <a:r>
              <a:rPr lang="en-US" i="1" dirty="0"/>
              <a:t>    </a:t>
            </a:r>
            <a:r>
              <a:rPr lang="en-US" i="1" dirty="0" err="1"/>
              <a:t>Collister</a:t>
            </a:r>
            <a:r>
              <a:rPr lang="en-US" i="1" dirty="0"/>
              <a:t> et. al. Can. J. Phys (2017)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/>
              <a:t>Determines loss of atoms from trap during spectroscopy</a:t>
            </a:r>
          </a:p>
        </p:txBody>
      </p:sp>
      <p:pic>
        <p:nvPicPr>
          <p:cNvPr id="6" name="pasted-image.jpg">
            <a:extLst>
              <a:ext uri="{FF2B5EF4-FFF2-40B4-BE49-F238E27FC236}">
                <a16:creationId xmlns:a16="http://schemas.microsoft.com/office/drawing/2014/main" id="{63EABA2F-4BE2-5D44-B8CF-857187A640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349" y="1025520"/>
            <a:ext cx="5830368" cy="523619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71BCD2-FC3A-7043-B5AA-A6A907171A8D}"/>
              </a:ext>
            </a:extLst>
          </p:cNvPr>
          <p:cNvSpPr txBox="1"/>
          <p:nvPr/>
        </p:nvSpPr>
        <p:spPr>
          <a:xfrm>
            <a:off x="538619" y="6078755"/>
            <a:ext cx="3775175" cy="584775"/>
          </a:xfrm>
          <a:prstGeom prst="rect">
            <a:avLst/>
          </a:prstGeom>
          <a:solidFill>
            <a:srgbClr val="00AAFF">
              <a:alpha val="4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i="1" dirty="0"/>
              <a:t>R. </a:t>
            </a:r>
            <a:r>
              <a:rPr lang="en-US" sz="1600" i="1" dirty="0" err="1"/>
              <a:t>Collister</a:t>
            </a:r>
            <a:r>
              <a:rPr lang="en-US" sz="1600" i="1" dirty="0"/>
              <a:t>, PhD, 2015 (U. of Manitoba)</a:t>
            </a:r>
          </a:p>
          <a:p>
            <a:r>
              <a:rPr lang="en-US" sz="1600" i="1" dirty="0"/>
              <a:t>J. Zhang, PhD, 2014 (U. of Maryland)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39CB10-7C1A-F541-A82D-11431A50825A}"/>
              </a:ext>
            </a:extLst>
          </p:cNvPr>
          <p:cNvSpPr txBox="1"/>
          <p:nvPr/>
        </p:nvSpPr>
        <p:spPr>
          <a:xfrm>
            <a:off x="538619" y="5523978"/>
            <a:ext cx="435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These are all dipole allowed transitions ! </a:t>
            </a:r>
          </a:p>
        </p:txBody>
      </p:sp>
    </p:spTree>
    <p:extLst>
      <p:ext uri="{BB962C8B-B14F-4D97-AF65-F5344CB8AC3E}">
        <p14:creationId xmlns:p14="http://schemas.microsoft.com/office/powerpoint/2010/main" val="1555295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7A9C2645-8ADB-A347-884E-A8FD1F54DB20}"/>
              </a:ext>
            </a:extLst>
          </p:cNvPr>
          <p:cNvSpPr/>
          <p:nvPr/>
        </p:nvSpPr>
        <p:spPr>
          <a:xfrm>
            <a:off x="410591" y="466626"/>
            <a:ext cx="110367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Arial" panose="020B0604020202020204" pitchFamily="34" charset="0"/>
              <a:ea typeface="Book Antiqua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Observed for the first time 7s-8s transition using two photon spectroscopy in </a:t>
            </a:r>
            <a:r>
              <a:rPr lang="en-US" baseline="300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208</a:t>
            </a:r>
            <a:r>
              <a:rPr lang="en-US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Fr, </a:t>
            </a:r>
            <a:r>
              <a:rPr lang="en-US" baseline="300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209</a:t>
            </a:r>
            <a:r>
              <a:rPr lang="en-US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Fr, </a:t>
            </a:r>
            <a:r>
              <a:rPr lang="en-US" baseline="300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210</a:t>
            </a:r>
            <a:r>
              <a:rPr lang="en-US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Fr,</a:t>
            </a:r>
            <a:r>
              <a:rPr lang="en-US" baseline="300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 211</a:t>
            </a:r>
            <a:r>
              <a:rPr lang="en-US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Fr,</a:t>
            </a:r>
            <a:r>
              <a:rPr lang="en-US" baseline="300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 213</a:t>
            </a:r>
            <a:r>
              <a:rPr lang="en-US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Fr. Radioactive lifetime (T</a:t>
            </a:r>
            <a:r>
              <a:rPr lang="en-US" baseline="-250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1/2</a:t>
            </a:r>
            <a:r>
              <a:rPr lang="en-US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 ) from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50 s to 192 s. 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Isotope shifts. </a:t>
            </a:r>
            <a:endParaRPr lang="en-US" dirty="0">
              <a:solidFill>
                <a:srgbClr val="0070C0"/>
              </a:solidFill>
              <a:latin typeface="Arial" panose="020B0604020202020204" pitchFamily="34" charset="0"/>
              <a:ea typeface="Book Antiqua" charset="0"/>
              <a:cs typeface="Arial" panose="020B06040202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A3AA86C-7E56-8941-9C13-FEDFA9599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311" y="1702915"/>
            <a:ext cx="4978400" cy="29718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6EE0E9B-4477-3743-827A-6F3C7EC9FD89}"/>
              </a:ext>
            </a:extLst>
          </p:cNvPr>
          <p:cNvSpPr txBox="1"/>
          <p:nvPr/>
        </p:nvSpPr>
        <p:spPr>
          <a:xfrm>
            <a:off x="8114120" y="1345187"/>
            <a:ext cx="11867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King plot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FEEE457-7178-FA41-B454-08E11E18880A}"/>
                  </a:ext>
                </a:extLst>
              </p:cNvPr>
              <p:cNvSpPr txBox="1"/>
              <p:nvPr/>
            </p:nvSpPr>
            <p:spPr>
              <a:xfrm>
                <a:off x="4048435" y="4768939"/>
                <a:ext cx="7854010" cy="658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mr-I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𝐴</m:t>
                                  </m:r>
                                  <m:r>
                                    <a:rPr lang="en-US" i="1">
                                      <a:latin typeface="Cambria Math" charset="0"/>
                                    </a:rPr>
                                    <m:t>′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𝐴</m:t>
                                  </m:r>
                                  <m:r>
                                    <a:rPr lang="en-US" i="1">
                                      <a:latin typeface="Cambria Math" charset="0"/>
                                    </a:rPr>
                                    <m:t>′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mr-I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𝛿𝜗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𝐼𝑆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𝐷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ctrlPr>
                            <a:rPr lang="mr-IN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𝐷</m:t>
                              </m:r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𝐷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d>
                        <m:dPr>
                          <m:ctrlPr>
                            <a:rPr lang="mr-IN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𝑆𝑆</m:t>
                              </m:r>
                            </m:sub>
                          </m:s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𝑆𝑆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mr-IN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𝐷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𝑆𝑆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f>
                        <m:fPr>
                          <m:ctrlPr>
                            <a:rPr lang="mr-IN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𝐷</m:t>
                              </m:r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𝑆𝑆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mr-I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𝐴</m:t>
                                  </m:r>
                                  <m:r>
                                    <a:rPr lang="en-US" i="1">
                                      <a:latin typeface="Cambria Math" charset="0"/>
                                    </a:rPr>
                                    <m:t>′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𝐴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charset="0"/>
                                    </a:rPr>
                                    <m:t>𝐴</m:t>
                                  </m:r>
                                  <m:r>
                                    <a:rPr lang="en-US" i="1">
                                      <a:latin typeface="Cambria Math" charset="0"/>
                                    </a:rPr>
                                    <m:t>′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mr-I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𝛿𝜗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𝐼𝑆</m:t>
                          </m:r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𝑆𝑆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FEEE457-7178-FA41-B454-08E11E188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8435" y="4768939"/>
                <a:ext cx="7854010" cy="6580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64330A10-C7F7-C74B-BB02-FCC871D806AD}"/>
              </a:ext>
            </a:extLst>
          </p:cNvPr>
          <p:cNvGrpSpPr/>
          <p:nvPr/>
        </p:nvGrpSpPr>
        <p:grpSpPr>
          <a:xfrm>
            <a:off x="4136404" y="5505110"/>
            <a:ext cx="3803631" cy="1244931"/>
            <a:chOff x="-1439562" y="5276733"/>
            <a:chExt cx="3803631" cy="12449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35EF9279-B274-2845-BAA8-15FAC7091C2D}"/>
                    </a:ext>
                  </a:extLst>
                </p:cNvPr>
                <p:cNvSpPr/>
                <p:nvPr/>
              </p:nvSpPr>
              <p:spPr>
                <a:xfrm>
                  <a:off x="-1370513" y="5276733"/>
                  <a:ext cx="3601627" cy="830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solidFill>
                        <a:srgbClr val="FF0000"/>
                      </a:solidFill>
                      <a:latin typeface="Arial" panose="020B0604020202020204" pitchFamily="34" charset="0"/>
                      <a:ea typeface="Book Antiqua" charset="0"/>
                      <a:cs typeface="Arial" panose="020B0604020202020204" pitchFamily="34" charset="0"/>
                    </a:rPr>
                    <a:t>Slope ∝ </a:t>
                  </a:r>
                  <a:r>
                    <a:rPr lang="en-US" baseline="30000" dirty="0">
                      <a:solidFill>
                        <a:srgbClr val="FF0000"/>
                      </a:solidFill>
                      <a:latin typeface="Arial" panose="020B0604020202020204" pitchFamily="34" charset="0"/>
                      <a:ea typeface="Book Antiqua" charset="0"/>
                      <a:cs typeface="Arial" panose="020B0604020202020204" pitchFamily="34" charset="0"/>
                    </a:rPr>
                    <a:t>  </a:t>
                  </a:r>
                  <a:r>
                    <a:rPr lang="en-US" dirty="0">
                      <a:solidFill>
                        <a:srgbClr val="FF0000"/>
                      </a:solidFill>
                      <a:latin typeface="Arial" panose="020B0604020202020204" pitchFamily="34" charset="0"/>
                      <a:ea typeface="Book Antiqua" charset="0"/>
                      <a:cs typeface="Arial" panose="020B0604020202020204" pitchFamily="34" charset="0"/>
                    </a:rPr>
                    <a:t> 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Book Antiqua" charset="0"/>
                            </a:rPr>
                          </m:ctrlPr>
                        </m:dPr>
                        <m:e>
                          <m:r>
                            <a:rPr lang="el-G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Book Antiqua" charset="0"/>
                            </a:rPr>
                            <m:t>𝛥𝛹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Book Antiqua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Book Antiqua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b="0" i="1" baseline="3000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Book Antiqua" charset="0"/>
                            </a:rPr>
                            <m:t>2 </m:t>
                          </m:r>
                        </m:e>
                      </m:d>
                      <m:r>
                        <a:rPr lang="en-US" b="0" i="1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Book Antiqua" charset="0"/>
                        </a:rPr>
                        <m:t>𝐷</m:t>
                      </m:r>
                      <m:r>
                        <a:rPr lang="en-US" b="0" i="1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Book Antiqua" charset="0"/>
                        </a:rPr>
                        <m:t>1</m:t>
                      </m:r>
                    </m:oMath>
                  </a14:m>
                  <a:r>
                    <a:rPr lang="en-US" b="1" dirty="0">
                      <a:solidFill>
                        <a:srgbClr val="FF0000"/>
                      </a:solidFill>
                      <a:latin typeface="Arial" panose="020B0604020202020204" pitchFamily="34" charset="0"/>
                      <a:ea typeface="Book Antiqua" charset="0"/>
                      <a:cs typeface="Arial" panose="020B0604020202020204" pitchFamily="34" charset="0"/>
                    </a:rPr>
                    <a:t> /</a:t>
                  </a:r>
                  <a14:m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Book Antiqua" charset="0"/>
                            </a:rPr>
                          </m:ctrlPr>
                        </m:dPr>
                        <m:e>
                          <m:r>
                            <a:rPr lang="el-GR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Book Antiqua" charset="0"/>
                            </a:rPr>
                            <m:t>𝛥𝛹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Book Antiqua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Book Antiqua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i="1" baseline="30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Book Antiqua" charset="0"/>
                            </a:rPr>
                            <m:t>2 </m:t>
                          </m:r>
                        </m:e>
                      </m:d>
                      <m:r>
                        <a:rPr lang="en-US" b="0" i="1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Book Antiqua" charset="0"/>
                        </a:rPr>
                        <m:t>𝑆𝑆</m:t>
                      </m:r>
                    </m:oMath>
                  </a14:m>
                  <a:endParaRPr lang="en-US" i="1" baseline="-25000" dirty="0">
                    <a:solidFill>
                      <a:srgbClr val="FF0000"/>
                    </a:solidFill>
                    <a:latin typeface="Arial" panose="020B0604020202020204" pitchFamily="34" charset="0"/>
                    <a:ea typeface="Book Antiqua" charset="0"/>
                    <a:cs typeface="Arial" panose="020B0604020202020204" pitchFamily="34" charset="0"/>
                  </a:endParaRPr>
                </a:p>
                <a:p>
                  <a:endParaRPr lang="en-US" i="1" baseline="30000" dirty="0">
                    <a:latin typeface="Arial" panose="020B0604020202020204" pitchFamily="34" charset="0"/>
                    <a:ea typeface="Book Antiqua" charset="0"/>
                    <a:cs typeface="Arial" panose="020B0604020202020204" pitchFamily="34" charset="0"/>
                  </a:endParaRPr>
                </a:p>
                <a:p>
                  <a:r>
                    <a:rPr lang="en-US" dirty="0">
                      <a:solidFill>
                        <a:srgbClr val="0070C0"/>
                      </a:solidFill>
                      <a:latin typeface="Arial" panose="020B0604020202020204" pitchFamily="34" charset="0"/>
                      <a:ea typeface="Book Antiqua" charset="0"/>
                      <a:cs typeface="Arial" panose="020B0604020202020204" pitchFamily="34" charset="0"/>
                    </a:rPr>
                    <a:t>1.228  ± 0.019         (experiment)</a:t>
                  </a:r>
                </a:p>
              </p:txBody>
            </p:sp>
          </mc:Choice>
          <mc:Fallback xmlns=""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35EF9279-B274-2845-BAA8-15FAC7091C2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370513" y="5276733"/>
                  <a:ext cx="3601627" cy="830997"/>
                </a:xfrm>
                <a:prstGeom prst="rect">
                  <a:avLst/>
                </a:prstGeom>
                <a:blipFill>
                  <a:blip r:embed="rId4"/>
                  <a:stretch>
                    <a:fillRect l="-1404" t="-2985" b="-104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0954F93-0245-C841-BFCA-09A8FEEED526}"/>
                </a:ext>
              </a:extLst>
            </p:cNvPr>
            <p:cNvSpPr/>
            <p:nvPr/>
          </p:nvSpPr>
          <p:spPr>
            <a:xfrm>
              <a:off x="-1439562" y="6152332"/>
              <a:ext cx="17219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s-IS" dirty="0">
                  <a:solidFill>
                    <a:srgbClr val="7030A0"/>
                  </a:solidFill>
                  <a:latin typeface="Arial" panose="020B0604020202020204" pitchFamily="34" charset="0"/>
                  <a:ea typeface="Book Antiqua" charset="0"/>
                  <a:cs typeface="Arial" panose="020B0604020202020204" pitchFamily="34" charset="0"/>
                </a:rPr>
                <a:t> 1.234 </a:t>
              </a:r>
              <a:r>
                <a:rPr lang="en-US" dirty="0">
                  <a:solidFill>
                    <a:srgbClr val="7030A0"/>
                  </a:solidFill>
                  <a:latin typeface="Arial" panose="020B0604020202020204" pitchFamily="34" charset="0"/>
                  <a:ea typeface="Book Antiqua" charset="0"/>
                  <a:cs typeface="Arial" panose="020B0604020202020204" pitchFamily="34" charset="0"/>
                </a:rPr>
                <a:t>±  0.010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D188680-1CAE-4340-86A5-CE97A0765AA7}"/>
                </a:ext>
              </a:extLst>
            </p:cNvPr>
            <p:cNvSpPr/>
            <p:nvPr/>
          </p:nvSpPr>
          <p:spPr>
            <a:xfrm>
              <a:off x="475410" y="6129521"/>
              <a:ext cx="18886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  <a:latin typeface="Arial" panose="020B0604020202020204" pitchFamily="34" charset="0"/>
                  <a:ea typeface="Book Antiqua" charset="0"/>
                  <a:cs typeface="Arial" panose="020B0604020202020204" pitchFamily="34" charset="0"/>
                </a:rPr>
                <a:t>(</a:t>
              </a:r>
              <a:r>
                <a:rPr lang="en-US" i="1" dirty="0">
                  <a:solidFill>
                    <a:srgbClr val="7030A0"/>
                  </a:solidFill>
                  <a:latin typeface="Arial" panose="020B0604020202020204" pitchFamily="34" charset="0"/>
                  <a:ea typeface="Book Antiqua" charset="0"/>
                  <a:cs typeface="Arial" panose="020B0604020202020204" pitchFamily="34" charset="0"/>
                </a:rPr>
                <a:t>ab. initio</a:t>
              </a:r>
              <a:r>
                <a:rPr lang="en-US" dirty="0">
                  <a:solidFill>
                    <a:srgbClr val="7030A0"/>
                  </a:solidFill>
                  <a:latin typeface="Arial" panose="020B0604020202020204" pitchFamily="34" charset="0"/>
                  <a:ea typeface="Book Antiqua" charset="0"/>
                  <a:cs typeface="Arial" panose="020B0604020202020204" pitchFamily="34" charset="0"/>
                </a:rPr>
                <a:t> theory)</a:t>
              </a:r>
              <a:endParaRPr lang="en-US" dirty="0">
                <a:solidFill>
                  <a:srgbClr val="7030A0"/>
                </a:solidFill>
                <a:latin typeface="Arial" panose="020B0604020202020204" pitchFamily="34" charset="0"/>
                <a:ea typeface="Footlight MT Light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1B77E270-7E1D-0D43-9A55-7E0A8ABA0125}"/>
              </a:ext>
            </a:extLst>
          </p:cNvPr>
          <p:cNvSpPr txBox="1"/>
          <p:nvPr/>
        </p:nvSpPr>
        <p:spPr>
          <a:xfrm>
            <a:off x="7940035" y="5599991"/>
            <a:ext cx="4250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M. Kalita et al. </a:t>
            </a:r>
            <a:r>
              <a:rPr lang="en-CA" sz="1600" i="1" dirty="0">
                <a:latin typeface="Arial" panose="020B0604020202020204" pitchFamily="34" charset="0"/>
                <a:cs typeface="Arial" panose="020B0604020202020204" pitchFamily="34" charset="0"/>
              </a:rPr>
              <a:t>with theory by V. </a:t>
            </a:r>
            <a:r>
              <a:rPr lang="en-CA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Dzuba</a:t>
            </a:r>
            <a:r>
              <a:rPr lang="en-CA" sz="1600" i="1" dirty="0">
                <a:latin typeface="Arial" panose="020B0604020202020204" pitchFamily="34" charset="0"/>
                <a:cs typeface="Arial" panose="020B0604020202020204" pitchFamily="34" charset="0"/>
              </a:rPr>
              <a:t>, V. </a:t>
            </a:r>
            <a:r>
              <a:rPr lang="en-CA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Flambaum</a:t>
            </a:r>
            <a:r>
              <a:rPr lang="en-CA" sz="1600" i="1" dirty="0"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en-CA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Safronova</a:t>
            </a:r>
            <a:r>
              <a:rPr lang="en-CA" sz="1600" i="1" dirty="0">
                <a:latin typeface="Arial" panose="020B0604020202020204" pitchFamily="34" charset="0"/>
                <a:cs typeface="Arial" panose="020B0604020202020204" pitchFamily="34" charset="0"/>
              </a:rPr>
              <a:t> Phys. Rev. A 97, 042507 (2018)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CA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93B6F21-B902-444A-9413-AD318C979C72}"/>
              </a:ext>
            </a:extLst>
          </p:cNvPr>
          <p:cNvGrpSpPr/>
          <p:nvPr/>
        </p:nvGrpSpPr>
        <p:grpSpPr>
          <a:xfrm>
            <a:off x="237489" y="2581659"/>
            <a:ext cx="3941426" cy="3366937"/>
            <a:chOff x="237489" y="3245537"/>
            <a:chExt cx="3941426" cy="3366937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421560D-56E3-8847-87D4-CB4312D85731}"/>
                </a:ext>
              </a:extLst>
            </p:cNvPr>
            <p:cNvGrpSpPr/>
            <p:nvPr/>
          </p:nvGrpSpPr>
          <p:grpSpPr>
            <a:xfrm>
              <a:off x="237489" y="3245537"/>
              <a:ext cx="3941426" cy="3262518"/>
              <a:chOff x="161289" y="3413515"/>
              <a:chExt cx="3941426" cy="3262518"/>
            </a:xfrm>
          </p:grpSpPr>
          <p:cxnSp>
            <p:nvCxnSpPr>
              <p:cNvPr id="77" name="24 Conector recto de flecha">
                <a:extLst>
                  <a:ext uri="{FF2B5EF4-FFF2-40B4-BE49-F238E27FC236}">
                    <a16:creationId xmlns:a16="http://schemas.microsoft.com/office/drawing/2014/main" id="{614813B0-4669-434F-89F7-AA8D4862FD0C}"/>
                  </a:ext>
                </a:extLst>
              </p:cNvPr>
              <p:cNvCxnSpPr/>
              <p:nvPr/>
            </p:nvCxnSpPr>
            <p:spPr>
              <a:xfrm flipH="1">
                <a:off x="1931565" y="4854438"/>
                <a:ext cx="763294" cy="141541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20 CuadroTexto">
                <a:extLst>
                  <a:ext uri="{FF2B5EF4-FFF2-40B4-BE49-F238E27FC236}">
                    <a16:creationId xmlns:a16="http://schemas.microsoft.com/office/drawing/2014/main" id="{50E23AE8-7820-EE47-BD0B-19A879E146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01253" y="5284455"/>
                <a:ext cx="77777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sz="1600" dirty="0">
                    <a:latin typeface="+mn-lt"/>
                  </a:rPr>
                  <a:t>Detect</a:t>
                </a:r>
                <a:endParaRPr lang="es-ES" altLang="en-US" sz="1600" dirty="0">
                  <a:latin typeface="+mn-lt"/>
                </a:endParaRPr>
              </a:p>
            </p:txBody>
          </p: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6DB85904-41A6-BB4E-B486-93C9460BA487}"/>
                  </a:ext>
                </a:extLst>
              </p:cNvPr>
              <p:cNvGrpSpPr/>
              <p:nvPr/>
            </p:nvGrpSpPr>
            <p:grpSpPr>
              <a:xfrm>
                <a:off x="161289" y="3413515"/>
                <a:ext cx="3801353" cy="3262518"/>
                <a:chOff x="161289" y="3413515"/>
                <a:chExt cx="3801353" cy="3262518"/>
              </a:xfrm>
            </p:grpSpPr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A05D3775-5E2D-AC4A-BD6B-BE8542A24471}"/>
                    </a:ext>
                  </a:extLst>
                </p:cNvPr>
                <p:cNvGrpSpPr/>
                <p:nvPr/>
              </p:nvGrpSpPr>
              <p:grpSpPr>
                <a:xfrm>
                  <a:off x="590032" y="3413515"/>
                  <a:ext cx="3372610" cy="3262518"/>
                  <a:chOff x="5509696" y="743651"/>
                  <a:chExt cx="3372610" cy="3262518"/>
                </a:xfrm>
              </p:grpSpPr>
              <p:grpSp>
                <p:nvGrpSpPr>
                  <p:cNvPr id="86" name="Group 85">
                    <a:extLst>
                      <a:ext uri="{FF2B5EF4-FFF2-40B4-BE49-F238E27FC236}">
                        <a16:creationId xmlns:a16="http://schemas.microsoft.com/office/drawing/2014/main" id="{806EDF7E-311B-154B-9285-937517AB046E}"/>
                      </a:ext>
                    </a:extLst>
                  </p:cNvPr>
                  <p:cNvGrpSpPr/>
                  <p:nvPr/>
                </p:nvGrpSpPr>
                <p:grpSpPr>
                  <a:xfrm>
                    <a:off x="5509696" y="743651"/>
                    <a:ext cx="3359910" cy="3262518"/>
                    <a:chOff x="607496" y="2931610"/>
                    <a:chExt cx="3359910" cy="3262518"/>
                  </a:xfrm>
                </p:grpSpPr>
                <p:cxnSp>
                  <p:nvCxnSpPr>
                    <p:cNvPr id="88" name="11 Conector recto">
                      <a:extLst>
                        <a:ext uri="{FF2B5EF4-FFF2-40B4-BE49-F238E27FC236}">
                          <a16:creationId xmlns:a16="http://schemas.microsoft.com/office/drawing/2014/main" id="{D9581259-1F6E-254F-8075-39048B94E89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271588" y="3068638"/>
                      <a:ext cx="792162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14 Conector recto">
                      <a:extLst>
                        <a:ext uri="{FF2B5EF4-FFF2-40B4-BE49-F238E27FC236}">
                          <a16:creationId xmlns:a16="http://schemas.microsoft.com/office/drawing/2014/main" id="{544E79F5-C926-1B4D-9B22-00636ACF0E0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271588" y="5876925"/>
                      <a:ext cx="792162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18 Conector recto">
                      <a:extLst>
                        <a:ext uri="{FF2B5EF4-FFF2-40B4-BE49-F238E27FC236}">
                          <a16:creationId xmlns:a16="http://schemas.microsoft.com/office/drawing/2014/main" id="{B87796F5-C4C3-554A-8AA9-5992627AF6D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51088" y="4076700"/>
                      <a:ext cx="792162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1" name="20 CuadroTexto">
                      <a:extLst>
                        <a:ext uri="{FF2B5EF4-FFF2-40B4-BE49-F238E27FC236}">
                          <a16:creationId xmlns:a16="http://schemas.microsoft.com/office/drawing/2014/main" id="{4F685BCB-612F-7741-961D-271806B7E822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1607" y="5732463"/>
                      <a:ext cx="510076" cy="4616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en-US" dirty="0">
                          <a:latin typeface="+mn-lt"/>
                        </a:rPr>
                        <a:t>7s</a:t>
                      </a:r>
                      <a:endParaRPr lang="es-ES" altLang="en-US" dirty="0">
                        <a:latin typeface="+mn-lt"/>
                      </a:endParaRPr>
                    </a:p>
                  </p:txBody>
                </p:sp>
                <p:sp>
                  <p:nvSpPr>
                    <p:cNvPr id="92" name="21 CuadroTexto">
                      <a:extLst>
                        <a:ext uri="{FF2B5EF4-FFF2-40B4-BE49-F238E27FC236}">
                          <a16:creationId xmlns:a16="http://schemas.microsoft.com/office/drawing/2014/main" id="{EF4A3843-932E-464E-9EB8-436272CC1D45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07496" y="2931610"/>
                      <a:ext cx="510076" cy="4616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en-US" dirty="0">
                          <a:latin typeface="+mn-lt"/>
                        </a:rPr>
                        <a:t>8s</a:t>
                      </a:r>
                      <a:endParaRPr lang="es-ES" altLang="en-US" dirty="0">
                        <a:latin typeface="+mn-lt"/>
                      </a:endParaRPr>
                    </a:p>
                  </p:txBody>
                </p:sp>
                <p:sp>
                  <p:nvSpPr>
                    <p:cNvPr id="93" name="20 CuadroTexto">
                      <a:extLst>
                        <a:ext uri="{FF2B5EF4-FFF2-40B4-BE49-F238E27FC236}">
                          <a16:creationId xmlns:a16="http://schemas.microsoft.com/office/drawing/2014/main" id="{99626BAF-8528-174B-BC63-7B44EF16B1EF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54363" y="3675063"/>
                      <a:ext cx="813043" cy="4616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en-US" dirty="0">
                          <a:latin typeface="+mn-lt"/>
                        </a:rPr>
                        <a:t>7p</a:t>
                      </a:r>
                      <a:r>
                        <a:rPr lang="en-US" altLang="en-US" baseline="-25000" dirty="0">
                          <a:latin typeface="+mn-lt"/>
                        </a:rPr>
                        <a:t>3/2</a:t>
                      </a:r>
                      <a:endParaRPr lang="es-ES" altLang="en-US" dirty="0">
                        <a:latin typeface="+mn-lt"/>
                      </a:endParaRPr>
                    </a:p>
                  </p:txBody>
                </p:sp>
                <p:cxnSp>
                  <p:nvCxnSpPr>
                    <p:cNvPr id="94" name="18 Conector recto">
                      <a:extLst>
                        <a:ext uri="{FF2B5EF4-FFF2-40B4-BE49-F238E27FC236}">
                          <a16:creationId xmlns:a16="http://schemas.microsoft.com/office/drawing/2014/main" id="{C34F88F7-5ED5-754F-A941-1208E209E88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363788" y="4305300"/>
                      <a:ext cx="792162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7" name="20 CuadroTexto">
                    <a:extLst>
                      <a:ext uri="{FF2B5EF4-FFF2-40B4-BE49-F238E27FC236}">
                        <a16:creationId xmlns:a16="http://schemas.microsoft.com/office/drawing/2014/main" id="{E26E6DF9-8D6B-4C43-9882-DF07530D2BB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069263" y="1906696"/>
                    <a:ext cx="813043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dirty="0">
                        <a:latin typeface="+mn-lt"/>
                      </a:rPr>
                      <a:t>7p</a:t>
                    </a:r>
                    <a:r>
                      <a:rPr lang="en-US" altLang="en-US" baseline="-25000" dirty="0">
                        <a:latin typeface="+mn-lt"/>
                      </a:rPr>
                      <a:t>1/2</a:t>
                    </a:r>
                    <a:endParaRPr lang="es-ES" altLang="en-US" dirty="0">
                      <a:latin typeface="+mn-lt"/>
                    </a:endParaRPr>
                  </a:p>
                </p:txBody>
              </p:sp>
            </p:grp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9294171C-E9B5-D945-B646-153DD2628F67}"/>
                    </a:ext>
                  </a:extLst>
                </p:cNvPr>
                <p:cNvSpPr txBox="1"/>
                <p:nvPr/>
              </p:nvSpPr>
              <p:spPr>
                <a:xfrm>
                  <a:off x="161289" y="4592320"/>
                  <a:ext cx="99912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0070C0"/>
                      </a:solidFill>
                      <a:ea typeface="Book Antiqua" charset="0"/>
                      <a:cs typeface="Book Antiqua" charset="0"/>
                    </a:rPr>
                    <a:t>1012 nm</a:t>
                  </a:r>
                </a:p>
              </p:txBody>
            </p:sp>
          </p:grpSp>
          <p:cxnSp>
            <p:nvCxnSpPr>
              <p:cNvPr id="80" name="24 Conector recto de flecha">
                <a:extLst>
                  <a:ext uri="{FF2B5EF4-FFF2-40B4-BE49-F238E27FC236}">
                    <a16:creationId xmlns:a16="http://schemas.microsoft.com/office/drawing/2014/main" id="{7C37FB95-E327-7F4F-AA80-64849D2DBB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46286" y="3594282"/>
                <a:ext cx="757238" cy="897091"/>
              </a:xfrm>
              <a:prstGeom prst="straightConnector1">
                <a:avLst/>
              </a:prstGeom>
              <a:ln w="12700">
                <a:solidFill>
                  <a:srgbClr val="00206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24 Conector recto de flecha">
                <a:extLst>
                  <a:ext uri="{FF2B5EF4-FFF2-40B4-BE49-F238E27FC236}">
                    <a16:creationId xmlns:a16="http://schemas.microsoft.com/office/drawing/2014/main" id="{44973E10-F5F7-BE4C-8419-093EA7D6E2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5486" y="3605908"/>
                <a:ext cx="572957" cy="1106887"/>
              </a:xfrm>
              <a:prstGeom prst="straightConnector1">
                <a:avLst/>
              </a:prstGeom>
              <a:ln w="12700">
                <a:solidFill>
                  <a:srgbClr val="00206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20 CuadroTexto">
                <a:extLst>
                  <a:ext uri="{FF2B5EF4-FFF2-40B4-BE49-F238E27FC236}">
                    <a16:creationId xmlns:a16="http://schemas.microsoft.com/office/drawing/2014/main" id="{CD0825EA-0CBC-6247-97CC-7A0771DF7A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65728" y="3679952"/>
                <a:ext cx="1636987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sz="2000" dirty="0">
                    <a:solidFill>
                      <a:srgbClr val="002060"/>
                    </a:solidFill>
                    <a:latin typeface="+mn-lt"/>
                  </a:rPr>
                  <a:t>Not detected</a:t>
                </a:r>
                <a:endParaRPr lang="es-ES" altLang="en-US" sz="2000" dirty="0">
                  <a:solidFill>
                    <a:srgbClr val="002060"/>
                  </a:solidFill>
                  <a:latin typeface="+mn-lt"/>
                </a:endParaRPr>
              </a:p>
            </p:txBody>
          </p:sp>
        </p:grpSp>
        <p:cxnSp>
          <p:nvCxnSpPr>
            <p:cNvPr id="95" name="11 Conector recto">
              <a:extLst>
                <a:ext uri="{FF2B5EF4-FFF2-40B4-BE49-F238E27FC236}">
                  <a16:creationId xmlns:a16="http://schemas.microsoft.com/office/drawing/2014/main" id="{7967405B-3EE4-664A-BB62-6F6375AAF73D}"/>
                </a:ext>
              </a:extLst>
            </p:cNvPr>
            <p:cNvCxnSpPr/>
            <p:nvPr/>
          </p:nvCxnSpPr>
          <p:spPr>
            <a:xfrm>
              <a:off x="1330324" y="3622145"/>
              <a:ext cx="79216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11 Conector recto">
              <a:extLst>
                <a:ext uri="{FF2B5EF4-FFF2-40B4-BE49-F238E27FC236}">
                  <a16:creationId xmlns:a16="http://schemas.microsoft.com/office/drawing/2014/main" id="{4D13EDE1-19B8-C64E-943E-026540969653}"/>
                </a:ext>
              </a:extLst>
            </p:cNvPr>
            <p:cNvCxnSpPr/>
            <p:nvPr/>
          </p:nvCxnSpPr>
          <p:spPr>
            <a:xfrm>
              <a:off x="1329628" y="6612474"/>
              <a:ext cx="79216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4C6623E-0D0F-6042-9087-D6BEDC8428A9}"/>
              </a:ext>
            </a:extLst>
          </p:cNvPr>
          <p:cNvGrpSpPr/>
          <p:nvPr/>
        </p:nvGrpSpPr>
        <p:grpSpPr>
          <a:xfrm>
            <a:off x="1424089" y="2737374"/>
            <a:ext cx="4608" cy="2759844"/>
            <a:chOff x="1424089" y="3438830"/>
            <a:chExt cx="4608" cy="2759844"/>
          </a:xfrm>
        </p:grpSpPr>
        <p:cxnSp>
          <p:nvCxnSpPr>
            <p:cNvPr id="98" name="24 Conector recto de flecha">
              <a:extLst>
                <a:ext uri="{FF2B5EF4-FFF2-40B4-BE49-F238E27FC236}">
                  <a16:creationId xmlns:a16="http://schemas.microsoft.com/office/drawing/2014/main" id="{8142A7AB-9852-F54F-9B88-7601262076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24089" y="3438830"/>
              <a:ext cx="2520" cy="136737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24 Conector recto de flecha">
              <a:extLst>
                <a:ext uri="{FF2B5EF4-FFF2-40B4-BE49-F238E27FC236}">
                  <a16:creationId xmlns:a16="http://schemas.microsoft.com/office/drawing/2014/main" id="{AB7E6A52-785B-8C47-9380-D06E7C86039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26177" y="4831304"/>
              <a:ext cx="2520" cy="1367370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309CA7-5806-2240-AD76-2B610008F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CC1C1E2C-B4DE-F34F-B675-59499BC32B55}"/>
              </a:ext>
            </a:extLst>
          </p:cNvPr>
          <p:cNvSpPr txBox="1">
            <a:spLocks/>
          </p:cNvSpPr>
          <p:nvPr/>
        </p:nvSpPr>
        <p:spPr>
          <a:xfrm>
            <a:off x="446025" y="279566"/>
            <a:ext cx="9755249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  <a:t>Completed measurements at the francium trapping facility  </a:t>
            </a:r>
            <a:br>
              <a:rPr lang="en-US" sz="2800" dirty="0">
                <a:latin typeface="Arial" panose="020B0604020202020204" pitchFamily="34" charset="0"/>
                <a:ea typeface="Book Antiqua" charset="0"/>
                <a:cs typeface="Arial" panose="020B0604020202020204" pitchFamily="34" charset="0"/>
              </a:rPr>
            </a:br>
            <a:endParaRPr lang="en-US" sz="2800" dirty="0">
              <a:latin typeface="Arial" panose="020B0604020202020204" pitchFamily="34" charset="0"/>
              <a:ea typeface="Book Antiqua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235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24B2F795-B02E-6246-9764-6DAA26060D50}"/>
              </a:ext>
            </a:extLst>
          </p:cNvPr>
          <p:cNvGrpSpPr/>
          <p:nvPr/>
        </p:nvGrpSpPr>
        <p:grpSpPr>
          <a:xfrm>
            <a:off x="7966944" y="930166"/>
            <a:ext cx="4161992" cy="2092873"/>
            <a:chOff x="691759" y="1768969"/>
            <a:chExt cx="4307438" cy="249204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BBCA1D7-3C74-284F-AFE8-BC56F52F7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1759" y="1768969"/>
              <a:ext cx="4307438" cy="2492042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F534890-2230-AC48-997B-E1B35F626A08}"/>
                </a:ext>
              </a:extLst>
            </p:cNvPr>
            <p:cNvGrpSpPr/>
            <p:nvPr/>
          </p:nvGrpSpPr>
          <p:grpSpPr>
            <a:xfrm>
              <a:off x="2845478" y="2397375"/>
              <a:ext cx="1133688" cy="331144"/>
              <a:chOff x="6681575" y="4610101"/>
              <a:chExt cx="1133688" cy="331144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FC038A56-7025-A94A-A24A-A6DD29A55ACE}"/>
                  </a:ext>
                </a:extLst>
              </p:cNvPr>
              <p:cNvCxnSpPr/>
              <p:nvPr/>
            </p:nvCxnSpPr>
            <p:spPr>
              <a:xfrm>
                <a:off x="6681575" y="4610101"/>
                <a:ext cx="1133688" cy="33337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F34FE25-A407-3D4A-B1F0-CD7A3A82BDCD}"/>
                  </a:ext>
                </a:extLst>
              </p:cNvPr>
              <p:cNvSpPr txBox="1"/>
              <p:nvPr/>
            </p:nvSpPr>
            <p:spPr>
              <a:xfrm>
                <a:off x="6810376" y="4681545"/>
                <a:ext cx="722944" cy="2597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11.4 cm</a:t>
                </a: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E0BA14E-87AA-6C41-948F-1A599793D6A7}"/>
              </a:ext>
            </a:extLst>
          </p:cNvPr>
          <p:cNvSpPr txBox="1"/>
          <p:nvPr/>
        </p:nvSpPr>
        <p:spPr>
          <a:xfrm>
            <a:off x="244128" y="745113"/>
            <a:ext cx="10818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Transparent Electric field plates  with ITO coating.</a:t>
            </a:r>
            <a:endParaRPr lang="en-US" dirty="0">
              <a:solidFill>
                <a:srgbClr val="00B050"/>
              </a:solidFill>
              <a:ea typeface="Book Antiqua" charset="0"/>
              <a:cs typeface="Book Antiqua" charset="0"/>
            </a:endParaRP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solidFill>
                  <a:srgbClr val="00B050"/>
                </a:solidFill>
                <a:ea typeface="Book Antiqua" charset="0"/>
                <a:cs typeface="Book Antiqua" charset="0"/>
              </a:rPr>
              <a:t>Works at 10</a:t>
            </a:r>
            <a:r>
              <a:rPr lang="en-US" baseline="30000" dirty="0">
                <a:solidFill>
                  <a:srgbClr val="00B050"/>
                </a:solidFill>
                <a:ea typeface="Book Antiqua" charset="0"/>
                <a:cs typeface="Book Antiqua" charset="0"/>
              </a:rPr>
              <a:t>-10 </a:t>
            </a:r>
            <a:r>
              <a:rPr lang="en-US" dirty="0">
                <a:solidFill>
                  <a:srgbClr val="00B050"/>
                </a:solidFill>
                <a:ea typeface="Book Antiqua" charset="0"/>
                <a:cs typeface="Book Antiqua" charset="0"/>
              </a:rPr>
              <a:t>Torr, up to 6200 V/cm without sparks for hours at a time.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>
                <a:solidFill>
                  <a:srgbClr val="00B050"/>
                </a:solidFill>
                <a:ea typeface="Book Antiqua" charset="0"/>
                <a:cs typeface="Book Antiqua" charset="0"/>
              </a:rPr>
              <a:t>Operate magneto optic trap between the field plates !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9167A9E-CB4A-5E42-81CB-6F48176A62F0}"/>
              </a:ext>
            </a:extLst>
          </p:cNvPr>
          <p:cNvGrpSpPr/>
          <p:nvPr/>
        </p:nvGrpSpPr>
        <p:grpSpPr>
          <a:xfrm>
            <a:off x="189382" y="3626562"/>
            <a:ext cx="6728142" cy="3219531"/>
            <a:chOff x="332984" y="1474072"/>
            <a:chExt cx="6647620" cy="3563829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02BA5B3-EC71-F941-BE8F-B2E53F18DF9F}"/>
                </a:ext>
              </a:extLst>
            </p:cNvPr>
            <p:cNvCxnSpPr>
              <a:cxnSpLocks/>
              <a:endCxn id="46" idx="0"/>
            </p:cNvCxnSpPr>
            <p:nvPr/>
          </p:nvCxnSpPr>
          <p:spPr>
            <a:xfrm>
              <a:off x="3843806" y="3133230"/>
              <a:ext cx="0" cy="268894"/>
            </a:xfrm>
            <a:prstGeom prst="straightConnector1">
              <a:avLst/>
            </a:prstGeom>
            <a:ln w="34925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663FEFF-4C34-8445-A195-ED3252A876C1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>
              <a:off x="1468263" y="2333296"/>
              <a:ext cx="0" cy="1169719"/>
            </a:xfrm>
            <a:prstGeom prst="straightConnector1">
              <a:avLst/>
            </a:prstGeom>
            <a:ln w="34925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0A7B932-7C2A-E045-8BDB-65802C4E303A}"/>
                </a:ext>
              </a:extLst>
            </p:cNvPr>
            <p:cNvCxnSpPr>
              <a:cxnSpLocks/>
              <a:stCxn id="46" idx="5"/>
              <a:endCxn id="46" idx="1"/>
            </p:cNvCxnSpPr>
            <p:nvPr/>
          </p:nvCxnSpPr>
          <p:spPr>
            <a:xfrm flipH="1" flipV="1">
              <a:off x="3680507" y="3466909"/>
              <a:ext cx="326598" cy="31280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D0A0799-0B7D-DE45-A3E9-FCC05067D4D3}"/>
                </a:ext>
              </a:extLst>
            </p:cNvPr>
            <p:cNvGrpSpPr/>
            <p:nvPr/>
          </p:nvGrpSpPr>
          <p:grpSpPr>
            <a:xfrm>
              <a:off x="332984" y="1474072"/>
              <a:ext cx="6647620" cy="3563829"/>
              <a:chOff x="332984" y="1474072"/>
              <a:chExt cx="6647620" cy="3563829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B7DBC54-E595-624C-9B6D-D2E0C9F6F3C4}"/>
                  </a:ext>
                </a:extLst>
              </p:cNvPr>
              <p:cNvSpPr txBox="1"/>
              <p:nvPr/>
            </p:nvSpPr>
            <p:spPr>
              <a:xfrm>
                <a:off x="3579881" y="3891970"/>
                <a:ext cx="762279" cy="421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Mixer</a:t>
                </a: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D2F37FEE-C783-024F-BAA6-4F96F659A0FF}"/>
                  </a:ext>
                </a:extLst>
              </p:cNvPr>
              <p:cNvGrpSpPr/>
              <p:nvPr/>
            </p:nvGrpSpPr>
            <p:grpSpPr>
              <a:xfrm>
                <a:off x="332984" y="1474072"/>
                <a:ext cx="6647620" cy="3563829"/>
                <a:chOff x="332984" y="1474072"/>
                <a:chExt cx="6647620" cy="3563829"/>
              </a:xfrm>
            </p:grpSpPr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F5A9761C-AE31-A541-B395-4064275E8D15}"/>
                    </a:ext>
                  </a:extLst>
                </p:cNvPr>
                <p:cNvCxnSpPr>
                  <a:cxnSpLocks/>
                  <a:endCxn id="45" idx="1"/>
                </p:cNvCxnSpPr>
                <p:nvPr/>
              </p:nvCxnSpPr>
              <p:spPr>
                <a:xfrm>
                  <a:off x="5014667" y="2112061"/>
                  <a:ext cx="0" cy="1330266"/>
                </a:xfrm>
                <a:prstGeom prst="straightConnector1">
                  <a:avLst/>
                </a:prstGeom>
                <a:ln w="34925">
                  <a:solidFill>
                    <a:srgbClr val="FF00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AA37C5E7-9B3B-7946-90E5-B4C92538102D}"/>
                    </a:ext>
                  </a:extLst>
                </p:cNvPr>
                <p:cNvGrpSpPr/>
                <p:nvPr/>
              </p:nvGrpSpPr>
              <p:grpSpPr>
                <a:xfrm>
                  <a:off x="332984" y="1474072"/>
                  <a:ext cx="6647620" cy="3563829"/>
                  <a:chOff x="332984" y="1474072"/>
                  <a:chExt cx="6647620" cy="3563829"/>
                </a:xfrm>
              </p:grpSpPr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34043EA8-8771-9A4F-B454-F072CB6D00B9}"/>
                      </a:ext>
                    </a:extLst>
                  </p:cNvPr>
                  <p:cNvSpPr/>
                  <p:nvPr/>
                </p:nvSpPr>
                <p:spPr>
                  <a:xfrm>
                    <a:off x="767254" y="1818290"/>
                    <a:ext cx="1513665" cy="536027"/>
                  </a:xfrm>
                  <a:prstGeom prst="rect">
                    <a:avLst/>
                  </a:prstGeom>
                  <a:noFill/>
                  <a:ln w="53975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8D9437EE-8C09-D842-8302-F308E34572B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544030" y="3364291"/>
                    <a:ext cx="353304" cy="536027"/>
                  </a:xfrm>
                  <a:prstGeom prst="rect">
                    <a:avLst/>
                  </a:prstGeom>
                  <a:noFill/>
                  <a:ln w="53975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B13B5482-14ED-E641-ABC9-F717533B8DA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9697" y="2689827"/>
                    <a:ext cx="353304" cy="536027"/>
                  </a:xfrm>
                  <a:prstGeom prst="rect">
                    <a:avLst/>
                  </a:prstGeom>
                  <a:noFill/>
                  <a:ln w="53975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1" name="Straight Arrow Connector 30">
                    <a:extLst>
                      <a:ext uri="{FF2B5EF4-FFF2-40B4-BE49-F238E27FC236}">
                        <a16:creationId xmlns:a16="http://schemas.microsoft.com/office/drawing/2014/main" id="{C1A7257C-F5D2-EF40-BB7B-C21BF2E4AAB9}"/>
                      </a:ext>
                    </a:extLst>
                  </p:cNvPr>
                  <p:cNvCxnSpPr>
                    <a:cxnSpLocks/>
                    <a:stCxn id="42" idx="3"/>
                    <a:endCxn id="30" idx="1"/>
                  </p:cNvCxnSpPr>
                  <p:nvPr/>
                </p:nvCxnSpPr>
                <p:spPr>
                  <a:xfrm>
                    <a:off x="3819482" y="2271272"/>
                    <a:ext cx="6867" cy="509917"/>
                  </a:xfrm>
                  <a:prstGeom prst="straightConnector1">
                    <a:avLst/>
                  </a:prstGeom>
                  <a:ln w="34925">
                    <a:solidFill>
                      <a:srgbClr val="00206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3BCF8666-0DA2-E94C-97A6-470C84D1AC3A}"/>
                      </a:ext>
                    </a:extLst>
                  </p:cNvPr>
                  <p:cNvGrpSpPr/>
                  <p:nvPr/>
                </p:nvGrpSpPr>
                <p:grpSpPr>
                  <a:xfrm>
                    <a:off x="332984" y="1474072"/>
                    <a:ext cx="6647620" cy="3563829"/>
                    <a:chOff x="332984" y="1474072"/>
                    <a:chExt cx="6647620" cy="3563829"/>
                  </a:xfrm>
                </p:grpSpPr>
                <p:cxnSp>
                  <p:nvCxnSpPr>
                    <p:cNvPr id="33" name="Straight Arrow Connector 32">
                      <a:extLst>
                        <a:ext uri="{FF2B5EF4-FFF2-40B4-BE49-F238E27FC236}">
                          <a16:creationId xmlns:a16="http://schemas.microsoft.com/office/drawing/2014/main" id="{9401228F-D9E3-E34A-8B74-E9A4601743C7}"/>
                        </a:ext>
                      </a:extLst>
                    </p:cNvPr>
                    <p:cNvCxnSpPr>
                      <a:cxnSpLocks/>
                      <a:stCxn id="28" idx="3"/>
                    </p:cNvCxnSpPr>
                    <p:nvPr/>
                  </p:nvCxnSpPr>
                  <p:spPr>
                    <a:xfrm>
                      <a:off x="2280919" y="2086304"/>
                      <a:ext cx="2733748" cy="0"/>
                    </a:xfrm>
                    <a:prstGeom prst="straightConnector1">
                      <a:avLst/>
                    </a:prstGeom>
                    <a:ln w="34925">
                      <a:solidFill>
                        <a:srgbClr val="FF0000"/>
                      </a:solidFill>
                      <a:prstDash val="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Arrow Connector 33">
                      <a:extLst>
                        <a:ext uri="{FF2B5EF4-FFF2-40B4-BE49-F238E27FC236}">
                          <a16:creationId xmlns:a16="http://schemas.microsoft.com/office/drawing/2014/main" id="{1489022B-BDFF-BA4C-B00B-C2FB53F6DC0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748119" y="3652746"/>
                      <a:ext cx="671909" cy="4334"/>
                    </a:xfrm>
                    <a:prstGeom prst="straightConnector1">
                      <a:avLst/>
                    </a:prstGeom>
                    <a:ln w="34925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35" name="Group 34">
                      <a:extLst>
                        <a:ext uri="{FF2B5EF4-FFF2-40B4-BE49-F238E27FC236}">
                          <a16:creationId xmlns:a16="http://schemas.microsoft.com/office/drawing/2014/main" id="{5AE77CC4-B83E-1046-928E-3382BDDB60A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32984" y="1474072"/>
                      <a:ext cx="6647620" cy="3563829"/>
                      <a:chOff x="332984" y="1474072"/>
                      <a:chExt cx="6647620" cy="3563829"/>
                    </a:xfrm>
                  </p:grpSpPr>
                  <p:cxnSp>
                    <p:nvCxnSpPr>
                      <p:cNvPr id="36" name="Straight Arrow Connector 35">
                        <a:extLst>
                          <a:ext uri="{FF2B5EF4-FFF2-40B4-BE49-F238E27FC236}">
                            <a16:creationId xmlns:a16="http://schemas.microsoft.com/office/drawing/2014/main" id="{37D480AB-2F2B-9F4B-B429-877C3144C76D}"/>
                          </a:ext>
                        </a:extLst>
                      </p:cNvPr>
                      <p:cNvCxnSpPr>
                        <a:cxnSpLocks/>
                        <a:stCxn id="46" idx="6"/>
                        <a:endCxn id="45" idx="2"/>
                      </p:cNvCxnSpPr>
                      <p:nvPr/>
                    </p:nvCxnSpPr>
                    <p:spPr>
                      <a:xfrm flipV="1">
                        <a:off x="4074745" y="3618979"/>
                        <a:ext cx="671909" cy="4334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7" name="Rectangle 36">
                        <a:extLst>
                          <a:ext uri="{FF2B5EF4-FFF2-40B4-BE49-F238E27FC236}">
                            <a16:creationId xmlns:a16="http://schemas.microsoft.com/office/drawing/2014/main" id="{E27C04F4-5F4D-0B4F-8CF0-D2077BF9EA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703431" y="1818289"/>
                        <a:ext cx="885672" cy="536027"/>
                      </a:xfrm>
                      <a:prstGeom prst="rect">
                        <a:avLst/>
                      </a:prstGeom>
                      <a:noFill/>
                      <a:ln w="53975">
                        <a:solidFill>
                          <a:schemeClr val="bg2">
                            <a:lumMod val="1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8" name="TextBox 37">
                        <a:extLst>
                          <a:ext uri="{FF2B5EF4-FFF2-40B4-BE49-F238E27FC236}">
                            <a16:creationId xmlns:a16="http://schemas.microsoft.com/office/drawing/2014/main" id="{01C26E26-C295-9A44-A98F-6DD4A5EA6DE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32984" y="2564207"/>
                        <a:ext cx="1284388" cy="73727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Feedback </a:t>
                        </a:r>
                      </a:p>
                      <a:p>
                        <a:r>
                          <a:rPr lang="en-US" dirty="0"/>
                          <a:t>to laser</a:t>
                        </a:r>
                      </a:p>
                    </p:txBody>
                  </p:sp>
                  <p:sp>
                    <p:nvSpPr>
                      <p:cNvPr id="39" name="TextBox 38">
                        <a:extLst>
                          <a:ext uri="{FF2B5EF4-FFF2-40B4-BE49-F238E27FC236}">
                            <a16:creationId xmlns:a16="http://schemas.microsoft.com/office/drawing/2014/main" id="{D6BCB309-AD69-C74C-9725-1E9D3BA04D6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58829" y="1891127"/>
                        <a:ext cx="1166913" cy="4212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 1012 nm</a:t>
                        </a:r>
                      </a:p>
                    </p:txBody>
                  </p:sp>
                  <p:sp>
                    <p:nvSpPr>
                      <p:cNvPr id="40" name="Rectangle 39">
                        <a:extLst>
                          <a:ext uri="{FF2B5EF4-FFF2-40B4-BE49-F238E27FC236}">
                            <a16:creationId xmlns:a16="http://schemas.microsoft.com/office/drawing/2014/main" id="{977894E0-C57C-E649-B009-4DC501E31CC2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2691556" y="1826606"/>
                        <a:ext cx="353304" cy="536027"/>
                      </a:xfrm>
                      <a:prstGeom prst="rect">
                        <a:avLst/>
                      </a:prstGeom>
                      <a:noFill/>
                      <a:ln w="53975">
                        <a:solidFill>
                          <a:schemeClr val="bg2">
                            <a:lumMod val="1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1" name="TextBox 40">
                        <a:extLst>
                          <a:ext uri="{FF2B5EF4-FFF2-40B4-BE49-F238E27FC236}">
                            <a16:creationId xmlns:a16="http://schemas.microsoft.com/office/drawing/2014/main" id="{116D7E6F-5DEF-D042-8CD2-7F2275F7B9E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550337" y="2302470"/>
                        <a:ext cx="827542" cy="73727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Freq. </a:t>
                        </a:r>
                      </a:p>
                      <a:p>
                        <a:r>
                          <a:rPr lang="en-US" dirty="0"/>
                          <a:t>shifter</a:t>
                        </a:r>
                      </a:p>
                    </p:txBody>
                  </p:sp>
                  <p:sp>
                    <p:nvSpPr>
                      <p:cNvPr id="42" name="Rectangle 41">
                        <a:extLst>
                          <a:ext uri="{FF2B5EF4-FFF2-40B4-BE49-F238E27FC236}">
                            <a16:creationId xmlns:a16="http://schemas.microsoft.com/office/drawing/2014/main" id="{43A8485A-E263-0F4E-A47B-86357D4F416B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642830" y="1826606"/>
                        <a:ext cx="353304" cy="536027"/>
                      </a:xfrm>
                      <a:prstGeom prst="rect">
                        <a:avLst/>
                      </a:prstGeom>
                      <a:noFill/>
                      <a:ln w="53975">
                        <a:solidFill>
                          <a:schemeClr val="bg2">
                            <a:lumMod val="1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3" name="TextBox 42">
                        <a:extLst>
                          <a:ext uri="{FF2B5EF4-FFF2-40B4-BE49-F238E27FC236}">
                            <a16:creationId xmlns:a16="http://schemas.microsoft.com/office/drawing/2014/main" id="{51270453-5865-A54D-A699-602C85C959E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498112" y="1475825"/>
                        <a:ext cx="723121" cy="4212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EOM</a:t>
                        </a:r>
                      </a:p>
                    </p:txBody>
                  </p:sp>
                  <p:sp>
                    <p:nvSpPr>
                      <p:cNvPr id="44" name="Rectangle 43">
                        <a:extLst>
                          <a:ext uri="{FF2B5EF4-FFF2-40B4-BE49-F238E27FC236}">
                            <a16:creationId xmlns:a16="http://schemas.microsoft.com/office/drawing/2014/main" id="{DC4CEF58-171B-FA4A-9633-019F78B1FED6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843423" y="1887941"/>
                        <a:ext cx="342491" cy="402545"/>
                      </a:xfrm>
                      <a:prstGeom prst="rect">
                        <a:avLst/>
                      </a:prstGeom>
                      <a:noFill/>
                      <a:ln w="53975">
                        <a:solidFill>
                          <a:schemeClr val="bg2">
                            <a:lumMod val="1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5" name="Rectangle 44">
                        <a:extLst>
                          <a:ext uri="{FF2B5EF4-FFF2-40B4-BE49-F238E27FC236}">
                            <a16:creationId xmlns:a16="http://schemas.microsoft.com/office/drawing/2014/main" id="{CC4BF0EE-A1CE-AE4C-A6A5-BD00F2FCF4E7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838015" y="3350965"/>
                        <a:ext cx="353304" cy="536027"/>
                      </a:xfrm>
                      <a:prstGeom prst="rect">
                        <a:avLst/>
                      </a:prstGeom>
                      <a:noFill/>
                      <a:ln w="53975">
                        <a:solidFill>
                          <a:schemeClr val="bg2">
                            <a:lumMod val="1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6" name="Oval 45">
                        <a:extLst>
                          <a:ext uri="{FF2B5EF4-FFF2-40B4-BE49-F238E27FC236}">
                            <a16:creationId xmlns:a16="http://schemas.microsoft.com/office/drawing/2014/main" id="{80B74BA0-DBF8-5E4A-8E43-D0104913E2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12867" y="3402124"/>
                        <a:ext cx="461878" cy="442378"/>
                      </a:xfrm>
                      <a:prstGeom prst="ellips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7" name="Rectangle 46">
                        <a:extLst>
                          <a:ext uri="{FF2B5EF4-FFF2-40B4-BE49-F238E27FC236}">
                            <a16:creationId xmlns:a16="http://schemas.microsoft.com/office/drawing/2014/main" id="{FF29D216-707F-5F46-A1B1-02FB39E888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596696" y="2768860"/>
                        <a:ext cx="501225" cy="421297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dirty="0"/>
                          <a:t>LO</a:t>
                        </a:r>
                      </a:p>
                    </p:txBody>
                  </p:sp>
                  <p:sp>
                    <p:nvSpPr>
                      <p:cNvPr id="48" name="TextBox 47">
                        <a:extLst>
                          <a:ext uri="{FF2B5EF4-FFF2-40B4-BE49-F238E27FC236}">
                            <a16:creationId xmlns:a16="http://schemas.microsoft.com/office/drawing/2014/main" id="{39046022-BFC0-394D-A95F-5465CED9804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420028" y="3792103"/>
                        <a:ext cx="683963" cy="73727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Low </a:t>
                        </a:r>
                      </a:p>
                      <a:p>
                        <a:r>
                          <a:rPr lang="en-US" dirty="0"/>
                          <a:t>pass</a:t>
                        </a:r>
                      </a:p>
                    </p:txBody>
                  </p:sp>
                  <p:sp>
                    <p:nvSpPr>
                      <p:cNvPr id="49" name="Rectangle 48">
                        <a:extLst>
                          <a:ext uri="{FF2B5EF4-FFF2-40B4-BE49-F238E27FC236}">
                            <a16:creationId xmlns:a16="http://schemas.microsoft.com/office/drawing/2014/main" id="{25F2FAF7-71AC-9A4B-9523-5E366119EB36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1291611" y="3411653"/>
                        <a:ext cx="353304" cy="536027"/>
                      </a:xfrm>
                      <a:prstGeom prst="rect">
                        <a:avLst/>
                      </a:prstGeom>
                      <a:noFill/>
                      <a:ln w="53975">
                        <a:solidFill>
                          <a:schemeClr val="bg2">
                            <a:lumMod val="1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cxnSp>
                    <p:nvCxnSpPr>
                      <p:cNvPr id="50" name="Straight Arrow Connector 49">
                        <a:extLst>
                          <a:ext uri="{FF2B5EF4-FFF2-40B4-BE49-F238E27FC236}">
                            <a16:creationId xmlns:a16="http://schemas.microsoft.com/office/drawing/2014/main" id="{06056C6D-2275-E74B-840E-CD0F245D18FD}"/>
                          </a:ext>
                        </a:extLst>
                      </p:cNvPr>
                      <p:cNvCxnSpPr>
                        <a:cxnSpLocks/>
                        <a:stCxn id="29" idx="0"/>
                        <a:endCxn id="46" idx="2"/>
                      </p:cNvCxnSpPr>
                      <p:nvPr/>
                    </p:nvCxnSpPr>
                    <p:spPr>
                      <a:xfrm flipV="1">
                        <a:off x="2988696" y="3623313"/>
                        <a:ext cx="624171" cy="8992"/>
                      </a:xfrm>
                      <a:prstGeom prst="straightConnector1">
                        <a:avLst/>
                      </a:prstGeom>
                      <a:ln w="34925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1" name="TextBox 50">
                        <a:extLst>
                          <a:ext uri="{FF2B5EF4-FFF2-40B4-BE49-F238E27FC236}">
                            <a16:creationId xmlns:a16="http://schemas.microsoft.com/office/drawing/2014/main" id="{F1DDF139-485F-EC4D-B09D-33446160DA6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657058" y="2354316"/>
                        <a:ext cx="1323546" cy="73727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ULE FP</a:t>
                        </a:r>
                      </a:p>
                      <a:p>
                        <a:r>
                          <a:rPr lang="en-US" dirty="0"/>
                          <a:t> in vacuum</a:t>
                        </a:r>
                      </a:p>
                    </p:txBody>
                  </p:sp>
                  <p:sp>
                    <p:nvSpPr>
                      <p:cNvPr id="52" name="TextBox 51">
                        <a:extLst>
                          <a:ext uri="{FF2B5EF4-FFF2-40B4-BE49-F238E27FC236}">
                            <a16:creationId xmlns:a16="http://schemas.microsoft.com/office/drawing/2014/main" id="{AECF7150-9793-724A-9F39-8713B98F0BD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146893" y="3936818"/>
                        <a:ext cx="579541" cy="4212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PID</a:t>
                        </a:r>
                      </a:p>
                    </p:txBody>
                  </p:sp>
                  <p:sp>
                    <p:nvSpPr>
                      <p:cNvPr id="53" name="TextBox 52">
                        <a:extLst>
                          <a:ext uri="{FF2B5EF4-FFF2-40B4-BE49-F238E27FC236}">
                            <a16:creationId xmlns:a16="http://schemas.microsoft.com/office/drawing/2014/main" id="{BC319635-649B-6944-9707-3CB68ABEE3F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762835" y="3856318"/>
                        <a:ext cx="801437" cy="73727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Photo</a:t>
                        </a:r>
                      </a:p>
                      <a:p>
                        <a:r>
                          <a:rPr lang="en-US" dirty="0"/>
                          <a:t>diode</a:t>
                        </a:r>
                      </a:p>
                    </p:txBody>
                  </p:sp>
                  <p:cxnSp>
                    <p:nvCxnSpPr>
                      <p:cNvPr id="54" name="Straight Connector 53">
                        <a:extLst>
                          <a:ext uri="{FF2B5EF4-FFF2-40B4-BE49-F238E27FC236}">
                            <a16:creationId xmlns:a16="http://schemas.microsoft.com/office/drawing/2014/main" id="{D26F7766-9C1E-FA47-9C65-D9BACF766D40}"/>
                          </a:ext>
                        </a:extLst>
                      </p:cNvPr>
                      <p:cNvCxnSpPr>
                        <a:cxnSpLocks/>
                        <a:stCxn id="46" idx="7"/>
                      </p:cNvCxnSpPr>
                      <p:nvPr/>
                    </p:nvCxnSpPr>
                    <p:spPr>
                      <a:xfrm flipH="1">
                        <a:off x="3655253" y="3466909"/>
                        <a:ext cx="351852" cy="317909"/>
                      </a:xfrm>
                      <a:prstGeom prst="line">
                        <a:avLst/>
                      </a:prstGeom>
                      <a:ln>
                        <a:solidFill>
                          <a:srgbClr val="00206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" name="Straight Arrow Connector 54">
                        <a:extLst>
                          <a:ext uri="{FF2B5EF4-FFF2-40B4-BE49-F238E27FC236}">
                            <a16:creationId xmlns:a16="http://schemas.microsoft.com/office/drawing/2014/main" id="{81E0B38C-20BB-404C-A0B6-2D9E6E14221C}"/>
                          </a:ext>
                        </a:extLst>
                      </p:cNvPr>
                      <p:cNvCxnSpPr>
                        <a:cxnSpLocks/>
                        <a:endCxn id="37" idx="1"/>
                      </p:cNvCxnSpPr>
                      <p:nvPr/>
                    </p:nvCxnSpPr>
                    <p:spPr>
                      <a:xfrm>
                        <a:off x="5061041" y="2084551"/>
                        <a:ext cx="642390" cy="1752"/>
                      </a:xfrm>
                      <a:prstGeom prst="straightConnector1">
                        <a:avLst/>
                      </a:prstGeom>
                      <a:ln w="34925">
                        <a:solidFill>
                          <a:srgbClr val="FF0000"/>
                        </a:solidFill>
                        <a:prstDash val="dash"/>
                        <a:headEnd type="triangle" w="med" len="med"/>
                        <a:tailEnd type="triangle" w="med" len="med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6" name="TextBox 55">
                        <a:extLst>
                          <a:ext uri="{FF2B5EF4-FFF2-40B4-BE49-F238E27FC236}">
                            <a16:creationId xmlns:a16="http://schemas.microsoft.com/office/drawing/2014/main" id="{127B18EE-BB6B-CF4D-9BCC-11BB3EBE619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307288" y="1487195"/>
                        <a:ext cx="506120" cy="4212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𝜆/4</a:t>
                        </a:r>
                      </a:p>
                    </p:txBody>
                  </p:sp>
                  <p:sp>
                    <p:nvSpPr>
                      <p:cNvPr id="57" name="TextBox 56">
                        <a:extLst>
                          <a:ext uri="{FF2B5EF4-FFF2-40B4-BE49-F238E27FC236}">
                            <a16:creationId xmlns:a16="http://schemas.microsoft.com/office/drawing/2014/main" id="{34462259-3466-5D49-AC99-9F12841A10B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682021" y="1474072"/>
                        <a:ext cx="657857" cy="42129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/>
                          <a:t>PBS</a:t>
                        </a:r>
                      </a:p>
                    </p:txBody>
                  </p:sp>
                  <p:sp>
                    <p:nvSpPr>
                      <p:cNvPr id="58" name="TextBox 57">
                        <a:extLst>
                          <a:ext uri="{FF2B5EF4-FFF2-40B4-BE49-F238E27FC236}">
                            <a16:creationId xmlns:a16="http://schemas.microsoft.com/office/drawing/2014/main" id="{F9965F7E-6E58-E540-A08F-C257A1229EA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58829" y="4651712"/>
                        <a:ext cx="4676855" cy="38618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600" i="1" dirty="0">
                            <a:solidFill>
                              <a:schemeClr val="bg2">
                                <a:lumMod val="25000"/>
                              </a:schemeClr>
                            </a:solidFill>
                          </a:rPr>
                          <a:t>Masters thesis A.C. Dehart, U of Manitoba, 2018</a:t>
                        </a:r>
                      </a:p>
                    </p:txBody>
                  </p:sp>
                </p:grpSp>
              </p:grpSp>
            </p:grpSp>
          </p:grpSp>
        </p:grp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42661992-3C6C-DE40-8275-8776F493B823}"/>
              </a:ext>
            </a:extLst>
          </p:cNvPr>
          <p:cNvSpPr txBox="1"/>
          <p:nvPr/>
        </p:nvSpPr>
        <p:spPr>
          <a:xfrm>
            <a:off x="244128" y="2589263"/>
            <a:ext cx="10050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Laser lock for 506 nm based on  ULE Fabry Perot cavity.</a:t>
            </a:r>
            <a:endParaRPr lang="en-US" dirty="0">
              <a:solidFill>
                <a:srgbClr val="00B050"/>
              </a:solidFill>
              <a:ea typeface="Book Antiqua" charset="0"/>
              <a:cs typeface="Book Antiqua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00B050"/>
                </a:solidFill>
                <a:ea typeface="Book Antiqua" charset="0"/>
                <a:cs typeface="Book Antiqua" charset="0"/>
              </a:rPr>
              <a:t> &lt; 200 kHz drift in 6 </a:t>
            </a:r>
            <a:r>
              <a:rPr lang="en-US" dirty="0" err="1">
                <a:solidFill>
                  <a:srgbClr val="00B050"/>
                </a:solidFill>
                <a:ea typeface="Book Antiqua" charset="0"/>
                <a:cs typeface="Book Antiqua" charset="0"/>
              </a:rPr>
              <a:t>hr</a:t>
            </a:r>
            <a:r>
              <a:rPr lang="en-US" dirty="0">
                <a:solidFill>
                  <a:srgbClr val="00B050"/>
                </a:solidFill>
                <a:ea typeface="Book Antiqua" charset="0"/>
                <a:cs typeface="Book Antiqua" charset="0"/>
              </a:rPr>
              <a:t> ⇾ absolute stability at the 10</a:t>
            </a:r>
            <a:r>
              <a:rPr lang="en-US" baseline="30000" dirty="0">
                <a:solidFill>
                  <a:srgbClr val="00B050"/>
                </a:solidFill>
                <a:ea typeface="Book Antiqua" charset="0"/>
                <a:cs typeface="Book Antiqua" charset="0"/>
              </a:rPr>
              <a:t>-10</a:t>
            </a:r>
            <a:r>
              <a:rPr lang="en-US" dirty="0">
                <a:solidFill>
                  <a:srgbClr val="00B050"/>
                </a:solidFill>
                <a:ea typeface="Book Antiqua" charset="0"/>
                <a:cs typeface="Book Antiqua" charset="0"/>
              </a:rPr>
              <a:t> level !</a:t>
            </a:r>
            <a:endParaRPr lang="en-US" dirty="0">
              <a:ea typeface="Book Antiqua" charset="0"/>
              <a:cs typeface="Book Antiqua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083DE9C-F372-DC4E-9E39-0FC4BB44EEFF}"/>
              </a:ext>
            </a:extLst>
          </p:cNvPr>
          <p:cNvGrpSpPr/>
          <p:nvPr/>
        </p:nvGrpSpPr>
        <p:grpSpPr>
          <a:xfrm>
            <a:off x="6791279" y="3888257"/>
            <a:ext cx="2736289" cy="2277232"/>
            <a:chOff x="3834784" y="1624061"/>
            <a:chExt cx="1275758" cy="1073178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9B726BB-DDF3-2A48-A2BC-96CF696A8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45223" y="1624061"/>
              <a:ext cx="1265319" cy="1073178"/>
            </a:xfrm>
            <a:prstGeom prst="rect">
              <a:avLst/>
            </a:prstGeom>
          </p:spPr>
        </p:pic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9BE6DE96-E686-3D44-AF1B-1B300396D382}"/>
                </a:ext>
              </a:extLst>
            </p:cNvPr>
            <p:cNvCxnSpPr/>
            <p:nvPr/>
          </p:nvCxnSpPr>
          <p:spPr>
            <a:xfrm>
              <a:off x="3893644" y="1998698"/>
              <a:ext cx="334719" cy="65364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3FA66FC-32C9-2048-823B-B221D4BDD106}"/>
                </a:ext>
              </a:extLst>
            </p:cNvPr>
            <p:cNvSpPr txBox="1"/>
            <p:nvPr/>
          </p:nvSpPr>
          <p:spPr>
            <a:xfrm>
              <a:off x="3834784" y="2091707"/>
              <a:ext cx="379070" cy="17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10 cm</a:t>
              </a:r>
            </a:p>
          </p:txBody>
        </p: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E2BB64E8-1312-FF46-AFC1-9B64F565D5B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19499" y="3888257"/>
            <a:ext cx="2635165" cy="2277232"/>
          </a:xfrm>
          <a:prstGeom prst="rect">
            <a:avLst/>
          </a:prstGeom>
        </p:spPr>
      </p:pic>
      <p:sp>
        <p:nvSpPr>
          <p:cNvPr id="65" name="Title 1">
            <a:extLst>
              <a:ext uri="{FF2B5EF4-FFF2-40B4-BE49-F238E27FC236}">
                <a16:creationId xmlns:a16="http://schemas.microsoft.com/office/drawing/2014/main" id="{F5416E5D-58DF-F74C-8CB8-69E3D9E78085}"/>
              </a:ext>
            </a:extLst>
          </p:cNvPr>
          <p:cNvSpPr txBox="1">
            <a:spLocks/>
          </p:cNvSpPr>
          <p:nvPr/>
        </p:nvSpPr>
        <p:spPr>
          <a:xfrm>
            <a:off x="446026" y="279565"/>
            <a:ext cx="11745974" cy="411353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Transparent electrodes, u</a:t>
            </a:r>
            <a:r>
              <a:rPr lang="en-US" sz="9600" b="1" dirty="0">
                <a:solidFill>
                  <a:srgbClr val="00A4FF"/>
                </a:solidFill>
                <a:ea typeface="Book Antiqua" charset="0"/>
                <a:cs typeface="Book Antiqua" charset="0"/>
              </a:rPr>
              <a:t>ltra precise laser lock for  7s ⇾ 8s</a:t>
            </a:r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 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3436959-D853-2341-9BAD-1BB247CFF3C4}"/>
              </a:ext>
            </a:extLst>
          </p:cNvPr>
          <p:cNvSpPr/>
          <p:nvPr/>
        </p:nvSpPr>
        <p:spPr>
          <a:xfrm rot="5400000">
            <a:off x="5248891" y="4122658"/>
            <a:ext cx="316054" cy="115369"/>
          </a:xfrm>
          <a:prstGeom prst="rect">
            <a:avLst/>
          </a:prstGeom>
          <a:noFill/>
          <a:ln w="539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6DC36B-5F4C-A740-A5E7-A63085E89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355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829FD00-94EB-5243-A37F-AF51A0AFD94F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11326874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Basis for PNC : Stark induced 7s ⇾ 8s </a:t>
            </a:r>
            <a:r>
              <a:rPr lang="en-US" sz="9600" b="1" dirty="0">
                <a:solidFill>
                  <a:srgbClr val="FF0000"/>
                </a:solidFill>
                <a:latin typeface="+mn-lt"/>
                <a:ea typeface="Book Antiqua" charset="0"/>
                <a:cs typeface="Book Antiqua" charset="0"/>
              </a:rPr>
              <a:t> </a:t>
            </a:r>
            <a:br>
              <a:rPr lang="en-US" sz="2800" dirty="0">
                <a:solidFill>
                  <a:srgbClr val="FF0000"/>
                </a:solidFill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solidFill>
                <a:srgbClr val="FF0000"/>
              </a:solidFill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0BA14E-87AA-6C41-948F-1A599793D6A7}"/>
              </a:ext>
            </a:extLst>
          </p:cNvPr>
          <p:cNvSpPr txBox="1"/>
          <p:nvPr/>
        </p:nvSpPr>
        <p:spPr>
          <a:xfrm>
            <a:off x="244128" y="745113"/>
            <a:ext cx="8268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Laser locked to ULE Fabry Perot cavity.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E field using ITO electrodes.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ADB305-CC80-DC4B-BF7C-B1367DB4D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9839779-76D0-4149-ACE7-1AF7004C4CC1}"/>
              </a:ext>
            </a:extLst>
          </p:cNvPr>
          <p:cNvGrpSpPr/>
          <p:nvPr/>
        </p:nvGrpSpPr>
        <p:grpSpPr>
          <a:xfrm>
            <a:off x="281706" y="1759040"/>
            <a:ext cx="3052433" cy="3691668"/>
            <a:chOff x="90563" y="1595419"/>
            <a:chExt cx="3575098" cy="4267895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CA5B653-B55B-EB42-A479-E7464A822066}"/>
                </a:ext>
              </a:extLst>
            </p:cNvPr>
            <p:cNvGrpSpPr/>
            <p:nvPr/>
          </p:nvGrpSpPr>
          <p:grpSpPr>
            <a:xfrm>
              <a:off x="90563" y="1595419"/>
              <a:ext cx="3575098" cy="4223967"/>
              <a:chOff x="5338116" y="593341"/>
              <a:chExt cx="2845905" cy="3377995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B3E7AE65-F432-B041-A7A4-3CF4E05DB646}"/>
                  </a:ext>
                </a:extLst>
              </p:cNvPr>
              <p:cNvGrpSpPr/>
              <p:nvPr/>
            </p:nvGrpSpPr>
            <p:grpSpPr>
              <a:xfrm>
                <a:off x="5668963" y="593341"/>
                <a:ext cx="2504344" cy="3377995"/>
                <a:chOff x="766763" y="2781300"/>
                <a:chExt cx="2504344" cy="3377995"/>
              </a:xfrm>
            </p:grpSpPr>
            <p:cxnSp>
              <p:nvCxnSpPr>
                <p:cNvPr id="43" name="11 Conector recto">
                  <a:extLst>
                    <a:ext uri="{FF2B5EF4-FFF2-40B4-BE49-F238E27FC236}">
                      <a16:creationId xmlns:a16="http://schemas.microsoft.com/office/drawing/2014/main" id="{8E5ABF4F-8C5B-3F4A-8F9A-03A4516400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71588" y="2949748"/>
                  <a:ext cx="377286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14 Conector recto">
                  <a:extLst>
                    <a:ext uri="{FF2B5EF4-FFF2-40B4-BE49-F238E27FC236}">
                      <a16:creationId xmlns:a16="http://schemas.microsoft.com/office/drawing/2014/main" id="{475DB4D7-C9B2-DB48-A41F-1D69770BB5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71588" y="5876925"/>
                  <a:ext cx="377286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18 Conector recto">
                  <a:extLst>
                    <a:ext uri="{FF2B5EF4-FFF2-40B4-BE49-F238E27FC236}">
                      <a16:creationId xmlns:a16="http://schemas.microsoft.com/office/drawing/2014/main" id="{BC5891BE-5123-B343-92C9-CAB6E29BB98F}"/>
                    </a:ext>
                  </a:extLst>
                </p:cNvPr>
                <p:cNvCxnSpPr/>
                <p:nvPr/>
              </p:nvCxnSpPr>
              <p:spPr>
                <a:xfrm>
                  <a:off x="2370453" y="4029656"/>
                  <a:ext cx="79216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20 CuadroTexto">
                  <a:extLst>
                    <a:ext uri="{FF2B5EF4-FFF2-40B4-BE49-F238E27FC236}">
                      <a16:creationId xmlns:a16="http://schemas.microsoft.com/office/drawing/2014/main" id="{EFE66832-774A-314F-A14C-994B70B93E4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66763" y="5732463"/>
                  <a:ext cx="475564" cy="426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dirty="0">
                      <a:latin typeface="+mn-lt"/>
                    </a:rPr>
                    <a:t>7s</a:t>
                  </a:r>
                  <a:endParaRPr lang="es-ES" altLang="en-US" dirty="0">
                    <a:latin typeface="+mn-lt"/>
                  </a:endParaRPr>
                </a:p>
              </p:txBody>
            </p:sp>
            <p:sp>
              <p:nvSpPr>
                <p:cNvPr id="47" name="21 CuadroTexto">
                  <a:extLst>
                    <a:ext uri="{FF2B5EF4-FFF2-40B4-BE49-F238E27FC236}">
                      <a16:creationId xmlns:a16="http://schemas.microsoft.com/office/drawing/2014/main" id="{2D7E19FE-9D7C-7144-A0EF-49DD2D7476D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12800" y="2781300"/>
                  <a:ext cx="475564" cy="426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>
                      <a:latin typeface="+mn-lt"/>
                    </a:rPr>
                    <a:t>8s</a:t>
                  </a:r>
                  <a:endParaRPr lang="es-ES" altLang="en-US">
                    <a:latin typeface="+mn-lt"/>
                  </a:endParaRPr>
                </a:p>
              </p:txBody>
            </p:sp>
            <p:cxnSp>
              <p:nvCxnSpPr>
                <p:cNvPr id="48" name="24 Conector recto de flecha">
                  <a:extLst>
                    <a:ext uri="{FF2B5EF4-FFF2-40B4-BE49-F238E27FC236}">
                      <a16:creationId xmlns:a16="http://schemas.microsoft.com/office/drawing/2014/main" id="{D12C08E8-762E-2747-950C-8244DA6877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56397" y="2949748"/>
                  <a:ext cx="0" cy="2927177"/>
                </a:xfrm>
                <a:prstGeom prst="straightConnector1">
                  <a:avLst/>
                </a:prstGeom>
                <a:ln w="28575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20 CuadroTexto">
                  <a:extLst>
                    <a:ext uri="{FF2B5EF4-FFF2-40B4-BE49-F238E27FC236}">
                      <a16:creationId xmlns:a16="http://schemas.microsoft.com/office/drawing/2014/main" id="{DFAD372A-B801-A243-9633-8BB5C52DF69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513075" y="3576687"/>
                  <a:ext cx="758032" cy="426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dirty="0">
                      <a:latin typeface="+mn-lt"/>
                    </a:rPr>
                    <a:t>7p</a:t>
                  </a:r>
                  <a:r>
                    <a:rPr lang="en-US" altLang="en-US" baseline="-25000" dirty="0">
                      <a:latin typeface="+mn-lt"/>
                    </a:rPr>
                    <a:t>3/2</a:t>
                  </a:r>
                  <a:endParaRPr lang="es-ES" altLang="en-US" dirty="0">
                    <a:latin typeface="+mn-lt"/>
                  </a:endParaRPr>
                </a:p>
              </p:txBody>
            </p:sp>
            <p:cxnSp>
              <p:nvCxnSpPr>
                <p:cNvPr id="50" name="18 Conector recto">
                  <a:extLst>
                    <a:ext uri="{FF2B5EF4-FFF2-40B4-BE49-F238E27FC236}">
                      <a16:creationId xmlns:a16="http://schemas.microsoft.com/office/drawing/2014/main" id="{035E7135-67C3-1E4F-847F-1FCE4703B2EB}"/>
                    </a:ext>
                  </a:extLst>
                </p:cNvPr>
                <p:cNvCxnSpPr/>
                <p:nvPr/>
              </p:nvCxnSpPr>
              <p:spPr>
                <a:xfrm>
                  <a:off x="2376347" y="4521973"/>
                  <a:ext cx="79216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540238C-B141-F540-ABF7-30C22D3397FA}"/>
                  </a:ext>
                </a:extLst>
              </p:cNvPr>
              <p:cNvSpPr txBox="1"/>
              <p:nvPr/>
            </p:nvSpPr>
            <p:spPr>
              <a:xfrm>
                <a:off x="5338116" y="1978840"/>
                <a:ext cx="1069521" cy="341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F0"/>
                    </a:solidFill>
                    <a:ea typeface="Book Antiqua" charset="0"/>
                    <a:cs typeface="Book Antiqua" charset="0"/>
                  </a:rPr>
                  <a:t>506 nm</a:t>
                </a:r>
              </a:p>
            </p:txBody>
          </p:sp>
          <p:sp>
            <p:nvSpPr>
              <p:cNvPr id="42" name="20 CuadroTexto">
                <a:extLst>
                  <a:ext uri="{FF2B5EF4-FFF2-40B4-BE49-F238E27FC236}">
                    <a16:creationId xmlns:a16="http://schemas.microsoft.com/office/drawing/2014/main" id="{5374171E-68E9-DE4A-AD42-BB54D7A67A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25989" y="1932642"/>
                <a:ext cx="758032" cy="426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dirty="0">
                    <a:latin typeface="+mn-lt"/>
                  </a:rPr>
                  <a:t>7p</a:t>
                </a:r>
                <a:r>
                  <a:rPr lang="en-US" altLang="en-US" baseline="-25000" dirty="0">
                    <a:latin typeface="+mn-lt"/>
                  </a:rPr>
                  <a:t>1/2</a:t>
                </a:r>
                <a:endParaRPr lang="es-ES" altLang="en-US" dirty="0">
                  <a:latin typeface="+mn-lt"/>
                </a:endParaRPr>
              </a:p>
            </p:txBody>
          </p:sp>
        </p:grpSp>
        <p:cxnSp>
          <p:nvCxnSpPr>
            <p:cNvPr id="35" name="14 Conector recto">
              <a:extLst>
                <a:ext uri="{FF2B5EF4-FFF2-40B4-BE49-F238E27FC236}">
                  <a16:creationId xmlns:a16="http://schemas.microsoft.com/office/drawing/2014/main" id="{180D1388-109E-7145-B752-6F51FE8D7BDC}"/>
                </a:ext>
              </a:extLst>
            </p:cNvPr>
            <p:cNvCxnSpPr>
              <a:cxnSpLocks/>
            </p:cNvCxnSpPr>
            <p:nvPr/>
          </p:nvCxnSpPr>
          <p:spPr>
            <a:xfrm>
              <a:off x="1129067" y="5863314"/>
              <a:ext cx="47395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11 Conector recto">
              <a:extLst>
                <a:ext uri="{FF2B5EF4-FFF2-40B4-BE49-F238E27FC236}">
                  <a16:creationId xmlns:a16="http://schemas.microsoft.com/office/drawing/2014/main" id="{3A0A8F98-C93E-214D-A8DC-47D05A09CB9F}"/>
                </a:ext>
              </a:extLst>
            </p:cNvPr>
            <p:cNvCxnSpPr>
              <a:cxnSpLocks/>
            </p:cNvCxnSpPr>
            <p:nvPr/>
          </p:nvCxnSpPr>
          <p:spPr>
            <a:xfrm>
              <a:off x="1140356" y="1625380"/>
              <a:ext cx="47395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6175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8">
            <a:extLst>
              <a:ext uri="{FF2B5EF4-FFF2-40B4-BE49-F238E27FC236}">
                <a16:creationId xmlns:a16="http://schemas.microsoft.com/office/drawing/2014/main" id="{A8AD8E9C-CBF6-D846-9C1E-0EB247158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306" y="3446356"/>
            <a:ext cx="4195763" cy="314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18B5C8C-10B2-934B-B78A-B01D18CC0C08}"/>
              </a:ext>
            </a:extLst>
          </p:cNvPr>
          <p:cNvGrpSpPr/>
          <p:nvPr/>
        </p:nvGrpSpPr>
        <p:grpSpPr>
          <a:xfrm>
            <a:off x="7424593" y="354758"/>
            <a:ext cx="4680899" cy="3166212"/>
            <a:chOff x="4880639" y="632283"/>
            <a:chExt cx="5648161" cy="4236121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352494DF-2D2F-D940-A98F-4FDED6531E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80639" y="632283"/>
              <a:ext cx="5648161" cy="423612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7E59621-D92B-CB45-A533-4CCE844C2834}"/>
                </a:ext>
              </a:extLst>
            </p:cNvPr>
            <p:cNvSpPr txBox="1"/>
            <p:nvPr/>
          </p:nvSpPr>
          <p:spPr>
            <a:xfrm>
              <a:off x="7504865" y="1257572"/>
              <a:ext cx="1917945" cy="326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A4FF"/>
                  </a:solidFill>
                </a:rPr>
                <a:t>23</a:t>
              </a:r>
              <a:r>
                <a:rPr lang="en-US" sz="1400" baseline="30000" dirty="0">
                  <a:solidFill>
                    <a:srgbClr val="00A4FF"/>
                  </a:solidFill>
                </a:rPr>
                <a:t>rd</a:t>
              </a:r>
              <a:r>
                <a:rPr lang="en-US" sz="1400" dirty="0">
                  <a:solidFill>
                    <a:srgbClr val="00A4FF"/>
                  </a:solidFill>
                </a:rPr>
                <a:t> September, 2018</a:t>
              </a:r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4829FD00-94EB-5243-A37F-AF51A0AFD94F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11326874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Basis for PNC : Stark induced 7s ⇾ 8s </a:t>
            </a:r>
            <a:r>
              <a:rPr lang="en-US" sz="9600" b="1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observed in September 2018 !</a:t>
            </a:r>
            <a:r>
              <a:rPr lang="en-US" sz="9600" b="1" dirty="0">
                <a:solidFill>
                  <a:srgbClr val="FF0000"/>
                </a:solidFill>
                <a:latin typeface="+mn-lt"/>
                <a:ea typeface="Book Antiqua" charset="0"/>
                <a:cs typeface="Book Antiqua" charset="0"/>
              </a:rPr>
              <a:t> </a:t>
            </a:r>
            <a:br>
              <a:rPr lang="en-US" sz="2800" dirty="0">
                <a:solidFill>
                  <a:srgbClr val="FF0000"/>
                </a:solidFill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solidFill>
                <a:srgbClr val="FF0000"/>
              </a:solidFill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0BA14E-87AA-6C41-948F-1A599793D6A7}"/>
              </a:ext>
            </a:extLst>
          </p:cNvPr>
          <p:cNvSpPr txBox="1"/>
          <p:nvPr/>
        </p:nvSpPr>
        <p:spPr>
          <a:xfrm>
            <a:off x="244128" y="745113"/>
            <a:ext cx="8268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Laser locked to ULE Fabry Perot cavity.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E field using ITO electrodes.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8CF9D6-B37B-1048-B8F4-BB02D4F97A46}"/>
              </a:ext>
            </a:extLst>
          </p:cNvPr>
          <p:cNvGrpSpPr/>
          <p:nvPr/>
        </p:nvGrpSpPr>
        <p:grpSpPr>
          <a:xfrm>
            <a:off x="281706" y="1759040"/>
            <a:ext cx="3245490" cy="3691668"/>
            <a:chOff x="90563" y="1595419"/>
            <a:chExt cx="3801212" cy="4267895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D4602B1-ED0E-5B41-9C94-BC4B19FCF138}"/>
                </a:ext>
              </a:extLst>
            </p:cNvPr>
            <p:cNvGrpSpPr/>
            <p:nvPr/>
          </p:nvGrpSpPr>
          <p:grpSpPr>
            <a:xfrm>
              <a:off x="90563" y="1595419"/>
              <a:ext cx="3801212" cy="4223967"/>
              <a:chOff x="418452" y="3263205"/>
              <a:chExt cx="3025900" cy="3377995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F39085B0-B3CA-6C4D-9952-A002BCEF3794}"/>
                  </a:ext>
                </a:extLst>
              </p:cNvPr>
              <p:cNvGrpSpPr/>
              <p:nvPr/>
            </p:nvGrpSpPr>
            <p:grpSpPr>
              <a:xfrm>
                <a:off x="418452" y="3263205"/>
                <a:ext cx="2845905" cy="3377995"/>
                <a:chOff x="5338116" y="593341"/>
                <a:chExt cx="2845905" cy="3377995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74459CDC-E698-D74B-A2BC-0CE8D381B712}"/>
                    </a:ext>
                  </a:extLst>
                </p:cNvPr>
                <p:cNvGrpSpPr/>
                <p:nvPr/>
              </p:nvGrpSpPr>
              <p:grpSpPr>
                <a:xfrm>
                  <a:off x="5668963" y="593341"/>
                  <a:ext cx="2504344" cy="3377995"/>
                  <a:chOff x="766763" y="2781300"/>
                  <a:chExt cx="2504344" cy="3377995"/>
                </a:xfrm>
              </p:grpSpPr>
              <p:cxnSp>
                <p:nvCxnSpPr>
                  <p:cNvPr id="62" name="11 Conector recto">
                    <a:extLst>
                      <a:ext uri="{FF2B5EF4-FFF2-40B4-BE49-F238E27FC236}">
                        <a16:creationId xmlns:a16="http://schemas.microsoft.com/office/drawing/2014/main" id="{EBE5DF59-7F3A-5A49-99F3-F3CB5963F5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71588" y="2949748"/>
                    <a:ext cx="377286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14 Conector recto">
                    <a:extLst>
                      <a:ext uri="{FF2B5EF4-FFF2-40B4-BE49-F238E27FC236}">
                        <a16:creationId xmlns:a16="http://schemas.microsoft.com/office/drawing/2014/main" id="{66473E25-DFAC-624F-8F47-14AFC11C84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71588" y="5876925"/>
                    <a:ext cx="377286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18 Conector recto">
                    <a:extLst>
                      <a:ext uri="{FF2B5EF4-FFF2-40B4-BE49-F238E27FC236}">
                        <a16:creationId xmlns:a16="http://schemas.microsoft.com/office/drawing/2014/main" id="{09F0655B-D80B-3B46-88AD-8B024D90707E}"/>
                      </a:ext>
                    </a:extLst>
                  </p:cNvPr>
                  <p:cNvCxnSpPr/>
                  <p:nvPr/>
                </p:nvCxnSpPr>
                <p:spPr>
                  <a:xfrm>
                    <a:off x="2370453" y="4029656"/>
                    <a:ext cx="79216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5" name="20 CuadroTexto">
                    <a:extLst>
                      <a:ext uri="{FF2B5EF4-FFF2-40B4-BE49-F238E27FC236}">
                        <a16:creationId xmlns:a16="http://schemas.microsoft.com/office/drawing/2014/main" id="{8BA8A918-0D74-D948-A5A5-42EEFFBFA80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6763" y="5732463"/>
                    <a:ext cx="475564" cy="4268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dirty="0">
                        <a:latin typeface="+mn-lt"/>
                      </a:rPr>
                      <a:t>7s</a:t>
                    </a:r>
                    <a:endParaRPr lang="es-ES" altLang="en-US" dirty="0">
                      <a:latin typeface="+mn-lt"/>
                    </a:endParaRPr>
                  </a:p>
                </p:txBody>
              </p:sp>
              <p:sp>
                <p:nvSpPr>
                  <p:cNvPr id="66" name="21 CuadroTexto">
                    <a:extLst>
                      <a:ext uri="{FF2B5EF4-FFF2-40B4-BE49-F238E27FC236}">
                        <a16:creationId xmlns:a16="http://schemas.microsoft.com/office/drawing/2014/main" id="{3039450A-DAD6-4546-A985-CB43CA5C07F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12800" y="2781300"/>
                    <a:ext cx="475564" cy="4268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>
                        <a:latin typeface="+mn-lt"/>
                      </a:rPr>
                      <a:t>8s</a:t>
                    </a:r>
                    <a:endParaRPr lang="es-ES" altLang="en-US">
                      <a:latin typeface="+mn-lt"/>
                    </a:endParaRPr>
                  </a:p>
                </p:txBody>
              </p:sp>
              <p:cxnSp>
                <p:nvCxnSpPr>
                  <p:cNvPr id="67" name="24 Conector recto de flecha">
                    <a:extLst>
                      <a:ext uri="{FF2B5EF4-FFF2-40B4-BE49-F238E27FC236}">
                        <a16:creationId xmlns:a16="http://schemas.microsoft.com/office/drawing/2014/main" id="{435D1B31-5646-164F-B3BC-F4D1EED3F9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56397" y="2949748"/>
                    <a:ext cx="0" cy="2927177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20 CuadroTexto">
                    <a:extLst>
                      <a:ext uri="{FF2B5EF4-FFF2-40B4-BE49-F238E27FC236}">
                        <a16:creationId xmlns:a16="http://schemas.microsoft.com/office/drawing/2014/main" id="{4A618858-DF47-D642-9A4F-2F361BBD3D2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13075" y="3576687"/>
                    <a:ext cx="758032" cy="4268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dirty="0">
                        <a:latin typeface="+mn-lt"/>
                      </a:rPr>
                      <a:t>7p</a:t>
                    </a:r>
                    <a:r>
                      <a:rPr lang="en-US" altLang="en-US" baseline="-25000" dirty="0">
                        <a:latin typeface="+mn-lt"/>
                      </a:rPr>
                      <a:t>3/2</a:t>
                    </a:r>
                    <a:endParaRPr lang="es-ES" altLang="en-US" dirty="0">
                      <a:latin typeface="+mn-lt"/>
                    </a:endParaRPr>
                  </a:p>
                </p:txBody>
              </p:sp>
              <p:cxnSp>
                <p:nvCxnSpPr>
                  <p:cNvPr id="69" name="18 Conector recto">
                    <a:extLst>
                      <a:ext uri="{FF2B5EF4-FFF2-40B4-BE49-F238E27FC236}">
                        <a16:creationId xmlns:a16="http://schemas.microsoft.com/office/drawing/2014/main" id="{336CF45C-4708-7446-9CB6-962402495B56}"/>
                      </a:ext>
                    </a:extLst>
                  </p:cNvPr>
                  <p:cNvCxnSpPr/>
                  <p:nvPr/>
                </p:nvCxnSpPr>
                <p:spPr>
                  <a:xfrm>
                    <a:off x="2376347" y="4521973"/>
                    <a:ext cx="79216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2471C94A-F04B-8842-A048-293CC91574F0}"/>
                    </a:ext>
                  </a:extLst>
                </p:cNvPr>
                <p:cNvSpPr txBox="1"/>
                <p:nvPr/>
              </p:nvSpPr>
              <p:spPr>
                <a:xfrm>
                  <a:off x="5338116" y="1978840"/>
                  <a:ext cx="1069521" cy="3414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rgbClr val="00B0F0"/>
                      </a:solidFill>
                      <a:ea typeface="Book Antiqua" charset="0"/>
                      <a:cs typeface="Book Antiqua" charset="0"/>
                    </a:rPr>
                    <a:t>506 nm</a:t>
                  </a:r>
                </a:p>
              </p:txBody>
            </p:sp>
            <p:sp>
              <p:nvSpPr>
                <p:cNvPr id="61" name="20 CuadroTexto">
                  <a:extLst>
                    <a:ext uri="{FF2B5EF4-FFF2-40B4-BE49-F238E27FC236}">
                      <a16:creationId xmlns:a16="http://schemas.microsoft.com/office/drawing/2014/main" id="{C9AD2363-3309-EE44-A09F-BCB0A283D57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425989" y="1932642"/>
                  <a:ext cx="758032" cy="426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dirty="0">
                      <a:latin typeface="+mn-lt"/>
                    </a:rPr>
                    <a:t>7p</a:t>
                  </a:r>
                  <a:r>
                    <a:rPr lang="en-US" altLang="en-US" baseline="-25000" dirty="0">
                      <a:latin typeface="+mn-lt"/>
                    </a:rPr>
                    <a:t>1/2</a:t>
                  </a:r>
                  <a:endParaRPr lang="es-ES" altLang="en-US" dirty="0">
                    <a:latin typeface="+mn-lt"/>
                  </a:endParaRPr>
                </a:p>
              </p:txBody>
            </p:sp>
          </p:grpSp>
          <p:cxnSp>
            <p:nvCxnSpPr>
              <p:cNvPr id="57" name="24 Conector recto de flecha">
                <a:extLst>
                  <a:ext uri="{FF2B5EF4-FFF2-40B4-BE49-F238E27FC236}">
                    <a16:creationId xmlns:a16="http://schemas.microsoft.com/office/drawing/2014/main" id="{7B9F35AA-F63E-EF44-A3F4-F2137FA0EF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31410" y="5062849"/>
                <a:ext cx="968813" cy="147202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20 CuadroTexto">
                <a:extLst>
                  <a:ext uri="{FF2B5EF4-FFF2-40B4-BE49-F238E27FC236}">
                    <a16:creationId xmlns:a16="http://schemas.microsoft.com/office/drawing/2014/main" id="{86B40212-2439-0D46-9423-1942A885D4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98589" y="5877378"/>
                <a:ext cx="1345763" cy="65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sz="2000" dirty="0">
                    <a:solidFill>
                      <a:srgbClr val="FF0000"/>
                    </a:solidFill>
                    <a:latin typeface="+mn-lt"/>
                  </a:rPr>
                  <a:t>817 nm detect</a:t>
                </a:r>
                <a:endParaRPr lang="es-ES" altLang="en-US" sz="2000" dirty="0">
                  <a:solidFill>
                    <a:srgbClr val="FF0000"/>
                  </a:solidFill>
                  <a:latin typeface="+mn-lt"/>
                </a:endParaRPr>
              </a:p>
            </p:txBody>
          </p:sp>
        </p:grpSp>
        <p:cxnSp>
          <p:nvCxnSpPr>
            <p:cNvPr id="54" name="14 Conector recto">
              <a:extLst>
                <a:ext uri="{FF2B5EF4-FFF2-40B4-BE49-F238E27FC236}">
                  <a16:creationId xmlns:a16="http://schemas.microsoft.com/office/drawing/2014/main" id="{C143E1F9-E21E-ED47-A3B5-32F2C71403BC}"/>
                </a:ext>
              </a:extLst>
            </p:cNvPr>
            <p:cNvCxnSpPr>
              <a:cxnSpLocks/>
            </p:cNvCxnSpPr>
            <p:nvPr/>
          </p:nvCxnSpPr>
          <p:spPr>
            <a:xfrm>
              <a:off x="1129067" y="5863314"/>
              <a:ext cx="47395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11 Conector recto">
              <a:extLst>
                <a:ext uri="{FF2B5EF4-FFF2-40B4-BE49-F238E27FC236}">
                  <a16:creationId xmlns:a16="http://schemas.microsoft.com/office/drawing/2014/main" id="{FAEA62DA-ED5F-ED47-B8A1-035A33CAC18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356" y="1625380"/>
              <a:ext cx="47395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9AC2C2B8-C783-9148-917B-329A6553F91D}"/>
              </a:ext>
            </a:extLst>
          </p:cNvPr>
          <p:cNvSpPr/>
          <p:nvPr/>
        </p:nvSpPr>
        <p:spPr>
          <a:xfrm>
            <a:off x="452397" y="5630171"/>
            <a:ext cx="8068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This is the transition we will use to do our PNC experiment.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10</a:t>
            </a:r>
            <a:r>
              <a:rPr lang="en-US" baseline="30000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-9  </a:t>
            </a:r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times smaller than allowed transition</a:t>
            </a:r>
            <a:r>
              <a:rPr lang="en-US" baseline="30000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 </a:t>
            </a:r>
            <a:endParaRPr lang="en-US" dirty="0">
              <a:solidFill>
                <a:srgbClr val="FF0000"/>
              </a:solidFill>
              <a:ea typeface="Book Antiqua" charset="0"/>
              <a:cs typeface="Book Antiqua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E09792-4798-BA45-848F-2135C0315464}"/>
              </a:ext>
            </a:extLst>
          </p:cNvPr>
          <p:cNvSpPr/>
          <p:nvPr/>
        </p:nvSpPr>
        <p:spPr>
          <a:xfrm>
            <a:off x="446025" y="6348510"/>
            <a:ext cx="82580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i="1" dirty="0">
                <a:ea typeface="Book Antiqua" charset="0"/>
                <a:cs typeface="Book Antiqua" charset="0"/>
              </a:rPr>
              <a:t>Side note:  we have  also observed the equivalent transitions in </a:t>
            </a:r>
            <a:r>
              <a:rPr lang="en-US" i="1" baseline="30000" dirty="0">
                <a:ea typeface="Book Antiqua" charset="0"/>
                <a:cs typeface="Book Antiqua" charset="0"/>
              </a:rPr>
              <a:t>87</a:t>
            </a:r>
            <a:r>
              <a:rPr lang="en-US" i="1" dirty="0">
                <a:ea typeface="Book Antiqua" charset="0"/>
                <a:cs typeface="Book Antiqua" charset="0"/>
              </a:rPr>
              <a:t>Rb. Poster</a:t>
            </a:r>
          </a:p>
        </p:txBody>
      </p:sp>
      <p:cxnSp>
        <p:nvCxnSpPr>
          <p:cNvPr id="27" name="24 Conector recto de flecha">
            <a:extLst>
              <a:ext uri="{FF2B5EF4-FFF2-40B4-BE49-F238E27FC236}">
                <a16:creationId xmlns:a16="http://schemas.microsoft.com/office/drawing/2014/main" id="{EB5F4608-F68B-E94B-B658-A7F9372C11C2}"/>
              </a:ext>
            </a:extLst>
          </p:cNvPr>
          <p:cNvCxnSpPr>
            <a:cxnSpLocks/>
          </p:cNvCxnSpPr>
          <p:nvPr/>
        </p:nvCxnSpPr>
        <p:spPr>
          <a:xfrm>
            <a:off x="1650521" y="1933867"/>
            <a:ext cx="572957" cy="1106887"/>
          </a:xfrm>
          <a:prstGeom prst="straightConnector1">
            <a:avLst/>
          </a:prstGeom>
          <a:ln w="12700">
            <a:solidFill>
              <a:srgbClr val="00206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4 Conector recto de flecha">
            <a:extLst>
              <a:ext uri="{FF2B5EF4-FFF2-40B4-BE49-F238E27FC236}">
                <a16:creationId xmlns:a16="http://schemas.microsoft.com/office/drawing/2014/main" id="{EEE5404A-CBDF-074E-A940-4368DFA46D1F}"/>
              </a:ext>
            </a:extLst>
          </p:cNvPr>
          <p:cNvCxnSpPr>
            <a:cxnSpLocks/>
            <a:endCxn id="68" idx="1"/>
          </p:cNvCxnSpPr>
          <p:nvPr/>
        </p:nvCxnSpPr>
        <p:spPr>
          <a:xfrm>
            <a:off x="1696152" y="1875981"/>
            <a:ext cx="813453" cy="974190"/>
          </a:xfrm>
          <a:prstGeom prst="straightConnector1">
            <a:avLst/>
          </a:prstGeom>
          <a:ln w="12700">
            <a:solidFill>
              <a:srgbClr val="00206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0 CuadroTexto">
            <a:extLst>
              <a:ext uri="{FF2B5EF4-FFF2-40B4-BE49-F238E27FC236}">
                <a16:creationId xmlns:a16="http://schemas.microsoft.com/office/drawing/2014/main" id="{A0DA4CE7-2CF7-A74A-9F2D-ED9ED0F06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9055" y="2086845"/>
            <a:ext cx="16369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detected</a:t>
            </a:r>
            <a:endParaRPr lang="es-ES" altLang="en-US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ADB305-CC80-DC4B-BF7C-B1367DB4D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45DD7EE-A248-8940-818D-FB9F19FAF609}"/>
              </a:ext>
            </a:extLst>
          </p:cNvPr>
          <p:cNvSpPr/>
          <p:nvPr/>
        </p:nvSpPr>
        <p:spPr>
          <a:xfrm>
            <a:off x="8378890" y="5107297"/>
            <a:ext cx="1735494" cy="187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84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ADB305-CC80-DC4B-BF7C-B1367DB4D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9F32C8F-368E-6245-8F7D-3CC67CA1700D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11326874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Things to do before attempting Stark interference: 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4716B0F-AC74-454C-AA6D-5D924C10B141}"/>
              </a:ext>
            </a:extLst>
          </p:cNvPr>
          <p:cNvGrpSpPr/>
          <p:nvPr/>
        </p:nvGrpSpPr>
        <p:grpSpPr>
          <a:xfrm>
            <a:off x="736625" y="1269857"/>
            <a:ext cx="6229381" cy="4257922"/>
            <a:chOff x="1701825" y="2133457"/>
            <a:chExt cx="6229381" cy="4257922"/>
          </a:xfrm>
        </p:grpSpPr>
        <p:sp>
          <p:nvSpPr>
            <p:cNvPr id="49" name="20 CuadroTexto">
              <a:extLst>
                <a:ext uri="{FF2B5EF4-FFF2-40B4-BE49-F238E27FC236}">
                  <a16:creationId xmlns:a16="http://schemas.microsoft.com/office/drawing/2014/main" id="{E5AAF2E4-FCB2-E04A-A001-58E8FBDD43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49406" y="2667949"/>
              <a:ext cx="148630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002060"/>
                  </a:solidFill>
                </a:rPr>
                <a:t>Not detected</a:t>
              </a:r>
              <a:endParaRPr lang="es-ES" altLang="en-US" sz="2000" dirty="0">
                <a:solidFill>
                  <a:srgbClr val="002060"/>
                </a:solidFill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5979DCD-52DB-D34A-A4CE-3D655ADB5707}"/>
                </a:ext>
              </a:extLst>
            </p:cNvPr>
            <p:cNvGrpSpPr/>
            <p:nvPr/>
          </p:nvGrpSpPr>
          <p:grpSpPr>
            <a:xfrm>
              <a:off x="1701825" y="2133457"/>
              <a:ext cx="6229381" cy="4257922"/>
              <a:chOff x="1752625" y="2133457"/>
              <a:chExt cx="6229381" cy="4257922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6833711D-E9F4-1547-B342-5596C07094C3}"/>
                  </a:ext>
                </a:extLst>
              </p:cNvPr>
              <p:cNvGrpSpPr/>
              <p:nvPr/>
            </p:nvGrpSpPr>
            <p:grpSpPr>
              <a:xfrm>
                <a:off x="1752625" y="2133457"/>
                <a:ext cx="6229381" cy="4257922"/>
                <a:chOff x="346361" y="3273803"/>
                <a:chExt cx="4958805" cy="3405150"/>
              </a:xfrm>
            </p:grpSpPr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8FBBDF4B-0771-F849-BC76-1E6FB360A437}"/>
                    </a:ext>
                  </a:extLst>
                </p:cNvPr>
                <p:cNvGrpSpPr/>
                <p:nvPr/>
              </p:nvGrpSpPr>
              <p:grpSpPr>
                <a:xfrm>
                  <a:off x="346361" y="3273803"/>
                  <a:ext cx="4958805" cy="3405150"/>
                  <a:chOff x="5266025" y="603939"/>
                  <a:chExt cx="4958805" cy="3405150"/>
                </a:xfrm>
              </p:grpSpPr>
              <p:grpSp>
                <p:nvGrpSpPr>
                  <p:cNvPr id="80" name="Group 79">
                    <a:extLst>
                      <a:ext uri="{FF2B5EF4-FFF2-40B4-BE49-F238E27FC236}">
                        <a16:creationId xmlns:a16="http://schemas.microsoft.com/office/drawing/2014/main" id="{0760DC32-C9F1-3044-9D81-F31C022400C8}"/>
                      </a:ext>
                    </a:extLst>
                  </p:cNvPr>
                  <p:cNvGrpSpPr/>
                  <p:nvPr/>
                </p:nvGrpSpPr>
                <p:grpSpPr>
                  <a:xfrm>
                    <a:off x="5732257" y="603939"/>
                    <a:ext cx="4492573" cy="3405150"/>
                    <a:chOff x="830057" y="2791898"/>
                    <a:chExt cx="4492573" cy="3405150"/>
                  </a:xfrm>
                </p:grpSpPr>
                <p:cxnSp>
                  <p:nvCxnSpPr>
                    <p:cNvPr id="83" name="11 Conector recto">
                      <a:extLst>
                        <a:ext uri="{FF2B5EF4-FFF2-40B4-BE49-F238E27FC236}">
                          <a16:creationId xmlns:a16="http://schemas.microsoft.com/office/drawing/2014/main" id="{D72D1D46-8BDF-C746-8108-A85C2C595A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271588" y="3068638"/>
                      <a:ext cx="1387107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14 Conector recto">
                      <a:extLst>
                        <a:ext uri="{FF2B5EF4-FFF2-40B4-BE49-F238E27FC236}">
                          <a16:creationId xmlns:a16="http://schemas.microsoft.com/office/drawing/2014/main" id="{ACC42063-3464-444E-B47B-7C42BA505BA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271588" y="5876925"/>
                      <a:ext cx="1387107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18 Conector recto">
                      <a:extLst>
                        <a:ext uri="{FF2B5EF4-FFF2-40B4-BE49-F238E27FC236}">
                          <a16:creationId xmlns:a16="http://schemas.microsoft.com/office/drawing/2014/main" id="{737EE47A-FFB3-564B-A8D2-875D3B1493E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938301" y="4076700"/>
                      <a:ext cx="792162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6" name="20 CuadroTexto">
                      <a:extLst>
                        <a:ext uri="{FF2B5EF4-FFF2-40B4-BE49-F238E27FC236}">
                          <a16:creationId xmlns:a16="http://schemas.microsoft.com/office/drawing/2014/main" id="{E3179601-6AF9-4346-BC8A-5D69E80E36A5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30057" y="5827845"/>
                      <a:ext cx="365205" cy="36920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en-US" dirty="0"/>
                        <a:t>7s</a:t>
                      </a:r>
                      <a:endParaRPr lang="es-ES" altLang="en-US" dirty="0"/>
                    </a:p>
                  </p:txBody>
                </p:sp>
                <p:sp>
                  <p:nvSpPr>
                    <p:cNvPr id="87" name="21 CuadroTexto">
                      <a:extLst>
                        <a:ext uri="{FF2B5EF4-FFF2-40B4-BE49-F238E27FC236}">
                          <a16:creationId xmlns:a16="http://schemas.microsoft.com/office/drawing/2014/main" id="{9D26A7D6-F09B-1940-9993-628E43317009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33898" y="2791898"/>
                      <a:ext cx="365205" cy="36920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en-US" dirty="0"/>
                        <a:t>8s</a:t>
                      </a:r>
                      <a:endParaRPr lang="es-ES" altLang="en-US" dirty="0"/>
                    </a:p>
                  </p:txBody>
                </p:sp>
                <p:cxnSp>
                  <p:nvCxnSpPr>
                    <p:cNvPr id="88" name="24 Conector recto de flecha">
                      <a:extLst>
                        <a:ext uri="{FF2B5EF4-FFF2-40B4-BE49-F238E27FC236}">
                          <a16:creationId xmlns:a16="http://schemas.microsoft.com/office/drawing/2014/main" id="{A6467395-E535-CE42-A841-6833634F933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1356397" y="3068638"/>
                      <a:ext cx="0" cy="2736850"/>
                    </a:xfrm>
                    <a:prstGeom prst="straightConnector1">
                      <a:avLst/>
                    </a:prstGeom>
                    <a:ln w="28575">
                      <a:solidFill>
                        <a:srgbClr val="00B0F0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9" name="20 CuadroTexto">
                      <a:extLst>
                        <a:ext uri="{FF2B5EF4-FFF2-40B4-BE49-F238E27FC236}">
                          <a16:creationId xmlns:a16="http://schemas.microsoft.com/office/drawing/2014/main" id="{9EC8E294-8409-3346-BA0E-5A98EB0B480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721357" y="3675063"/>
                      <a:ext cx="601273" cy="36920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charset="0"/>
                          <a:ea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en-US" altLang="en-US" dirty="0"/>
                        <a:t>7p</a:t>
                      </a:r>
                      <a:r>
                        <a:rPr lang="en-US" altLang="en-US" baseline="-25000" dirty="0"/>
                        <a:t>3/2</a:t>
                      </a:r>
                      <a:endParaRPr lang="es-ES" altLang="en-US" dirty="0"/>
                    </a:p>
                  </p:txBody>
                </p:sp>
                <p:cxnSp>
                  <p:nvCxnSpPr>
                    <p:cNvPr id="90" name="18 Conector recto">
                      <a:extLst>
                        <a:ext uri="{FF2B5EF4-FFF2-40B4-BE49-F238E27FC236}">
                          <a16:creationId xmlns:a16="http://schemas.microsoft.com/office/drawing/2014/main" id="{5978200D-34D2-504C-B144-43B5A33B5DE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951003" y="4305300"/>
                      <a:ext cx="792162" cy="0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9BAF4E6E-8B9F-9A4F-BE34-BF5C0EEDB6CB}"/>
                      </a:ext>
                    </a:extLst>
                  </p:cNvPr>
                  <p:cNvSpPr txBox="1"/>
                  <p:nvPr/>
                </p:nvSpPr>
                <p:spPr>
                  <a:xfrm>
                    <a:off x="5266025" y="1240236"/>
                    <a:ext cx="1069521" cy="9599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solidFill>
                          <a:srgbClr val="00B0F0"/>
                        </a:solidFill>
                        <a:latin typeface="Book Antiqua" charset="0"/>
                        <a:ea typeface="Book Antiqua" charset="0"/>
                        <a:cs typeface="Book Antiqua" charset="0"/>
                      </a:rPr>
                      <a:t>1.</a:t>
                    </a:r>
                  </a:p>
                  <a:p>
                    <a:pPr algn="ctr"/>
                    <a:r>
                      <a:rPr lang="en-US" dirty="0">
                        <a:solidFill>
                          <a:srgbClr val="00B0F0"/>
                        </a:solidFill>
                        <a:latin typeface="Book Antiqua" charset="0"/>
                        <a:ea typeface="Book Antiqua" charset="0"/>
                        <a:cs typeface="Book Antiqua" charset="0"/>
                      </a:rPr>
                      <a:t>Stark induced</a:t>
                    </a:r>
                  </a:p>
                  <a:p>
                    <a:pPr algn="ctr"/>
                    <a:r>
                      <a:rPr lang="en-US" dirty="0">
                        <a:solidFill>
                          <a:srgbClr val="00B0F0"/>
                        </a:solidFill>
                        <a:latin typeface="Book Antiqua" charset="0"/>
                        <a:ea typeface="Book Antiqua" charset="0"/>
                        <a:cs typeface="Book Antiqua" charset="0"/>
                      </a:rPr>
                      <a:t>10</a:t>
                    </a:r>
                    <a:r>
                      <a:rPr lang="en-US" baseline="30000" dirty="0">
                        <a:solidFill>
                          <a:srgbClr val="00B0F0"/>
                        </a:solidFill>
                        <a:latin typeface="Book Antiqua" charset="0"/>
                        <a:ea typeface="Book Antiqua" charset="0"/>
                        <a:cs typeface="Book Antiqua" charset="0"/>
                      </a:rPr>
                      <a:t>-8 </a:t>
                    </a:r>
                    <a:r>
                      <a:rPr lang="en-US" dirty="0">
                        <a:solidFill>
                          <a:srgbClr val="00B0F0"/>
                        </a:solidFill>
                        <a:latin typeface="Book Antiqua" charset="0"/>
                        <a:ea typeface="Book Antiqua" charset="0"/>
                        <a:cs typeface="Book Antiqua" charset="0"/>
                      </a:rPr>
                      <a:t>to 10</a:t>
                    </a:r>
                    <a:r>
                      <a:rPr lang="en-US" baseline="30000" dirty="0">
                        <a:solidFill>
                          <a:srgbClr val="00B0F0"/>
                        </a:solidFill>
                        <a:latin typeface="Book Antiqua" charset="0"/>
                        <a:ea typeface="Book Antiqua" charset="0"/>
                        <a:cs typeface="Book Antiqua" charset="0"/>
                      </a:rPr>
                      <a:t>-10</a:t>
                    </a:r>
                    <a:endParaRPr lang="en-US" dirty="0">
                      <a:solidFill>
                        <a:srgbClr val="00B0F0"/>
                      </a:solidFill>
                      <a:latin typeface="Book Antiqua" charset="0"/>
                      <a:ea typeface="Book Antiqua" charset="0"/>
                      <a:cs typeface="Book Antiqua" charset="0"/>
                    </a:endParaRPr>
                  </a:p>
                </p:txBody>
              </p:sp>
              <p:sp>
                <p:nvSpPr>
                  <p:cNvPr id="82" name="20 CuadroTexto">
                    <a:extLst>
                      <a:ext uri="{FF2B5EF4-FFF2-40B4-BE49-F238E27FC236}">
                        <a16:creationId xmlns:a16="http://schemas.microsoft.com/office/drawing/2014/main" id="{78C1FBE3-2E18-404C-94FD-5D2DF531DFF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95823" y="1906696"/>
                    <a:ext cx="601273" cy="36920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dirty="0"/>
                      <a:t>7p</a:t>
                    </a:r>
                    <a:r>
                      <a:rPr lang="en-US" altLang="en-US" baseline="-25000" dirty="0"/>
                      <a:t>1/2</a:t>
                    </a:r>
                    <a:endParaRPr lang="es-ES" altLang="en-US" dirty="0"/>
                  </a:p>
                </p:txBody>
              </p:sp>
            </p:grpSp>
            <p:cxnSp>
              <p:nvCxnSpPr>
                <p:cNvPr id="78" name="24 Conector recto de flecha">
                  <a:extLst>
                    <a:ext uri="{FF2B5EF4-FFF2-40B4-BE49-F238E27FC236}">
                      <a16:creationId xmlns:a16="http://schemas.microsoft.com/office/drawing/2014/main" id="{97EC63C1-53E8-E240-A73F-7F7347EFF16F}"/>
                    </a:ext>
                  </a:extLst>
                </p:cNvPr>
                <p:cNvCxnSpPr/>
                <p:nvPr/>
              </p:nvCxnSpPr>
              <p:spPr>
                <a:xfrm flipH="1">
                  <a:off x="3458122" y="4854438"/>
                  <a:ext cx="763294" cy="141541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prstDash val="sys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20 CuadroTexto">
                  <a:extLst>
                    <a:ext uri="{FF2B5EF4-FFF2-40B4-BE49-F238E27FC236}">
                      <a16:creationId xmlns:a16="http://schemas.microsoft.com/office/drawing/2014/main" id="{DC93E9A4-2A7A-9249-8267-0987DAA58A0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98577" y="5284455"/>
                  <a:ext cx="764607" cy="566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sz="2000" dirty="0"/>
                    <a:t>817 nm</a:t>
                  </a:r>
                </a:p>
                <a:p>
                  <a:pPr eaLnBrk="1" hangingPunct="1"/>
                  <a:r>
                    <a:rPr lang="en-US" altLang="en-US" sz="2000" dirty="0"/>
                    <a:t>Detect</a:t>
                  </a:r>
                  <a:endParaRPr lang="es-ES" altLang="en-US" sz="2000" dirty="0"/>
                </a:p>
              </p:txBody>
            </p:sp>
          </p:grp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796012E-138D-8043-B133-B2AE90912280}"/>
                  </a:ext>
                </a:extLst>
              </p:cNvPr>
              <p:cNvSpPr txBox="1"/>
              <p:nvPr/>
            </p:nvSpPr>
            <p:spPr>
              <a:xfrm>
                <a:off x="2774011" y="2931824"/>
                <a:ext cx="11939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50"/>
                    </a:solidFill>
                    <a:latin typeface="Book Antiqua" charset="0"/>
                    <a:ea typeface="Book Antiqua" charset="0"/>
                    <a:cs typeface="Book Antiqua" charset="0"/>
                  </a:rPr>
                  <a:t>2.</a:t>
                </a:r>
              </a:p>
              <a:p>
                <a:pPr algn="ctr"/>
                <a:r>
                  <a:rPr lang="en-US" dirty="0">
                    <a:solidFill>
                      <a:srgbClr val="00B050"/>
                    </a:solidFill>
                    <a:latin typeface="Book Antiqua" charset="0"/>
                    <a:ea typeface="Book Antiqua" charset="0"/>
                    <a:cs typeface="Book Antiqua" charset="0"/>
                  </a:rPr>
                  <a:t>M1</a:t>
                </a:r>
              </a:p>
              <a:p>
                <a:pPr algn="ctr"/>
                <a:r>
                  <a:rPr lang="en-US" dirty="0">
                    <a:solidFill>
                      <a:srgbClr val="00B050"/>
                    </a:solidFill>
                    <a:latin typeface="Book Antiqua" charset="0"/>
                    <a:ea typeface="Book Antiqua" charset="0"/>
                    <a:cs typeface="Book Antiqua" charset="0"/>
                  </a:rPr>
                  <a:t>10</a:t>
                </a:r>
                <a:r>
                  <a:rPr lang="en-US" baseline="30000" dirty="0">
                    <a:solidFill>
                      <a:srgbClr val="00B050"/>
                    </a:solidFill>
                    <a:latin typeface="Book Antiqua" charset="0"/>
                    <a:ea typeface="Book Antiqua" charset="0"/>
                    <a:cs typeface="Book Antiqua" charset="0"/>
                  </a:rPr>
                  <a:t>-11</a:t>
                </a:r>
                <a:endParaRPr lang="en-US" dirty="0">
                  <a:solidFill>
                    <a:srgbClr val="00B050"/>
                  </a:solidFill>
                  <a:latin typeface="Book Antiqua" charset="0"/>
                  <a:ea typeface="Book Antiqua" charset="0"/>
                  <a:cs typeface="Book Antiqua" charset="0"/>
                </a:endParaRPr>
              </a:p>
            </p:txBody>
          </p:sp>
          <p:cxnSp>
            <p:nvCxnSpPr>
              <p:cNvPr id="72" name="24 Conector recto de flecha">
                <a:extLst>
                  <a:ext uri="{FF2B5EF4-FFF2-40B4-BE49-F238E27FC236}">
                    <a16:creationId xmlns:a16="http://schemas.microsoft.com/office/drawing/2014/main" id="{F3B7C128-DB3E-904C-8F18-CF102C01483A}"/>
                  </a:ext>
                </a:extLst>
              </p:cNvPr>
              <p:cNvCxnSpPr/>
              <p:nvPr/>
            </p:nvCxnSpPr>
            <p:spPr>
              <a:xfrm flipV="1">
                <a:off x="3728904" y="2491834"/>
                <a:ext cx="0" cy="3422256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24 Conector recto de flecha">
                <a:extLst>
                  <a:ext uri="{FF2B5EF4-FFF2-40B4-BE49-F238E27FC236}">
                    <a16:creationId xmlns:a16="http://schemas.microsoft.com/office/drawing/2014/main" id="{88782332-2CDD-A447-B023-EA6E15A5EDB1}"/>
                  </a:ext>
                </a:extLst>
              </p:cNvPr>
              <p:cNvCxnSpPr/>
              <p:nvPr/>
            </p:nvCxnSpPr>
            <p:spPr>
              <a:xfrm flipV="1">
                <a:off x="4529004" y="2491834"/>
                <a:ext cx="0" cy="3422256"/>
              </a:xfrm>
              <a:prstGeom prst="straightConnector1">
                <a:avLst/>
              </a:prstGeom>
              <a:ln w="28575">
                <a:solidFill>
                  <a:srgbClr val="7030A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F603960F-641E-1E48-B375-E56EA56E07F9}"/>
                  </a:ext>
                </a:extLst>
              </p:cNvPr>
              <p:cNvSpPr txBox="1"/>
              <p:nvPr/>
            </p:nvSpPr>
            <p:spPr>
              <a:xfrm>
                <a:off x="3581712" y="2931824"/>
                <a:ext cx="11939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7030A0"/>
                    </a:solidFill>
                    <a:latin typeface="Book Antiqua" charset="0"/>
                    <a:ea typeface="Book Antiqua" charset="0"/>
                    <a:cs typeface="Book Antiqua" charset="0"/>
                  </a:rPr>
                  <a:t>3.</a:t>
                </a:r>
              </a:p>
              <a:p>
                <a:pPr algn="ctr"/>
                <a:r>
                  <a:rPr lang="en-US" dirty="0">
                    <a:solidFill>
                      <a:srgbClr val="7030A0"/>
                    </a:solidFill>
                    <a:latin typeface="Book Antiqua" charset="0"/>
                    <a:ea typeface="Book Antiqua" charset="0"/>
                    <a:cs typeface="Book Antiqua" charset="0"/>
                  </a:rPr>
                  <a:t>PNC</a:t>
                </a:r>
              </a:p>
              <a:p>
                <a:pPr algn="ctr"/>
                <a:r>
                  <a:rPr lang="en-US" dirty="0">
                    <a:solidFill>
                      <a:srgbClr val="7030A0"/>
                    </a:solidFill>
                    <a:latin typeface="Book Antiqua" charset="0"/>
                    <a:ea typeface="Book Antiqua" charset="0"/>
                    <a:cs typeface="Book Antiqua" charset="0"/>
                  </a:rPr>
                  <a:t>10</a:t>
                </a:r>
                <a:r>
                  <a:rPr lang="en-US" baseline="30000" dirty="0">
                    <a:solidFill>
                      <a:srgbClr val="7030A0"/>
                    </a:solidFill>
                    <a:latin typeface="Book Antiqua" charset="0"/>
                    <a:ea typeface="Book Antiqua" charset="0"/>
                    <a:cs typeface="Book Antiqua" charset="0"/>
                  </a:rPr>
                  <a:t>-20</a:t>
                </a:r>
                <a:endParaRPr lang="en-US" dirty="0">
                  <a:solidFill>
                    <a:srgbClr val="7030A0"/>
                  </a:solidFill>
                  <a:latin typeface="Book Antiqua" charset="0"/>
                  <a:ea typeface="Book Antiqua" charset="0"/>
                  <a:cs typeface="Book Antiqua" charset="0"/>
                </a:endParaRPr>
              </a:p>
            </p:txBody>
          </p:sp>
          <p:cxnSp>
            <p:nvCxnSpPr>
              <p:cNvPr id="75" name="24 Conector recto de flecha">
                <a:extLst>
                  <a:ext uri="{FF2B5EF4-FFF2-40B4-BE49-F238E27FC236}">
                    <a16:creationId xmlns:a16="http://schemas.microsoft.com/office/drawing/2014/main" id="{3B506F9A-2C77-2245-8B75-D9E992F903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50761" y="2463655"/>
                <a:ext cx="1736181" cy="1114501"/>
              </a:xfrm>
              <a:prstGeom prst="straightConnector1">
                <a:avLst/>
              </a:prstGeom>
              <a:ln w="12700">
                <a:solidFill>
                  <a:srgbClr val="00206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24 Conector recto de flecha">
                <a:extLst>
                  <a:ext uri="{FF2B5EF4-FFF2-40B4-BE49-F238E27FC236}">
                    <a16:creationId xmlns:a16="http://schemas.microsoft.com/office/drawing/2014/main" id="{D863E649-4988-AF4C-958A-38AF3D1765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99960" y="2475280"/>
                <a:ext cx="1558972" cy="1459166"/>
              </a:xfrm>
              <a:prstGeom prst="straightConnector1">
                <a:avLst/>
              </a:prstGeom>
              <a:ln w="12700">
                <a:solidFill>
                  <a:srgbClr val="00206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433AA1C-2036-E94E-BC39-E4709E89CA28}"/>
              </a:ext>
            </a:extLst>
          </p:cNvPr>
          <p:cNvSpPr txBox="1"/>
          <p:nvPr/>
        </p:nvSpPr>
        <p:spPr>
          <a:xfrm>
            <a:off x="6943371" y="1046057"/>
            <a:ext cx="4414991" cy="2412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Magnetic dipole transition </a:t>
            </a:r>
            <a:r>
              <a:rPr lang="en-US" dirty="0" err="1"/>
              <a:t>M</a:t>
            </a:r>
            <a:r>
              <a:rPr lang="en-US" baseline="-25000" dirty="0" err="1"/>
              <a:t>hf</a:t>
            </a:r>
            <a:r>
              <a:rPr lang="en-US" baseline="-25000" dirty="0"/>
              <a:t> </a:t>
            </a:r>
            <a:r>
              <a:rPr lang="en-US" dirty="0"/>
              <a:t>and </a:t>
            </a:r>
            <a:r>
              <a:rPr lang="en-US" dirty="0" err="1"/>
              <a:t>M</a:t>
            </a:r>
            <a:r>
              <a:rPr lang="en-US" baseline="-25000" dirty="0" err="1"/>
              <a:t>rel</a:t>
            </a:r>
            <a:r>
              <a:rPr lang="en-US" baseline="-25000" dirty="0"/>
              <a:t>. 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Measure </a:t>
            </a:r>
            <a:r>
              <a:rPr lang="en-US" dirty="0" err="1"/>
              <a:t>M</a:t>
            </a:r>
            <a:r>
              <a:rPr lang="en-US" baseline="-25000" dirty="0" err="1"/>
              <a:t>hf</a:t>
            </a:r>
            <a:r>
              <a:rPr lang="en-US" dirty="0"/>
              <a:t> / </a:t>
            </a:r>
            <a:r>
              <a:rPr lang="en-US" dirty="0" err="1"/>
              <a:t>A</a:t>
            </a:r>
            <a:r>
              <a:rPr lang="en-US" baseline="-25000" dirty="0" err="1"/>
              <a:t>stark</a:t>
            </a:r>
            <a:r>
              <a:rPr lang="en-US" baseline="-25000" dirty="0"/>
              <a:t> </a:t>
            </a:r>
            <a:r>
              <a:rPr lang="en-US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M</a:t>
            </a:r>
            <a:r>
              <a:rPr lang="en-US" baseline="-25000" dirty="0" err="1"/>
              <a:t>hf</a:t>
            </a:r>
            <a:r>
              <a:rPr lang="en-US" baseline="-25000" dirty="0"/>
              <a:t> </a:t>
            </a:r>
            <a:r>
              <a:rPr lang="en-US" dirty="0"/>
              <a:t>can be calculated accurately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Calibrate </a:t>
            </a:r>
            <a:r>
              <a:rPr lang="en-US" dirty="0" err="1"/>
              <a:t>A</a:t>
            </a:r>
            <a:r>
              <a:rPr lang="en-US" baseline="-25000" dirty="0" err="1"/>
              <a:t>stark</a:t>
            </a:r>
            <a:r>
              <a:rPr lang="en-US" dirty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Use calibrated </a:t>
            </a:r>
            <a:r>
              <a:rPr lang="en-US" dirty="0" err="1"/>
              <a:t>A</a:t>
            </a:r>
            <a:r>
              <a:rPr lang="en-US" baseline="-25000" dirty="0" err="1"/>
              <a:t>stark</a:t>
            </a:r>
            <a:r>
              <a:rPr lang="en-US" dirty="0"/>
              <a:t> in A</a:t>
            </a:r>
            <a:r>
              <a:rPr lang="en-US" baseline="-25000" dirty="0"/>
              <a:t>APV </a:t>
            </a:r>
            <a:r>
              <a:rPr lang="en-US" dirty="0"/>
              <a:t>/ </a:t>
            </a:r>
            <a:r>
              <a:rPr lang="en-US" dirty="0" err="1"/>
              <a:t>A</a:t>
            </a:r>
            <a:r>
              <a:rPr lang="en-US" baseline="-25000" dirty="0" err="1"/>
              <a:t>stark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baseline="-25000" dirty="0"/>
              <a:t> </a:t>
            </a:r>
          </a:p>
        </p:txBody>
      </p:sp>
      <p:cxnSp>
        <p:nvCxnSpPr>
          <p:cNvPr id="29" name="14 Conector recto">
            <a:extLst>
              <a:ext uri="{FF2B5EF4-FFF2-40B4-BE49-F238E27FC236}">
                <a16:creationId xmlns:a16="http://schemas.microsoft.com/office/drawing/2014/main" id="{A41CA1B0-369D-2747-932D-4F5F92F05D0D}"/>
              </a:ext>
            </a:extLst>
          </p:cNvPr>
          <p:cNvCxnSpPr>
            <a:cxnSpLocks/>
          </p:cNvCxnSpPr>
          <p:nvPr/>
        </p:nvCxnSpPr>
        <p:spPr>
          <a:xfrm>
            <a:off x="1896859" y="5677453"/>
            <a:ext cx="17425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14 Conector recto">
            <a:extLst>
              <a:ext uri="{FF2B5EF4-FFF2-40B4-BE49-F238E27FC236}">
                <a16:creationId xmlns:a16="http://schemas.microsoft.com/office/drawing/2014/main" id="{2643C5E9-53E5-AF4E-AC87-48A0A72A3DEE}"/>
              </a:ext>
            </a:extLst>
          </p:cNvPr>
          <p:cNvCxnSpPr>
            <a:cxnSpLocks/>
          </p:cNvCxnSpPr>
          <p:nvPr/>
        </p:nvCxnSpPr>
        <p:spPr>
          <a:xfrm>
            <a:off x="1876980" y="1390374"/>
            <a:ext cx="17425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790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829FD00-94EB-5243-A37F-AF51A0AFD94F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11326874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System upgrade: increase power for  7s ⇾ 8s using a cavity in vacuum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0BA14E-87AA-6C41-948F-1A599793D6A7}"/>
              </a:ext>
            </a:extLst>
          </p:cNvPr>
          <p:cNvSpPr txBox="1"/>
          <p:nvPr/>
        </p:nvSpPr>
        <p:spPr>
          <a:xfrm>
            <a:off x="244128" y="745113"/>
            <a:ext cx="8268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Lock power build up cavity to ULE cavity stabilized laser.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2D1CFEB-F4DE-A94A-8ECB-1E5F27B35C35}"/>
              </a:ext>
            </a:extLst>
          </p:cNvPr>
          <p:cNvGrpSpPr/>
          <p:nvPr/>
        </p:nvGrpSpPr>
        <p:grpSpPr>
          <a:xfrm>
            <a:off x="1767177" y="710454"/>
            <a:ext cx="8104438" cy="3359924"/>
            <a:chOff x="208593" y="360970"/>
            <a:chExt cx="9036314" cy="3619276"/>
          </a:xfrm>
        </p:grpSpPr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2852B5FD-CCD3-1F4B-BCDF-159A756423D4}"/>
                </a:ext>
              </a:extLst>
            </p:cNvPr>
            <p:cNvCxnSpPr>
              <a:cxnSpLocks/>
              <a:endCxn id="141" idx="1"/>
            </p:cNvCxnSpPr>
            <p:nvPr/>
          </p:nvCxnSpPr>
          <p:spPr>
            <a:xfrm flipV="1">
              <a:off x="4868981" y="1582953"/>
              <a:ext cx="1730286" cy="6450"/>
            </a:xfrm>
            <a:prstGeom prst="straightConnector1">
              <a:avLst/>
            </a:prstGeom>
            <a:ln w="34925">
              <a:solidFill>
                <a:srgbClr val="00B0F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178C3450-8B0F-D94F-9565-A464D66DA7C5}"/>
                </a:ext>
              </a:extLst>
            </p:cNvPr>
            <p:cNvGrpSpPr/>
            <p:nvPr/>
          </p:nvGrpSpPr>
          <p:grpSpPr>
            <a:xfrm>
              <a:off x="208593" y="360970"/>
              <a:ext cx="9036314" cy="3619276"/>
              <a:chOff x="208593" y="360970"/>
              <a:chExt cx="9036314" cy="3619276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D666A923-D486-EC41-8BBF-DC108FBF50BF}"/>
                  </a:ext>
                </a:extLst>
              </p:cNvPr>
              <p:cNvSpPr/>
              <p:nvPr/>
            </p:nvSpPr>
            <p:spPr>
              <a:xfrm>
                <a:off x="755720" y="1341484"/>
                <a:ext cx="1513665" cy="536027"/>
              </a:xfrm>
              <a:prstGeom prst="rect">
                <a:avLst/>
              </a:prstGeom>
              <a:noFill/>
              <a:ln w="53975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61134B36-6569-7548-9262-172F3ADAE375}"/>
                  </a:ext>
                </a:extLst>
              </p:cNvPr>
              <p:cNvCxnSpPr>
                <a:cxnSpLocks/>
                <a:stCxn id="134" idx="0"/>
                <a:endCxn id="119" idx="2"/>
              </p:cNvCxnSpPr>
              <p:nvPr/>
            </p:nvCxnSpPr>
            <p:spPr>
              <a:xfrm flipH="1" flipV="1">
                <a:off x="1512553" y="1877511"/>
                <a:ext cx="6649" cy="918324"/>
              </a:xfrm>
              <a:prstGeom prst="straightConnector1">
                <a:avLst/>
              </a:prstGeom>
              <a:ln w="349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26A21EA4-2C73-8445-B78D-5A05F3C1D9CC}"/>
                  </a:ext>
                </a:extLst>
              </p:cNvPr>
              <p:cNvGrpSpPr/>
              <p:nvPr/>
            </p:nvGrpSpPr>
            <p:grpSpPr>
              <a:xfrm>
                <a:off x="208593" y="360970"/>
                <a:ext cx="9036314" cy="3619276"/>
                <a:chOff x="356912" y="360970"/>
                <a:chExt cx="9036314" cy="3619276"/>
              </a:xfrm>
            </p:grpSpPr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58BABDA3-CA13-B24A-8E1A-C1A1125E6ED1}"/>
                    </a:ext>
                  </a:extLst>
                </p:cNvPr>
                <p:cNvSpPr/>
                <p:nvPr/>
              </p:nvSpPr>
              <p:spPr>
                <a:xfrm>
                  <a:off x="6990575" y="1424988"/>
                  <a:ext cx="463273" cy="3978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CA" dirty="0"/>
                    <a:t>😁</a:t>
                  </a:r>
                  <a:endParaRPr lang="en-US" dirty="0"/>
                </a:p>
              </p:txBody>
            </p:sp>
            <p:grpSp>
              <p:nvGrpSpPr>
                <p:cNvPr id="123" name="Group 122">
                  <a:extLst>
                    <a:ext uri="{FF2B5EF4-FFF2-40B4-BE49-F238E27FC236}">
                      <a16:creationId xmlns:a16="http://schemas.microsoft.com/office/drawing/2014/main" id="{DC11067C-8D6E-D143-9767-70AE5B219935}"/>
                    </a:ext>
                  </a:extLst>
                </p:cNvPr>
                <p:cNvGrpSpPr/>
                <p:nvPr/>
              </p:nvGrpSpPr>
              <p:grpSpPr>
                <a:xfrm>
                  <a:off x="356912" y="360970"/>
                  <a:ext cx="9036314" cy="3619276"/>
                  <a:chOff x="242862" y="408187"/>
                  <a:chExt cx="9036314" cy="3619276"/>
                </a:xfrm>
              </p:grpSpPr>
              <p:sp>
                <p:nvSpPr>
                  <p:cNvPr id="124" name="Rectangle 123">
                    <a:extLst>
                      <a:ext uri="{FF2B5EF4-FFF2-40B4-BE49-F238E27FC236}">
                        <a16:creationId xmlns:a16="http://schemas.microsoft.com/office/drawing/2014/main" id="{2C9DDF74-7AB7-A34C-A766-0767CAADBCCA}"/>
                      </a:ext>
                    </a:extLst>
                  </p:cNvPr>
                  <p:cNvSpPr/>
                  <p:nvPr/>
                </p:nvSpPr>
                <p:spPr>
                  <a:xfrm>
                    <a:off x="2554198" y="2061321"/>
                    <a:ext cx="353304" cy="536027"/>
                  </a:xfrm>
                  <a:prstGeom prst="rect">
                    <a:avLst/>
                  </a:prstGeom>
                  <a:noFill/>
                  <a:ln w="53975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25" name="Straight Connector 124">
                    <a:extLst>
                      <a:ext uri="{FF2B5EF4-FFF2-40B4-BE49-F238E27FC236}">
                        <a16:creationId xmlns:a16="http://schemas.microsoft.com/office/drawing/2014/main" id="{E79F3F9E-DC5C-0F47-993A-18BC0ABA8E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585544" y="2937933"/>
                    <a:ext cx="353303" cy="274375"/>
                  </a:xfrm>
                  <a:prstGeom prst="line">
                    <a:avLst/>
                  </a:prstGeom>
                  <a:ln w="3175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Connector 125">
                    <a:extLst>
                      <a:ext uri="{FF2B5EF4-FFF2-40B4-BE49-F238E27FC236}">
                        <a16:creationId xmlns:a16="http://schemas.microsoft.com/office/drawing/2014/main" id="{93D10AE6-79F0-174F-8477-1E8832FCA034}"/>
                      </a:ext>
                    </a:extLst>
                  </p:cNvPr>
                  <p:cNvCxnSpPr/>
                  <p:nvPr/>
                </p:nvCxnSpPr>
                <p:spPr>
                  <a:xfrm>
                    <a:off x="5423931" y="2803673"/>
                    <a:ext cx="273269" cy="261652"/>
                  </a:xfrm>
                  <a:prstGeom prst="line">
                    <a:avLst/>
                  </a:prstGeom>
                  <a:ln w="31750">
                    <a:solidFill>
                      <a:schemeClr val="bg2">
                        <a:lumMod val="1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27" name="Group 126">
                    <a:extLst>
                      <a:ext uri="{FF2B5EF4-FFF2-40B4-BE49-F238E27FC236}">
                        <a16:creationId xmlns:a16="http://schemas.microsoft.com/office/drawing/2014/main" id="{5AE47C8A-50DF-0441-A1DE-5984423F4FFA}"/>
                      </a:ext>
                    </a:extLst>
                  </p:cNvPr>
                  <p:cNvGrpSpPr/>
                  <p:nvPr/>
                </p:nvGrpSpPr>
                <p:grpSpPr>
                  <a:xfrm>
                    <a:off x="242862" y="408187"/>
                    <a:ext cx="9036314" cy="3619276"/>
                    <a:chOff x="242862" y="846071"/>
                    <a:chExt cx="9036314" cy="3619276"/>
                  </a:xfrm>
                </p:grpSpPr>
                <p:cxnSp>
                  <p:nvCxnSpPr>
                    <p:cNvPr id="128" name="Straight Arrow Connector 127">
                      <a:extLst>
                        <a:ext uri="{FF2B5EF4-FFF2-40B4-BE49-F238E27FC236}">
                          <a16:creationId xmlns:a16="http://schemas.microsoft.com/office/drawing/2014/main" id="{4A45F570-EDFB-5D41-AF5E-334275301B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7098757" y="2342716"/>
                      <a:ext cx="0" cy="812053"/>
                    </a:xfrm>
                    <a:prstGeom prst="straightConnector1">
                      <a:avLst/>
                    </a:prstGeom>
                    <a:ln w="3492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9" name="TextBox 128">
                      <a:extLst>
                        <a:ext uri="{FF2B5EF4-FFF2-40B4-BE49-F238E27FC236}">
                          <a16:creationId xmlns:a16="http://schemas.microsoft.com/office/drawing/2014/main" id="{624D750B-2D43-D44D-9ECB-AC24C5CBA72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93344" y="1969781"/>
                      <a:ext cx="1278293" cy="3978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/>
                        <a:t> 1012 nm</a:t>
                      </a:r>
                    </a:p>
                  </p:txBody>
                </p:sp>
                <p:sp>
                  <p:nvSpPr>
                    <p:cNvPr id="130" name="Rectangle 129">
                      <a:extLst>
                        <a:ext uri="{FF2B5EF4-FFF2-40B4-BE49-F238E27FC236}">
                          <a16:creationId xmlns:a16="http://schemas.microsoft.com/office/drawing/2014/main" id="{45E51908-C4EB-9E4B-9B6A-F949FAABFB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89585" y="1818289"/>
                      <a:ext cx="1513665" cy="536027"/>
                    </a:xfrm>
                    <a:prstGeom prst="rect">
                      <a:avLst/>
                    </a:prstGeom>
                    <a:noFill/>
                    <a:ln w="53975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1" name="TextBox 130">
                      <a:extLst>
                        <a:ext uri="{FF2B5EF4-FFF2-40B4-BE49-F238E27FC236}">
                          <a16:creationId xmlns:a16="http://schemas.microsoft.com/office/drawing/2014/main" id="{CC74F3E2-F1F8-2F42-B4B3-A3D66464D58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41830" y="1891127"/>
                      <a:ext cx="1135306" cy="3978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/>
                        <a:t> 506 nm</a:t>
                      </a:r>
                    </a:p>
                  </p:txBody>
                </p:sp>
                <p:sp>
                  <p:nvSpPr>
                    <p:cNvPr id="132" name="TextBox 131">
                      <a:extLst>
                        <a:ext uri="{FF2B5EF4-FFF2-40B4-BE49-F238E27FC236}">
                          <a16:creationId xmlns:a16="http://schemas.microsoft.com/office/drawing/2014/main" id="{29EB659B-384E-034A-8383-6CE39371F16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48896" y="1432127"/>
                      <a:ext cx="1507142" cy="3978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/>
                        <a:t> </a:t>
                      </a:r>
                      <a:r>
                        <a:rPr lang="en-US" dirty="0" err="1"/>
                        <a:t>TiSapphire</a:t>
                      </a:r>
                      <a:endParaRPr lang="en-US" dirty="0"/>
                    </a:p>
                  </p:txBody>
                </p:sp>
                <p:sp>
                  <p:nvSpPr>
                    <p:cNvPr id="133" name="TextBox 132">
                      <a:extLst>
                        <a:ext uri="{FF2B5EF4-FFF2-40B4-BE49-F238E27FC236}">
                          <a16:creationId xmlns:a16="http://schemas.microsoft.com/office/drawing/2014/main" id="{A6A3C234-A46C-8243-8E69-CC9C8379DD8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89585" y="1322544"/>
                      <a:ext cx="1850235" cy="3978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/>
                        <a:t> Freq. </a:t>
                      </a:r>
                      <a:r>
                        <a:rPr lang="en-US" dirty="0" err="1"/>
                        <a:t>Doubler</a:t>
                      </a:r>
                      <a:endParaRPr lang="en-US" dirty="0"/>
                    </a:p>
                  </p:txBody>
                </p:sp>
                <p:sp>
                  <p:nvSpPr>
                    <p:cNvPr id="134" name="Rectangle 133">
                      <a:extLst>
                        <a:ext uri="{FF2B5EF4-FFF2-40B4-BE49-F238E27FC236}">
                          <a16:creationId xmlns:a16="http://schemas.microsoft.com/office/drawing/2014/main" id="{05BC39A9-086E-0A46-B16C-A7FAECF112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0635" y="3280936"/>
                      <a:ext cx="885672" cy="536027"/>
                    </a:xfrm>
                    <a:prstGeom prst="rect">
                      <a:avLst/>
                    </a:prstGeom>
                    <a:noFill/>
                    <a:ln w="53975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135" name="Straight Connector 134">
                      <a:extLst>
                        <a:ext uri="{FF2B5EF4-FFF2-40B4-BE49-F238E27FC236}">
                          <a16:creationId xmlns:a16="http://schemas.microsoft.com/office/drawing/2014/main" id="{3B3E3C92-B199-6140-BB50-45B28ED069B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585544" y="1943677"/>
                      <a:ext cx="273269" cy="261652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6" name="Straight Arrow Connector 135">
                      <a:extLst>
                        <a:ext uri="{FF2B5EF4-FFF2-40B4-BE49-F238E27FC236}">
                          <a16:creationId xmlns:a16="http://schemas.microsoft.com/office/drawing/2014/main" id="{BC9298CC-6ED6-A24F-A223-4012287B31B6}"/>
                        </a:ext>
                      </a:extLst>
                    </p:cNvPr>
                    <p:cNvCxnSpPr>
                      <a:cxnSpLocks/>
                      <a:stCxn id="119" idx="3"/>
                      <a:endCxn id="130" idx="1"/>
                    </p:cNvCxnSpPr>
                    <p:nvPr/>
                  </p:nvCxnSpPr>
                  <p:spPr>
                    <a:xfrm flipV="1">
                      <a:off x="2297004" y="2086303"/>
                      <a:ext cx="1092581" cy="8296"/>
                    </a:xfrm>
                    <a:prstGeom prst="straightConnector1">
                      <a:avLst/>
                    </a:prstGeom>
                    <a:ln w="34925">
                      <a:solidFill>
                        <a:srgbClr val="FF0000"/>
                      </a:solidFill>
                      <a:prstDash val="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7" name="TextBox 136">
                      <a:extLst>
                        <a:ext uri="{FF2B5EF4-FFF2-40B4-BE49-F238E27FC236}">
                          <a16:creationId xmlns:a16="http://schemas.microsoft.com/office/drawing/2014/main" id="{A72B62E1-BF43-AD45-9720-D3D71B0890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37544" y="3769126"/>
                      <a:ext cx="2221998" cy="69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/>
                        <a:t> ULE based laser</a:t>
                      </a:r>
                    </a:p>
                    <a:p>
                      <a:r>
                        <a:rPr lang="en-US" dirty="0"/>
                        <a:t>Freq. stabilization</a:t>
                      </a:r>
                    </a:p>
                  </p:txBody>
                </p:sp>
                <p:cxnSp>
                  <p:nvCxnSpPr>
                    <p:cNvPr id="138" name="Straight Arrow Connector 137">
                      <a:extLst>
                        <a:ext uri="{FF2B5EF4-FFF2-40B4-BE49-F238E27FC236}">
                          <a16:creationId xmlns:a16="http://schemas.microsoft.com/office/drawing/2014/main" id="{ABDB520C-0B8A-9349-AB18-BC13C4B62AE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717373" y="2074502"/>
                      <a:ext cx="14284" cy="1410617"/>
                    </a:xfrm>
                    <a:prstGeom prst="straightConnector1">
                      <a:avLst/>
                    </a:prstGeom>
                    <a:ln w="34925">
                      <a:solidFill>
                        <a:srgbClr val="FF0000"/>
                      </a:solidFill>
                      <a:prstDash val="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Straight Arrow Connector 138">
                      <a:extLst>
                        <a:ext uri="{FF2B5EF4-FFF2-40B4-BE49-F238E27FC236}">
                          <a16:creationId xmlns:a16="http://schemas.microsoft.com/office/drawing/2014/main" id="{D7E4E2F0-EB94-E149-808B-D88C7CC16F7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991451" y="3486059"/>
                      <a:ext cx="740206" cy="0"/>
                    </a:xfrm>
                    <a:prstGeom prst="straightConnector1">
                      <a:avLst/>
                    </a:prstGeom>
                    <a:ln w="34925">
                      <a:solidFill>
                        <a:srgbClr val="FF0000"/>
                      </a:solidFill>
                      <a:prstDash val="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0" name="TextBox 139">
                      <a:extLst>
                        <a:ext uri="{FF2B5EF4-FFF2-40B4-BE49-F238E27FC236}">
                          <a16:creationId xmlns:a16="http://schemas.microsoft.com/office/drawing/2014/main" id="{65AFD89B-CC90-5645-B6F2-75596308BCD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880284" y="2564077"/>
                      <a:ext cx="1578562" cy="3978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/>
                        <a:t>Freq. shifter</a:t>
                      </a:r>
                    </a:p>
                  </p:txBody>
                </p:sp>
                <p:sp>
                  <p:nvSpPr>
                    <p:cNvPr id="141" name="Rectangle 140">
                      <a:extLst>
                        <a:ext uri="{FF2B5EF4-FFF2-40B4-BE49-F238E27FC236}">
                          <a16:creationId xmlns:a16="http://schemas.microsoft.com/office/drawing/2014/main" id="{DE40BAA4-43E2-1540-A546-CAB2F724A5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33536" y="1800040"/>
                      <a:ext cx="885672" cy="536027"/>
                    </a:xfrm>
                    <a:prstGeom prst="rect">
                      <a:avLst/>
                    </a:prstGeom>
                    <a:noFill/>
                    <a:ln w="53975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2" name="TextBox 141">
                      <a:extLst>
                        <a:ext uri="{FF2B5EF4-FFF2-40B4-BE49-F238E27FC236}">
                          <a16:creationId xmlns:a16="http://schemas.microsoft.com/office/drawing/2014/main" id="{89DC9FB1-8C15-FC47-BCAB-F0CD5132966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42862" y="2555079"/>
                      <a:ext cx="1406980" cy="69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/>
                        <a:t>Feedback </a:t>
                      </a:r>
                    </a:p>
                    <a:p>
                      <a:r>
                        <a:rPr lang="en-US" dirty="0"/>
                        <a:t>to laser</a:t>
                      </a:r>
                    </a:p>
                  </p:txBody>
                </p:sp>
                <p:sp>
                  <p:nvSpPr>
                    <p:cNvPr id="143" name="TextBox 142">
                      <a:extLst>
                        <a:ext uri="{FF2B5EF4-FFF2-40B4-BE49-F238E27FC236}">
                          <a16:creationId xmlns:a16="http://schemas.microsoft.com/office/drawing/2014/main" id="{EB3E3835-C713-ED49-893B-02FCC787146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057178" y="2767219"/>
                      <a:ext cx="2221998" cy="3978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/>
                        <a:t>Feedback to PBC</a:t>
                      </a:r>
                    </a:p>
                  </p:txBody>
                </p:sp>
                <p:sp>
                  <p:nvSpPr>
                    <p:cNvPr id="144" name="Rectangle 143">
                      <a:extLst>
                        <a:ext uri="{FF2B5EF4-FFF2-40B4-BE49-F238E27FC236}">
                          <a16:creationId xmlns:a16="http://schemas.microsoft.com/office/drawing/2014/main" id="{90E71B83-27C3-5847-98D2-C5E5BA4C93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41438" y="3129593"/>
                      <a:ext cx="885672" cy="536027"/>
                    </a:xfrm>
                    <a:prstGeom prst="rect">
                      <a:avLst/>
                    </a:prstGeom>
                    <a:noFill/>
                    <a:ln w="53975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145" name="Straight Connector 144">
                      <a:extLst>
                        <a:ext uri="{FF2B5EF4-FFF2-40B4-BE49-F238E27FC236}">
                          <a16:creationId xmlns:a16="http://schemas.microsoft.com/office/drawing/2014/main" id="{30DF248F-4157-4B43-949D-E72329FEBD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445981" y="1922904"/>
                      <a:ext cx="353303" cy="274375"/>
                    </a:xfrm>
                    <a:prstGeom prst="line">
                      <a:avLst/>
                    </a:prstGeom>
                    <a:ln w="31750">
                      <a:solidFill>
                        <a:schemeClr val="bg2">
                          <a:lumMod val="1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6" name="Rectangle 145">
                      <a:extLst>
                        <a:ext uri="{FF2B5EF4-FFF2-40B4-BE49-F238E27FC236}">
                          <a16:creationId xmlns:a16="http://schemas.microsoft.com/office/drawing/2014/main" id="{DA31FE73-A336-ED4F-9F4E-380FAF8CB4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2240" y="3689524"/>
                      <a:ext cx="1888909" cy="696221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dirty="0"/>
                        <a:t>PBC stabilization</a:t>
                      </a:r>
                    </a:p>
                  </p:txBody>
                </p:sp>
                <p:cxnSp>
                  <p:nvCxnSpPr>
                    <p:cNvPr id="147" name="Straight Arrow Connector 146">
                      <a:extLst>
                        <a:ext uri="{FF2B5EF4-FFF2-40B4-BE49-F238E27FC236}">
                          <a16:creationId xmlns:a16="http://schemas.microsoft.com/office/drawing/2014/main" id="{DE4AF4CF-ECF1-A346-AE62-2F9442A81AE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631121" y="2114981"/>
                      <a:ext cx="0" cy="1282625"/>
                    </a:xfrm>
                    <a:prstGeom prst="straightConnector1">
                      <a:avLst/>
                    </a:prstGeom>
                    <a:ln w="34925">
                      <a:solidFill>
                        <a:srgbClr val="00B0F0"/>
                      </a:solidFill>
                      <a:prstDash val="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8" name="Straight Arrow Connector 147">
                      <a:extLst>
                        <a:ext uri="{FF2B5EF4-FFF2-40B4-BE49-F238E27FC236}">
                          <a16:creationId xmlns:a16="http://schemas.microsoft.com/office/drawing/2014/main" id="{1DAA0F5E-2137-D344-90C0-7E34A45CCEFB}"/>
                        </a:ext>
                      </a:extLst>
                    </p:cNvPr>
                    <p:cNvCxnSpPr>
                      <a:cxnSpLocks/>
                      <a:endCxn id="144" idx="1"/>
                    </p:cNvCxnSpPr>
                    <p:nvPr/>
                  </p:nvCxnSpPr>
                  <p:spPr>
                    <a:xfrm>
                      <a:off x="5631121" y="3397606"/>
                      <a:ext cx="1010317" cy="1"/>
                    </a:xfrm>
                    <a:prstGeom prst="straightConnector1">
                      <a:avLst/>
                    </a:prstGeom>
                    <a:ln w="34925">
                      <a:solidFill>
                        <a:srgbClr val="00B0F0"/>
                      </a:solidFill>
                      <a:prstDash val="dash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49" name="Rectangle 148">
                      <a:extLst>
                        <a:ext uri="{FF2B5EF4-FFF2-40B4-BE49-F238E27FC236}">
                          <a16:creationId xmlns:a16="http://schemas.microsoft.com/office/drawing/2014/main" id="{16EB8217-A18C-C145-A06A-43158E77A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13388" y="1217058"/>
                      <a:ext cx="1946204" cy="1557118"/>
                    </a:xfrm>
                    <a:prstGeom prst="rect">
                      <a:avLst/>
                    </a:prstGeom>
                    <a:noFill/>
                    <a:ln w="53975"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0" name="Rectangle 149">
                      <a:extLst>
                        <a:ext uri="{FF2B5EF4-FFF2-40B4-BE49-F238E27FC236}">
                          <a16:creationId xmlns:a16="http://schemas.microsoft.com/office/drawing/2014/main" id="{9D37DF16-AECF-B84B-9228-A48C62CF8E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24771" y="1322544"/>
                      <a:ext cx="1978922" cy="39784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dirty="0"/>
                        <a:t>PBC in vacuum</a:t>
                      </a:r>
                    </a:p>
                  </p:txBody>
                </p:sp>
                <p:sp>
                  <p:nvSpPr>
                    <p:cNvPr id="151" name="TextBox 150">
                      <a:extLst>
                        <a:ext uri="{FF2B5EF4-FFF2-40B4-BE49-F238E27FC236}">
                          <a16:creationId xmlns:a16="http://schemas.microsoft.com/office/drawing/2014/main" id="{049F1AC9-8131-4F4D-8561-BB6FC7724A3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07980" y="846071"/>
                      <a:ext cx="2193401" cy="3978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Science chamber</a:t>
                      </a:r>
                    </a:p>
                  </p:txBody>
                </p:sp>
              </p:grpSp>
            </p:grpSp>
          </p:grpSp>
        </p:grpSp>
      </p:grpSp>
      <p:pic>
        <p:nvPicPr>
          <p:cNvPr id="152" name="Picture 151">
            <a:extLst>
              <a:ext uri="{FF2B5EF4-FFF2-40B4-BE49-F238E27FC236}">
                <a16:creationId xmlns:a16="http://schemas.microsoft.com/office/drawing/2014/main" id="{1B2A35EF-67F2-274A-A971-357DE019D9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1919" y="4134324"/>
            <a:ext cx="3955178" cy="2639652"/>
          </a:xfrm>
          <a:prstGeom prst="rect">
            <a:avLst/>
          </a:prstGeom>
        </p:spPr>
      </p:pic>
      <p:sp>
        <p:nvSpPr>
          <p:cNvPr id="153" name="TextBox 152">
            <a:extLst>
              <a:ext uri="{FF2B5EF4-FFF2-40B4-BE49-F238E27FC236}">
                <a16:creationId xmlns:a16="http://schemas.microsoft.com/office/drawing/2014/main" id="{45FFC127-8987-834F-A216-ABC40C6D0330}"/>
              </a:ext>
            </a:extLst>
          </p:cNvPr>
          <p:cNvSpPr txBox="1"/>
          <p:nvPr/>
        </p:nvSpPr>
        <p:spPr>
          <a:xfrm>
            <a:off x="4894471" y="6112429"/>
            <a:ext cx="8130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17 cm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83EFAFD7-7471-AC4B-AF22-504CE1C294C2}"/>
              </a:ext>
            </a:extLst>
          </p:cNvPr>
          <p:cNvCxnSpPr>
            <a:cxnSpLocks/>
          </p:cNvCxnSpPr>
          <p:nvPr/>
        </p:nvCxnSpPr>
        <p:spPr>
          <a:xfrm>
            <a:off x="4743820" y="5970762"/>
            <a:ext cx="1778380" cy="0"/>
          </a:xfrm>
          <a:prstGeom prst="straightConnector1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FD43A7C8-91FC-CC43-A443-F8B9C44EAD75}"/>
              </a:ext>
            </a:extLst>
          </p:cNvPr>
          <p:cNvSpPr txBox="1"/>
          <p:nvPr/>
        </p:nvSpPr>
        <p:spPr>
          <a:xfrm>
            <a:off x="7738355" y="4170586"/>
            <a:ext cx="3866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Aim for first generation: factor of 1000 build up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Install late summer, 2019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12CFD-582F-424F-8001-1763B3197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86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468BA79-4BC0-0644-8A2E-FF6A7C34731F}"/>
              </a:ext>
            </a:extLst>
          </p:cNvPr>
          <p:cNvSpPr txBox="1">
            <a:spLocks/>
          </p:cNvSpPr>
          <p:nvPr/>
        </p:nvSpPr>
        <p:spPr>
          <a:xfrm>
            <a:off x="893015" y="3022631"/>
            <a:ext cx="6628130" cy="93903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ea typeface="Book Antiqua" charset="0"/>
                <a:cs typeface="Book Antiqua" charset="0"/>
              </a:rPr>
              <a:t>Nuclear spin </a:t>
            </a:r>
            <a:r>
              <a:rPr lang="en-US" sz="1800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independent:</a:t>
            </a:r>
            <a:endParaRPr lang="en-US" sz="1800" dirty="0">
              <a:ea typeface="Book Antiqua" charset="0"/>
              <a:cs typeface="Book Antiqua" charset="0"/>
            </a:endParaRPr>
          </a:p>
          <a:p>
            <a:pPr marL="0" indent="0">
              <a:buNone/>
            </a:pPr>
            <a:r>
              <a:rPr lang="en-US" sz="1800" dirty="0">
                <a:ea typeface="Book Antiqua" charset="0"/>
                <a:cs typeface="Book Antiqua" charset="0"/>
              </a:rPr>
              <a:t>Weak neutral interaction between electrons and nucleons (mostly neutron)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662724-7C7D-5D40-9231-4571DC25361C}"/>
              </a:ext>
            </a:extLst>
          </p:cNvPr>
          <p:cNvSpPr txBox="1"/>
          <p:nvPr/>
        </p:nvSpPr>
        <p:spPr>
          <a:xfrm>
            <a:off x="585106" y="831398"/>
            <a:ext cx="10362294" cy="1287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Atomic physics experiment, we use laser cooling and trapping techniques and study electronic transitions dominated by electromagnetism.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ea typeface="Book Antiqua" charset="0"/>
                <a:cs typeface="Book Antiqua" charset="0"/>
              </a:rPr>
              <a:t>Small contribution to electronic transitions by Z boson exchange leading to parity violation effects.    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D2ACA1-ECA3-2744-85B5-791E6E154C81}"/>
              </a:ext>
            </a:extLst>
          </p:cNvPr>
          <p:cNvSpPr txBox="1">
            <a:spLocks/>
          </p:cNvSpPr>
          <p:nvPr/>
        </p:nvSpPr>
        <p:spPr>
          <a:xfrm>
            <a:off x="893015" y="5064277"/>
            <a:ext cx="5989450" cy="114112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ea typeface="Book Antiqua" charset="0"/>
                <a:cs typeface="Book Antiqua" charset="0"/>
              </a:rPr>
              <a:t>Nuclear spin </a:t>
            </a:r>
            <a:r>
              <a:rPr lang="en-US" sz="1800" dirty="0">
                <a:solidFill>
                  <a:srgbClr val="0070C0"/>
                </a:solidFill>
                <a:ea typeface="Book Antiqua" charset="0"/>
                <a:cs typeface="Book Antiqua" charset="0"/>
              </a:rPr>
              <a:t>dependent:</a:t>
            </a:r>
          </a:p>
          <a:p>
            <a:pPr marL="0" indent="0">
              <a:buNone/>
            </a:pPr>
            <a:r>
              <a:rPr lang="en-US" sz="1800" dirty="0">
                <a:ea typeface="Book Antiqua" charset="0"/>
                <a:cs typeface="Book Antiqua" charset="0"/>
              </a:rPr>
              <a:t>Main contribution from anapole moment of heavy nuclei.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70A48E-6C12-E14B-8B72-2A8F8AE0B8E6}"/>
              </a:ext>
            </a:extLst>
          </p:cNvPr>
          <p:cNvSpPr txBox="1">
            <a:spLocks/>
          </p:cNvSpPr>
          <p:nvPr/>
        </p:nvSpPr>
        <p:spPr>
          <a:xfrm>
            <a:off x="446025" y="279566"/>
            <a:ext cx="9259678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Atomic parity violation (aka APNC, PNC)</a:t>
            </a:r>
            <a:br>
              <a:rPr lang="en-US" sz="2800" dirty="0">
                <a:latin typeface="Book Antiqua" charset="0"/>
                <a:ea typeface="Book Antiqua" charset="0"/>
                <a:cs typeface="Book Antiqua" charset="0"/>
              </a:rPr>
            </a:br>
            <a:endParaRPr lang="en-US" sz="2800" dirty="0">
              <a:latin typeface="Book Antiqua" charset="0"/>
              <a:ea typeface="Book Antiqua" charset="0"/>
              <a:cs typeface="Book Antiqua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5F0D66-EF27-BE4C-99CF-D8D0624788AD}"/>
              </a:ext>
            </a:extLst>
          </p:cNvPr>
          <p:cNvGrpSpPr/>
          <p:nvPr/>
        </p:nvGrpSpPr>
        <p:grpSpPr>
          <a:xfrm>
            <a:off x="7916842" y="2388263"/>
            <a:ext cx="2140922" cy="2055458"/>
            <a:chOff x="5588320" y="2887523"/>
            <a:chExt cx="1594917" cy="186700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4ED0252-D209-EF49-B2CA-52C9E1A56057}"/>
                </a:ext>
              </a:extLst>
            </p:cNvPr>
            <p:cNvGrpSpPr/>
            <p:nvPr/>
          </p:nvGrpSpPr>
          <p:grpSpPr>
            <a:xfrm>
              <a:off x="5588320" y="2887523"/>
              <a:ext cx="1594917" cy="1867002"/>
              <a:chOff x="1098306" y="2615877"/>
              <a:chExt cx="2126555" cy="2489336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96621348-FC12-AA4A-B4A0-71B88B63B394}"/>
                  </a:ext>
                </a:extLst>
              </p:cNvPr>
              <p:cNvGrpSpPr/>
              <p:nvPr/>
            </p:nvGrpSpPr>
            <p:grpSpPr>
              <a:xfrm>
                <a:off x="1242993" y="2926950"/>
                <a:ext cx="1663700" cy="1834515"/>
                <a:chOff x="1879600" y="2857500"/>
                <a:chExt cx="1663700" cy="1834515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31CD70ED-4072-5943-BE11-415CCDA9D0B6}"/>
                    </a:ext>
                  </a:extLst>
                </p:cNvPr>
                <p:cNvCxnSpPr/>
                <p:nvPr/>
              </p:nvCxnSpPr>
              <p:spPr>
                <a:xfrm>
                  <a:off x="1879600" y="2857500"/>
                  <a:ext cx="838200" cy="457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42223680-1840-A844-AB32-3B6F538E3633}"/>
                    </a:ext>
                  </a:extLst>
                </p:cNvPr>
                <p:cNvCxnSpPr/>
                <p:nvPr/>
              </p:nvCxnSpPr>
              <p:spPr>
                <a:xfrm flipV="1">
                  <a:off x="2717800" y="2857500"/>
                  <a:ext cx="825500" cy="457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44B4FB4F-D6AA-5240-B003-0FEFF7FC4291}"/>
                    </a:ext>
                  </a:extLst>
                </p:cNvPr>
                <p:cNvCxnSpPr/>
                <p:nvPr/>
              </p:nvCxnSpPr>
              <p:spPr>
                <a:xfrm>
                  <a:off x="2717800" y="3314700"/>
                  <a:ext cx="0" cy="92011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6CBC2B29-C931-4945-BCC7-D2F3DC0D5011}"/>
                    </a:ext>
                  </a:extLst>
                </p:cNvPr>
                <p:cNvCxnSpPr/>
                <p:nvPr/>
              </p:nvCxnSpPr>
              <p:spPr>
                <a:xfrm flipV="1">
                  <a:off x="1896745" y="4234815"/>
                  <a:ext cx="825500" cy="4572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7FA884C7-7FA0-9D49-A4E0-33244C95EA69}"/>
                    </a:ext>
                  </a:extLst>
                </p:cNvPr>
                <p:cNvCxnSpPr/>
                <p:nvPr/>
              </p:nvCxnSpPr>
              <p:spPr>
                <a:xfrm>
                  <a:off x="2722245" y="4234816"/>
                  <a:ext cx="821055" cy="453713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01DF081-89AD-DD4D-9262-CB7C3B4F250A}"/>
                  </a:ext>
                </a:extLst>
              </p:cNvPr>
              <p:cNvSpPr txBox="1"/>
              <p:nvPr/>
            </p:nvSpPr>
            <p:spPr>
              <a:xfrm>
                <a:off x="1127246" y="2615877"/>
                <a:ext cx="35736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latin typeface="Book Antiqua" charset="0"/>
                    <a:ea typeface="Book Antiqua" charset="0"/>
                    <a:cs typeface="Book Antiqua" charset="0"/>
                  </a:rPr>
                  <a:t>e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8818778-77F9-C44B-9065-5B977E996AE0}"/>
                  </a:ext>
                </a:extLst>
              </p:cNvPr>
              <p:cNvSpPr txBox="1"/>
              <p:nvPr/>
            </p:nvSpPr>
            <p:spPr>
              <a:xfrm>
                <a:off x="2772780" y="2617808"/>
                <a:ext cx="35736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latin typeface="Book Antiqua" charset="0"/>
                    <a:ea typeface="Book Antiqua" charset="0"/>
                    <a:cs typeface="Book Antiqua" charset="0"/>
                  </a:rPr>
                  <a:t>e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BB5319B-829B-D44F-B538-C026A2E2FA61}"/>
                  </a:ext>
                </a:extLst>
              </p:cNvPr>
              <p:cNvSpPr txBox="1"/>
              <p:nvPr/>
            </p:nvSpPr>
            <p:spPr>
              <a:xfrm>
                <a:off x="1825347" y="2926312"/>
                <a:ext cx="48560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 err="1">
                    <a:latin typeface="Book Antiqua" charset="0"/>
                    <a:ea typeface="Book Antiqua" charset="0"/>
                    <a:cs typeface="Book Antiqua" charset="0"/>
                  </a:rPr>
                  <a:t>V</a:t>
                </a:r>
                <a:r>
                  <a:rPr lang="en-US" sz="1350" baseline="-25000" dirty="0" err="1">
                    <a:latin typeface="Book Antiqua" charset="0"/>
                    <a:ea typeface="Book Antiqua" charset="0"/>
                    <a:cs typeface="Book Antiqua" charset="0"/>
                  </a:rPr>
                  <a:t>e</a:t>
                </a:r>
                <a:endParaRPr lang="en-US" sz="1350" baseline="-25000" dirty="0">
                  <a:latin typeface="Book Antiqua" charset="0"/>
                  <a:ea typeface="Book Antiqua" charset="0"/>
                  <a:cs typeface="Book Antiqua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F1DA182-2256-0E45-9345-F434CD0979AB}"/>
                  </a:ext>
                </a:extLst>
              </p:cNvPr>
              <p:cNvSpPr txBox="1"/>
              <p:nvPr/>
            </p:nvSpPr>
            <p:spPr>
              <a:xfrm>
                <a:off x="1859166" y="4337536"/>
                <a:ext cx="5539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latin typeface="Book Antiqua" charset="0"/>
                    <a:ea typeface="Book Antiqua" charset="0"/>
                    <a:cs typeface="Book Antiqua" charset="0"/>
                  </a:rPr>
                  <a:t>A</a:t>
                </a:r>
                <a:r>
                  <a:rPr lang="en-US" sz="1350" baseline="-25000" dirty="0">
                    <a:latin typeface="Book Antiqua" charset="0"/>
                    <a:ea typeface="Book Antiqua" charset="0"/>
                    <a:cs typeface="Book Antiqua" charset="0"/>
                  </a:rPr>
                  <a:t>N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9FFE001-99C1-AA4B-A94A-E9DB712EACC2}"/>
                  </a:ext>
                </a:extLst>
              </p:cNvPr>
              <p:cNvSpPr txBox="1"/>
              <p:nvPr/>
            </p:nvSpPr>
            <p:spPr>
              <a:xfrm>
                <a:off x="2786280" y="4691604"/>
                <a:ext cx="438581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latin typeface="Book Antiqua" charset="0"/>
                    <a:ea typeface="Book Antiqua" charset="0"/>
                    <a:cs typeface="Book Antiqua" charset="0"/>
                  </a:rPr>
                  <a:t>N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D9BBF5E-2524-924B-8F4F-917F3D2FE45A}"/>
                  </a:ext>
                </a:extLst>
              </p:cNvPr>
              <p:cNvSpPr txBox="1"/>
              <p:nvPr/>
            </p:nvSpPr>
            <p:spPr>
              <a:xfrm>
                <a:off x="1098306" y="4705104"/>
                <a:ext cx="438581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latin typeface="Book Antiqua" charset="0"/>
                    <a:ea typeface="Book Antiqua" charset="0"/>
                    <a:cs typeface="Book Antiqua" charset="0"/>
                  </a:rPr>
                  <a:t>N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4C982BC-47DC-9D45-8CEE-61B229ED7DCE}"/>
                </a:ext>
              </a:extLst>
            </p:cNvPr>
            <p:cNvSpPr txBox="1"/>
            <p:nvPr/>
          </p:nvSpPr>
          <p:spPr>
            <a:xfrm>
              <a:off x="6345924" y="3670852"/>
              <a:ext cx="35779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latin typeface="Book Antiqua" charset="0"/>
                  <a:ea typeface="Book Antiqua" charset="0"/>
                  <a:cs typeface="Book Antiqua" charset="0"/>
                </a:rPr>
                <a:t>Z</a:t>
              </a:r>
              <a:r>
                <a:rPr lang="en-US" sz="1350" baseline="30000" dirty="0">
                  <a:latin typeface="Book Antiqua" charset="0"/>
                  <a:ea typeface="Book Antiqua" charset="0"/>
                  <a:cs typeface="Book Antiqua" charset="0"/>
                </a:rPr>
                <a:t>0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7676983-748D-7442-9D12-F519B9B87255}"/>
              </a:ext>
            </a:extLst>
          </p:cNvPr>
          <p:cNvGrpSpPr/>
          <p:nvPr/>
        </p:nvGrpSpPr>
        <p:grpSpPr>
          <a:xfrm>
            <a:off x="8060671" y="4432574"/>
            <a:ext cx="2098533" cy="2036755"/>
            <a:chOff x="7125861" y="3995216"/>
            <a:chExt cx="1754370" cy="207027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FF678EB-8BD0-FA49-99CA-18A5E74BD2F3}"/>
                </a:ext>
              </a:extLst>
            </p:cNvPr>
            <p:cNvGrpSpPr/>
            <p:nvPr/>
          </p:nvGrpSpPr>
          <p:grpSpPr>
            <a:xfrm>
              <a:off x="7125861" y="3995216"/>
              <a:ext cx="1754370" cy="2070275"/>
              <a:chOff x="823730" y="2385975"/>
              <a:chExt cx="1754370" cy="2070275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3FB0EE49-3AAB-304D-A544-5297177DCDD7}"/>
                  </a:ext>
                </a:extLst>
              </p:cNvPr>
              <p:cNvGrpSpPr/>
              <p:nvPr/>
            </p:nvGrpSpPr>
            <p:grpSpPr>
              <a:xfrm>
                <a:off x="823730" y="2385975"/>
                <a:ext cx="1754370" cy="2070275"/>
                <a:chOff x="1098306" y="2615877"/>
                <a:chExt cx="2095268" cy="2477085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B0ABF7A4-4E9D-E849-8D7D-AD68517424F9}"/>
                    </a:ext>
                  </a:extLst>
                </p:cNvPr>
                <p:cNvGrpSpPr/>
                <p:nvPr/>
              </p:nvGrpSpPr>
              <p:grpSpPr>
                <a:xfrm>
                  <a:off x="1242993" y="2926950"/>
                  <a:ext cx="1680845" cy="1834515"/>
                  <a:chOff x="1879600" y="2857500"/>
                  <a:chExt cx="1680845" cy="1834515"/>
                </a:xfrm>
              </p:grpSpPr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15FC14FE-D6F6-174B-8AC8-BC3B969BEAB1}"/>
                      </a:ext>
                    </a:extLst>
                  </p:cNvPr>
                  <p:cNvCxnSpPr/>
                  <p:nvPr/>
                </p:nvCxnSpPr>
                <p:spPr>
                  <a:xfrm>
                    <a:off x="1879600" y="2857500"/>
                    <a:ext cx="838200" cy="457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BBA62585-06C7-E14A-943B-20F8B4948E7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717800" y="2857500"/>
                    <a:ext cx="825500" cy="4572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A411D20D-04F6-E243-9E4C-87141CF5C09A}"/>
                      </a:ext>
                    </a:extLst>
                  </p:cNvPr>
                  <p:cNvCxnSpPr/>
                  <p:nvPr/>
                </p:nvCxnSpPr>
                <p:spPr>
                  <a:xfrm>
                    <a:off x="2717800" y="3314700"/>
                    <a:ext cx="0" cy="92011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lg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8042552F-7BE8-8446-930D-8CE8550CEF2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896745" y="4234815"/>
                    <a:ext cx="825500" cy="45720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0BC1933F-E3CC-DD46-8B47-0722F9AF3DC8}"/>
                      </a:ext>
                    </a:extLst>
                  </p:cNvPr>
                  <p:cNvCxnSpPr/>
                  <p:nvPr/>
                </p:nvCxnSpPr>
                <p:spPr>
                  <a:xfrm>
                    <a:off x="2722245" y="4234815"/>
                    <a:ext cx="838200" cy="45720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92A02AF-7856-7742-A548-21DFD72A5B5D}"/>
                    </a:ext>
                  </a:extLst>
                </p:cNvPr>
                <p:cNvSpPr txBox="1"/>
                <p:nvPr/>
              </p:nvSpPr>
              <p:spPr>
                <a:xfrm>
                  <a:off x="1127246" y="2615877"/>
                  <a:ext cx="331869" cy="3878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dirty="0">
                      <a:latin typeface="Book Antiqua" charset="0"/>
                      <a:ea typeface="Book Antiqua" charset="0"/>
                      <a:cs typeface="Book Antiqua" charset="0"/>
                    </a:rPr>
                    <a:t>e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AB2F4C7-A344-2A45-B5FD-81E624BCACCC}"/>
                    </a:ext>
                  </a:extLst>
                </p:cNvPr>
                <p:cNvSpPr txBox="1"/>
                <p:nvPr/>
              </p:nvSpPr>
              <p:spPr>
                <a:xfrm>
                  <a:off x="2772780" y="2617807"/>
                  <a:ext cx="331869" cy="3878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dirty="0">
                      <a:latin typeface="Book Antiqua" charset="0"/>
                      <a:ea typeface="Book Antiqua" charset="0"/>
                      <a:cs typeface="Book Antiqua" charset="0"/>
                    </a:rPr>
                    <a:t>e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CE1BF18-1EEE-4549-A962-13E87AE66760}"/>
                    </a:ext>
                  </a:extLst>
                </p:cNvPr>
                <p:cNvSpPr txBox="1"/>
                <p:nvPr/>
              </p:nvSpPr>
              <p:spPr>
                <a:xfrm>
                  <a:off x="1906608" y="2966978"/>
                  <a:ext cx="220627" cy="27619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sz="1350" baseline="-25000" dirty="0">
                    <a:latin typeface="Book Antiqua" charset="0"/>
                    <a:ea typeface="Book Antiqua" charset="0"/>
                    <a:cs typeface="Book Antiqua" charset="0"/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8AEDA993-EF4A-D14B-AD68-E713F3D836E4}"/>
                    </a:ext>
                  </a:extLst>
                </p:cNvPr>
                <p:cNvSpPr txBox="1"/>
                <p:nvPr/>
              </p:nvSpPr>
              <p:spPr>
                <a:xfrm>
                  <a:off x="1719781" y="4529031"/>
                  <a:ext cx="731718" cy="3314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Book Antiqua" charset="0"/>
                      <a:ea typeface="Book Antiqua" charset="0"/>
                      <a:cs typeface="Book Antiqua" charset="0"/>
                    </a:rPr>
                    <a:t>W</a:t>
                  </a:r>
                  <a:r>
                    <a:rPr lang="en-US" sz="1200" baseline="30000" dirty="0">
                      <a:latin typeface="Book Antiqua" charset="0"/>
                      <a:ea typeface="Book Antiqua" charset="0"/>
                      <a:cs typeface="Book Antiqua" charset="0"/>
                    </a:rPr>
                    <a:t>± </a:t>
                  </a:r>
                  <a:r>
                    <a:rPr lang="en-US" sz="1200" dirty="0">
                      <a:latin typeface="Book Antiqua" charset="0"/>
                      <a:ea typeface="Book Antiqua" charset="0"/>
                      <a:cs typeface="Book Antiqua" charset="0"/>
                    </a:rPr>
                    <a:t>,Z</a:t>
                  </a:r>
                  <a:r>
                    <a:rPr lang="en-US" sz="1200" baseline="30000" dirty="0">
                      <a:latin typeface="Book Antiqua" charset="0"/>
                      <a:ea typeface="Book Antiqua" charset="0"/>
                      <a:cs typeface="Book Antiqua" charset="0"/>
                    </a:rPr>
                    <a:t>0</a:t>
                  </a:r>
                  <a:endParaRPr lang="en-US" sz="1200" dirty="0">
                    <a:latin typeface="Book Antiqua" charset="0"/>
                    <a:ea typeface="Book Antiqua" charset="0"/>
                    <a:cs typeface="Book Antiqua" charset="0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672D80DD-D4ED-3F45-9F69-B1BA0D35A174}"/>
                    </a:ext>
                  </a:extLst>
                </p:cNvPr>
                <p:cNvSpPr txBox="1"/>
                <p:nvPr/>
              </p:nvSpPr>
              <p:spPr>
                <a:xfrm>
                  <a:off x="2786280" y="4691603"/>
                  <a:ext cx="407294" cy="3878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dirty="0">
                      <a:latin typeface="Book Antiqua" charset="0"/>
                      <a:ea typeface="Book Antiqua" charset="0"/>
                      <a:cs typeface="Book Antiqua" charset="0"/>
                    </a:rPr>
                    <a:t>N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5704DC1-F728-8B46-B03C-CE38AEB4B46F}"/>
                    </a:ext>
                  </a:extLst>
                </p:cNvPr>
                <p:cNvSpPr txBox="1"/>
                <p:nvPr/>
              </p:nvSpPr>
              <p:spPr>
                <a:xfrm>
                  <a:off x="1098306" y="4705103"/>
                  <a:ext cx="407294" cy="3878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50" dirty="0">
                      <a:latin typeface="Book Antiqua" charset="0"/>
                      <a:ea typeface="Book Antiqua" charset="0"/>
                      <a:cs typeface="Book Antiqua" charset="0"/>
                    </a:rPr>
                    <a:t>N</a:t>
                  </a:r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658A0AB-FF3D-4746-8190-2D306E8818B5}"/>
                  </a:ext>
                </a:extLst>
              </p:cNvPr>
              <p:cNvSpPr txBox="1"/>
              <p:nvPr/>
            </p:nvSpPr>
            <p:spPr>
              <a:xfrm>
                <a:off x="1672854" y="3145932"/>
                <a:ext cx="2792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Book Antiqua" charset="0"/>
                    <a:ea typeface="Book Antiqua" charset="0"/>
                    <a:cs typeface="Book Antiqua" charset="0"/>
                  </a:rPr>
                  <a:t>𝛾</a:t>
                </a: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38A0D14-F2C1-4049-B354-555F26ED9838}"/>
                </a:ext>
              </a:extLst>
            </p:cNvPr>
            <p:cNvCxnSpPr>
              <a:cxnSpLocks/>
            </p:cNvCxnSpPr>
            <p:nvPr/>
          </p:nvCxnSpPr>
          <p:spPr>
            <a:xfrm>
              <a:off x="7735646" y="5536099"/>
              <a:ext cx="451194" cy="155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62AD8C-788C-E446-A1A2-381D852F7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927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926A9E1-C690-5D45-8684-EDC76378DCBA}"/>
              </a:ext>
            </a:extLst>
          </p:cNvPr>
          <p:cNvGrpSpPr/>
          <p:nvPr/>
        </p:nvGrpSpPr>
        <p:grpSpPr>
          <a:xfrm>
            <a:off x="1972866" y="89678"/>
            <a:ext cx="8195403" cy="5463129"/>
            <a:chOff x="2020159" y="215806"/>
            <a:chExt cx="8195403" cy="54631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18BF9B5-FFD1-F44C-B87B-472965926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0159" y="215806"/>
              <a:ext cx="8195403" cy="546312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3CAF06D-6296-E94D-B536-5A231C9F9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41171" y="645892"/>
              <a:ext cx="868012" cy="792785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4F06D17-4970-8F43-86E1-C8C7836E2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41471" y="1514109"/>
              <a:ext cx="857257" cy="85725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AAE639B-718B-7B43-8FDC-3A486C2CB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70046" y="2355938"/>
              <a:ext cx="828682" cy="1207778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5D48AF94-1E45-6742-8C59-4041DDF0AA25}"/>
              </a:ext>
            </a:extLst>
          </p:cNvPr>
          <p:cNvSpPr/>
          <p:nvPr/>
        </p:nvSpPr>
        <p:spPr>
          <a:xfrm>
            <a:off x="1972865" y="5559038"/>
            <a:ext cx="83215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a typeface="Footlight MT Light" charset="0"/>
                <a:cs typeface="Footlight MT Light" charset="0"/>
              </a:rPr>
              <a:t>From left to right: </a:t>
            </a:r>
            <a:r>
              <a:rPr lang="en-US" dirty="0">
                <a:solidFill>
                  <a:srgbClr val="FF0000"/>
                </a:solidFill>
                <a:ea typeface="Footlight MT Light" charset="0"/>
                <a:cs typeface="Footlight MT Light" charset="0"/>
              </a:rPr>
              <a:t>Michael </a:t>
            </a:r>
            <a:r>
              <a:rPr lang="en-US" dirty="0" err="1">
                <a:solidFill>
                  <a:srgbClr val="FF0000"/>
                </a:solidFill>
                <a:ea typeface="Footlight MT Light" charset="0"/>
                <a:cs typeface="Footlight MT Light" charset="0"/>
              </a:rPr>
              <a:t>Kossin</a:t>
            </a:r>
            <a:r>
              <a:rPr lang="en-US" dirty="0">
                <a:solidFill>
                  <a:srgbClr val="FF0000"/>
                </a:solidFill>
                <a:ea typeface="Footlight MT Light" charset="0"/>
                <a:cs typeface="Footlight MT Light" charset="0"/>
              </a:rPr>
              <a:t>, </a:t>
            </a:r>
            <a:r>
              <a:rPr lang="en-US" dirty="0">
                <a:ea typeface="Footlight MT Light" charset="0"/>
                <a:cs typeface="Footlight MT Light" charset="0"/>
              </a:rPr>
              <a:t>A.C. DeHart</a:t>
            </a:r>
            <a:r>
              <a:rPr lang="en-US" dirty="0">
                <a:solidFill>
                  <a:srgbClr val="000000"/>
                </a:solidFill>
                <a:ea typeface="Footlight MT Light" charset="0"/>
                <a:cs typeface="Footlight MT Light" charset="0"/>
              </a:rPr>
              <a:t>, </a:t>
            </a:r>
            <a:r>
              <a:rPr lang="en-US" dirty="0">
                <a:ea typeface="Footlight MT Light" charset="0"/>
                <a:cs typeface="Footlight MT Light" charset="0"/>
              </a:rPr>
              <a:t>Matt Pearson</a:t>
            </a:r>
            <a:r>
              <a:rPr lang="en-US" dirty="0">
                <a:solidFill>
                  <a:srgbClr val="000000"/>
                </a:solidFill>
                <a:ea typeface="Footlight MT Light" charset="0"/>
                <a:cs typeface="Footlight MT Light" charset="0"/>
              </a:rPr>
              <a:t>, Seth Aubin, Gerald </a:t>
            </a:r>
            <a:r>
              <a:rPr lang="en-US" dirty="0" err="1">
                <a:solidFill>
                  <a:srgbClr val="000000"/>
                </a:solidFill>
                <a:ea typeface="Footlight MT Light" charset="0"/>
                <a:cs typeface="Footlight MT Light" charset="0"/>
              </a:rPr>
              <a:t>Gwinner</a:t>
            </a:r>
            <a:r>
              <a:rPr lang="en-US" dirty="0">
                <a:solidFill>
                  <a:srgbClr val="000000"/>
                </a:solidFill>
                <a:ea typeface="Footlight MT Light" charset="0"/>
                <a:cs typeface="Footlight MT Light" charset="0"/>
              </a:rPr>
              <a:t>,</a:t>
            </a:r>
            <a:r>
              <a:rPr lang="en-US" dirty="0">
                <a:ea typeface="Footlight MT Light" charset="0"/>
                <a:cs typeface="Footlight MT Light" charset="0"/>
              </a:rPr>
              <a:t> Eduardo Gomez, Mukut Kalita, Alexandre </a:t>
            </a:r>
            <a:r>
              <a:rPr lang="en-US" dirty="0" err="1">
                <a:ea typeface="Footlight MT Light" charset="0"/>
                <a:cs typeface="Footlight MT Light" charset="0"/>
              </a:rPr>
              <a:t>Gorelov</a:t>
            </a:r>
            <a:r>
              <a:rPr lang="en-US" dirty="0">
                <a:ea typeface="Footlight MT Light" charset="0"/>
                <a:cs typeface="Footlight MT Light" charset="0"/>
              </a:rPr>
              <a:t>,  John Behr, Luis Orozco,</a:t>
            </a:r>
            <a:r>
              <a:rPr lang="en-US" dirty="0">
                <a:solidFill>
                  <a:srgbClr val="FF0000"/>
                </a:solidFill>
                <a:ea typeface="Footlight MT Light" charset="0"/>
                <a:cs typeface="Footlight MT Light" charset="0"/>
              </a:rPr>
              <a:t> Tim </a:t>
            </a:r>
            <a:r>
              <a:rPr lang="en-US" dirty="0" err="1">
                <a:solidFill>
                  <a:srgbClr val="FF0000"/>
                </a:solidFill>
                <a:ea typeface="Footlight MT Light" charset="0"/>
                <a:cs typeface="Footlight MT Light" charset="0"/>
              </a:rPr>
              <a:t>Hucko</a:t>
            </a:r>
            <a:r>
              <a:rPr lang="en-US" dirty="0">
                <a:solidFill>
                  <a:srgbClr val="FF0000"/>
                </a:solidFill>
                <a:ea typeface="Footlight MT Light" charset="0"/>
                <a:cs typeface="Footlight MT Light" charset="0"/>
              </a:rPr>
              <a:t>, Anima Sharma. </a:t>
            </a:r>
            <a:r>
              <a:rPr lang="en-US" dirty="0">
                <a:ea typeface="Footlight MT Light" charset="0"/>
                <a:cs typeface="Footlight MT Light" charset="0"/>
              </a:rPr>
              <a:t>Not in the picture: </a:t>
            </a:r>
            <a:r>
              <a:rPr lang="en-US" dirty="0">
                <a:solidFill>
                  <a:srgbClr val="FF0000"/>
                </a:solidFill>
                <a:ea typeface="Footlight MT Light" charset="0"/>
                <a:cs typeface="Footlight MT Light" charset="0"/>
              </a:rPr>
              <a:t>Andrew </a:t>
            </a:r>
            <a:r>
              <a:rPr lang="en-US" dirty="0" err="1">
                <a:solidFill>
                  <a:srgbClr val="FF0000"/>
                </a:solidFill>
                <a:ea typeface="Footlight MT Light" charset="0"/>
                <a:cs typeface="Footlight MT Light" charset="0"/>
              </a:rPr>
              <a:t>Senchuk</a:t>
            </a:r>
            <a:r>
              <a:rPr lang="en-US" dirty="0">
                <a:solidFill>
                  <a:srgbClr val="FF0000"/>
                </a:solidFill>
                <a:ea typeface="Footlight MT Light" charset="0"/>
                <a:cs typeface="Footlight MT Light" charset="0"/>
              </a:rPr>
              <a:t>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78E3646-015F-2C45-9541-B621FD6CF929}"/>
              </a:ext>
            </a:extLst>
          </p:cNvPr>
          <p:cNvCxnSpPr/>
          <p:nvPr/>
        </p:nvCxnSpPr>
        <p:spPr>
          <a:xfrm flipH="1" flipV="1">
            <a:off x="2909345" y="1999318"/>
            <a:ext cx="1354238" cy="379722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5C116D-DC33-E24E-860E-A57EC9686591}"/>
              </a:ext>
            </a:extLst>
          </p:cNvPr>
          <p:cNvCxnSpPr>
            <a:cxnSpLocks/>
          </p:cNvCxnSpPr>
          <p:nvPr/>
        </p:nvCxnSpPr>
        <p:spPr>
          <a:xfrm flipV="1">
            <a:off x="4088566" y="3429000"/>
            <a:ext cx="4952905" cy="282742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9CDB71F-D24D-C841-82DA-E175DCE8D3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9771" y="3515602"/>
            <a:ext cx="868564" cy="98019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5B2C025-92C3-464C-A464-8D32F7330CF0}"/>
              </a:ext>
            </a:extLst>
          </p:cNvPr>
          <p:cNvCxnSpPr>
            <a:cxnSpLocks/>
          </p:cNvCxnSpPr>
          <p:nvPr/>
        </p:nvCxnSpPr>
        <p:spPr>
          <a:xfrm flipV="1">
            <a:off x="5122800" y="4251370"/>
            <a:ext cx="3871078" cy="193022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E2EEE8-B4B9-1D43-BFE0-901F787EE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078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829FD00-94EB-5243-A37F-AF51A0AFD94F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11326874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Conclusion: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9EC8B1-9498-2A4B-8FAF-74087DF1F840}"/>
              </a:ext>
            </a:extLst>
          </p:cNvPr>
          <p:cNvSpPr/>
          <p:nvPr/>
        </p:nvSpPr>
        <p:spPr>
          <a:xfrm>
            <a:off x="451475" y="654516"/>
            <a:ext cx="11321425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dirty="0">
              <a:ea typeface="Book Antiqua" charset="0"/>
              <a:cs typeface="Book Antiqua" charset="0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ea typeface="Book Antiqua" charset="0"/>
                <a:cs typeface="Book Antiqua" charset="0"/>
              </a:rPr>
              <a:t>We can routinely trap francium at the Francium Trapping Facility at TRIUMF and transfer them to our measurement region.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ea typeface="Book Antiqua" charset="0"/>
              <a:cs typeface="Book Antiqua" charset="0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ea typeface="Book Antiqua" charset="0"/>
                <a:cs typeface="Book Antiqua" charset="0"/>
              </a:rPr>
              <a:t>We have  observed the 7s-8s transition in several isotopes using two photon spectroscopy. </a:t>
            </a:r>
          </a:p>
          <a:p>
            <a:pPr marL="285750" indent="-285750">
              <a:buFont typeface="Wingdings" charset="2"/>
              <a:buChar char="§"/>
            </a:pPr>
            <a:endParaRPr lang="en-US" dirty="0">
              <a:ea typeface="Book Antiqua" charset="0"/>
              <a:cs typeface="Book Antiqua" charset="0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Recently, we have observed the single photon Stark induced 7s-8s transition in </a:t>
            </a:r>
            <a:r>
              <a:rPr lang="en-US" baseline="30000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211</a:t>
            </a:r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Fr for the first time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This is the transition we will use to do our PNC experiment.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rgbClr val="FF0000"/>
              </a:solidFill>
              <a:ea typeface="Book Antiqua" charset="0"/>
              <a:cs typeface="Book Antiqu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Book Antiqua" charset="0"/>
                <a:cs typeface="Book Antiqua" charset="0"/>
              </a:rPr>
              <a:t>We are preparing for measurement of magnetic dipole transition in the 7s-8s in Fall 2019.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ea typeface="Book Antiqua" charset="0"/>
              <a:cs typeface="Book Antiqua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Book Antiqua" charset="0"/>
                <a:cs typeface="Book Antiqua" charset="0"/>
              </a:rPr>
              <a:t>We are aiming to do our first attempt at observing the PNC effect in francium in a year or two.</a:t>
            </a:r>
          </a:p>
          <a:p>
            <a:r>
              <a:rPr lang="en-US" dirty="0">
                <a:ea typeface="Book Antiqua" charset="0"/>
                <a:cs typeface="Book Antiqua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DF7F38-3191-DC4C-AB90-27634A90A6B0}"/>
              </a:ext>
            </a:extLst>
          </p:cNvPr>
          <p:cNvSpPr txBox="1"/>
          <p:nvPr/>
        </p:nvSpPr>
        <p:spPr>
          <a:xfrm>
            <a:off x="4891813" y="6432697"/>
            <a:ext cx="1604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Times New Roman" charset="0"/>
                <a:ea typeface="Times New Roman" charset="0"/>
                <a:cs typeface="Times New Roman" charset="0"/>
              </a:rPr>
              <a:t>Thank You</a:t>
            </a:r>
            <a:r>
              <a:rPr lang="en-US" sz="2400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5B55BD-AFBC-A84A-B3FB-872F585E2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955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32C46-93BD-DC47-BB81-E067D1330D4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5FC417-A912-C149-B0B1-831F2C6CD2E1}"/>
              </a:ext>
            </a:extLst>
          </p:cNvPr>
          <p:cNvSpPr txBox="1"/>
          <p:nvPr/>
        </p:nvSpPr>
        <p:spPr>
          <a:xfrm>
            <a:off x="2903380" y="2721114"/>
            <a:ext cx="85439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Back up slides after this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4E3CB7-AB68-0447-B377-3BD705D5A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911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D089023-393B-024F-B6A4-D0B016AA0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54" y="-25758"/>
            <a:ext cx="12121109" cy="680811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CFAA82-DB8B-8546-B28C-01703DFBB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0669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829FD00-94EB-5243-A37F-AF51A0AFD94F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6127812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The francium experiment 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56C614-A601-5A4C-9AC1-D4DAD3C224E6}"/>
              </a:ext>
            </a:extLst>
          </p:cNvPr>
          <p:cNvSpPr/>
          <p:nvPr/>
        </p:nvSpPr>
        <p:spPr>
          <a:xfrm>
            <a:off x="0" y="5531043"/>
            <a:ext cx="9146938" cy="92333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r>
              <a:rPr lang="en-US" dirty="0">
                <a:ea typeface="Book Antiqua" charset="0"/>
                <a:cs typeface="Book Antiqua" charset="0"/>
              </a:rPr>
              <a:t>Neutralizer:</a:t>
            </a:r>
            <a:endParaRPr lang="en-US" dirty="0">
              <a:solidFill>
                <a:schemeClr val="tx1">
                  <a:alpha val="16000"/>
                </a:schemeClr>
              </a:solidFill>
              <a:ea typeface="Book Antiqua" charset="0"/>
              <a:cs typeface="Book Antiqua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err="1">
                <a:ea typeface="Book Antiqua" charset="0"/>
                <a:cs typeface="Book Antiqua" charset="0"/>
              </a:rPr>
              <a:t>Zr</a:t>
            </a:r>
            <a:r>
              <a:rPr lang="en-US" dirty="0">
                <a:ea typeface="Book Antiqua" charset="0"/>
                <a:cs typeface="Book Antiqua" charset="0"/>
              </a:rPr>
              <a:t>, work function 4.0 eV, mechanically strong, ionization potential of Fr 4.1eV.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ea typeface="Book Antiqua" charset="0"/>
                <a:cs typeface="Book Antiqua" charset="0"/>
              </a:rPr>
              <a:t>Up-to 30% release, 800℃,  500,000 cycles.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66416AF-E12D-AF48-B6A4-C50442E1AEAA}"/>
              </a:ext>
            </a:extLst>
          </p:cNvPr>
          <p:cNvGrpSpPr/>
          <p:nvPr/>
        </p:nvGrpSpPr>
        <p:grpSpPr>
          <a:xfrm>
            <a:off x="9789982" y="739169"/>
            <a:ext cx="2289069" cy="2927815"/>
            <a:chOff x="9789982" y="739169"/>
            <a:chExt cx="2289069" cy="2927815"/>
          </a:xfrm>
        </p:grpSpPr>
        <p:pic>
          <p:nvPicPr>
            <p:cNvPr id="20" name="Picture 19" descr="MOT.pdf">
              <a:extLst>
                <a:ext uri="{FF2B5EF4-FFF2-40B4-BE49-F238E27FC236}">
                  <a16:creationId xmlns:a16="http://schemas.microsoft.com/office/drawing/2014/main" id="{7347A77B-FC4B-E444-92B7-D668EB954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89982" y="739169"/>
              <a:ext cx="1943514" cy="1850597"/>
            </a:xfrm>
            <a:prstGeom prst="rect">
              <a:avLst/>
            </a:prstGeom>
          </p:spPr>
        </p:pic>
        <p:sp>
          <p:nvSpPr>
            <p:cNvPr id="21" name="Text Box 13">
              <a:extLst>
                <a:ext uri="{FF2B5EF4-FFF2-40B4-BE49-F238E27FC236}">
                  <a16:creationId xmlns:a16="http://schemas.microsoft.com/office/drawing/2014/main" id="{36298277-DE70-7D4E-9964-AF3383858C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89982" y="2589766"/>
              <a:ext cx="2289069" cy="1077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6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Magneto optical trap</a:t>
              </a:r>
            </a:p>
            <a:p>
              <a:pPr eaLnBrk="0" hangingPunct="0"/>
              <a:r>
                <a:rPr lang="en-US" sz="16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Trapping  </a:t>
              </a:r>
              <a:r>
                <a:rPr lang="en-US" sz="1600" dirty="0"/>
                <a:t>F = -</a:t>
              </a:r>
              <a:r>
                <a:rPr lang="en-US" sz="1600" dirty="0" err="1"/>
                <a:t>kx</a:t>
              </a:r>
              <a:endParaRPr lang="en-US" sz="1600" dirty="0"/>
            </a:p>
            <a:p>
              <a:pPr eaLnBrk="0" hangingPunct="0"/>
              <a:r>
                <a:rPr lang="en-US" sz="16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Cooling    </a:t>
              </a:r>
              <a:r>
                <a:rPr lang="en-US" sz="1600" dirty="0"/>
                <a:t>F = -</a:t>
              </a:r>
              <a:r>
                <a:rPr lang="en-US" sz="1600" dirty="0" err="1"/>
                <a:t>av</a:t>
              </a:r>
              <a:endParaRPr lang="en-US" sz="1600" dirty="0"/>
            </a:p>
            <a:p>
              <a:pPr algn="ctr" eaLnBrk="0" hangingPunct="0"/>
              <a:endParaRPr lang="en-US" sz="1600" dirty="0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00654DB-3948-D942-A695-CBB4BBE032B3}"/>
              </a:ext>
            </a:extLst>
          </p:cNvPr>
          <p:cNvSpPr/>
          <p:nvPr/>
        </p:nvSpPr>
        <p:spPr>
          <a:xfrm>
            <a:off x="126324" y="6454373"/>
            <a:ext cx="3467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ea typeface="Book Antiqua" charset="0"/>
                <a:cs typeface="Book Antiqua" charset="0"/>
              </a:rPr>
              <a:t>(A. </a:t>
            </a:r>
            <a:r>
              <a:rPr lang="en-US" i="1" dirty="0" err="1">
                <a:ea typeface="Book Antiqua" charset="0"/>
                <a:cs typeface="Book Antiqua" charset="0"/>
              </a:rPr>
              <a:t>Gorelov</a:t>
            </a:r>
            <a:r>
              <a:rPr lang="en-US" i="1" dirty="0">
                <a:ea typeface="Book Antiqua" charset="0"/>
                <a:cs typeface="Book Antiqua" charset="0"/>
              </a:rPr>
              <a:t> et al. in preparation)</a:t>
            </a:r>
            <a:endParaRPr lang="en-US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9F149-0675-C44B-B070-55A882EDF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0563F2-4143-7A4F-A484-6EBA1F043315}"/>
              </a:ext>
            </a:extLst>
          </p:cNvPr>
          <p:cNvSpPr/>
          <p:nvPr/>
        </p:nvSpPr>
        <p:spPr>
          <a:xfrm>
            <a:off x="446026" y="739169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﻿Accounting for correlations in some systematic uncertainties between the two measurement periods, the combined result is </a:t>
            </a:r>
            <a:r>
              <a:rPr lang="en-US" dirty="0" err="1"/>
              <a:t>Aep</a:t>
            </a:r>
            <a:r>
              <a:rPr lang="en-US" dirty="0"/>
              <a:t> = −226.5 ± 7.3 (statistical) ± 5.8 (systematic) </a:t>
            </a:r>
            <a:r>
              <a:rPr lang="en-US" dirty="0" err="1"/>
              <a:t>p.p.b</a:t>
            </a:r>
            <a:r>
              <a:rPr lang="en-US" dirty="0"/>
              <a:t>. The total uncertainty achieved (9.3 </a:t>
            </a:r>
            <a:r>
              <a:rPr lang="en-US" dirty="0" err="1"/>
              <a:t>p.p.b</a:t>
            </a:r>
            <a:r>
              <a:rPr lang="en-US" dirty="0"/>
              <a:t>.) sets a new level of precision for parity-violating electron scattering (PVES) from a nucleus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7557CD-EF0F-404E-9625-B839470FE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90" y="2582007"/>
            <a:ext cx="5086510" cy="281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085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BADAB6E-59D6-5342-AF5D-9CDF85E00DFD}"/>
              </a:ext>
            </a:extLst>
          </p:cNvPr>
          <p:cNvSpPr/>
          <p:nvPr/>
        </p:nvSpPr>
        <p:spPr>
          <a:xfrm>
            <a:off x="1536176" y="1842052"/>
            <a:ext cx="888972" cy="209384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E57C60-A007-C14F-A242-A5F4B82BD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8815"/>
            <a:ext cx="6797018" cy="45136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54C7B4-231F-DF40-B58C-AE034C48FC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4112" y="624696"/>
            <a:ext cx="5260842" cy="48238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D2F9D3-4D46-7E49-AD62-66BFC4B192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800" y="2453267"/>
            <a:ext cx="1077223" cy="4754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AFCF0E-4EF1-E44F-A8FC-98E38A59912C}"/>
              </a:ext>
            </a:extLst>
          </p:cNvPr>
          <p:cNvSpPr txBox="1"/>
          <p:nvPr/>
        </p:nvSpPr>
        <p:spPr>
          <a:xfrm>
            <a:off x="7198863" y="5448592"/>
            <a:ext cx="4111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i="1" dirty="0" err="1"/>
              <a:t>Q</a:t>
            </a:r>
            <a:r>
              <a:rPr lang="en-CA" sz="1400" i="1" baseline="-25000" dirty="0" err="1"/>
              <a:t>weak</a:t>
            </a:r>
            <a:r>
              <a:rPr lang="en-CA" sz="1400" i="1" dirty="0"/>
              <a:t> Collaboration, Nature 557, 207–211 (2018) </a:t>
            </a:r>
            <a:endParaRPr lang="en-US" sz="1400" i="1" dirty="0">
              <a:ea typeface="Book Antiqua" charset="0"/>
              <a:cs typeface="Book Antiqua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FF261B-9D0E-8C48-92DE-D614C8391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6297" y="6492875"/>
            <a:ext cx="2743200" cy="365125"/>
          </a:xfrm>
        </p:spPr>
        <p:txBody>
          <a:bodyPr/>
          <a:lstStyle/>
          <a:p>
            <a:fld id="{72890513-E58D-2644-ACDB-E89B1349FCE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0D65EC3-BE6C-1844-B706-7B652A6AB488}"/>
              </a:ext>
            </a:extLst>
          </p:cNvPr>
          <p:cNvSpPr txBox="1">
            <a:spLocks/>
          </p:cNvSpPr>
          <p:nvPr/>
        </p:nvSpPr>
        <p:spPr>
          <a:xfrm>
            <a:off x="446025" y="279566"/>
            <a:ext cx="9259678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Atomic parity violation (aka APNC, PNC)</a:t>
            </a:r>
            <a:br>
              <a:rPr lang="en-US" sz="2800" dirty="0">
                <a:latin typeface="Book Antiqua" charset="0"/>
                <a:ea typeface="Book Antiqua" charset="0"/>
                <a:cs typeface="Book Antiqua" charset="0"/>
              </a:rPr>
            </a:br>
            <a:endParaRPr lang="en-US" sz="2800" dirty="0">
              <a:latin typeface="Book Antiqua" charset="0"/>
              <a:ea typeface="Book Antiqua" charset="0"/>
              <a:cs typeface="Book Antiqua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E48AEA8-1ED3-6E42-B3C1-3A4144DAC94A}"/>
              </a:ext>
            </a:extLst>
          </p:cNvPr>
          <p:cNvCxnSpPr>
            <a:cxnSpLocks/>
          </p:cNvCxnSpPr>
          <p:nvPr/>
        </p:nvCxnSpPr>
        <p:spPr>
          <a:xfrm>
            <a:off x="1967534" y="2074452"/>
            <a:ext cx="0" cy="6289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35E9243-516F-A446-B73B-A6050BC47307}"/>
              </a:ext>
            </a:extLst>
          </p:cNvPr>
          <p:cNvSpPr txBox="1"/>
          <p:nvPr/>
        </p:nvSpPr>
        <p:spPr>
          <a:xfrm>
            <a:off x="719516" y="5848129"/>
            <a:ext cx="3072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SM at low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Search for extra bosons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EEE91B3-8219-F24B-A324-569820B7F9FE}"/>
              </a:ext>
            </a:extLst>
          </p:cNvPr>
          <p:cNvSpPr/>
          <p:nvPr/>
        </p:nvSpPr>
        <p:spPr>
          <a:xfrm>
            <a:off x="7198863" y="5837399"/>
            <a:ext cx="42548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i="1" dirty="0"/>
              <a:t>M. S. </a:t>
            </a:r>
            <a:r>
              <a:rPr lang="en-CA" sz="1400" i="1" dirty="0" err="1"/>
              <a:t>Safronova</a:t>
            </a:r>
            <a:r>
              <a:rPr lang="en-CA" sz="1400" i="1" dirty="0"/>
              <a:t> et al.  Rev. Mod. Phys. </a:t>
            </a:r>
            <a:r>
              <a:rPr lang="en-CA" sz="1400" b="1" i="1" dirty="0"/>
              <a:t>90</a:t>
            </a:r>
            <a:r>
              <a:rPr lang="en-CA" sz="1400" i="1" dirty="0"/>
              <a:t>, 025008</a:t>
            </a:r>
            <a:endParaRPr lang="en-CA" sz="1400" b="0" i="1" u="none" strike="noStrike" dirty="0">
              <a:effectLst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4A9BAC-AD98-864F-BCE4-1CAD05BAF02B}"/>
              </a:ext>
            </a:extLst>
          </p:cNvPr>
          <p:cNvSpPr/>
          <p:nvPr/>
        </p:nvSpPr>
        <p:spPr>
          <a:xfrm>
            <a:off x="7211563" y="6175636"/>
            <a:ext cx="28435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i="1" dirty="0"/>
              <a:t>G. </a:t>
            </a:r>
            <a:r>
              <a:rPr lang="en-CA" sz="1400" i="1" dirty="0" err="1"/>
              <a:t>Toh</a:t>
            </a:r>
            <a:r>
              <a:rPr lang="en-CA" sz="1400" i="1" dirty="0"/>
              <a:t> et al. arXiv:1905.02768v2 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475680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8D58719-8BD8-A347-871D-ECF06700CBE4}"/>
              </a:ext>
            </a:extLst>
          </p:cNvPr>
          <p:cNvSpPr txBox="1"/>
          <p:nvPr/>
        </p:nvSpPr>
        <p:spPr>
          <a:xfrm>
            <a:off x="719516" y="5848129"/>
            <a:ext cx="3072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SM at low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Search for extra bosons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8E5572-18E7-884A-BBC9-C08F1BD93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9694" y="919612"/>
            <a:ext cx="5075704" cy="411621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0E262CB-7416-244C-A0A1-EF8B8C7D970D}"/>
              </a:ext>
            </a:extLst>
          </p:cNvPr>
          <p:cNvSpPr/>
          <p:nvPr/>
        </p:nvSpPr>
        <p:spPr>
          <a:xfrm>
            <a:off x="7380073" y="5108237"/>
            <a:ext cx="42553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D. </a:t>
            </a:r>
            <a:r>
              <a:rPr lang="en-US" sz="1400" dirty="0" err="1"/>
              <a:t>Antypas</a:t>
            </a:r>
            <a:r>
              <a:rPr lang="en-US" sz="1400" dirty="0"/>
              <a:t> et al. </a:t>
            </a:r>
            <a:r>
              <a:rPr lang="en-CA" sz="1400" i="1" dirty="0"/>
              <a:t>Nat. Phys.</a:t>
            </a:r>
            <a:r>
              <a:rPr lang="en-CA" sz="1400" b="1" dirty="0"/>
              <a:t> 15</a:t>
            </a:r>
            <a:r>
              <a:rPr lang="en-CA" sz="1400" dirty="0"/>
              <a:t>, 120–123 (2019)</a:t>
            </a: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3BC8D3-FB76-FB45-9A5F-F2E7239B6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25" y="919612"/>
            <a:ext cx="5424915" cy="431727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DF40A69-2042-AD48-94CB-5F3F9E344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D788717-992A-144A-8AAE-210ADD7C3249}"/>
              </a:ext>
            </a:extLst>
          </p:cNvPr>
          <p:cNvSpPr txBox="1">
            <a:spLocks/>
          </p:cNvSpPr>
          <p:nvPr/>
        </p:nvSpPr>
        <p:spPr>
          <a:xfrm>
            <a:off x="446025" y="279566"/>
            <a:ext cx="9259678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Atomic parity violation (aka APNC, PNC)</a:t>
            </a:r>
            <a:br>
              <a:rPr lang="en-US" sz="2800" dirty="0">
                <a:latin typeface="Book Antiqua" charset="0"/>
                <a:ea typeface="Book Antiqua" charset="0"/>
                <a:cs typeface="Book Antiqua" charset="0"/>
              </a:rPr>
            </a:br>
            <a:endParaRPr lang="en-US" sz="2800" dirty="0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61CB4A-EA24-CE4B-BF44-5078EE73507D}"/>
              </a:ext>
            </a:extLst>
          </p:cNvPr>
          <p:cNvSpPr txBox="1"/>
          <p:nvPr/>
        </p:nvSpPr>
        <p:spPr>
          <a:xfrm>
            <a:off x="1912408" y="719949"/>
            <a:ext cx="2749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Isotopic variation of APV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1BADCE-021B-3C4A-8DCB-EF27D2611EA0}"/>
              </a:ext>
            </a:extLst>
          </p:cNvPr>
          <p:cNvSpPr txBox="1"/>
          <p:nvPr/>
        </p:nvSpPr>
        <p:spPr>
          <a:xfrm>
            <a:off x="7060815" y="719949"/>
            <a:ext cx="4893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Bounds on z</a:t>
            </a:r>
            <a:r>
              <a:rPr lang="en-US" baseline="30000" dirty="0"/>
              <a:t>/ </a:t>
            </a:r>
            <a:r>
              <a:rPr lang="en-US" dirty="0"/>
              <a:t>boson mediated interactions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DF9B90-379B-1845-A699-FFAB270779E0}"/>
              </a:ext>
            </a:extLst>
          </p:cNvPr>
          <p:cNvSpPr/>
          <p:nvPr/>
        </p:nvSpPr>
        <p:spPr>
          <a:xfrm>
            <a:off x="7380073" y="5492288"/>
            <a:ext cx="42553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i="1" dirty="0"/>
              <a:t>R. Diener et al.  </a:t>
            </a:r>
            <a:r>
              <a:rPr lang="en-CA" sz="1400" i="1" dirty="0">
                <a:solidFill>
                  <a:srgbClr val="555555"/>
                </a:solidFill>
                <a:latin typeface="Proxima Nova"/>
              </a:rPr>
              <a:t>Phys. Rev. D </a:t>
            </a:r>
            <a:r>
              <a:rPr lang="en-CA" sz="1400" b="1" i="1" dirty="0">
                <a:solidFill>
                  <a:srgbClr val="555555"/>
                </a:solidFill>
                <a:latin typeface="Proxima Nova"/>
              </a:rPr>
              <a:t>86</a:t>
            </a:r>
            <a:r>
              <a:rPr lang="en-CA" sz="1400" i="1" dirty="0">
                <a:solidFill>
                  <a:srgbClr val="555555"/>
                </a:solidFill>
                <a:latin typeface="Proxima Nova"/>
              </a:rPr>
              <a:t>, 115017</a:t>
            </a:r>
            <a:endParaRPr lang="en-CA" sz="1400" b="0" i="1" u="none" strike="noStrike" dirty="0">
              <a:solidFill>
                <a:srgbClr val="555555"/>
              </a:solidFill>
              <a:effectLst/>
              <a:latin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295861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829FD00-94EB-5243-A37F-AF51A0AFD94F}"/>
              </a:ext>
            </a:extLst>
          </p:cNvPr>
          <p:cNvSpPr txBox="1">
            <a:spLocks/>
          </p:cNvSpPr>
          <p:nvPr/>
        </p:nvSpPr>
        <p:spPr>
          <a:xfrm>
            <a:off x="446025" y="279566"/>
            <a:ext cx="10601726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Measuring APV in ns ⇾ (n+1)s transition</a:t>
            </a:r>
            <a:r>
              <a:rPr lang="en-US" sz="9600" b="1" dirty="0">
                <a:solidFill>
                  <a:srgbClr val="00A4FF"/>
                </a:solidFill>
                <a:ea typeface="Book Antiqua" charset="0"/>
                <a:cs typeface="Book Antiqua" charset="0"/>
              </a:rPr>
              <a:t> in heavy alkali atoms</a:t>
            </a:r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 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17B51E-DB7D-A148-A495-3EF146ABE526}"/>
              </a:ext>
            </a:extLst>
          </p:cNvPr>
          <p:cNvSpPr/>
          <p:nvPr/>
        </p:nvSpPr>
        <p:spPr>
          <a:xfrm>
            <a:off x="527638" y="703889"/>
            <a:ext cx="1077494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ea typeface="Book Antiqua" charset="0"/>
                <a:cs typeface="Book Antiqua" charset="0"/>
              </a:rPr>
              <a:t>Electric dipole forbidden.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ea typeface="Book Antiqua" charset="0"/>
                <a:cs typeface="Book Antiqua" charset="0"/>
              </a:rPr>
              <a:t>Small transition probability due to APV effects ( ≈ 10</a:t>
            </a:r>
            <a:r>
              <a:rPr lang="en-US" sz="2000" baseline="30000" dirty="0">
                <a:ea typeface="Book Antiqua" charset="0"/>
                <a:cs typeface="Book Antiqua" charset="0"/>
              </a:rPr>
              <a:t>-20</a:t>
            </a:r>
            <a:r>
              <a:rPr lang="en-US" sz="2000" dirty="0">
                <a:ea typeface="Book Antiqua" charset="0"/>
                <a:cs typeface="Book Antiqua" charset="0"/>
              </a:rPr>
              <a:t> of allowed in Fr).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ea typeface="Book Antiqua" charset="0"/>
                <a:cs typeface="Book Antiqua" charset="0"/>
              </a:rPr>
              <a:t>Use Stark Interference technique.</a:t>
            </a:r>
          </a:p>
          <a:p>
            <a:endParaRPr lang="en-US" dirty="0">
              <a:ea typeface="Book Antiqua" charset="0"/>
              <a:cs typeface="Book Antiqua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ED03234-35D8-DC40-B33C-A8B399517C74}"/>
              </a:ext>
            </a:extLst>
          </p:cNvPr>
          <p:cNvGrpSpPr/>
          <p:nvPr/>
        </p:nvGrpSpPr>
        <p:grpSpPr>
          <a:xfrm>
            <a:off x="237489" y="3095225"/>
            <a:ext cx="3941426" cy="3425356"/>
            <a:chOff x="161289" y="3250677"/>
            <a:chExt cx="3941426" cy="3425356"/>
          </a:xfrm>
        </p:grpSpPr>
        <p:cxnSp>
          <p:nvCxnSpPr>
            <p:cNvPr id="27" name="24 Conector recto de flecha">
              <a:extLst>
                <a:ext uri="{FF2B5EF4-FFF2-40B4-BE49-F238E27FC236}">
                  <a16:creationId xmlns:a16="http://schemas.microsoft.com/office/drawing/2014/main" id="{3AE09625-17A0-9143-8A94-418F28573468}"/>
                </a:ext>
              </a:extLst>
            </p:cNvPr>
            <p:cNvCxnSpPr/>
            <p:nvPr/>
          </p:nvCxnSpPr>
          <p:spPr>
            <a:xfrm flipH="1">
              <a:off x="1931565" y="4854438"/>
              <a:ext cx="763294" cy="1415410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20 CuadroTexto">
              <a:extLst>
                <a:ext uri="{FF2B5EF4-FFF2-40B4-BE49-F238E27FC236}">
                  <a16:creationId xmlns:a16="http://schemas.microsoft.com/office/drawing/2014/main" id="{90B8B241-3F65-9843-B3F2-722DB79E9C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1253" y="5284455"/>
              <a:ext cx="77777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1600" dirty="0">
                  <a:latin typeface="+mn-lt"/>
                </a:rPr>
                <a:t>Detect</a:t>
              </a:r>
              <a:endParaRPr lang="es-ES" altLang="en-US" sz="1600" dirty="0">
                <a:latin typeface="+mn-lt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7C252F4-4F7D-1441-A8E7-31E67AE28CC0}"/>
                </a:ext>
              </a:extLst>
            </p:cNvPr>
            <p:cNvGrpSpPr/>
            <p:nvPr/>
          </p:nvGrpSpPr>
          <p:grpSpPr>
            <a:xfrm>
              <a:off x="161289" y="3250677"/>
              <a:ext cx="3801353" cy="3425356"/>
              <a:chOff x="161289" y="3250677"/>
              <a:chExt cx="3801353" cy="3425356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FCAB0419-ECA2-4D48-A26E-817B711D79F9}"/>
                  </a:ext>
                </a:extLst>
              </p:cNvPr>
              <p:cNvGrpSpPr/>
              <p:nvPr/>
            </p:nvGrpSpPr>
            <p:grpSpPr>
              <a:xfrm>
                <a:off x="176674" y="3250677"/>
                <a:ext cx="3785968" cy="3425356"/>
                <a:chOff x="5096338" y="580813"/>
                <a:chExt cx="3785968" cy="3425356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55DFDA34-253B-6B47-9F6B-42F5F93AC204}"/>
                    </a:ext>
                  </a:extLst>
                </p:cNvPr>
                <p:cNvGrpSpPr/>
                <p:nvPr/>
              </p:nvGrpSpPr>
              <p:grpSpPr>
                <a:xfrm>
                  <a:off x="5096338" y="580813"/>
                  <a:ext cx="3773268" cy="3425356"/>
                  <a:chOff x="194138" y="2768772"/>
                  <a:chExt cx="3773268" cy="3425356"/>
                </a:xfrm>
              </p:grpSpPr>
              <p:cxnSp>
                <p:nvCxnSpPr>
                  <p:cNvPr id="38" name="11 Conector recto">
                    <a:extLst>
                      <a:ext uri="{FF2B5EF4-FFF2-40B4-BE49-F238E27FC236}">
                        <a16:creationId xmlns:a16="http://schemas.microsoft.com/office/drawing/2014/main" id="{C6F44B49-C4F0-834C-9860-AB500F90F023}"/>
                      </a:ext>
                    </a:extLst>
                  </p:cNvPr>
                  <p:cNvCxnSpPr/>
                  <p:nvPr/>
                </p:nvCxnSpPr>
                <p:spPr>
                  <a:xfrm>
                    <a:off x="1271588" y="3068638"/>
                    <a:ext cx="79216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14 Conector recto">
                    <a:extLst>
                      <a:ext uri="{FF2B5EF4-FFF2-40B4-BE49-F238E27FC236}">
                        <a16:creationId xmlns:a16="http://schemas.microsoft.com/office/drawing/2014/main" id="{D16D0596-BE96-AD47-B199-180228353174}"/>
                      </a:ext>
                    </a:extLst>
                  </p:cNvPr>
                  <p:cNvCxnSpPr/>
                  <p:nvPr/>
                </p:nvCxnSpPr>
                <p:spPr>
                  <a:xfrm>
                    <a:off x="1271588" y="5876925"/>
                    <a:ext cx="79216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18 Conector recto">
                    <a:extLst>
                      <a:ext uri="{FF2B5EF4-FFF2-40B4-BE49-F238E27FC236}">
                        <a16:creationId xmlns:a16="http://schemas.microsoft.com/office/drawing/2014/main" id="{636C2D33-FCD2-894E-B51E-39EEDA749D8A}"/>
                      </a:ext>
                    </a:extLst>
                  </p:cNvPr>
                  <p:cNvCxnSpPr/>
                  <p:nvPr/>
                </p:nvCxnSpPr>
                <p:spPr>
                  <a:xfrm>
                    <a:off x="2351088" y="4076700"/>
                    <a:ext cx="79216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" name="20 CuadroTexto">
                    <a:extLst>
                      <a:ext uri="{FF2B5EF4-FFF2-40B4-BE49-F238E27FC236}">
                        <a16:creationId xmlns:a16="http://schemas.microsoft.com/office/drawing/2014/main" id="{C85ACD10-D09E-E34A-B91A-D720ACE83C0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3925" y="5732463"/>
                    <a:ext cx="510076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dirty="0">
                        <a:latin typeface="+mn-lt"/>
                      </a:rPr>
                      <a:t>ns</a:t>
                    </a:r>
                    <a:endParaRPr lang="es-ES" altLang="en-US" dirty="0">
                      <a:latin typeface="+mn-lt"/>
                    </a:endParaRPr>
                  </a:p>
                </p:txBody>
              </p:sp>
              <p:sp>
                <p:nvSpPr>
                  <p:cNvPr id="42" name="21 CuadroTexto">
                    <a:extLst>
                      <a:ext uri="{FF2B5EF4-FFF2-40B4-BE49-F238E27FC236}">
                        <a16:creationId xmlns:a16="http://schemas.microsoft.com/office/drawing/2014/main" id="{A21C1A95-F352-C242-A4A2-AB857A40DB3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4138" y="2768772"/>
                    <a:ext cx="1066318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dirty="0">
                        <a:latin typeface="+mn-lt"/>
                      </a:rPr>
                      <a:t>(n+1)s</a:t>
                    </a:r>
                    <a:endParaRPr lang="es-ES" altLang="en-US" dirty="0">
                      <a:latin typeface="+mn-lt"/>
                    </a:endParaRPr>
                  </a:p>
                </p:txBody>
              </p:sp>
              <p:sp>
                <p:nvSpPr>
                  <p:cNvPr id="43" name="20 CuadroTexto">
                    <a:extLst>
                      <a:ext uri="{FF2B5EF4-FFF2-40B4-BE49-F238E27FC236}">
                        <a16:creationId xmlns:a16="http://schemas.microsoft.com/office/drawing/2014/main" id="{30213E3C-3048-F94A-A140-9216C0AF0BA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54363" y="3675063"/>
                    <a:ext cx="813043" cy="4616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charset="0"/>
                        <a:ea typeface="Arial" charset="0"/>
                        <a:cs typeface="Arial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dirty="0">
                        <a:latin typeface="+mn-lt"/>
                      </a:rPr>
                      <a:t>np</a:t>
                    </a:r>
                    <a:r>
                      <a:rPr lang="en-US" altLang="en-US" baseline="-25000" dirty="0">
                        <a:latin typeface="+mn-lt"/>
                      </a:rPr>
                      <a:t>3/2</a:t>
                    </a:r>
                    <a:endParaRPr lang="es-ES" altLang="en-US" dirty="0">
                      <a:latin typeface="+mn-lt"/>
                    </a:endParaRPr>
                  </a:p>
                </p:txBody>
              </p:sp>
              <p:cxnSp>
                <p:nvCxnSpPr>
                  <p:cNvPr id="44" name="18 Conector recto">
                    <a:extLst>
                      <a:ext uri="{FF2B5EF4-FFF2-40B4-BE49-F238E27FC236}">
                        <a16:creationId xmlns:a16="http://schemas.microsoft.com/office/drawing/2014/main" id="{809B7F96-1282-FC47-A658-E0EF4894412B}"/>
                      </a:ext>
                    </a:extLst>
                  </p:cNvPr>
                  <p:cNvCxnSpPr/>
                  <p:nvPr/>
                </p:nvCxnSpPr>
                <p:spPr>
                  <a:xfrm>
                    <a:off x="2363788" y="4305300"/>
                    <a:ext cx="792162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" name="20 CuadroTexto">
                  <a:extLst>
                    <a:ext uri="{FF2B5EF4-FFF2-40B4-BE49-F238E27FC236}">
                      <a16:creationId xmlns:a16="http://schemas.microsoft.com/office/drawing/2014/main" id="{7E61BAA2-1FB7-A641-82FA-80C8D7ED30B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069263" y="1906696"/>
                  <a:ext cx="813043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dirty="0">
                      <a:latin typeface="+mn-lt"/>
                    </a:rPr>
                    <a:t>np</a:t>
                  </a:r>
                  <a:r>
                    <a:rPr lang="en-US" altLang="en-US" baseline="-25000" dirty="0">
                      <a:latin typeface="+mn-lt"/>
                    </a:rPr>
                    <a:t>1/2</a:t>
                  </a:r>
                  <a:endParaRPr lang="es-ES" altLang="en-US" dirty="0">
                    <a:latin typeface="+mn-lt"/>
                  </a:endParaRPr>
                </a:p>
              </p:txBody>
            </p:sp>
          </p:grpSp>
          <p:cxnSp>
            <p:nvCxnSpPr>
              <p:cNvPr id="34" name="24 Conector recto de flecha">
                <a:extLst>
                  <a:ext uri="{FF2B5EF4-FFF2-40B4-BE49-F238E27FC236}">
                    <a16:creationId xmlns:a16="http://schemas.microsoft.com/office/drawing/2014/main" id="{27CC5136-CABD-CA44-9B0A-7B7D147FB5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50409" y="3550543"/>
                <a:ext cx="0" cy="2808287"/>
              </a:xfrm>
              <a:prstGeom prst="straightConnector1">
                <a:avLst/>
              </a:prstGeom>
              <a:ln w="28575">
                <a:solidFill>
                  <a:srgbClr val="00B0F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F731F56-F088-5A42-B52B-066B5E8EE4AE}"/>
                  </a:ext>
                </a:extLst>
              </p:cNvPr>
              <p:cNvSpPr txBox="1"/>
              <p:nvPr/>
            </p:nvSpPr>
            <p:spPr>
              <a:xfrm>
                <a:off x="161289" y="4592320"/>
                <a:ext cx="9991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F0"/>
                    </a:solidFill>
                    <a:ea typeface="Book Antiqua" charset="0"/>
                    <a:cs typeface="Book Antiqua" charset="0"/>
                  </a:rPr>
                  <a:t>Excite</a:t>
                </a:r>
              </a:p>
            </p:txBody>
          </p:sp>
        </p:grpSp>
        <p:cxnSp>
          <p:nvCxnSpPr>
            <p:cNvPr id="30" name="24 Conector recto de flecha">
              <a:extLst>
                <a:ext uri="{FF2B5EF4-FFF2-40B4-BE49-F238E27FC236}">
                  <a16:creationId xmlns:a16="http://schemas.microsoft.com/office/drawing/2014/main" id="{03E775E8-0A32-1B4C-9532-6DFC8EEE44AA}"/>
                </a:ext>
              </a:extLst>
            </p:cNvPr>
            <p:cNvCxnSpPr>
              <a:cxnSpLocks/>
            </p:cNvCxnSpPr>
            <p:nvPr/>
          </p:nvCxnSpPr>
          <p:spPr>
            <a:xfrm>
              <a:off x="2046286" y="3594282"/>
              <a:ext cx="757238" cy="897091"/>
            </a:xfrm>
            <a:prstGeom prst="straightConnector1">
              <a:avLst/>
            </a:prstGeom>
            <a:ln w="1270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24 Conector recto de flecha">
              <a:extLst>
                <a:ext uri="{FF2B5EF4-FFF2-40B4-BE49-F238E27FC236}">
                  <a16:creationId xmlns:a16="http://schemas.microsoft.com/office/drawing/2014/main" id="{B32D7B8F-7ABA-7C4A-A610-831538C52067}"/>
                </a:ext>
              </a:extLst>
            </p:cNvPr>
            <p:cNvCxnSpPr>
              <a:cxnSpLocks/>
            </p:cNvCxnSpPr>
            <p:nvPr/>
          </p:nvCxnSpPr>
          <p:spPr>
            <a:xfrm>
              <a:off x="1995486" y="3605908"/>
              <a:ext cx="572957" cy="1106887"/>
            </a:xfrm>
            <a:prstGeom prst="straightConnector1">
              <a:avLst/>
            </a:prstGeom>
            <a:ln w="12700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20 CuadroTexto">
              <a:extLst>
                <a:ext uri="{FF2B5EF4-FFF2-40B4-BE49-F238E27FC236}">
                  <a16:creationId xmlns:a16="http://schemas.microsoft.com/office/drawing/2014/main" id="{19BD50A5-D94F-C142-B53C-F4422B9E17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5728" y="3679952"/>
              <a:ext cx="163698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n-US" sz="2000" dirty="0">
                  <a:solidFill>
                    <a:srgbClr val="002060"/>
                  </a:solidFill>
                  <a:latin typeface="+mn-lt"/>
                </a:rPr>
                <a:t>Not detected</a:t>
              </a:r>
              <a:endParaRPr lang="es-ES" altLang="en-US" sz="2000" dirty="0">
                <a:solidFill>
                  <a:srgbClr val="002060"/>
                </a:solidFill>
                <a:latin typeface="+mn-lt"/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D6DB7F0E-554C-5849-940B-66ECD13FB1FB}"/>
              </a:ext>
            </a:extLst>
          </p:cNvPr>
          <p:cNvSpPr txBox="1"/>
          <p:nvPr/>
        </p:nvSpPr>
        <p:spPr>
          <a:xfrm>
            <a:off x="4801507" y="1335230"/>
            <a:ext cx="6716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ea typeface="Book Antiqua" charset="0"/>
                <a:cs typeface="Book Antiqua" charset="0"/>
              </a:rPr>
              <a:t>(M. </a:t>
            </a:r>
            <a:r>
              <a:rPr lang="en-US" sz="2000" i="1" dirty="0" err="1">
                <a:ea typeface="Book Antiqua" charset="0"/>
                <a:cs typeface="Book Antiqua" charset="0"/>
              </a:rPr>
              <a:t>Bouchiat</a:t>
            </a:r>
            <a:r>
              <a:rPr lang="en-US" sz="2000" i="1" dirty="0">
                <a:ea typeface="Book Antiqua" charset="0"/>
                <a:cs typeface="Book Antiqua" charset="0"/>
              </a:rPr>
              <a:t>, C. </a:t>
            </a:r>
            <a:r>
              <a:rPr lang="en-US" sz="2000" i="1" dirty="0" err="1">
                <a:ea typeface="Book Antiqua" charset="0"/>
                <a:cs typeface="Book Antiqua" charset="0"/>
              </a:rPr>
              <a:t>Bouchiat</a:t>
            </a:r>
            <a:r>
              <a:rPr lang="en-US" sz="2000" i="1" dirty="0">
                <a:ea typeface="Book Antiqua" charset="0"/>
                <a:cs typeface="Book Antiqua" charset="0"/>
              </a:rPr>
              <a:t> J. Phys. (Paris) 36 (1975), 493)</a:t>
            </a:r>
            <a:endParaRPr lang="en-US" sz="2000" i="1" dirty="0"/>
          </a:p>
        </p:txBody>
      </p:sp>
      <p:cxnSp>
        <p:nvCxnSpPr>
          <p:cNvPr id="58" name="14 Conector recto">
            <a:extLst>
              <a:ext uri="{FF2B5EF4-FFF2-40B4-BE49-F238E27FC236}">
                <a16:creationId xmlns:a16="http://schemas.microsoft.com/office/drawing/2014/main" id="{E592875E-2480-9B43-89F2-E44143EEEA27}"/>
              </a:ext>
            </a:extLst>
          </p:cNvPr>
          <p:cNvCxnSpPr/>
          <p:nvPr/>
        </p:nvCxnSpPr>
        <p:spPr>
          <a:xfrm>
            <a:off x="1317261" y="6525496"/>
            <a:ext cx="7921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11 Conector recto">
            <a:extLst>
              <a:ext uri="{FF2B5EF4-FFF2-40B4-BE49-F238E27FC236}">
                <a16:creationId xmlns:a16="http://schemas.microsoft.com/office/drawing/2014/main" id="{B9A83D7A-92F7-C040-BDA3-2F4CC9C62A21}"/>
              </a:ext>
            </a:extLst>
          </p:cNvPr>
          <p:cNvCxnSpPr/>
          <p:nvPr/>
        </p:nvCxnSpPr>
        <p:spPr>
          <a:xfrm>
            <a:off x="1325968" y="3291902"/>
            <a:ext cx="79216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F3861D-7C9A-EE49-8ED5-FB62F9629B6F}"/>
              </a:ext>
            </a:extLst>
          </p:cNvPr>
          <p:cNvGrpSpPr/>
          <p:nvPr/>
        </p:nvGrpSpPr>
        <p:grpSpPr>
          <a:xfrm>
            <a:off x="837656" y="1864682"/>
            <a:ext cx="7346974" cy="914400"/>
            <a:chOff x="837656" y="1624842"/>
            <a:chExt cx="7346974" cy="914400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0E4F7F8-529C-AA42-A1AF-ED8D04EA4DC0}"/>
                </a:ext>
              </a:extLst>
            </p:cNvPr>
            <p:cNvSpPr/>
            <p:nvPr/>
          </p:nvSpPr>
          <p:spPr>
            <a:xfrm>
              <a:off x="837656" y="1836522"/>
              <a:ext cx="73469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ea typeface="Book Antiqua" charset="0"/>
                  <a:cs typeface="Book Antiqua" charset="0"/>
                </a:rPr>
                <a:t>R ∝ |A</a:t>
              </a:r>
              <a:r>
                <a:rPr lang="en-US" sz="2400" baseline="-25000" dirty="0">
                  <a:ea typeface="Book Antiqua" charset="0"/>
                  <a:cs typeface="Book Antiqua" charset="0"/>
                </a:rPr>
                <a:t>stark</a:t>
              </a:r>
              <a:r>
                <a:rPr lang="en-US" sz="2400" dirty="0">
                  <a:ea typeface="Book Antiqua" charset="0"/>
                  <a:cs typeface="Book Antiqua" charset="0"/>
                </a:rPr>
                <a:t>+A</a:t>
              </a:r>
              <a:r>
                <a:rPr lang="en-US" sz="2400" baseline="-25000" dirty="0">
                  <a:ea typeface="Book Antiqua" charset="0"/>
                  <a:cs typeface="Book Antiqua" charset="0"/>
                </a:rPr>
                <a:t>APV</a:t>
              </a:r>
              <a:r>
                <a:rPr lang="en-US" sz="2400" dirty="0">
                  <a:ea typeface="Book Antiqua" charset="0"/>
                  <a:cs typeface="Book Antiqua" charset="0"/>
                </a:rPr>
                <a:t>|</a:t>
              </a:r>
              <a:r>
                <a:rPr lang="en-US" sz="2400" baseline="30000" dirty="0">
                  <a:ea typeface="Book Antiqua" charset="0"/>
                  <a:cs typeface="Book Antiqua" charset="0"/>
                </a:rPr>
                <a:t>2   </a:t>
              </a:r>
              <a:r>
                <a:rPr lang="en-US" sz="2400" dirty="0">
                  <a:ea typeface="Book Antiqua" charset="0"/>
                  <a:cs typeface="Book Antiqua" charset="0"/>
                </a:rPr>
                <a:t>≈ (</a:t>
              </a:r>
              <a:r>
                <a:rPr lang="en-US" sz="2400" dirty="0" err="1">
                  <a:ea typeface="Book Antiqua" charset="0"/>
                  <a:cs typeface="Book Antiqua" charset="0"/>
                </a:rPr>
                <a:t>A</a:t>
              </a:r>
              <a:r>
                <a:rPr lang="en-US" sz="2400" baseline="-25000" dirty="0" err="1">
                  <a:ea typeface="Book Antiqua" charset="0"/>
                  <a:cs typeface="Book Antiqua" charset="0"/>
                </a:rPr>
                <a:t>stark</a:t>
              </a:r>
              <a:r>
                <a:rPr lang="en-US" sz="2400" dirty="0">
                  <a:ea typeface="Book Antiqua" charset="0"/>
                  <a:cs typeface="Book Antiqua" charset="0"/>
                </a:rPr>
                <a:t>)</a:t>
              </a:r>
              <a:r>
                <a:rPr lang="en-US" sz="2400" baseline="30000" dirty="0">
                  <a:ea typeface="Book Antiqua" charset="0"/>
                  <a:cs typeface="Book Antiqua" charset="0"/>
                </a:rPr>
                <a:t> 2</a:t>
              </a:r>
              <a:r>
                <a:rPr lang="en-US" sz="2400" dirty="0">
                  <a:ea typeface="Book Antiqua" charset="0"/>
                  <a:cs typeface="Book Antiqua" charset="0"/>
                </a:rPr>
                <a:t> ± 2</a:t>
              </a:r>
              <a:r>
                <a:rPr lang="en-US" sz="2400" i="1" dirty="0">
                  <a:ea typeface="Book Antiqua" charset="0"/>
                  <a:cs typeface="Book Antiqua" charset="0"/>
                </a:rPr>
                <a:t>Re</a:t>
              </a:r>
              <a:r>
                <a:rPr lang="en-US" sz="2400" dirty="0">
                  <a:ea typeface="Book Antiqua" charset="0"/>
                  <a:cs typeface="Book Antiqua" charset="0"/>
                </a:rPr>
                <a:t>(</a:t>
              </a:r>
              <a:r>
                <a:rPr lang="en-US" sz="2400" dirty="0" err="1">
                  <a:ea typeface="Book Antiqua" charset="0"/>
                  <a:cs typeface="Book Antiqua" charset="0"/>
                </a:rPr>
                <a:t>A</a:t>
              </a:r>
              <a:r>
                <a:rPr lang="en-US" sz="2400" baseline="-25000" dirty="0" err="1">
                  <a:ea typeface="Book Antiqua" charset="0"/>
                  <a:cs typeface="Book Antiqua" charset="0"/>
                </a:rPr>
                <a:t>stark</a:t>
              </a:r>
              <a:r>
                <a:rPr lang="en-US" sz="2400" dirty="0" err="1">
                  <a:ea typeface="Book Antiqua" charset="0"/>
                  <a:cs typeface="Book Antiqua" charset="0"/>
                </a:rPr>
                <a:t>A</a:t>
              </a:r>
              <a:r>
                <a:rPr lang="en-US" sz="2400" baseline="-25000" dirty="0" err="1">
                  <a:ea typeface="Book Antiqua" charset="0"/>
                  <a:cs typeface="Book Antiqua" charset="0"/>
                </a:rPr>
                <a:t>APV</a:t>
              </a:r>
              <a:r>
                <a:rPr lang="en-US" sz="2400" baseline="30000" dirty="0">
                  <a:ea typeface="Book Antiqua" charset="0"/>
                  <a:cs typeface="Book Antiqua" charset="0"/>
                </a:rPr>
                <a:t>*</a:t>
              </a:r>
              <a:r>
                <a:rPr lang="en-US" sz="2400" dirty="0">
                  <a:ea typeface="Book Antiqua" charset="0"/>
                  <a:cs typeface="Book Antiqua" charset="0"/>
                </a:rPr>
                <a:t>)</a:t>
              </a:r>
              <a:endParaRPr lang="en-US" sz="2400" baseline="30000" dirty="0">
                <a:ea typeface="Book Antiqua" charset="0"/>
                <a:cs typeface="Book Antiqua" charset="0"/>
              </a:endParaRPr>
            </a:p>
          </p:txBody>
        </p:sp>
        <p:sp>
          <p:nvSpPr>
            <p:cNvPr id="15" name="Donut 14">
              <a:extLst>
                <a:ext uri="{FF2B5EF4-FFF2-40B4-BE49-F238E27FC236}">
                  <a16:creationId xmlns:a16="http://schemas.microsoft.com/office/drawing/2014/main" id="{08AC9192-5188-264E-884A-749760015D55}"/>
                </a:ext>
              </a:extLst>
            </p:cNvPr>
            <p:cNvSpPr/>
            <p:nvPr/>
          </p:nvSpPr>
          <p:spPr>
            <a:xfrm>
              <a:off x="4751882" y="1624842"/>
              <a:ext cx="2413416" cy="914400"/>
            </a:xfrm>
            <a:prstGeom prst="donut">
              <a:avLst>
                <a:gd name="adj" fmla="val 2006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7025E1A5-3939-8540-8586-A779FAF0D723}"/>
              </a:ext>
            </a:extLst>
          </p:cNvPr>
          <p:cNvSpPr/>
          <p:nvPr/>
        </p:nvSpPr>
        <p:spPr>
          <a:xfrm>
            <a:off x="5075582" y="2724164"/>
            <a:ext cx="6442828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Interference term changes sign upon parity reversal </a:t>
            </a:r>
          </a:p>
        </p:txBody>
      </p:sp>
      <p:cxnSp>
        <p:nvCxnSpPr>
          <p:cNvPr id="64" name="24 Conector recto de flecha">
            <a:extLst>
              <a:ext uri="{FF2B5EF4-FFF2-40B4-BE49-F238E27FC236}">
                <a16:creationId xmlns:a16="http://schemas.microsoft.com/office/drawing/2014/main" id="{81875E05-A621-E242-BBB6-0E928EED25A5}"/>
              </a:ext>
            </a:extLst>
          </p:cNvPr>
          <p:cNvCxnSpPr>
            <a:cxnSpLocks/>
          </p:cNvCxnSpPr>
          <p:nvPr/>
        </p:nvCxnSpPr>
        <p:spPr>
          <a:xfrm flipV="1">
            <a:off x="1912964" y="3276913"/>
            <a:ext cx="0" cy="3243668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8743CA4-B4FA-664F-ADB5-E515CCA0BAA8}"/>
              </a:ext>
            </a:extLst>
          </p:cNvPr>
          <p:cNvSpPr txBox="1"/>
          <p:nvPr/>
        </p:nvSpPr>
        <p:spPr>
          <a:xfrm>
            <a:off x="1004483" y="4881676"/>
            <a:ext cx="407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ea typeface="Book Antiqua" charset="0"/>
                <a:cs typeface="Book Antiqua" charset="0"/>
              </a:rPr>
              <a:t>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1158FC7-E7FB-0945-A969-97BD63FDBE50}"/>
              </a:ext>
            </a:extLst>
          </p:cNvPr>
          <p:cNvSpPr txBox="1"/>
          <p:nvPr/>
        </p:nvSpPr>
        <p:spPr>
          <a:xfrm>
            <a:off x="1471674" y="4884176"/>
            <a:ext cx="407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ea typeface="Book Antiqua" charset="0"/>
                <a:cs typeface="Book Antiqua" charset="0"/>
              </a:rPr>
              <a:t>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F72DB0E-35CF-D94F-8E34-9DA01B05B7EF}"/>
              </a:ext>
            </a:extLst>
          </p:cNvPr>
          <p:cNvSpPr txBox="1"/>
          <p:nvPr/>
        </p:nvSpPr>
        <p:spPr>
          <a:xfrm>
            <a:off x="2541928" y="5970349"/>
            <a:ext cx="9356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  <a:ea typeface="Book Antiqua" charset="0"/>
                <a:cs typeface="Book Antiqua" charset="0"/>
              </a:rPr>
              <a:t>Average of 1 and 2: nuclear spin independent APNC</a:t>
            </a:r>
          </a:p>
          <a:p>
            <a:r>
              <a:rPr lang="en-US" dirty="0">
                <a:solidFill>
                  <a:srgbClr val="00B0F0"/>
                </a:solidFill>
                <a:ea typeface="Book Antiqua" charset="0"/>
                <a:cs typeface="Book Antiqua" charset="0"/>
              </a:rPr>
              <a:t>Difference of 1 and 2: Anapole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796FA2E-490D-7D45-A996-0EB8125F373D}"/>
              </a:ext>
            </a:extLst>
          </p:cNvPr>
          <p:cNvGrpSpPr/>
          <p:nvPr/>
        </p:nvGrpSpPr>
        <p:grpSpPr>
          <a:xfrm>
            <a:off x="6572887" y="3331100"/>
            <a:ext cx="4443725" cy="1600200"/>
            <a:chOff x="4203698" y="3433931"/>
            <a:chExt cx="4443725" cy="160020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CB0D5A2-5DB9-054F-BB21-2BFFB7ADB8A9}"/>
                </a:ext>
              </a:extLst>
            </p:cNvPr>
            <p:cNvGrpSpPr/>
            <p:nvPr/>
          </p:nvGrpSpPr>
          <p:grpSpPr>
            <a:xfrm>
              <a:off x="4203698" y="3433931"/>
              <a:ext cx="1834001" cy="1600200"/>
              <a:chOff x="1243013" y="4486275"/>
              <a:chExt cx="1834001" cy="1600200"/>
            </a:xfrm>
          </p:grpSpPr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369B2823-CC00-AA4D-A958-A43D64F20C08}"/>
                  </a:ext>
                </a:extLst>
              </p:cNvPr>
              <p:cNvCxnSpPr/>
              <p:nvPr/>
            </p:nvCxnSpPr>
            <p:spPr>
              <a:xfrm flipH="1" flipV="1">
                <a:off x="2000251" y="4486275"/>
                <a:ext cx="14287" cy="115728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145C7CBE-A4B3-C74B-A6BB-7420A2148B79}"/>
                  </a:ext>
                </a:extLst>
              </p:cNvPr>
              <p:cNvCxnSpPr/>
              <p:nvPr/>
            </p:nvCxnSpPr>
            <p:spPr>
              <a:xfrm flipH="1">
                <a:off x="1243013" y="5623309"/>
                <a:ext cx="771526" cy="4631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3C4A5A7C-7B6B-7B4B-BC02-690D5080200D}"/>
                  </a:ext>
                </a:extLst>
              </p:cNvPr>
              <p:cNvCxnSpPr/>
              <p:nvPr/>
            </p:nvCxnSpPr>
            <p:spPr>
              <a:xfrm>
                <a:off x="2000690" y="5644521"/>
                <a:ext cx="1076324" cy="1428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DAFC67F-C5B2-8142-B1DA-66052374F058}"/>
                </a:ext>
              </a:extLst>
            </p:cNvPr>
            <p:cNvGrpSpPr/>
            <p:nvPr/>
          </p:nvGrpSpPr>
          <p:grpSpPr>
            <a:xfrm flipH="1">
              <a:off x="6799354" y="3433931"/>
              <a:ext cx="1848069" cy="1600200"/>
              <a:chOff x="1243013" y="4486275"/>
              <a:chExt cx="1848069" cy="1600200"/>
            </a:xfrm>
          </p:grpSpPr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AD306CDB-A183-B44E-BAEF-FB39F23016F3}"/>
                  </a:ext>
                </a:extLst>
              </p:cNvPr>
              <p:cNvCxnSpPr/>
              <p:nvPr/>
            </p:nvCxnSpPr>
            <p:spPr>
              <a:xfrm flipH="1" flipV="1">
                <a:off x="2000251" y="4486275"/>
                <a:ext cx="14287" cy="115728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5A7E7FD5-7CF7-D34D-B966-36EC90EBD719}"/>
                  </a:ext>
                </a:extLst>
              </p:cNvPr>
              <p:cNvCxnSpPr/>
              <p:nvPr/>
            </p:nvCxnSpPr>
            <p:spPr>
              <a:xfrm flipH="1">
                <a:off x="1243013" y="5623309"/>
                <a:ext cx="771526" cy="4631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E281AF1D-6B9B-E24D-8016-C3FBF3C2AD64}"/>
                  </a:ext>
                </a:extLst>
              </p:cNvPr>
              <p:cNvCxnSpPr/>
              <p:nvPr/>
            </p:nvCxnSpPr>
            <p:spPr>
              <a:xfrm>
                <a:off x="2014758" y="5630453"/>
                <a:ext cx="1076324" cy="1428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D991E31-84FC-104E-8373-7D9AFB49E57E}"/>
                </a:ext>
              </a:extLst>
            </p:cNvPr>
            <p:cNvSpPr/>
            <p:nvPr/>
          </p:nvSpPr>
          <p:spPr>
            <a:xfrm>
              <a:off x="5114647" y="4034858"/>
              <a:ext cx="367101" cy="3712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9644120-79EA-7C47-A569-3645AA8B6B66}"/>
                </a:ext>
              </a:extLst>
            </p:cNvPr>
            <p:cNvSpPr/>
            <p:nvPr/>
          </p:nvSpPr>
          <p:spPr>
            <a:xfrm>
              <a:off x="7259519" y="4034858"/>
              <a:ext cx="367101" cy="3712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ight Arrow 50">
              <a:extLst>
                <a:ext uri="{FF2B5EF4-FFF2-40B4-BE49-F238E27FC236}">
                  <a16:creationId xmlns:a16="http://schemas.microsoft.com/office/drawing/2014/main" id="{E796563B-3355-8A4F-8BCC-60FBC123E54D}"/>
                </a:ext>
              </a:extLst>
            </p:cNvPr>
            <p:cNvSpPr/>
            <p:nvPr/>
          </p:nvSpPr>
          <p:spPr>
            <a:xfrm>
              <a:off x="6281214" y="4004806"/>
              <a:ext cx="471780" cy="371475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06519A-AEA2-A247-9155-51E3E195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1EF61A-125A-704E-B1CF-6974141FE6A3}"/>
              </a:ext>
            </a:extLst>
          </p:cNvPr>
          <p:cNvSpPr/>
          <p:nvPr/>
        </p:nvSpPr>
        <p:spPr>
          <a:xfrm>
            <a:off x="6902137" y="5515485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⇾ Modulation of decay fluorescence </a:t>
            </a:r>
          </a:p>
        </p:txBody>
      </p:sp>
    </p:spTree>
    <p:extLst>
      <p:ext uri="{BB962C8B-B14F-4D97-AF65-F5344CB8AC3E}">
        <p14:creationId xmlns:p14="http://schemas.microsoft.com/office/powerpoint/2010/main" val="648009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C7DF483-7D24-5341-A5E3-262CD5F9E822}"/>
              </a:ext>
            </a:extLst>
          </p:cNvPr>
          <p:cNvSpPr txBox="1">
            <a:spLocks/>
          </p:cNvSpPr>
          <p:nvPr/>
        </p:nvSpPr>
        <p:spPr>
          <a:xfrm>
            <a:off x="446025" y="279566"/>
            <a:ext cx="10601726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From measurement to extracting </a:t>
            </a:r>
            <a:r>
              <a:rPr lang="en-US" sz="9600" b="1" dirty="0" err="1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Q</a:t>
            </a:r>
            <a:r>
              <a:rPr lang="en-US" sz="9600" b="1" baseline="-25000" dirty="0" err="1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w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B76AF-9DCB-7A4E-9992-5A30B170D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CD0CAC-34C0-5F41-9A43-8747426FCF91}"/>
              </a:ext>
            </a:extLst>
          </p:cNvPr>
          <p:cNvSpPr/>
          <p:nvPr/>
        </p:nvSpPr>
        <p:spPr>
          <a:xfrm>
            <a:off x="1972711" y="1131808"/>
            <a:ext cx="906178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ea typeface="Book Antiqua" charset="0"/>
                <a:cs typeface="Book Antiqua" charset="0"/>
              </a:rPr>
              <a:t>Modulation of decay fluorescence  measurement ➛  A</a:t>
            </a:r>
            <a:r>
              <a:rPr lang="en-US" sz="2400" baseline="-25000" dirty="0">
                <a:ea typeface="Book Antiqua" charset="0"/>
                <a:cs typeface="Book Antiqua" charset="0"/>
              </a:rPr>
              <a:t>APV </a:t>
            </a:r>
            <a:r>
              <a:rPr lang="en-US" sz="2400" dirty="0">
                <a:ea typeface="Book Antiqua" charset="0"/>
                <a:cs typeface="Book Antiqua" charset="0"/>
              </a:rPr>
              <a:t>/ </a:t>
            </a:r>
            <a:r>
              <a:rPr lang="en-US" sz="2400" dirty="0" err="1">
                <a:ea typeface="Book Antiqua" charset="0"/>
                <a:cs typeface="Book Antiqua" charset="0"/>
              </a:rPr>
              <a:t>A</a:t>
            </a:r>
            <a:r>
              <a:rPr lang="en-US" sz="2400" baseline="-25000" dirty="0" err="1">
                <a:ea typeface="Book Antiqua" charset="0"/>
                <a:cs typeface="Book Antiqua" charset="0"/>
              </a:rPr>
              <a:t>stark</a:t>
            </a:r>
            <a:endParaRPr lang="en-US" sz="2400" dirty="0">
              <a:ea typeface="Book Antiqua" charset="0"/>
              <a:cs typeface="Book Antiqua" charset="0"/>
            </a:endParaRPr>
          </a:p>
          <a:p>
            <a:endParaRPr lang="en-US" sz="2400" dirty="0">
              <a:ea typeface="Book Antiqua" charset="0"/>
              <a:cs typeface="Book Antiqua" charset="0"/>
            </a:endParaRPr>
          </a:p>
          <a:p>
            <a:endParaRPr lang="en-US" sz="2400" dirty="0">
              <a:ea typeface="Book Antiqua" charset="0"/>
              <a:cs typeface="Book Antiqua" charset="0"/>
            </a:endParaRPr>
          </a:p>
          <a:p>
            <a:r>
              <a:rPr lang="en-US" sz="2400" dirty="0" err="1">
                <a:ea typeface="Book Antiqua" charset="0"/>
                <a:cs typeface="Book Antiqua" charset="0"/>
              </a:rPr>
              <a:t>A</a:t>
            </a:r>
            <a:r>
              <a:rPr lang="en-US" sz="2400" baseline="-25000" dirty="0" err="1">
                <a:ea typeface="Book Antiqua" charset="0"/>
                <a:cs typeface="Book Antiqua" charset="0"/>
              </a:rPr>
              <a:t>stark</a:t>
            </a:r>
            <a:r>
              <a:rPr lang="en-US" sz="2400" baseline="-25000" dirty="0">
                <a:ea typeface="Book Antiqua" charset="0"/>
                <a:cs typeface="Book Antiqua" charset="0"/>
              </a:rPr>
              <a:t> </a:t>
            </a:r>
            <a:r>
              <a:rPr lang="en-US" sz="2400" dirty="0">
                <a:ea typeface="Book Antiqua" charset="0"/>
                <a:cs typeface="Book Antiqua" charset="0"/>
              </a:rPr>
              <a:t>calibrated</a:t>
            </a:r>
            <a:r>
              <a:rPr lang="en-US" sz="2400" baseline="-25000" dirty="0">
                <a:ea typeface="Book Antiqua" charset="0"/>
                <a:cs typeface="Book Antiqua" charset="0"/>
              </a:rPr>
              <a:t> </a:t>
            </a:r>
            <a:r>
              <a:rPr lang="en-US" sz="2400" dirty="0">
                <a:ea typeface="Book Antiqua" charset="0"/>
                <a:cs typeface="Book Antiqua" charset="0"/>
              </a:rPr>
              <a:t> by separate measurements</a:t>
            </a:r>
          </a:p>
          <a:p>
            <a:endParaRPr lang="en-US" sz="2400" dirty="0">
              <a:ea typeface="Book Antiqua" charset="0"/>
              <a:cs typeface="Book Antiqua" charset="0"/>
            </a:endParaRPr>
          </a:p>
          <a:p>
            <a:endParaRPr lang="en-US" sz="2400" dirty="0">
              <a:ea typeface="Book Antiqua" charset="0"/>
              <a:cs typeface="Book Antiqua" charset="0"/>
            </a:endParaRPr>
          </a:p>
          <a:p>
            <a:r>
              <a:rPr lang="en-US" sz="2400" dirty="0">
                <a:ea typeface="Book Antiqua" charset="0"/>
                <a:cs typeface="Book Antiqua" charset="0"/>
              </a:rPr>
              <a:t>A</a:t>
            </a:r>
            <a:r>
              <a:rPr lang="en-US" sz="2400" baseline="-25000" dirty="0">
                <a:ea typeface="Book Antiqua" charset="0"/>
                <a:cs typeface="Book Antiqua" charset="0"/>
              </a:rPr>
              <a:t>APV </a:t>
            </a:r>
            <a:r>
              <a:rPr lang="en-US" sz="2400" dirty="0">
                <a:ea typeface="Book Antiqua" charset="0"/>
                <a:cs typeface="Book Antiqua" charset="0"/>
              </a:rPr>
              <a:t>= </a:t>
            </a:r>
            <a:r>
              <a:rPr lang="en-US" sz="2400" dirty="0" err="1">
                <a:ea typeface="Book Antiqua" charset="0"/>
                <a:cs typeface="Book Antiqua" charset="0"/>
              </a:rPr>
              <a:t>k</a:t>
            </a:r>
            <a:r>
              <a:rPr lang="en-US" sz="2400" baseline="-25000" dirty="0" err="1">
                <a:ea typeface="Book Antiqua" charset="0"/>
                <a:cs typeface="Book Antiqua" charset="0"/>
              </a:rPr>
              <a:t>PV</a:t>
            </a:r>
            <a:r>
              <a:rPr lang="en-US" sz="2400" baseline="-25000" dirty="0">
                <a:ea typeface="Book Antiqua" charset="0"/>
                <a:cs typeface="Book Antiqua" charset="0"/>
              </a:rPr>
              <a:t> </a:t>
            </a:r>
            <a:r>
              <a:rPr lang="en-US" sz="2400" dirty="0" err="1">
                <a:ea typeface="Book Antiqua" charset="0"/>
                <a:cs typeface="Book Antiqua" charset="0"/>
              </a:rPr>
              <a:t>Q</a:t>
            </a:r>
            <a:r>
              <a:rPr lang="en-US" sz="2400" baseline="-25000" dirty="0" err="1">
                <a:ea typeface="Book Antiqua" charset="0"/>
                <a:cs typeface="Book Antiqua" charset="0"/>
              </a:rPr>
              <a:t>w</a:t>
            </a:r>
            <a:r>
              <a:rPr lang="en-US" sz="2400" baseline="-25000" dirty="0">
                <a:ea typeface="Book Antiqua" charset="0"/>
                <a:cs typeface="Book Antiqua" charset="0"/>
              </a:rPr>
              <a:t> </a:t>
            </a:r>
            <a:endParaRPr lang="en-CA" sz="2400" dirty="0"/>
          </a:p>
          <a:p>
            <a:endParaRPr lang="en-CA" dirty="0"/>
          </a:p>
          <a:p>
            <a:endParaRPr lang="en-US" sz="2400" dirty="0"/>
          </a:p>
          <a:p>
            <a:endParaRPr lang="en-US" sz="2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C763F2E-1B21-914A-8433-813ADA135E26}"/>
              </a:ext>
            </a:extLst>
          </p:cNvPr>
          <p:cNvCxnSpPr>
            <a:cxnSpLocks/>
          </p:cNvCxnSpPr>
          <p:nvPr/>
        </p:nvCxnSpPr>
        <p:spPr>
          <a:xfrm flipH="1">
            <a:off x="2400300" y="3843130"/>
            <a:ext cx="713961" cy="124322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008D853-F571-AB44-86CA-A02819518DBD}"/>
              </a:ext>
            </a:extLst>
          </p:cNvPr>
          <p:cNvSpPr txBox="1"/>
          <p:nvPr/>
        </p:nvSpPr>
        <p:spPr>
          <a:xfrm>
            <a:off x="700088" y="5099923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Atomic structure factor from theory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1EC022-15BC-464D-9228-E53B352DD9E7}"/>
              </a:ext>
            </a:extLst>
          </p:cNvPr>
          <p:cNvSpPr txBox="1"/>
          <p:nvPr/>
        </p:nvSpPr>
        <p:spPr>
          <a:xfrm>
            <a:off x="5167165" y="5086350"/>
            <a:ext cx="1539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Weak charge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B7FAA37-8A3B-A74A-9B17-0639CAD839A6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3896139" y="3843130"/>
            <a:ext cx="2040949" cy="1243220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654A639-EA45-6D45-8E6A-DB36E5685913}"/>
              </a:ext>
            </a:extLst>
          </p:cNvPr>
          <p:cNvSpPr txBox="1"/>
          <p:nvPr/>
        </p:nvSpPr>
        <p:spPr>
          <a:xfrm>
            <a:off x="3243262" y="6142910"/>
            <a:ext cx="552503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ook Antiqua" charset="0"/>
                <a:ea typeface="Book Antiqua" charset="0"/>
                <a:cs typeface="Book Antiqua" charset="0"/>
              </a:rPr>
              <a:t>Good experiment </a:t>
            </a:r>
            <a:r>
              <a:rPr lang="en-US" sz="2000" dirty="0">
                <a:solidFill>
                  <a:srgbClr val="FF0000"/>
                </a:solidFill>
                <a:latin typeface="Book Antiqua" charset="0"/>
                <a:ea typeface="Book Antiqua" charset="0"/>
                <a:cs typeface="Book Antiqua" charset="0"/>
              </a:rPr>
              <a:t>and</a:t>
            </a:r>
            <a:r>
              <a:rPr lang="en-US" sz="2000" dirty="0">
                <a:latin typeface="Book Antiqua" charset="0"/>
                <a:ea typeface="Book Antiqua" charset="0"/>
                <a:cs typeface="Book Antiqua" charset="0"/>
              </a:rPr>
              <a:t> good theory⇒ good test</a:t>
            </a:r>
          </a:p>
        </p:txBody>
      </p:sp>
    </p:spTree>
    <p:extLst>
      <p:ext uri="{BB962C8B-B14F-4D97-AF65-F5344CB8AC3E}">
        <p14:creationId xmlns:p14="http://schemas.microsoft.com/office/powerpoint/2010/main" val="2067806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858160A-8054-174E-8BAC-35917E09DB15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6127812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APV experiments:  </a:t>
            </a:r>
            <a:br>
              <a:rPr lang="en-US" sz="2800" dirty="0">
                <a:latin typeface="Book Antiqua" charset="0"/>
                <a:ea typeface="Book Antiqua" charset="0"/>
                <a:cs typeface="Book Antiqua" charset="0"/>
              </a:rPr>
            </a:br>
            <a:endParaRPr lang="en-US" sz="2800" dirty="0">
              <a:latin typeface="Book Antiqua" charset="0"/>
              <a:ea typeface="Book Antiqua" charset="0"/>
              <a:cs typeface="Book Antiqua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EA28A6-BDE0-0747-A5FB-5E7295F1906D}"/>
              </a:ext>
            </a:extLst>
          </p:cNvPr>
          <p:cNvSpPr txBox="1"/>
          <p:nvPr/>
        </p:nvSpPr>
        <p:spPr>
          <a:xfrm>
            <a:off x="299677" y="3887359"/>
            <a:ext cx="17996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Planned exp. using </a:t>
            </a:r>
          </a:p>
          <a:p>
            <a:r>
              <a:rPr lang="en-US" sz="1400" dirty="0">
                <a:solidFill>
                  <a:srgbClr val="7030A0"/>
                </a:solidFill>
              </a:rPr>
              <a:t>ions (Groningen, U. of Washington, UCSB)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2F6EB8-375D-494F-BEA3-15E94C7B0A59}"/>
              </a:ext>
            </a:extLst>
          </p:cNvPr>
          <p:cNvSpPr txBox="1"/>
          <p:nvPr/>
        </p:nvSpPr>
        <p:spPr>
          <a:xfrm>
            <a:off x="299677" y="1937337"/>
            <a:ext cx="201924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Best measurement so far (Boulder) 0.35% (exp.) measurement. </a:t>
            </a:r>
          </a:p>
          <a:p>
            <a:r>
              <a:rPr lang="en-US" sz="1400" i="1" dirty="0">
                <a:solidFill>
                  <a:srgbClr val="00B050"/>
                </a:solidFill>
              </a:rPr>
              <a:t>Science 275 (1997) 1759</a:t>
            </a:r>
          </a:p>
          <a:p>
            <a:r>
              <a:rPr lang="en-US" sz="1400" dirty="0">
                <a:solidFill>
                  <a:srgbClr val="0070C0"/>
                </a:solidFill>
              </a:rPr>
              <a:t>Purdue Elliot et at.</a:t>
            </a:r>
          </a:p>
          <a:p>
            <a:r>
              <a:rPr lang="en-US" sz="1400" dirty="0">
                <a:solidFill>
                  <a:srgbClr val="0070C0"/>
                </a:solidFill>
              </a:rPr>
              <a:t>(in preparation).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4A5458A-55C9-814D-83D1-D08DEA362EDD}"/>
              </a:ext>
            </a:extLst>
          </p:cNvPr>
          <p:cNvGrpSpPr/>
          <p:nvPr/>
        </p:nvGrpSpPr>
        <p:grpSpPr>
          <a:xfrm>
            <a:off x="1985334" y="597963"/>
            <a:ext cx="10043956" cy="5432730"/>
            <a:chOff x="1922164" y="1036372"/>
            <a:chExt cx="10077843" cy="556636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9C1F96F-D051-E040-8B16-711EBC2AA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20962" y="1036372"/>
              <a:ext cx="7533167" cy="5566365"/>
            </a:xfrm>
            <a:prstGeom prst="rect">
              <a:avLst/>
            </a:prstGeom>
          </p:spPr>
        </p:pic>
        <p:sp>
          <p:nvSpPr>
            <p:cNvPr id="24" name="Donut 23">
              <a:extLst>
                <a:ext uri="{FF2B5EF4-FFF2-40B4-BE49-F238E27FC236}">
                  <a16:creationId xmlns:a16="http://schemas.microsoft.com/office/drawing/2014/main" id="{1166D6A9-EC96-174C-968E-AD4E400AAA6D}"/>
                </a:ext>
              </a:extLst>
            </p:cNvPr>
            <p:cNvSpPr/>
            <p:nvPr/>
          </p:nvSpPr>
          <p:spPr>
            <a:xfrm>
              <a:off x="2932419" y="4119855"/>
              <a:ext cx="393700" cy="394397"/>
            </a:xfrm>
            <a:prstGeom prst="donut">
              <a:avLst>
                <a:gd name="adj" fmla="val 1910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Donut 25">
              <a:extLst>
                <a:ext uri="{FF2B5EF4-FFF2-40B4-BE49-F238E27FC236}">
                  <a16:creationId xmlns:a16="http://schemas.microsoft.com/office/drawing/2014/main" id="{5C8F92A7-07B5-1B47-B9F6-1B9B51D34B52}"/>
                </a:ext>
              </a:extLst>
            </p:cNvPr>
            <p:cNvSpPr/>
            <p:nvPr/>
          </p:nvSpPr>
          <p:spPr>
            <a:xfrm>
              <a:off x="3292451" y="4134731"/>
              <a:ext cx="393700" cy="975888"/>
            </a:xfrm>
            <a:prstGeom prst="donut">
              <a:avLst>
                <a:gd name="adj" fmla="val 1910"/>
              </a:avLst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9" name="Donut 28">
              <a:extLst>
                <a:ext uri="{FF2B5EF4-FFF2-40B4-BE49-F238E27FC236}">
                  <a16:creationId xmlns:a16="http://schemas.microsoft.com/office/drawing/2014/main" id="{73F5213E-751A-3D48-AC32-EC5B7E017C2E}"/>
                </a:ext>
              </a:extLst>
            </p:cNvPr>
            <p:cNvSpPr/>
            <p:nvPr/>
          </p:nvSpPr>
          <p:spPr>
            <a:xfrm>
              <a:off x="7256075" y="5244321"/>
              <a:ext cx="393700" cy="304800"/>
            </a:xfrm>
            <a:prstGeom prst="donut">
              <a:avLst>
                <a:gd name="adj" fmla="val 1910"/>
              </a:avLst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Donut 29">
              <a:extLst>
                <a:ext uri="{FF2B5EF4-FFF2-40B4-BE49-F238E27FC236}">
                  <a16:creationId xmlns:a16="http://schemas.microsoft.com/office/drawing/2014/main" id="{44411E22-360E-9541-B654-AB75BD9A75AB}"/>
                </a:ext>
              </a:extLst>
            </p:cNvPr>
            <p:cNvSpPr/>
            <p:nvPr/>
          </p:nvSpPr>
          <p:spPr>
            <a:xfrm>
              <a:off x="8685122" y="5246587"/>
              <a:ext cx="393700" cy="304800"/>
            </a:xfrm>
            <a:prstGeom prst="donut">
              <a:avLst>
                <a:gd name="adj" fmla="val 1910"/>
              </a:avLst>
            </a:prstGeom>
            <a:solidFill>
              <a:srgbClr val="FF000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Donut 30">
              <a:extLst>
                <a:ext uri="{FF2B5EF4-FFF2-40B4-BE49-F238E27FC236}">
                  <a16:creationId xmlns:a16="http://schemas.microsoft.com/office/drawing/2014/main" id="{39D391C7-29FA-4B49-9761-89635C32EBC2}"/>
                </a:ext>
              </a:extLst>
            </p:cNvPr>
            <p:cNvSpPr/>
            <p:nvPr/>
          </p:nvSpPr>
          <p:spPr>
            <a:xfrm>
              <a:off x="7212950" y="4077396"/>
              <a:ext cx="1180752" cy="394397"/>
            </a:xfrm>
            <a:prstGeom prst="donut">
              <a:avLst>
                <a:gd name="adj" fmla="val 1910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68F4C547-F70B-0E40-9BA3-73F7360F30F6}"/>
                </a:ext>
              </a:extLst>
            </p:cNvPr>
            <p:cNvCxnSpPr>
              <a:cxnSpLocks/>
              <a:endCxn id="24" idx="1"/>
            </p:cNvCxnSpPr>
            <p:nvPr/>
          </p:nvCxnSpPr>
          <p:spPr>
            <a:xfrm>
              <a:off x="1922164" y="3349332"/>
              <a:ext cx="1067911" cy="828282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4D7E45E-618D-AC44-B19E-4737B38F098E}"/>
                </a:ext>
              </a:extLst>
            </p:cNvPr>
            <p:cNvCxnSpPr>
              <a:cxnSpLocks/>
              <a:stCxn id="3" idx="3"/>
            </p:cNvCxnSpPr>
            <p:nvPr/>
          </p:nvCxnSpPr>
          <p:spPr>
            <a:xfrm flipV="1">
              <a:off x="2036583" y="4521895"/>
              <a:ext cx="1287507" cy="373575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9D3A78C-082D-924F-AF65-E70A8A97A8AD}"/>
                </a:ext>
              </a:extLst>
            </p:cNvPr>
            <p:cNvCxnSpPr>
              <a:cxnSpLocks/>
              <a:stCxn id="36" idx="1"/>
              <a:endCxn id="30" idx="7"/>
            </p:cNvCxnSpPr>
            <p:nvPr/>
          </p:nvCxnSpPr>
          <p:spPr>
            <a:xfrm flipH="1" flipV="1">
              <a:off x="9021166" y="5291224"/>
              <a:ext cx="1013607" cy="173578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5CE8C4F-7B29-7347-80BA-1910A3F5CD1E}"/>
                </a:ext>
              </a:extLst>
            </p:cNvPr>
            <p:cNvSpPr txBox="1"/>
            <p:nvPr/>
          </p:nvSpPr>
          <p:spPr>
            <a:xfrm>
              <a:off x="10034773" y="5086385"/>
              <a:ext cx="1909498" cy="756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rgbClr val="0070C0"/>
                  </a:solidFill>
                </a:rPr>
                <a:t>Yb</a:t>
              </a:r>
              <a:r>
                <a:rPr lang="en-US" sz="1400" dirty="0">
                  <a:solidFill>
                    <a:srgbClr val="0070C0"/>
                  </a:solidFill>
                </a:rPr>
                <a:t> (exp. 0.5% level)</a:t>
              </a:r>
            </a:p>
            <a:p>
              <a:r>
                <a:rPr lang="en-CA" sz="1400" i="1" dirty="0">
                  <a:solidFill>
                    <a:srgbClr val="0070C0"/>
                  </a:solidFill>
                </a:rPr>
                <a:t>Nat. Phys.</a:t>
              </a:r>
              <a:r>
                <a:rPr lang="en-CA" sz="1400" b="1" i="1" dirty="0">
                  <a:solidFill>
                    <a:srgbClr val="0070C0"/>
                  </a:solidFill>
                </a:rPr>
                <a:t> 15</a:t>
              </a:r>
              <a:r>
                <a:rPr lang="en-CA" sz="1400" i="1" dirty="0">
                  <a:solidFill>
                    <a:srgbClr val="0070C0"/>
                  </a:solidFill>
                </a:rPr>
                <a:t>, 120–123 (2019)</a:t>
              </a:r>
              <a:endParaRPr lang="en-US" sz="1400" i="1" dirty="0">
                <a:solidFill>
                  <a:srgbClr val="0070C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9786125-2465-4742-AB1B-9E8D503B1D8C}"/>
                </a:ext>
              </a:extLst>
            </p:cNvPr>
            <p:cNvSpPr txBox="1"/>
            <p:nvPr/>
          </p:nvSpPr>
          <p:spPr>
            <a:xfrm>
              <a:off x="10002106" y="2756475"/>
              <a:ext cx="1997901" cy="756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B050"/>
                  </a:solidFill>
                </a:rPr>
                <a:t>1-2% measurement </a:t>
              </a:r>
            </a:p>
            <a:p>
              <a:r>
                <a:rPr lang="en-US" sz="1400" dirty="0">
                  <a:solidFill>
                    <a:srgbClr val="00B050"/>
                  </a:solidFill>
                </a:rPr>
                <a:t>done. Theory at several % level. 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D64EFEEF-F5E8-FB4B-90B2-C3A4974393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4383" y="3131571"/>
              <a:ext cx="2035629" cy="94582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5613C42F-8330-5D49-9B59-F675201B87C0}"/>
              </a:ext>
            </a:extLst>
          </p:cNvPr>
          <p:cNvSpPr/>
          <p:nvPr/>
        </p:nvSpPr>
        <p:spPr>
          <a:xfrm>
            <a:off x="3046689" y="4108320"/>
            <a:ext cx="293693" cy="437287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AB499D3-751F-8F49-8653-05A767F5B96E}"/>
              </a:ext>
            </a:extLst>
          </p:cNvPr>
          <p:cNvSpPr txBox="1"/>
          <p:nvPr/>
        </p:nvSpPr>
        <p:spPr>
          <a:xfrm>
            <a:off x="299677" y="5042118"/>
            <a:ext cx="69083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APNC 18x larger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Th. can be done ≈ Cs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Range of isotopes available </a:t>
            </a:r>
          </a:p>
          <a:p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rgbClr val="FF0000"/>
                </a:solidFill>
              </a:rPr>
              <a:t>Efforts to push Cs, Fr theory to  0.1%. </a:t>
            </a:r>
            <a:r>
              <a:rPr lang="en-CA" sz="1600" i="1" dirty="0">
                <a:solidFill>
                  <a:srgbClr val="FF0000"/>
                </a:solidFill>
              </a:rPr>
              <a:t>(PRA </a:t>
            </a:r>
            <a:r>
              <a:rPr lang="en-CA" sz="1600" b="1" i="1" dirty="0">
                <a:solidFill>
                  <a:srgbClr val="FF0000"/>
                </a:solidFill>
              </a:rPr>
              <a:t>98</a:t>
            </a:r>
            <a:r>
              <a:rPr lang="en-CA" sz="1600" i="1" dirty="0">
                <a:solidFill>
                  <a:srgbClr val="FF0000"/>
                </a:solidFill>
              </a:rPr>
              <a:t>, 032504 (2018))</a:t>
            </a:r>
          </a:p>
          <a:p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46E3086-C40B-7C4B-846B-A1AF3CC9BD4D}"/>
              </a:ext>
            </a:extLst>
          </p:cNvPr>
          <p:cNvCxnSpPr>
            <a:cxnSpLocks/>
            <a:endCxn id="48" idx="2"/>
          </p:cNvCxnSpPr>
          <p:nvPr/>
        </p:nvCxnSpPr>
        <p:spPr>
          <a:xfrm flipV="1">
            <a:off x="1933771" y="4326964"/>
            <a:ext cx="1112918" cy="7969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35964B-3E02-D14E-9CC7-372BF9848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962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9B76AF-9DCB-7A4E-9992-5A30B170D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329B976-DE4F-AC41-83C9-17D3D4E534B9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6127812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The francium trapping facility 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439A17-B4B3-7342-96A1-60D7B70BB13F}"/>
              </a:ext>
            </a:extLst>
          </p:cNvPr>
          <p:cNvSpPr txBox="1"/>
          <p:nvPr/>
        </p:nvSpPr>
        <p:spPr>
          <a:xfrm>
            <a:off x="458726" y="782875"/>
            <a:ext cx="5415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 has no stable isotope → experiment at TRIUMF</a:t>
            </a:r>
          </a:p>
          <a:p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500 MeV proton beam, </a:t>
            </a:r>
            <a:r>
              <a:rPr lang="en-US" dirty="0" err="1">
                <a:solidFill>
                  <a:srgbClr val="FF0000"/>
                </a:solidFill>
                <a:ea typeface="Book Antiqua" charset="0"/>
                <a:cs typeface="Book Antiqua" charset="0"/>
              </a:rPr>
              <a:t>UC</a:t>
            </a:r>
            <a:r>
              <a:rPr lang="en-US" baseline="-25000" dirty="0" err="1">
                <a:solidFill>
                  <a:srgbClr val="FF0000"/>
                </a:solidFill>
                <a:ea typeface="Book Antiqua" charset="0"/>
                <a:cs typeface="Book Antiqua" charset="0"/>
              </a:rPr>
              <a:t>x</a:t>
            </a:r>
            <a:r>
              <a:rPr lang="en-US" dirty="0">
                <a:solidFill>
                  <a:srgbClr val="FF0000"/>
                </a:solidFill>
                <a:ea typeface="Book Antiqua" charset="0"/>
                <a:cs typeface="Book Antiqua" charset="0"/>
              </a:rPr>
              <a:t> target.</a:t>
            </a:r>
            <a:r>
              <a:rPr lang="en-US" dirty="0">
                <a:solidFill>
                  <a:srgbClr val="7030A0"/>
                </a:solidFill>
                <a:ea typeface="Book Antiqua" charset="0"/>
                <a:cs typeface="Book Antiqua" charset="0"/>
              </a:rPr>
              <a:t>         </a:t>
            </a:r>
            <a:r>
              <a:rPr lang="en-US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07C2F3-77A9-8F48-AA0B-BA52EB525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097" y="654516"/>
            <a:ext cx="6433121" cy="245432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6437F1C-BFB1-D949-BC9C-6882C72A4AE4}"/>
              </a:ext>
            </a:extLst>
          </p:cNvPr>
          <p:cNvGrpSpPr/>
          <p:nvPr/>
        </p:nvGrpSpPr>
        <p:grpSpPr>
          <a:xfrm>
            <a:off x="375780" y="3598786"/>
            <a:ext cx="4969119" cy="3133954"/>
            <a:chOff x="0" y="1258333"/>
            <a:chExt cx="4969119" cy="313395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BE7D9C2-3C70-B946-90F0-6A6746027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026" y="1258333"/>
              <a:ext cx="4523093" cy="313395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6A57B8B-59DE-7C4F-9793-80B3DAD5D826}"/>
                </a:ext>
              </a:extLst>
            </p:cNvPr>
            <p:cNvSpPr txBox="1"/>
            <p:nvPr/>
          </p:nvSpPr>
          <p:spPr>
            <a:xfrm>
              <a:off x="0" y="3988058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Book Antiqua" panose="02040602050305030304" pitchFamily="18" charset="0"/>
                </a:rPr>
                <a:t>FTF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85670FD-A3A7-E04E-B1E2-C6112D4F05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388" y="2718148"/>
              <a:ext cx="922109" cy="13035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3C5BCDE-9B79-AF42-825F-55FA9FD8C3BA}"/>
              </a:ext>
            </a:extLst>
          </p:cNvPr>
          <p:cNvGrpSpPr/>
          <p:nvPr/>
        </p:nvGrpSpPr>
        <p:grpSpPr>
          <a:xfrm>
            <a:off x="6573838" y="3598786"/>
            <a:ext cx="4515346" cy="3133953"/>
            <a:chOff x="4645353" y="273992"/>
            <a:chExt cx="4466879" cy="332669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32CA0B8-8160-A74F-8A5E-F497E52E5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5353" y="273992"/>
              <a:ext cx="4426811" cy="3320108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BA8003F-0E93-8244-B7A6-6C07924CFAFD}"/>
                </a:ext>
              </a:extLst>
            </p:cNvPr>
            <p:cNvSpPr/>
            <p:nvPr/>
          </p:nvSpPr>
          <p:spPr>
            <a:xfrm>
              <a:off x="5219501" y="3270446"/>
              <a:ext cx="3892731" cy="330237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Book Antiqua" charset="0"/>
                  <a:ea typeface="Book Antiqua" charset="0"/>
                  <a:cs typeface="Book Antiqua" charset="0"/>
                </a:rPr>
                <a:t>Francium trapping facility at ISAC at TRIUMF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3621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271EB8EF-F7DC-F048-9E70-792A6057C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035" y="1076810"/>
            <a:ext cx="4779242" cy="3022348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E6C05E73-09C6-D743-88E5-13146F50F08A}"/>
              </a:ext>
            </a:extLst>
          </p:cNvPr>
          <p:cNvSpPr/>
          <p:nvPr/>
        </p:nvSpPr>
        <p:spPr>
          <a:xfrm>
            <a:off x="612928" y="915235"/>
            <a:ext cx="3746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>
                <a:ea typeface="Book Antiqua" charset="0"/>
                <a:cs typeface="Book Antiqua" charset="0"/>
              </a:rPr>
              <a:t>Ions up to 2 ×10</a:t>
            </a:r>
            <a:r>
              <a:rPr lang="en-US" baseline="30000" dirty="0">
                <a:ea typeface="Book Antiqua" charset="0"/>
                <a:cs typeface="Book Antiqua" charset="0"/>
              </a:rPr>
              <a:t>9</a:t>
            </a:r>
            <a:r>
              <a:rPr lang="en-US" dirty="0">
                <a:ea typeface="Book Antiqua" charset="0"/>
                <a:cs typeface="Book Antiqua" charset="0"/>
              </a:rPr>
              <a:t> /s  delivered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3C8B685-046F-EE4B-B42A-5C5CC36D59DE}"/>
              </a:ext>
            </a:extLst>
          </p:cNvPr>
          <p:cNvSpPr/>
          <p:nvPr/>
        </p:nvSpPr>
        <p:spPr>
          <a:xfrm>
            <a:off x="612928" y="4875643"/>
            <a:ext cx="32701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Other Fr traps: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INFN </a:t>
            </a:r>
            <a:r>
              <a:rPr lang="en-US" dirty="0" err="1"/>
              <a:t>Legnaro</a:t>
            </a:r>
            <a:r>
              <a:rPr lang="en-US" dirty="0"/>
              <a:t> (Italy).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Tohoku University (Japan).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829FD00-94EB-5243-A37F-AF51A0AFD94F}"/>
              </a:ext>
            </a:extLst>
          </p:cNvPr>
          <p:cNvSpPr txBox="1">
            <a:spLocks/>
          </p:cNvSpPr>
          <p:nvPr/>
        </p:nvSpPr>
        <p:spPr>
          <a:xfrm>
            <a:off x="446026" y="279566"/>
            <a:ext cx="6127812" cy="3749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600" b="1" dirty="0">
                <a:solidFill>
                  <a:srgbClr val="00A4FF"/>
                </a:solidFill>
                <a:latin typeface="+mn-lt"/>
                <a:ea typeface="Book Antiqua" charset="0"/>
                <a:cs typeface="Book Antiqua" charset="0"/>
              </a:rPr>
              <a:t>The francium trapping facility </a:t>
            </a:r>
            <a:br>
              <a:rPr lang="en-US" sz="2800" dirty="0">
                <a:latin typeface="+mn-lt"/>
                <a:ea typeface="Book Antiqua" charset="0"/>
                <a:cs typeface="Book Antiqua" charset="0"/>
              </a:rPr>
            </a:br>
            <a:endParaRPr lang="en-US" sz="2800" dirty="0">
              <a:latin typeface="+mn-lt"/>
              <a:ea typeface="Book Antiqua" charset="0"/>
              <a:cs typeface="Book Antiqua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B8825AE7-83BB-E940-85A3-0FFEDD4AC3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0713" y="3046959"/>
            <a:ext cx="4188273" cy="380511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55E5028-875D-9343-9764-6DB9A69B69A2}"/>
              </a:ext>
            </a:extLst>
          </p:cNvPr>
          <p:cNvGrpSpPr/>
          <p:nvPr/>
        </p:nvGrpSpPr>
        <p:grpSpPr>
          <a:xfrm>
            <a:off x="6105196" y="526475"/>
            <a:ext cx="6298869" cy="4407219"/>
            <a:chOff x="6284698" y="4065263"/>
            <a:chExt cx="6298869" cy="440721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CE780BB-86FC-FF4D-ADDF-EAE14ECDADBC}"/>
                </a:ext>
              </a:extLst>
            </p:cNvPr>
            <p:cNvSpPr/>
            <p:nvPr/>
          </p:nvSpPr>
          <p:spPr>
            <a:xfrm>
              <a:off x="9358080" y="7549152"/>
              <a:ext cx="322548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itchFamily="2" charset="2"/>
                <a:buChar char="ü"/>
              </a:pPr>
              <a:r>
                <a:rPr lang="en-US" dirty="0">
                  <a:ea typeface="Book Antiqua" charset="0"/>
                  <a:cs typeface="Book Antiqua" charset="0"/>
                </a:rPr>
                <a:t>Two lasers.</a:t>
              </a:r>
            </a:p>
            <a:p>
              <a:pPr marL="285750" indent="-285750">
                <a:buFont typeface="Wingdings" pitchFamily="2" charset="2"/>
                <a:buChar char="ü"/>
              </a:pPr>
              <a:r>
                <a:rPr lang="en-US" dirty="0">
                  <a:ea typeface="Book Antiqua" charset="0"/>
                  <a:cs typeface="Book Antiqua" charset="0"/>
                </a:rPr>
                <a:t>Quadrupole B field.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US" dirty="0">
                  <a:ea typeface="Book Antiqua" charset="0"/>
                  <a:cs typeface="Book Antiqua" charset="0"/>
                </a:rPr>
                <a:t>≈  1 million atoms trapped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FBE248B-7848-104A-865F-832EE1C71A88}"/>
                </a:ext>
              </a:extLst>
            </p:cNvPr>
            <p:cNvGrpSpPr/>
            <p:nvPr/>
          </p:nvGrpSpPr>
          <p:grpSpPr>
            <a:xfrm>
              <a:off x="6284698" y="4065263"/>
              <a:ext cx="2183138" cy="2507784"/>
              <a:chOff x="1169369" y="654516"/>
              <a:chExt cx="2949870" cy="3595667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8D2DF223-050D-074E-A441-C464366630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69369" y="654516"/>
                <a:ext cx="2949870" cy="3595667"/>
              </a:xfrm>
              <a:prstGeom prst="rect">
                <a:avLst/>
              </a:prstGeom>
            </p:spPr>
          </p:pic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1AACE3DE-DD9B-7244-A9C8-9CBF514A9BC2}"/>
                  </a:ext>
                </a:extLst>
              </p:cNvPr>
              <p:cNvGrpSpPr/>
              <p:nvPr/>
            </p:nvGrpSpPr>
            <p:grpSpPr>
              <a:xfrm>
                <a:off x="1390052" y="3429000"/>
                <a:ext cx="1645248" cy="593896"/>
                <a:chOff x="4327557" y="2734844"/>
                <a:chExt cx="1289890" cy="593896"/>
              </a:xfrm>
            </p:grpSpPr>
            <p:cxnSp>
              <p:nvCxnSpPr>
                <p:cNvPr id="43" name="Straight Arrow Connector 42">
                  <a:extLst>
                    <a:ext uri="{FF2B5EF4-FFF2-40B4-BE49-F238E27FC236}">
                      <a16:creationId xmlns:a16="http://schemas.microsoft.com/office/drawing/2014/main" id="{819CD014-B8BA-3044-ADC2-450508AC45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327557" y="2734844"/>
                  <a:ext cx="1289890" cy="1"/>
                </a:xfrm>
                <a:prstGeom prst="straightConnector1">
                  <a:avLst/>
                </a:prstGeom>
                <a:ln w="57150">
                  <a:gradFill flip="none" rotWithShape="1">
                    <a:gsLst>
                      <a:gs pos="0">
                        <a:schemeClr val="accent4">
                          <a:lumMod val="0"/>
                          <a:lumOff val="100000"/>
                        </a:schemeClr>
                      </a:gs>
                      <a:gs pos="35000">
                        <a:schemeClr val="accent4">
                          <a:lumMod val="0"/>
                          <a:lumOff val="100000"/>
                        </a:schemeClr>
                      </a:gs>
                      <a:gs pos="100000">
                        <a:schemeClr val="accent4">
                          <a:lumMod val="10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74CE4CD-9E20-C94E-B6A2-75655A84898D}"/>
                    </a:ext>
                  </a:extLst>
                </p:cNvPr>
                <p:cNvSpPr txBox="1"/>
                <p:nvPr/>
              </p:nvSpPr>
              <p:spPr>
                <a:xfrm>
                  <a:off x="4571314" y="2843320"/>
                  <a:ext cx="774698" cy="4854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2 inch</a:t>
                  </a:r>
                </a:p>
              </p:txBody>
            </p:sp>
          </p:grp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C463297-6F7E-734D-9AA9-592CBAC47A1F}"/>
                </a:ext>
              </a:extLst>
            </p:cNvPr>
            <p:cNvSpPr txBox="1"/>
            <p:nvPr/>
          </p:nvSpPr>
          <p:spPr>
            <a:xfrm>
              <a:off x="8492720" y="4244183"/>
              <a:ext cx="373050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ea typeface="Book Antiqua" charset="0"/>
                  <a:cs typeface="Book Antiqua" charset="0"/>
                </a:rPr>
                <a:t>Glass cell with non stick coating</a:t>
              </a:r>
            </a:p>
            <a:p>
              <a:r>
                <a:rPr lang="en-US" sz="1600" i="1" dirty="0">
                  <a:latin typeface="Book Antiqua" charset="0"/>
                  <a:ea typeface="Book Antiqua" charset="0"/>
                  <a:cs typeface="Book Antiqua" charset="0"/>
                </a:rPr>
                <a:t>(</a:t>
              </a:r>
              <a:r>
                <a:rPr lang="en-US" sz="1400" i="1" dirty="0">
                  <a:latin typeface="Book Antiqua" charset="0"/>
                  <a:ea typeface="Book Antiqua" charset="0"/>
                  <a:cs typeface="Book Antiqua" charset="0"/>
                </a:rPr>
                <a:t>J. A. </a:t>
              </a:r>
              <a:r>
                <a:rPr lang="en-US" sz="1400" i="1" dirty="0" err="1">
                  <a:latin typeface="Book Antiqua" charset="0"/>
                  <a:ea typeface="Book Antiqua" charset="0"/>
                  <a:cs typeface="Book Antiqua" charset="0"/>
                </a:rPr>
                <a:t>Fedchak</a:t>
              </a:r>
              <a:r>
                <a:rPr lang="en-US" sz="1400" i="1" dirty="0">
                  <a:latin typeface="Book Antiqua" charset="0"/>
                  <a:ea typeface="Book Antiqua" charset="0"/>
                  <a:cs typeface="Book Antiqua" charset="0"/>
                </a:rPr>
                <a:t> et al. NIM Phys. R A </a:t>
              </a:r>
            </a:p>
            <a:p>
              <a:r>
                <a:rPr lang="en-US" sz="1400" i="1" dirty="0">
                  <a:latin typeface="Book Antiqua" charset="0"/>
                  <a:ea typeface="Book Antiqua" charset="0"/>
                  <a:cs typeface="Book Antiqua" charset="0"/>
                </a:rPr>
                <a:t>391 (1997) 405-416</a:t>
              </a:r>
              <a:r>
                <a:rPr lang="en-US" sz="1600" i="1" dirty="0">
                  <a:latin typeface="Book Antiqua" charset="0"/>
                  <a:ea typeface="Book Antiqua" charset="0"/>
                  <a:cs typeface="Book Antiqua" charset="0"/>
                </a:rPr>
                <a:t>)</a:t>
              </a:r>
              <a:endParaRPr lang="en-US" sz="1600" i="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DE1DCD-6A65-4849-B555-04EACA06C021}"/>
              </a:ext>
            </a:extLst>
          </p:cNvPr>
          <p:cNvGrpSpPr/>
          <p:nvPr/>
        </p:nvGrpSpPr>
        <p:grpSpPr>
          <a:xfrm>
            <a:off x="10075705" y="1301203"/>
            <a:ext cx="2289069" cy="2927815"/>
            <a:chOff x="9789982" y="739169"/>
            <a:chExt cx="2289069" cy="2927815"/>
          </a:xfrm>
        </p:grpSpPr>
        <p:pic>
          <p:nvPicPr>
            <p:cNvPr id="16" name="Picture 15" descr="MOT.pdf">
              <a:extLst>
                <a:ext uri="{FF2B5EF4-FFF2-40B4-BE49-F238E27FC236}">
                  <a16:creationId xmlns:a16="http://schemas.microsoft.com/office/drawing/2014/main" id="{916617F0-8F85-7D43-BA9B-E6B6295AC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89982" y="739169"/>
              <a:ext cx="1943514" cy="1850597"/>
            </a:xfrm>
            <a:prstGeom prst="rect">
              <a:avLst/>
            </a:prstGeom>
          </p:spPr>
        </p:pic>
        <p:sp>
          <p:nvSpPr>
            <p:cNvPr id="17" name="Text Box 13">
              <a:extLst>
                <a:ext uri="{FF2B5EF4-FFF2-40B4-BE49-F238E27FC236}">
                  <a16:creationId xmlns:a16="http://schemas.microsoft.com/office/drawing/2014/main" id="{87604A7C-3675-FB44-BF84-93115188E8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89982" y="2589766"/>
              <a:ext cx="2289069" cy="1077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6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Magneto optical trap</a:t>
              </a:r>
            </a:p>
            <a:p>
              <a:pPr eaLnBrk="0" hangingPunct="0"/>
              <a:r>
                <a:rPr lang="en-US" sz="16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Trapping  </a:t>
              </a:r>
              <a:r>
                <a:rPr lang="en-US" sz="1600" dirty="0"/>
                <a:t>F = -</a:t>
              </a:r>
              <a:r>
                <a:rPr lang="en-US" sz="1600" dirty="0" err="1"/>
                <a:t>kx</a:t>
              </a:r>
              <a:endParaRPr lang="en-US" sz="1600" dirty="0"/>
            </a:p>
            <a:p>
              <a:pPr eaLnBrk="0" hangingPunct="0"/>
              <a:r>
                <a:rPr lang="en-US" sz="16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Cooling    </a:t>
              </a:r>
              <a:r>
                <a:rPr lang="en-US" sz="1600" dirty="0"/>
                <a:t>F = -</a:t>
              </a:r>
              <a:r>
                <a:rPr lang="en-US" sz="1600" dirty="0" err="1"/>
                <a:t>av</a:t>
              </a:r>
              <a:endParaRPr lang="en-US" sz="1600" dirty="0"/>
            </a:p>
            <a:p>
              <a:pPr algn="ctr" eaLnBrk="0" hangingPunct="0"/>
              <a:endParaRPr lang="en-US" sz="1600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0CFFCF-3C95-9243-9CD4-68EB8082D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720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AF59817C-5E89-F74C-BE88-562E79136B4B}" vid="{7DBB21AC-0158-974F-8828-1E86F2AF93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3656</TotalTime>
  <Words>1645</Words>
  <Application>Microsoft Macintosh PowerPoint</Application>
  <PresentationFormat>Widescreen</PresentationFormat>
  <Paragraphs>316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Arial</vt:lpstr>
      <vt:lpstr>Arial Black</vt:lpstr>
      <vt:lpstr>Book Antiqua</vt:lpstr>
      <vt:lpstr>Calibri</vt:lpstr>
      <vt:lpstr>Cambria Math</vt:lpstr>
      <vt:lpstr>Courier New</vt:lpstr>
      <vt:lpstr>Footlight MT Light</vt:lpstr>
      <vt:lpstr>Mangal</vt:lpstr>
      <vt:lpstr>Proxima Nova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Mukut kalita</dc:creator>
  <cp:lastModifiedBy>Mukut kalita</cp:lastModifiedBy>
  <cp:revision>682</cp:revision>
  <cp:lastPrinted>2018-11-09T01:30:22Z</cp:lastPrinted>
  <dcterms:created xsi:type="dcterms:W3CDTF">2018-11-02T20:22:28Z</dcterms:created>
  <dcterms:modified xsi:type="dcterms:W3CDTF">2019-06-03T15:18:45Z</dcterms:modified>
</cp:coreProperties>
</file>