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5" r:id="rId1"/>
  </p:sldMasterIdLst>
  <p:notesMasterIdLst>
    <p:notesMasterId r:id="rId49"/>
  </p:notesMasterIdLst>
  <p:sldIdLst>
    <p:sldId id="257" r:id="rId2"/>
    <p:sldId id="549" r:id="rId3"/>
    <p:sldId id="344" r:id="rId4"/>
    <p:sldId id="345" r:id="rId5"/>
    <p:sldId id="352" r:id="rId6"/>
    <p:sldId id="349" r:id="rId7"/>
    <p:sldId id="350" r:id="rId8"/>
    <p:sldId id="280" r:id="rId9"/>
    <p:sldId id="550" r:id="rId10"/>
    <p:sldId id="287" r:id="rId11"/>
    <p:sldId id="358" r:id="rId12"/>
    <p:sldId id="361" r:id="rId13"/>
    <p:sldId id="522" r:id="rId14"/>
    <p:sldId id="546" r:id="rId15"/>
    <p:sldId id="523" r:id="rId16"/>
    <p:sldId id="525" r:id="rId17"/>
    <p:sldId id="403" r:id="rId18"/>
    <p:sldId id="518" r:id="rId19"/>
    <p:sldId id="382" r:id="rId20"/>
    <p:sldId id="514" r:id="rId21"/>
    <p:sldId id="291" r:id="rId22"/>
    <p:sldId id="293" r:id="rId23"/>
    <p:sldId id="551" r:id="rId24"/>
    <p:sldId id="297" r:id="rId25"/>
    <p:sldId id="296" r:id="rId26"/>
    <p:sldId id="298" r:id="rId27"/>
    <p:sldId id="299" r:id="rId28"/>
    <p:sldId id="301" r:id="rId29"/>
    <p:sldId id="366" r:id="rId30"/>
    <p:sldId id="304" r:id="rId31"/>
    <p:sldId id="309" r:id="rId32"/>
    <p:sldId id="367" r:id="rId33"/>
    <p:sldId id="369" r:id="rId34"/>
    <p:sldId id="370" r:id="rId35"/>
    <p:sldId id="371" r:id="rId36"/>
    <p:sldId id="376" r:id="rId37"/>
    <p:sldId id="534" r:id="rId38"/>
    <p:sldId id="317" r:id="rId39"/>
    <p:sldId id="320" r:id="rId40"/>
    <p:sldId id="541" r:id="rId41"/>
    <p:sldId id="379" r:id="rId42"/>
    <p:sldId id="295" r:id="rId43"/>
    <p:sldId id="385" r:id="rId44"/>
    <p:sldId id="384" r:id="rId45"/>
    <p:sldId id="383" r:id="rId46"/>
    <p:sldId id="552" r:id="rId47"/>
    <p:sldId id="548"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412"/>
    <p:restoredTop sz="94767"/>
  </p:normalViewPr>
  <p:slideViewPr>
    <p:cSldViewPr snapToGrid="0" snapToObjects="1">
      <p:cViewPr varScale="1">
        <p:scale>
          <a:sx n="113" d="100"/>
          <a:sy n="113" d="100"/>
        </p:scale>
        <p:origin x="464"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512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C34D6C-A985-BF44-B0AE-B7299447E2B9}" type="datetimeFigureOut">
              <a:rPr lang="en-US" smtClean="0"/>
              <a:t>6/3/19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30CCB9-E62E-4E4D-B8F1-4AFC9B6A4DB7}" type="slidenum">
              <a:rPr lang="en-US" smtClean="0"/>
              <a:t>‹#›</a:t>
            </a:fld>
            <a:endParaRPr lang="en-US"/>
          </a:p>
        </p:txBody>
      </p:sp>
    </p:spTree>
    <p:extLst>
      <p:ext uri="{BB962C8B-B14F-4D97-AF65-F5344CB8AC3E}">
        <p14:creationId xmlns:p14="http://schemas.microsoft.com/office/powerpoint/2010/main" val="13384827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stress</a:t>
            </a:r>
            <a:r>
              <a:rPr lang="en-US" baseline="0" dirty="0"/>
              <a:t> that the shape of the time activity curve needs to contain only biology related information – so the data must be corrected for all physics related effects.</a:t>
            </a:r>
            <a:endParaRPr lang="en-US" dirty="0"/>
          </a:p>
        </p:txBody>
      </p:sp>
      <p:sp>
        <p:nvSpPr>
          <p:cNvPr id="4" name="Slide Number Placeholder 3"/>
          <p:cNvSpPr>
            <a:spLocks noGrp="1"/>
          </p:cNvSpPr>
          <p:nvPr>
            <p:ph type="sldNum" sz="quarter" idx="10"/>
          </p:nvPr>
        </p:nvSpPr>
        <p:spPr/>
        <p:txBody>
          <a:bodyPr/>
          <a:lstStyle/>
          <a:p>
            <a:fld id="{0B0FBAB6-FABA-D542-847E-3172A78D6AE8}" type="slidenum">
              <a:rPr lang="en-US" smtClean="0"/>
              <a:t>12</a:t>
            </a:fld>
            <a:endParaRPr lang="en-US"/>
          </a:p>
        </p:txBody>
      </p:sp>
    </p:spTree>
    <p:extLst>
      <p:ext uri="{BB962C8B-B14F-4D97-AF65-F5344CB8AC3E}">
        <p14:creationId xmlns:p14="http://schemas.microsoft.com/office/powerpoint/2010/main" val="3081801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0D8C65-D9BB-2449-811E-E143DC37F4F6}" type="slidenum">
              <a:rPr lang="en-US" smtClean="0"/>
              <a:t>19</a:t>
            </a:fld>
            <a:endParaRPr lang="en-US"/>
          </a:p>
        </p:txBody>
      </p:sp>
    </p:spTree>
    <p:extLst>
      <p:ext uri="{BB962C8B-B14F-4D97-AF65-F5344CB8AC3E}">
        <p14:creationId xmlns:p14="http://schemas.microsoft.com/office/powerpoint/2010/main" val="3947441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F102B8-3845-4F5C-A7B0-34676058BE59}" type="slidenum">
              <a:rPr lang="en-US"/>
              <a:pPr/>
              <a:t>23</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xfrm>
            <a:off x="914400" y="4343400"/>
            <a:ext cx="5029200" cy="4114800"/>
          </a:xfrm>
        </p:spPr>
        <p:txBody>
          <a:bodyPr/>
          <a:lstStyle/>
          <a:p>
            <a:endParaRPr lang="en-US"/>
          </a:p>
        </p:txBody>
      </p:sp>
    </p:spTree>
    <p:extLst>
      <p:ext uri="{BB962C8B-B14F-4D97-AF65-F5344CB8AC3E}">
        <p14:creationId xmlns:p14="http://schemas.microsoft.com/office/powerpoint/2010/main" val="485747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you come back to the question of what is happening in the</a:t>
            </a:r>
            <a:r>
              <a:rPr lang="en-US" baseline="0" dirty="0"/>
              <a:t> preclinical period</a:t>
            </a:r>
          </a:p>
          <a:p>
            <a:r>
              <a:rPr lang="en-US" baseline="0" dirty="0" err="1"/>
              <a:t>Obe</a:t>
            </a:r>
            <a:r>
              <a:rPr lang="en-US" baseline="0" dirty="0"/>
              <a:t> way to answer it is to investigate subjects that have a higher than average risk of developing PD.</a:t>
            </a:r>
          </a:p>
          <a:p>
            <a:r>
              <a:rPr lang="en-US" baseline="0" dirty="0"/>
              <a:t>Mutations in LRRK2 are the most common genetic risk factor (penetrance 50-60%).</a:t>
            </a:r>
          </a:p>
          <a:p>
            <a:r>
              <a:rPr lang="en-US" baseline="0" dirty="0"/>
              <a:t>Likewise subjects that act out </a:t>
            </a:r>
            <a:r>
              <a:rPr lang="en-US" baseline="0" dirty="0" err="1"/>
              <a:t>dreamsn</a:t>
            </a:r>
            <a:endParaRPr lang="en-US" baseline="0" dirty="0"/>
          </a:p>
          <a:p>
            <a:endParaRPr lang="en-US" baseline="0" dirty="0"/>
          </a:p>
          <a:p>
            <a:r>
              <a:rPr lang="en-US" dirty="0"/>
              <a:t>Asymptomatic mutation carriers – abnormal imaging </a:t>
            </a:r>
          </a:p>
          <a:p>
            <a:r>
              <a:rPr lang="en-US" dirty="0"/>
              <a:t>Say that there are</a:t>
            </a:r>
            <a:r>
              <a:rPr lang="en-US" baseline="0" dirty="0"/>
              <a:t> now many studies that establish </a:t>
            </a:r>
            <a:r>
              <a:rPr lang="en-US" baseline="0" dirty="0" err="1"/>
              <a:t>quantitiatve</a:t>
            </a:r>
            <a:r>
              <a:rPr lang="en-US" baseline="0" dirty="0"/>
              <a:t> </a:t>
            </a:r>
            <a:r>
              <a:rPr lang="en-US" baseline="0" dirty="0" err="1"/>
              <a:t>essessments</a:t>
            </a:r>
            <a:r>
              <a:rPr lang="en-US" baseline="0" dirty="0"/>
              <a:t> of several </a:t>
            </a:r>
            <a:r>
              <a:rPr lang="en-US" baseline="0" dirty="0" err="1"/>
              <a:t>fucntions</a:t>
            </a:r>
            <a:r>
              <a:rPr lang="en-US" baseline="0" dirty="0"/>
              <a:t> of this mutation carriers  these mutation carriers.</a:t>
            </a:r>
            <a:endParaRPr lang="en-US" dirty="0"/>
          </a:p>
          <a:p>
            <a:endParaRPr lang="en-US" dirty="0"/>
          </a:p>
        </p:txBody>
      </p:sp>
      <p:sp>
        <p:nvSpPr>
          <p:cNvPr id="4" name="Slide Number Placeholder 3"/>
          <p:cNvSpPr>
            <a:spLocks noGrp="1"/>
          </p:cNvSpPr>
          <p:nvPr>
            <p:ph type="sldNum" sz="quarter" idx="10"/>
          </p:nvPr>
        </p:nvSpPr>
        <p:spPr/>
        <p:txBody>
          <a:bodyPr/>
          <a:lstStyle/>
          <a:p>
            <a:fld id="{0B0FBAB6-FABA-D542-847E-3172A78D6AE8}" type="slidenum">
              <a:rPr lang="en-US" smtClean="0"/>
              <a:t>31</a:t>
            </a:fld>
            <a:endParaRPr lang="en-US"/>
          </a:p>
        </p:txBody>
      </p:sp>
    </p:spTree>
    <p:extLst>
      <p:ext uri="{BB962C8B-B14F-4D97-AF65-F5344CB8AC3E}">
        <p14:creationId xmlns:p14="http://schemas.microsoft.com/office/powerpoint/2010/main" val="3718034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E6D5C19F-879C-EA45-8AE2-1787D9C8FAAA}"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2963670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D5C19F-879C-EA45-8AE2-1787D9C8FAAA}"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2971919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D5C19F-879C-EA45-8AE2-1787D9C8FAAA}"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1214300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D5C19F-879C-EA45-8AE2-1787D9C8FAAA}"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2658600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6D5C19F-879C-EA45-8AE2-1787D9C8FAAA}"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325932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6D5C19F-879C-EA45-8AE2-1787D9C8FAAA}" type="datetimeFigureOut">
              <a:rPr lang="en-US" smtClean="0"/>
              <a:t>6/3/19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1246274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6D5C19F-879C-EA45-8AE2-1787D9C8FAAA}" type="datetimeFigureOut">
              <a:rPr lang="en-US" smtClean="0"/>
              <a:t>6/3/19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3371112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6D5C19F-879C-EA45-8AE2-1787D9C8FAAA}" type="datetimeFigureOut">
              <a:rPr lang="en-US" smtClean="0"/>
              <a:t>6/3/19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1668874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D5C19F-879C-EA45-8AE2-1787D9C8FAAA}" type="datetimeFigureOut">
              <a:rPr lang="en-US" smtClean="0"/>
              <a:t>6/3/19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860079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6D5C19F-879C-EA45-8AE2-1787D9C8FAAA}" type="datetimeFigureOut">
              <a:rPr lang="en-US" smtClean="0"/>
              <a:t>6/3/19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1080106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6D5C19F-879C-EA45-8AE2-1787D9C8FAAA}" type="datetimeFigureOut">
              <a:rPr lang="en-US" smtClean="0"/>
              <a:t>6/3/19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60258-E6F8-FF4D-8C46-E517E1ADDCC9}" type="slidenum">
              <a:rPr lang="en-US" smtClean="0"/>
              <a:t>‹#›</a:t>
            </a:fld>
            <a:endParaRPr lang="en-US"/>
          </a:p>
        </p:txBody>
      </p:sp>
    </p:spTree>
    <p:extLst>
      <p:ext uri="{BB962C8B-B14F-4D97-AF65-F5344CB8AC3E}">
        <p14:creationId xmlns:p14="http://schemas.microsoft.com/office/powerpoint/2010/main" val="752252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6D5C19F-879C-EA45-8AE2-1787D9C8FAAA}" type="datetimeFigureOut">
              <a:rPr lang="en-US" smtClean="0"/>
              <a:t>6/3/19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160258-E6F8-FF4D-8C46-E517E1ADDCC9}" type="slidenum">
              <a:rPr lang="en-US" smtClean="0"/>
              <a:t>‹#›</a:t>
            </a:fld>
            <a:endParaRPr lang="en-US"/>
          </a:p>
        </p:txBody>
      </p:sp>
    </p:spTree>
    <p:extLst>
      <p:ext uri="{BB962C8B-B14F-4D97-AF65-F5344CB8AC3E}">
        <p14:creationId xmlns:p14="http://schemas.microsoft.com/office/powerpoint/2010/main" val="3389213051"/>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g"/><Relationship Id="rId4" Type="http://schemas.openxmlformats.org/officeDocument/2006/relationships/image" Target="../media/image20.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jpeg"/><Relationship Id="rId7"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0.emf"/><Relationship Id="rId4" Type="http://schemas.openxmlformats.org/officeDocument/2006/relationships/image" Target="../media/image42.jpeg"/></Relationships>
</file>

<file path=ppt/slides/_rels/slide2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7.xml"/><Relationship Id="rId5" Type="http://schemas.openxmlformats.org/officeDocument/2006/relationships/image" Target="../media/image52.emf"/><Relationship Id="rId4" Type="http://schemas.openxmlformats.org/officeDocument/2006/relationships/image" Target="../media/image51.emf"/></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22.jpeg"/><Relationship Id="rId7" Type="http://schemas.openxmlformats.org/officeDocument/2006/relationships/image" Target="../media/image56.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 Id="rId9" Type="http://schemas.openxmlformats.org/officeDocument/2006/relationships/image" Target="../media/image58.png"/></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slideLayout" Target="../slideLayouts/slideLayout7.xml"/><Relationship Id="rId4" Type="http://schemas.openxmlformats.org/officeDocument/2006/relationships/image" Target="../media/image64.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image" Target="../media/image65.png"/><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8.jpeg"/><Relationship Id="rId10" Type="http://schemas.openxmlformats.org/officeDocument/2006/relationships/image" Target="../media/image73.png"/><Relationship Id="rId4" Type="http://schemas.openxmlformats.org/officeDocument/2006/relationships/image" Target="../media/image67.jpeg"/><Relationship Id="rId9" Type="http://schemas.openxmlformats.org/officeDocument/2006/relationships/image" Target="../media/image72.png"/></Relationships>
</file>

<file path=ppt/slides/_rels/slide39.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slideLayout" Target="../slideLayouts/slideLayout7.xml"/><Relationship Id="rId5" Type="http://schemas.openxmlformats.org/officeDocument/2006/relationships/image" Target="../media/image135.png"/><Relationship Id="rId4" Type="http://schemas.openxmlformats.org/officeDocument/2006/relationships/image" Target="../media/image76.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7.emf"/><Relationship Id="rId1" Type="http://schemas.openxmlformats.org/officeDocument/2006/relationships/slideLayout" Target="../slideLayouts/slideLayout7.xml"/><Relationship Id="rId5" Type="http://schemas.openxmlformats.org/officeDocument/2006/relationships/image" Target="../media/image80.emf"/><Relationship Id="rId4" Type="http://schemas.openxmlformats.org/officeDocument/2006/relationships/image" Target="../media/image79.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82.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88.tiff"/><Relationship Id="rId3" Type="http://schemas.openxmlformats.org/officeDocument/2006/relationships/image" Target="../media/image84.emf"/><Relationship Id="rId7" Type="http://schemas.openxmlformats.org/officeDocument/2006/relationships/image" Target="../media/image87.jpg"/><Relationship Id="rId2" Type="http://schemas.openxmlformats.org/officeDocument/2006/relationships/image" Target="../media/image83.png"/><Relationship Id="rId1" Type="http://schemas.openxmlformats.org/officeDocument/2006/relationships/slideLayout" Target="../slideLayouts/slideLayout7.xml"/><Relationship Id="rId6" Type="http://schemas.openxmlformats.org/officeDocument/2006/relationships/image" Target="../media/image86.jpg"/><Relationship Id="rId5" Type="http://schemas.openxmlformats.org/officeDocument/2006/relationships/image" Target="../media/image85.jpg"/><Relationship Id="rId10" Type="http://schemas.openxmlformats.org/officeDocument/2006/relationships/image" Target="../media/image90.tiff"/><Relationship Id="rId4" Type="http://schemas.openxmlformats.org/officeDocument/2006/relationships/image" Target="../media/image2.png"/><Relationship Id="rId9" Type="http://schemas.openxmlformats.org/officeDocument/2006/relationships/image" Target="../media/image89.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4101" y="626776"/>
            <a:ext cx="7829379" cy="1769165"/>
          </a:xfrm>
        </p:spPr>
        <p:txBody>
          <a:bodyPr>
            <a:normAutofit fontScale="90000"/>
          </a:bodyPr>
          <a:lstStyle/>
          <a:p>
            <a:r>
              <a:rPr lang="en-CA" dirty="0"/>
              <a:t>Positron emission tomography (PET) contributions to a better understanding of brain function</a:t>
            </a:r>
            <a:endParaRPr lang="en-CA" sz="32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117464" y="2775466"/>
            <a:ext cx="6400800" cy="1752600"/>
          </a:xfrm>
          <a:effectLst/>
        </p:spPr>
        <p:txBody>
          <a:bodyPr>
            <a:normAutofit fontScale="92500" lnSpcReduction="10000"/>
          </a:bodyPr>
          <a:lstStyle/>
          <a:p>
            <a:r>
              <a:rPr lang="en-US" sz="2400" i="1" dirty="0" err="1">
                <a:latin typeface="Arial" panose="020B0604020202020204" pitchFamily="34" charset="0"/>
                <a:cs typeface="Arial" panose="020B0604020202020204" pitchFamily="34" charset="0"/>
              </a:rPr>
              <a:t>Vesna</a:t>
            </a:r>
            <a:r>
              <a:rPr lang="en-US" sz="2400" i="1" dirty="0">
                <a:latin typeface="Arial" panose="020B0604020202020204" pitchFamily="34" charset="0"/>
                <a:cs typeface="Arial" panose="020B0604020202020204" pitchFamily="34" charset="0"/>
              </a:rPr>
              <a:t> </a:t>
            </a:r>
            <a:r>
              <a:rPr lang="en-US" sz="2400" i="1" dirty="0" err="1">
                <a:latin typeface="Arial" panose="020B0604020202020204" pitchFamily="34" charset="0"/>
                <a:cs typeface="Arial" panose="020B0604020202020204" pitchFamily="34" charset="0"/>
              </a:rPr>
              <a:t>Sossi</a:t>
            </a:r>
            <a:r>
              <a:rPr lang="en-US" sz="2400" i="1" dirty="0">
                <a:latin typeface="Arial" panose="020B0604020202020204" pitchFamily="34" charset="0"/>
                <a:cs typeface="Arial" panose="020B0604020202020204" pitchFamily="34" charset="0"/>
              </a:rPr>
              <a:t>, PhD</a:t>
            </a:r>
          </a:p>
          <a:p>
            <a:r>
              <a:rPr lang="en-US" sz="2400" i="1" dirty="0">
                <a:latin typeface="Arial" panose="020B0604020202020204" pitchFamily="34" charset="0"/>
                <a:cs typeface="Arial" panose="020B0604020202020204" pitchFamily="34" charset="0"/>
              </a:rPr>
              <a:t>Dept. of Physics and Astronomy, UBC</a:t>
            </a:r>
          </a:p>
          <a:p>
            <a:r>
              <a:rPr lang="en-US" sz="2400" i="1" dirty="0">
                <a:latin typeface="Arial" panose="020B0604020202020204" pitchFamily="34" charset="0"/>
                <a:cs typeface="Arial" panose="020B0604020202020204" pitchFamily="34" charset="0"/>
              </a:rPr>
              <a:t>DM Center for Brain Health</a:t>
            </a:r>
          </a:p>
          <a:p>
            <a:r>
              <a:rPr lang="en-CA" sz="2400" i="1" dirty="0">
                <a:solidFill>
                  <a:schemeClr val="bg1">
                    <a:lumMod val="65000"/>
                  </a:schemeClr>
                </a:solidFill>
              </a:rPr>
              <a:t>Symposia Day - Nuclear Astrophysics and Medical Isotopes (in honour of Prof. John </a:t>
            </a:r>
            <a:r>
              <a:rPr lang="en-CA" sz="2400" i="1" dirty="0" err="1">
                <a:solidFill>
                  <a:schemeClr val="bg1">
                    <a:lumMod val="65000"/>
                  </a:schemeClr>
                </a:solidFill>
              </a:rPr>
              <a:t>D'Auria</a:t>
            </a:r>
            <a:r>
              <a:rPr lang="en-CA" sz="2400" i="1" dirty="0">
                <a:solidFill>
                  <a:schemeClr val="bg1">
                    <a:lumMod val="65000"/>
                  </a:schemeClr>
                </a:solidFill>
              </a:rPr>
              <a:t>)</a:t>
            </a:r>
            <a:endParaRPr lang="en-US" sz="2400" i="1" dirty="0">
              <a:solidFill>
                <a:schemeClr val="bg1">
                  <a:lumMod val="65000"/>
                </a:schemeClr>
              </a:solidFill>
            </a:endParaRPr>
          </a:p>
          <a:p>
            <a:endParaRPr lang="en-US" sz="2400" i="1" dirty="0">
              <a:latin typeface="Arial" panose="020B0604020202020204" pitchFamily="34" charset="0"/>
              <a:cs typeface="Arial" panose="020B0604020202020204" pitchFamily="34" charset="0"/>
            </a:endParaRPr>
          </a:p>
        </p:txBody>
      </p:sp>
      <p:pic>
        <p:nvPicPr>
          <p:cNvPr id="4" name="Picture 3" descr="logo-pet-bl-alpha.png"/>
          <p:cNvPicPr>
            <a:picLocks noChangeAspect="1"/>
          </p:cNvPicPr>
          <p:nvPr/>
        </p:nvPicPr>
        <p:blipFill>
          <a:blip r:embed="rId2"/>
          <a:stretch>
            <a:fillRect/>
          </a:stretch>
        </p:blipFill>
        <p:spPr>
          <a:xfrm>
            <a:off x="492992" y="5287115"/>
            <a:ext cx="1615682" cy="845730"/>
          </a:xfrm>
          <a:prstGeom prst="rect">
            <a:avLst/>
          </a:prstGeom>
        </p:spPr>
      </p:pic>
      <p:pic>
        <p:nvPicPr>
          <p:cNvPr id="5" name="Picture 4" descr="ubclogo_69x9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0007" y="4913645"/>
            <a:ext cx="895350" cy="1219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PETbanner"/>
          <p:cNvPicPr>
            <a:picLocks noChangeAspect="1" noChangeArrowheads="1"/>
          </p:cNvPicPr>
          <p:nvPr/>
        </p:nvPicPr>
        <p:blipFill>
          <a:blip r:embed="rId4">
            <a:extLst>
              <a:ext uri="{28A0092B-C50C-407E-A947-70E740481C1C}">
                <a14:useLocalDpi xmlns:a14="http://schemas.microsoft.com/office/drawing/2010/main" val="0"/>
              </a:ext>
            </a:extLst>
          </a:blip>
          <a:srcRect r="14815"/>
          <a:stretch>
            <a:fillRect/>
          </a:stretch>
        </p:blipFill>
        <p:spPr bwMode="auto">
          <a:xfrm>
            <a:off x="2570831" y="5340899"/>
            <a:ext cx="2438400" cy="608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DMCBH_logo_RGB.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4800" y="5082420"/>
            <a:ext cx="1788206" cy="1054100"/>
          </a:xfrm>
          <a:prstGeom prst="rect">
            <a:avLst/>
          </a:prstGeom>
        </p:spPr>
      </p:pic>
      <p:sp>
        <p:nvSpPr>
          <p:cNvPr id="8" name="TextBox 7">
            <a:extLst>
              <a:ext uri="{FF2B5EF4-FFF2-40B4-BE49-F238E27FC236}">
                <a16:creationId xmlns:a16="http://schemas.microsoft.com/office/drawing/2014/main" id="{32D2427C-FD60-7C44-A9CD-CD6C95A3F7EC}"/>
              </a:ext>
            </a:extLst>
          </p:cNvPr>
          <p:cNvSpPr txBox="1"/>
          <p:nvPr/>
        </p:nvSpPr>
        <p:spPr>
          <a:xfrm>
            <a:off x="2214880" y="259080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13239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2"/>
          <p:cNvPicPr>
            <a:picLocks noChangeAspect="1" noChangeArrowheads="1"/>
          </p:cNvPicPr>
          <p:nvPr/>
        </p:nvPicPr>
        <p:blipFill rotWithShape="1">
          <a:blip r:embed="rId2">
            <a:extLst>
              <a:ext uri="{28A0092B-C50C-407E-A947-70E740481C1C}">
                <a14:useLocalDpi xmlns:a14="http://schemas.microsoft.com/office/drawing/2010/main" val="0"/>
              </a:ext>
            </a:extLst>
          </a:blip>
          <a:srcRect l="51031" t="74333" r="34844" b="4639"/>
          <a:stretch/>
        </p:blipFill>
        <p:spPr bwMode="auto">
          <a:xfrm>
            <a:off x="4126595" y="549544"/>
            <a:ext cx="1536558" cy="17159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 name="Picture 2" descr="C:\Users\JT\AppData\Local\Microsoft\Windows\Temporary Internet Files\Content.Outlook\7J5KPT9O\dasb.jpg"/>
          <p:cNvPicPr>
            <a:picLocks noChangeAspect="1" noChangeArrowheads="1"/>
          </p:cNvPicPr>
          <p:nvPr/>
        </p:nvPicPr>
        <p:blipFill rotWithShape="1">
          <a:blip r:embed="rId3">
            <a:extLst>
              <a:ext uri="{28A0092B-C50C-407E-A947-70E740481C1C}">
                <a14:useLocalDpi xmlns:a14="http://schemas.microsoft.com/office/drawing/2010/main" val="0"/>
              </a:ext>
            </a:extLst>
          </a:blip>
          <a:srcRect l="77287" t="54838" r="2617" b="26494"/>
          <a:stretch/>
        </p:blipFill>
        <p:spPr bwMode="auto">
          <a:xfrm>
            <a:off x="6663205" y="4972375"/>
            <a:ext cx="1489329" cy="139032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6758505" y="4323937"/>
            <a:ext cx="1327256" cy="461665"/>
          </a:xfrm>
          <a:prstGeom prst="rect">
            <a:avLst/>
          </a:prstGeom>
          <a:noFill/>
        </p:spPr>
        <p:txBody>
          <a:bodyPr wrap="none" rtlCol="0">
            <a:spAutoFit/>
          </a:bodyPr>
          <a:lstStyle/>
          <a:p>
            <a:r>
              <a:rPr lang="en-US" sz="2400" baseline="30000" dirty="0">
                <a:effectLst>
                  <a:outerShdw blurRad="50800" dist="38100" dir="2700000" algn="tl" rotWithShape="0">
                    <a:prstClr val="black">
                      <a:alpha val="40000"/>
                    </a:prstClr>
                  </a:outerShdw>
                </a:effectLst>
              </a:rPr>
              <a:t>11</a:t>
            </a:r>
            <a:r>
              <a:rPr lang="en-US" sz="2400" dirty="0">
                <a:effectLst>
                  <a:outerShdw blurRad="50800" dist="38100" dir="2700000" algn="tl" rotWithShape="0">
                    <a:prstClr val="black">
                      <a:alpha val="40000"/>
                    </a:prstClr>
                  </a:outerShdw>
                </a:effectLst>
              </a:rPr>
              <a:t>C-DASB</a:t>
            </a:r>
          </a:p>
        </p:txBody>
      </p:sp>
      <p:sp>
        <p:nvSpPr>
          <p:cNvPr id="6" name="TextBox 5"/>
          <p:cNvSpPr txBox="1"/>
          <p:nvPr/>
        </p:nvSpPr>
        <p:spPr>
          <a:xfrm>
            <a:off x="5660160" y="516214"/>
            <a:ext cx="1153230" cy="461665"/>
          </a:xfrm>
          <a:prstGeom prst="rect">
            <a:avLst/>
          </a:prstGeom>
          <a:noFill/>
        </p:spPr>
        <p:txBody>
          <a:bodyPr wrap="none" rtlCol="0">
            <a:spAutoFit/>
          </a:bodyPr>
          <a:lstStyle/>
          <a:p>
            <a:r>
              <a:rPr lang="en-US" sz="2400" baseline="30000" dirty="0">
                <a:effectLst>
                  <a:outerShdw blurRad="50800" dist="38100" dir="2700000" algn="tl" rotWithShape="0">
                    <a:prstClr val="black">
                      <a:alpha val="40000"/>
                    </a:prstClr>
                  </a:outerShdw>
                </a:effectLst>
              </a:rPr>
              <a:t>18</a:t>
            </a:r>
            <a:r>
              <a:rPr lang="en-US" sz="2400" dirty="0">
                <a:effectLst>
                  <a:outerShdw blurRad="50800" dist="38100" dir="2700000" algn="tl" rotWithShape="0">
                    <a:prstClr val="black">
                      <a:alpha val="40000"/>
                    </a:prstClr>
                  </a:outerShdw>
                </a:effectLst>
              </a:rPr>
              <a:t>F-FDG</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258" y="4299545"/>
            <a:ext cx="2406398" cy="2173163"/>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70000" t="4607" r="2075" b="8879"/>
          <a:stretch/>
        </p:blipFill>
        <p:spPr>
          <a:xfrm>
            <a:off x="6939757" y="1614833"/>
            <a:ext cx="1811950" cy="1628447"/>
          </a:xfrm>
          <a:prstGeom prst="rect">
            <a:avLst/>
          </a:prstGeom>
        </p:spPr>
      </p:pic>
      <p:sp>
        <p:nvSpPr>
          <p:cNvPr id="10" name="TextBox 9"/>
          <p:cNvSpPr txBox="1"/>
          <p:nvPr/>
        </p:nvSpPr>
        <p:spPr>
          <a:xfrm>
            <a:off x="7195329" y="922336"/>
            <a:ext cx="1300807" cy="461665"/>
          </a:xfrm>
          <a:prstGeom prst="rect">
            <a:avLst/>
          </a:prstGeom>
          <a:noFill/>
        </p:spPr>
        <p:txBody>
          <a:bodyPr wrap="none" rtlCol="0">
            <a:spAutoFit/>
          </a:bodyPr>
          <a:lstStyle/>
          <a:p>
            <a:r>
              <a:rPr lang="en-US" sz="2400" baseline="30000" dirty="0">
                <a:effectLst>
                  <a:outerShdw blurRad="50800" dist="38100" dir="2700000" algn="tl" rotWithShape="0">
                    <a:prstClr val="black">
                      <a:alpha val="40000"/>
                    </a:prstClr>
                  </a:outerShdw>
                </a:effectLst>
              </a:rPr>
              <a:t>11</a:t>
            </a:r>
            <a:r>
              <a:rPr lang="en-US" sz="2400" dirty="0">
                <a:effectLst>
                  <a:outerShdw blurRad="50800" dist="38100" dir="2700000" algn="tl" rotWithShape="0">
                    <a:prstClr val="black">
                      <a:alpha val="40000"/>
                    </a:prstClr>
                  </a:outerShdw>
                </a:effectLst>
              </a:rPr>
              <a:t>C-PBB3</a:t>
            </a:r>
          </a:p>
        </p:txBody>
      </p:sp>
      <p:sp>
        <p:nvSpPr>
          <p:cNvPr id="11" name="TextBox 10"/>
          <p:cNvSpPr txBox="1"/>
          <p:nvPr/>
        </p:nvSpPr>
        <p:spPr>
          <a:xfrm>
            <a:off x="2124036" y="3844498"/>
            <a:ext cx="1456498" cy="461665"/>
          </a:xfrm>
          <a:prstGeom prst="rect">
            <a:avLst/>
          </a:prstGeom>
          <a:noFill/>
        </p:spPr>
        <p:txBody>
          <a:bodyPr wrap="none" rtlCol="0">
            <a:spAutoFit/>
          </a:bodyPr>
          <a:lstStyle/>
          <a:p>
            <a:r>
              <a:rPr lang="en-US" sz="2400" baseline="30000" dirty="0">
                <a:effectLst>
                  <a:outerShdw blurRad="50800" dist="38100" dir="2700000" algn="tl" rotWithShape="0">
                    <a:prstClr val="black">
                      <a:alpha val="40000"/>
                    </a:prstClr>
                  </a:outerShdw>
                </a:effectLst>
              </a:rPr>
              <a:t>11</a:t>
            </a:r>
            <a:r>
              <a:rPr lang="en-US" sz="2400" dirty="0">
                <a:effectLst>
                  <a:outerShdw blurRad="50800" dist="38100" dir="2700000" algn="tl" rotWithShape="0">
                    <a:prstClr val="black">
                      <a:alpha val="40000"/>
                    </a:prstClr>
                  </a:outerShdw>
                </a:effectLst>
              </a:rPr>
              <a:t>C-PBR28</a:t>
            </a:r>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27752" t="27522" r="27327" b="12308"/>
          <a:stretch/>
        </p:blipFill>
        <p:spPr>
          <a:xfrm>
            <a:off x="4607585" y="4968334"/>
            <a:ext cx="1285087" cy="1394366"/>
          </a:xfrm>
          <a:prstGeom prst="rect">
            <a:avLst/>
          </a:prstGeom>
        </p:spPr>
      </p:pic>
      <p:sp>
        <p:nvSpPr>
          <p:cNvPr id="13" name="TextBox 12"/>
          <p:cNvSpPr txBox="1"/>
          <p:nvPr/>
        </p:nvSpPr>
        <p:spPr>
          <a:xfrm>
            <a:off x="4590813" y="4338703"/>
            <a:ext cx="1301859" cy="461665"/>
          </a:xfrm>
          <a:prstGeom prst="rect">
            <a:avLst/>
          </a:prstGeom>
          <a:noFill/>
        </p:spPr>
        <p:txBody>
          <a:bodyPr wrap="none" rtlCol="0">
            <a:spAutoFit/>
          </a:bodyPr>
          <a:lstStyle/>
          <a:p>
            <a:r>
              <a:rPr lang="en-US" sz="2400" baseline="30000" dirty="0">
                <a:effectLst>
                  <a:outerShdw blurRad="50800" dist="38100" dir="2700000" algn="tl" rotWithShape="0">
                    <a:prstClr val="black">
                      <a:alpha val="40000"/>
                    </a:prstClr>
                  </a:outerShdw>
                </a:effectLst>
              </a:rPr>
              <a:t>11</a:t>
            </a:r>
            <a:r>
              <a:rPr lang="en-US" sz="2400" dirty="0">
                <a:effectLst>
                  <a:outerShdw blurRad="50800" dist="38100" dir="2700000" algn="tl" rotWithShape="0">
                    <a:prstClr val="black">
                      <a:alpha val="40000"/>
                    </a:prstClr>
                  </a:outerShdw>
                </a:effectLst>
              </a:rPr>
              <a:t>C-DTBZ</a:t>
            </a:r>
          </a:p>
        </p:txBody>
      </p:sp>
      <p:sp>
        <p:nvSpPr>
          <p:cNvPr id="14" name="Rectangle 13"/>
          <p:cNvSpPr/>
          <p:nvPr/>
        </p:nvSpPr>
        <p:spPr>
          <a:xfrm>
            <a:off x="262087" y="2279804"/>
            <a:ext cx="6496418" cy="1292662"/>
          </a:xfrm>
          <a:prstGeom prst="rect">
            <a:avLst/>
          </a:prstGeom>
        </p:spPr>
        <p:txBody>
          <a:bodyPr wrap="square">
            <a:spAutoFit/>
          </a:bodyPr>
          <a:lstStyle/>
          <a:p>
            <a:r>
              <a:rPr lang="en-US" sz="2400" dirty="0">
                <a:solidFill>
                  <a:srgbClr val="0070C0"/>
                </a:solidFill>
                <a:effectLst>
                  <a:outerShdw blurRad="50800" dist="38100" dir="2700000" algn="tl" rotWithShape="0">
                    <a:prstClr val="black">
                      <a:alpha val="40000"/>
                    </a:prstClr>
                  </a:outerShdw>
                </a:effectLst>
              </a:rPr>
              <a:t>Abnormal protein aggregation</a:t>
            </a:r>
            <a:r>
              <a:rPr lang="en-US" sz="2400" dirty="0">
                <a:effectLst>
                  <a:outerShdw blurRad="50800" dist="38100" dir="2700000" algn="tl" rotWithShape="0">
                    <a:prstClr val="black">
                      <a:alpha val="40000"/>
                    </a:prstClr>
                  </a:outerShdw>
                </a:effectLst>
              </a:rPr>
              <a:t>: amyloid and tau</a:t>
            </a:r>
          </a:p>
          <a:p>
            <a:endParaRPr lang="en-US" dirty="0">
              <a:effectLst>
                <a:outerShdw blurRad="50800" dist="38100" dir="2700000" algn="tl" rotWithShape="0">
                  <a:prstClr val="black">
                    <a:alpha val="40000"/>
                  </a:prstClr>
                </a:outerShdw>
              </a:effectLst>
            </a:endParaRPr>
          </a:p>
          <a:p>
            <a:endParaRPr lang="en-US" dirty="0">
              <a:effectLst>
                <a:outerShdw blurRad="50800" dist="38100" dir="2700000" algn="tl" rotWithShape="0">
                  <a:prstClr val="black">
                    <a:alpha val="40000"/>
                  </a:prstClr>
                </a:outerShdw>
              </a:effectLst>
            </a:endParaRPr>
          </a:p>
          <a:p>
            <a:r>
              <a:rPr lang="en-US" dirty="0">
                <a:effectLst>
                  <a:outerShdw blurRad="50800" dist="38100" dir="2700000" algn="tl" rotWithShape="0">
                    <a:prstClr val="black">
                      <a:alpha val="40000"/>
                    </a:prstClr>
                  </a:outerShdw>
                </a:effectLst>
              </a:rPr>
              <a:t>	</a:t>
            </a:r>
          </a:p>
        </p:txBody>
      </p:sp>
      <p:sp>
        <p:nvSpPr>
          <p:cNvPr id="15" name="Rectangle 14"/>
          <p:cNvSpPr/>
          <p:nvPr/>
        </p:nvSpPr>
        <p:spPr>
          <a:xfrm>
            <a:off x="4100240" y="3533756"/>
            <a:ext cx="4572000" cy="738664"/>
          </a:xfrm>
          <a:prstGeom prst="rect">
            <a:avLst/>
          </a:prstGeom>
        </p:spPr>
        <p:txBody>
          <a:bodyPr>
            <a:spAutoFit/>
          </a:bodyPr>
          <a:lstStyle/>
          <a:p>
            <a:r>
              <a:rPr lang="en-US" sz="2400" dirty="0">
                <a:solidFill>
                  <a:srgbClr val="0070C0"/>
                </a:solidFill>
                <a:effectLst>
                  <a:outerShdw blurRad="50800" dist="38100" dir="2700000" algn="tl" rotWithShape="0">
                    <a:prstClr val="black">
                      <a:alpha val="40000"/>
                    </a:prstClr>
                  </a:outerShdw>
                </a:effectLst>
              </a:rPr>
              <a:t>Neurotransmitters/receptors </a:t>
            </a:r>
          </a:p>
          <a:p>
            <a:r>
              <a:rPr lang="en-US" dirty="0">
                <a:effectLst>
                  <a:outerShdw blurRad="50800" dist="38100" dir="2700000" algn="tl" rotWithShape="0">
                    <a:prstClr val="black">
                      <a:alpha val="40000"/>
                    </a:prstClr>
                  </a:outerShdw>
                </a:effectLst>
              </a:rPr>
              <a:t>	</a:t>
            </a:r>
          </a:p>
        </p:txBody>
      </p:sp>
      <p:sp>
        <p:nvSpPr>
          <p:cNvPr id="16" name="Rectangle 15"/>
          <p:cNvSpPr/>
          <p:nvPr/>
        </p:nvSpPr>
        <p:spPr>
          <a:xfrm>
            <a:off x="262087" y="3289311"/>
            <a:ext cx="1985865" cy="461665"/>
          </a:xfrm>
          <a:prstGeom prst="rect">
            <a:avLst/>
          </a:prstGeom>
        </p:spPr>
        <p:txBody>
          <a:bodyPr wrap="none">
            <a:spAutoFit/>
          </a:bodyPr>
          <a:lstStyle/>
          <a:p>
            <a:r>
              <a:rPr lang="en-US" sz="2400" dirty="0">
                <a:solidFill>
                  <a:srgbClr val="0070C0"/>
                </a:solidFill>
                <a:effectLst>
                  <a:outerShdw blurRad="50800" dist="38100" dir="2700000" algn="tl" rotWithShape="0">
                    <a:prstClr val="black">
                      <a:alpha val="40000"/>
                    </a:prstClr>
                  </a:outerShdw>
                </a:effectLst>
              </a:rPr>
              <a:t>Inflammation</a:t>
            </a:r>
          </a:p>
        </p:txBody>
      </p:sp>
      <p:sp>
        <p:nvSpPr>
          <p:cNvPr id="17" name="TextBox 16"/>
          <p:cNvSpPr txBox="1"/>
          <p:nvPr/>
        </p:nvSpPr>
        <p:spPr>
          <a:xfrm>
            <a:off x="262087" y="1221283"/>
            <a:ext cx="2850460" cy="830997"/>
          </a:xfrm>
          <a:prstGeom prst="rect">
            <a:avLst/>
          </a:prstGeom>
          <a:noFill/>
        </p:spPr>
        <p:txBody>
          <a:bodyPr wrap="none" rtlCol="0">
            <a:spAutoFit/>
          </a:bodyPr>
          <a:lstStyle/>
          <a:p>
            <a:r>
              <a:rPr lang="en-US" sz="2400" dirty="0">
                <a:solidFill>
                  <a:srgbClr val="0070C0"/>
                </a:solidFill>
                <a:effectLst>
                  <a:outerShdw blurRad="50800" dist="38100" dir="2700000" algn="tl" rotWithShape="0">
                    <a:prstClr val="black">
                      <a:alpha val="40000"/>
                    </a:prstClr>
                  </a:outerShdw>
                </a:effectLst>
              </a:rPr>
              <a:t>Glucose metabolism</a:t>
            </a:r>
          </a:p>
          <a:p>
            <a:endParaRPr lang="en-US" sz="2400" dirty="0">
              <a:effectLst>
                <a:outerShdw blurRad="50800" dist="38100" dir="2700000" algn="tl" rotWithShape="0">
                  <a:prstClr val="black">
                    <a:alpha val="40000"/>
                  </a:prstClr>
                </a:outerShdw>
              </a:effectLst>
            </a:endParaRPr>
          </a:p>
        </p:txBody>
      </p:sp>
      <p:sp>
        <p:nvSpPr>
          <p:cNvPr id="18" name="TextBox 17"/>
          <p:cNvSpPr txBox="1"/>
          <p:nvPr/>
        </p:nvSpPr>
        <p:spPr>
          <a:xfrm>
            <a:off x="163235" y="146882"/>
            <a:ext cx="4724853" cy="830997"/>
          </a:xfrm>
          <a:prstGeom prst="rect">
            <a:avLst/>
          </a:prstGeom>
          <a:noFill/>
        </p:spPr>
        <p:txBody>
          <a:bodyPr wrap="square" rtlCol="0">
            <a:spAutoFit/>
          </a:bodyPr>
          <a:lstStyle/>
          <a:p>
            <a:r>
              <a:rPr lang="en-US" sz="2400" b="1" dirty="0">
                <a:solidFill>
                  <a:srgbClr val="376092"/>
                </a:solidFill>
                <a:effectLst>
                  <a:outerShdw blurRad="50800" dist="38100" dir="2700000" algn="tl" rotWithShape="0">
                    <a:prstClr val="black">
                      <a:alpha val="40000"/>
                    </a:prstClr>
                  </a:outerShdw>
                </a:effectLst>
              </a:rPr>
              <a:t>Examples of tracers and related images </a:t>
            </a:r>
          </a:p>
        </p:txBody>
      </p:sp>
    </p:spTree>
    <p:extLst>
      <p:ext uri="{BB962C8B-B14F-4D97-AF65-F5344CB8AC3E}">
        <p14:creationId xmlns:p14="http://schemas.microsoft.com/office/powerpoint/2010/main" val="482192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11" grpId="0"/>
      <p:bldP spid="13" grpId="0"/>
      <p:bldP spid="14"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3626" y="2495429"/>
            <a:ext cx="4423607" cy="584776"/>
          </a:xfrm>
          <a:prstGeom prst="rect">
            <a:avLst/>
          </a:prstGeom>
          <a:noFill/>
        </p:spPr>
        <p:txBody>
          <a:bodyPr wrap="none" rtlCol="0">
            <a:spAutoFit/>
          </a:bodyPr>
          <a:lstStyle/>
          <a:p>
            <a:r>
              <a:rPr lang="en-US" sz="3200" dirty="0"/>
              <a:t>PET is more than pictures</a:t>
            </a:r>
          </a:p>
        </p:txBody>
      </p:sp>
    </p:spTree>
    <p:extLst>
      <p:ext uri="{BB962C8B-B14F-4D97-AF65-F5344CB8AC3E}">
        <p14:creationId xmlns:p14="http://schemas.microsoft.com/office/powerpoint/2010/main" val="2799362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53" name="Group 9"/>
          <p:cNvGrpSpPr>
            <a:grpSpLocks/>
          </p:cNvGrpSpPr>
          <p:nvPr/>
        </p:nvGrpSpPr>
        <p:grpSpPr bwMode="auto">
          <a:xfrm>
            <a:off x="322068" y="3715077"/>
            <a:ext cx="2206625" cy="2236788"/>
            <a:chOff x="0" y="2528"/>
            <a:chExt cx="1390" cy="1409"/>
          </a:xfrm>
        </p:grpSpPr>
        <p:pic>
          <p:nvPicPr>
            <p:cNvPr id="31754" name="Picture 10" descr="D:\vesna\p05031_tac.jpg"/>
            <p:cNvPicPr>
              <a:picLocks noChangeAspect="1" noChangeArrowheads="1"/>
            </p:cNvPicPr>
            <p:nvPr/>
          </p:nvPicPr>
          <p:blipFill rotWithShape="1">
            <a:blip r:embed="rId3">
              <a:extLst>
                <a:ext uri="{28A0092B-C50C-407E-A947-70E740481C1C}">
                  <a14:useLocalDpi xmlns:a14="http://schemas.microsoft.com/office/drawing/2010/main" val="0"/>
                </a:ext>
              </a:extLst>
            </a:blip>
            <a:srcRect l="13176" t="57516" r="66602" b="11999"/>
            <a:stretch/>
          </p:blipFill>
          <p:spPr bwMode="auto">
            <a:xfrm>
              <a:off x="129" y="2528"/>
              <a:ext cx="932" cy="1097"/>
            </a:xfrm>
            <a:prstGeom prst="rect">
              <a:avLst/>
            </a:prstGeom>
            <a:noFill/>
            <a:extLst>
              <a:ext uri="{909E8E84-426E-40dd-AFC4-6F175D3DCCD1}">
                <a14:hiddenFill xmlns:a14="http://schemas.microsoft.com/office/drawing/2010/main" xmlns="">
                  <a:solidFill>
                    <a:srgbClr val="FFFFFF"/>
                  </a:solidFill>
                </a14:hiddenFill>
              </a:ext>
            </a:extLst>
          </p:spPr>
        </p:pic>
        <p:sp>
          <p:nvSpPr>
            <p:cNvPr id="31755" name="Line 11"/>
            <p:cNvSpPr>
              <a:spLocks noChangeShapeType="1"/>
            </p:cNvSpPr>
            <p:nvPr/>
          </p:nvSpPr>
          <p:spPr bwMode="auto">
            <a:xfrm>
              <a:off x="601" y="2923"/>
              <a:ext cx="789" cy="25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31756" name="Text Box 12"/>
            <p:cNvSpPr txBox="1">
              <a:spLocks noChangeArrowheads="1"/>
            </p:cNvSpPr>
            <p:nvPr/>
          </p:nvSpPr>
          <p:spPr bwMode="auto">
            <a:xfrm>
              <a:off x="0" y="3649"/>
              <a:ext cx="128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dirty="0">
                  <a:effectLst>
                    <a:outerShdw blurRad="38100" dist="38100" dir="2700000" algn="tl">
                      <a:srgbClr val="FFFFFF"/>
                    </a:outerShdw>
                  </a:effectLst>
                </a:rPr>
                <a:t>ROI placement</a:t>
              </a:r>
            </a:p>
          </p:txBody>
        </p:sp>
      </p:grpSp>
      <p:sp>
        <p:nvSpPr>
          <p:cNvPr id="31747" name="Text Box 3"/>
          <p:cNvSpPr txBox="1">
            <a:spLocks noChangeArrowheads="1"/>
          </p:cNvSpPr>
          <p:nvPr/>
        </p:nvSpPr>
        <p:spPr bwMode="auto">
          <a:xfrm>
            <a:off x="304800" y="203199"/>
            <a:ext cx="8321675"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en-US" sz="2400" dirty="0">
                <a:effectLst>
                  <a:outerShdw blurRad="38100" dist="38100" dir="2700000" algn="tl">
                    <a:srgbClr val="FFFFFF"/>
                  </a:outerShdw>
                </a:effectLst>
              </a:rPr>
              <a:t>Quantitative dynamic PET imaging</a:t>
            </a:r>
          </a:p>
        </p:txBody>
      </p:sp>
      <p:sp>
        <p:nvSpPr>
          <p:cNvPr id="2" name="TextBox 1"/>
          <p:cNvSpPr txBox="1"/>
          <p:nvPr/>
        </p:nvSpPr>
        <p:spPr>
          <a:xfrm>
            <a:off x="5769379" y="3634191"/>
            <a:ext cx="3067592" cy="830997"/>
          </a:xfrm>
          <a:prstGeom prst="rect">
            <a:avLst/>
          </a:prstGeom>
          <a:noFill/>
        </p:spPr>
        <p:txBody>
          <a:bodyPr wrap="square" rtlCol="0">
            <a:spAutoFit/>
          </a:bodyPr>
          <a:lstStyle/>
          <a:p>
            <a:r>
              <a:rPr lang="en-US" sz="2400" dirty="0"/>
              <a:t>Biology-related parameters:</a:t>
            </a:r>
          </a:p>
        </p:txBody>
      </p:sp>
      <p:cxnSp>
        <p:nvCxnSpPr>
          <p:cNvPr id="4" name="Straight Arrow Connector 3"/>
          <p:cNvCxnSpPr/>
          <p:nvPr/>
        </p:nvCxnSpPr>
        <p:spPr>
          <a:xfrm>
            <a:off x="4650982" y="7600027"/>
            <a:ext cx="762000" cy="0"/>
          </a:xfrm>
          <a:prstGeom prst="straightConnector1">
            <a:avLst/>
          </a:prstGeom>
          <a:ln w="76200" cmpd="sng">
            <a:tailEnd type="arrow"/>
          </a:ln>
        </p:spPr>
        <p:style>
          <a:lnRef idx="2">
            <a:schemeClr val="accent1"/>
          </a:lnRef>
          <a:fillRef idx="0">
            <a:schemeClr val="accent1"/>
          </a:fillRef>
          <a:effectRef idx="1">
            <a:schemeClr val="accent1"/>
          </a:effectRef>
          <a:fontRef idx="minor">
            <a:schemeClr val="tx1"/>
          </a:fontRef>
        </p:style>
      </p:cxnSp>
      <p:grpSp>
        <p:nvGrpSpPr>
          <p:cNvPr id="19" name="Group 18"/>
          <p:cNvGrpSpPr/>
          <p:nvPr/>
        </p:nvGrpSpPr>
        <p:grpSpPr>
          <a:xfrm>
            <a:off x="1618267" y="806618"/>
            <a:ext cx="5858407" cy="2305471"/>
            <a:chOff x="491594" y="806618"/>
            <a:chExt cx="5858407" cy="2305471"/>
          </a:xfrm>
        </p:grpSpPr>
        <p:sp>
          <p:nvSpPr>
            <p:cNvPr id="27" name="TextBox 26"/>
            <p:cNvSpPr txBox="1"/>
            <p:nvPr/>
          </p:nvSpPr>
          <p:spPr>
            <a:xfrm>
              <a:off x="766938" y="1381209"/>
              <a:ext cx="749123" cy="369332"/>
            </a:xfrm>
            <a:prstGeom prst="rect">
              <a:avLst/>
            </a:prstGeom>
            <a:noFill/>
            <a:ln>
              <a:noFill/>
            </a:ln>
          </p:spPr>
          <p:txBody>
            <a:bodyPr wrap="none" rtlCol="0">
              <a:spAutoFit/>
            </a:bodyPr>
            <a:lstStyle/>
            <a:p>
              <a:r>
                <a:rPr lang="en-US" dirty="0">
                  <a:latin typeface="Arial"/>
                  <a:cs typeface="Arial"/>
                </a:rPr>
                <a:t>1 min</a:t>
              </a:r>
            </a:p>
          </p:txBody>
        </p:sp>
        <p:sp>
          <p:nvSpPr>
            <p:cNvPr id="28" name="TextBox 27"/>
            <p:cNvSpPr txBox="1"/>
            <p:nvPr/>
          </p:nvSpPr>
          <p:spPr>
            <a:xfrm>
              <a:off x="1844680" y="1374807"/>
              <a:ext cx="749123" cy="369332"/>
            </a:xfrm>
            <a:prstGeom prst="rect">
              <a:avLst/>
            </a:prstGeom>
            <a:noFill/>
            <a:ln>
              <a:noFill/>
            </a:ln>
          </p:spPr>
          <p:txBody>
            <a:bodyPr wrap="none" rtlCol="0">
              <a:spAutoFit/>
            </a:bodyPr>
            <a:lstStyle/>
            <a:p>
              <a:r>
                <a:rPr lang="en-US" dirty="0">
                  <a:latin typeface="Arial"/>
                  <a:cs typeface="Arial"/>
                </a:rPr>
                <a:t>1 min</a:t>
              </a:r>
            </a:p>
          </p:txBody>
        </p:sp>
        <p:sp>
          <p:nvSpPr>
            <p:cNvPr id="29" name="TextBox 28"/>
            <p:cNvSpPr txBox="1"/>
            <p:nvPr/>
          </p:nvSpPr>
          <p:spPr>
            <a:xfrm>
              <a:off x="3037985" y="1374807"/>
              <a:ext cx="749123" cy="369332"/>
            </a:xfrm>
            <a:prstGeom prst="rect">
              <a:avLst/>
            </a:prstGeom>
            <a:noFill/>
            <a:ln>
              <a:noFill/>
            </a:ln>
          </p:spPr>
          <p:txBody>
            <a:bodyPr wrap="none" rtlCol="0">
              <a:spAutoFit/>
            </a:bodyPr>
            <a:lstStyle/>
            <a:p>
              <a:r>
                <a:rPr lang="en-US" dirty="0">
                  <a:latin typeface="Arial"/>
                  <a:cs typeface="Arial"/>
                </a:rPr>
                <a:t>3 min</a:t>
              </a:r>
            </a:p>
          </p:txBody>
        </p:sp>
        <p:sp>
          <p:nvSpPr>
            <p:cNvPr id="30" name="TextBox 29"/>
            <p:cNvSpPr txBox="1"/>
            <p:nvPr/>
          </p:nvSpPr>
          <p:spPr>
            <a:xfrm>
              <a:off x="4189509" y="1374807"/>
              <a:ext cx="749123" cy="369332"/>
            </a:xfrm>
            <a:prstGeom prst="rect">
              <a:avLst/>
            </a:prstGeom>
            <a:noFill/>
            <a:ln>
              <a:noFill/>
            </a:ln>
          </p:spPr>
          <p:txBody>
            <a:bodyPr wrap="none" rtlCol="0">
              <a:spAutoFit/>
            </a:bodyPr>
            <a:lstStyle/>
            <a:p>
              <a:r>
                <a:rPr lang="en-US" dirty="0">
                  <a:latin typeface="Arial"/>
                  <a:cs typeface="Arial"/>
                </a:rPr>
                <a:t>3 min</a:t>
              </a:r>
            </a:p>
          </p:txBody>
        </p:sp>
        <p:grpSp>
          <p:nvGrpSpPr>
            <p:cNvPr id="16" name="Group 15"/>
            <p:cNvGrpSpPr/>
            <p:nvPr/>
          </p:nvGrpSpPr>
          <p:grpSpPr>
            <a:xfrm>
              <a:off x="491595" y="1767476"/>
              <a:ext cx="5858406" cy="1344613"/>
              <a:chOff x="491594" y="1835208"/>
              <a:chExt cx="6639985" cy="1524000"/>
            </a:xfrm>
          </p:grpSpPr>
          <p:pic>
            <p:nvPicPr>
              <p:cNvPr id="3" name="Picture 2"/>
              <p:cNvPicPr>
                <a:picLocks noChangeAspect="1"/>
              </p:cNvPicPr>
              <p:nvPr/>
            </p:nvPicPr>
            <p:blipFill>
              <a:blip r:embed="rId4"/>
              <a:stretch>
                <a:fillRect/>
              </a:stretch>
            </p:blipFill>
            <p:spPr>
              <a:xfrm>
                <a:off x="491594" y="1835208"/>
                <a:ext cx="1308100" cy="1524000"/>
              </a:xfrm>
              <a:prstGeom prst="rect">
                <a:avLst/>
              </a:prstGeom>
            </p:spPr>
          </p:pic>
          <p:pic>
            <p:nvPicPr>
              <p:cNvPr id="7" name="Picture 6"/>
              <p:cNvPicPr>
                <a:picLocks noChangeAspect="1"/>
              </p:cNvPicPr>
              <p:nvPr/>
            </p:nvPicPr>
            <p:blipFill>
              <a:blip r:embed="rId5"/>
              <a:stretch>
                <a:fillRect/>
              </a:stretch>
            </p:blipFill>
            <p:spPr>
              <a:xfrm>
                <a:off x="1826153" y="1835208"/>
                <a:ext cx="1308100" cy="1524000"/>
              </a:xfrm>
              <a:prstGeom prst="rect">
                <a:avLst/>
              </a:prstGeom>
            </p:spPr>
          </p:pic>
          <p:pic>
            <p:nvPicPr>
              <p:cNvPr id="8" name="Picture 7"/>
              <p:cNvPicPr>
                <a:picLocks noChangeAspect="1"/>
              </p:cNvPicPr>
              <p:nvPr/>
            </p:nvPicPr>
            <p:blipFill>
              <a:blip r:embed="rId6"/>
              <a:stretch>
                <a:fillRect/>
              </a:stretch>
            </p:blipFill>
            <p:spPr>
              <a:xfrm>
                <a:off x="3157304" y="1835208"/>
                <a:ext cx="1308100" cy="1524000"/>
              </a:xfrm>
              <a:prstGeom prst="rect">
                <a:avLst/>
              </a:prstGeom>
            </p:spPr>
          </p:pic>
          <p:pic>
            <p:nvPicPr>
              <p:cNvPr id="9" name="Picture 8"/>
              <p:cNvPicPr>
                <a:picLocks noChangeAspect="1"/>
              </p:cNvPicPr>
              <p:nvPr/>
            </p:nvPicPr>
            <p:blipFill>
              <a:blip r:embed="rId7"/>
              <a:stretch>
                <a:fillRect/>
              </a:stretch>
            </p:blipFill>
            <p:spPr>
              <a:xfrm>
                <a:off x="4481513" y="1835208"/>
                <a:ext cx="1308100" cy="1524000"/>
              </a:xfrm>
              <a:prstGeom prst="rect">
                <a:avLst/>
              </a:prstGeom>
            </p:spPr>
          </p:pic>
          <p:pic>
            <p:nvPicPr>
              <p:cNvPr id="10" name="Picture 9"/>
              <p:cNvPicPr>
                <a:picLocks noChangeAspect="1"/>
              </p:cNvPicPr>
              <p:nvPr/>
            </p:nvPicPr>
            <p:blipFill>
              <a:blip r:embed="rId8"/>
              <a:stretch>
                <a:fillRect/>
              </a:stretch>
            </p:blipFill>
            <p:spPr>
              <a:xfrm>
                <a:off x="5823479" y="1835208"/>
                <a:ext cx="1308100" cy="1524000"/>
              </a:xfrm>
              <a:prstGeom prst="rect">
                <a:avLst/>
              </a:prstGeom>
            </p:spPr>
          </p:pic>
        </p:grpSp>
        <p:cxnSp>
          <p:nvCxnSpPr>
            <p:cNvPr id="12" name="Straight Arrow Connector 11"/>
            <p:cNvCxnSpPr/>
            <p:nvPr/>
          </p:nvCxnSpPr>
          <p:spPr>
            <a:xfrm>
              <a:off x="491594" y="1258442"/>
              <a:ext cx="5858407" cy="0"/>
            </a:xfrm>
            <a:prstGeom prst="straightConnector1">
              <a:avLst/>
            </a:prstGeom>
            <a:ln w="190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858754" y="806618"/>
              <a:ext cx="1185333" cy="400110"/>
            </a:xfrm>
            <a:prstGeom prst="rect">
              <a:avLst/>
            </a:prstGeom>
            <a:noFill/>
          </p:spPr>
          <p:txBody>
            <a:bodyPr wrap="square" rtlCol="0">
              <a:spAutoFit/>
            </a:bodyPr>
            <a:lstStyle/>
            <a:p>
              <a:r>
                <a:rPr lang="en-US" sz="2000" dirty="0"/>
                <a:t>Scan time</a:t>
              </a:r>
            </a:p>
          </p:txBody>
        </p:sp>
        <p:sp>
          <p:nvSpPr>
            <p:cNvPr id="38" name="TextBox 37"/>
            <p:cNvSpPr txBox="1"/>
            <p:nvPr/>
          </p:nvSpPr>
          <p:spPr>
            <a:xfrm>
              <a:off x="5394370" y="1374807"/>
              <a:ext cx="749123" cy="369332"/>
            </a:xfrm>
            <a:prstGeom prst="rect">
              <a:avLst/>
            </a:prstGeom>
            <a:noFill/>
            <a:ln>
              <a:noFill/>
            </a:ln>
          </p:spPr>
          <p:txBody>
            <a:bodyPr wrap="none" rtlCol="0">
              <a:spAutoFit/>
            </a:bodyPr>
            <a:lstStyle/>
            <a:p>
              <a:r>
                <a:rPr lang="en-US" dirty="0">
                  <a:latin typeface="Arial"/>
                  <a:cs typeface="Arial"/>
                </a:rPr>
                <a:t>5 min</a:t>
              </a:r>
            </a:p>
          </p:txBody>
        </p:sp>
      </p:grpSp>
      <p:sp>
        <p:nvSpPr>
          <p:cNvPr id="15" name="TextBox 14"/>
          <p:cNvSpPr txBox="1"/>
          <p:nvPr/>
        </p:nvSpPr>
        <p:spPr>
          <a:xfrm>
            <a:off x="2610905" y="3348341"/>
            <a:ext cx="3454400" cy="369332"/>
          </a:xfrm>
          <a:prstGeom prst="rect">
            <a:avLst/>
          </a:prstGeom>
          <a:noFill/>
        </p:spPr>
        <p:txBody>
          <a:bodyPr wrap="square" rtlCol="0">
            <a:spAutoFit/>
          </a:bodyPr>
          <a:lstStyle/>
          <a:p>
            <a:r>
              <a:rPr lang="en-US" dirty="0"/>
              <a:t>Time-Activity curve (TAC)</a:t>
            </a:r>
          </a:p>
        </p:txBody>
      </p:sp>
      <p:sp>
        <p:nvSpPr>
          <p:cNvPr id="43" name="Right Arrow 42"/>
          <p:cNvSpPr/>
          <p:nvPr/>
        </p:nvSpPr>
        <p:spPr>
          <a:xfrm>
            <a:off x="4805011" y="4641954"/>
            <a:ext cx="552097" cy="561064"/>
          </a:xfrm>
          <a:prstGeom prst="right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5769379" y="4641954"/>
            <a:ext cx="2441058"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sz="2400" dirty="0"/>
              <a:t>Binding Potential</a:t>
            </a:r>
          </a:p>
        </p:txBody>
      </p:sp>
      <p:sp>
        <p:nvSpPr>
          <p:cNvPr id="45" name="TextBox 44"/>
          <p:cNvSpPr txBox="1"/>
          <p:nvPr/>
        </p:nvSpPr>
        <p:spPr>
          <a:xfrm>
            <a:off x="5769379" y="5213455"/>
            <a:ext cx="1899192"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2400" dirty="0"/>
              <a:t>Uptake Rate</a:t>
            </a:r>
          </a:p>
        </p:txBody>
      </p:sp>
      <p:sp>
        <p:nvSpPr>
          <p:cNvPr id="47" name="TextBox 46"/>
          <p:cNvSpPr txBox="1"/>
          <p:nvPr/>
        </p:nvSpPr>
        <p:spPr>
          <a:xfrm>
            <a:off x="257004" y="904499"/>
            <a:ext cx="1185333" cy="707886"/>
          </a:xfrm>
          <a:prstGeom prst="rect">
            <a:avLst/>
          </a:prstGeom>
          <a:noFill/>
        </p:spPr>
        <p:txBody>
          <a:bodyPr wrap="square" rtlCol="0">
            <a:spAutoFit/>
          </a:bodyPr>
          <a:lstStyle/>
          <a:p>
            <a:pPr algn="r"/>
            <a:r>
              <a:rPr lang="en-US" sz="2000" dirty="0"/>
              <a:t>Scan Start</a:t>
            </a:r>
          </a:p>
        </p:txBody>
      </p:sp>
      <p:sp>
        <p:nvSpPr>
          <p:cNvPr id="20" name="Oval 19"/>
          <p:cNvSpPr/>
          <p:nvPr/>
        </p:nvSpPr>
        <p:spPr>
          <a:xfrm>
            <a:off x="1527002" y="1138624"/>
            <a:ext cx="239635" cy="239635"/>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1" name="Slide Number Placeholder 20"/>
          <p:cNvSpPr>
            <a:spLocks noGrp="1"/>
          </p:cNvSpPr>
          <p:nvPr>
            <p:ph type="sldNum" sz="quarter" idx="12"/>
          </p:nvPr>
        </p:nvSpPr>
        <p:spPr/>
        <p:txBody>
          <a:bodyPr/>
          <a:lstStyle/>
          <a:p>
            <a:fld id="{B6F15528-21DE-4FAA-801E-634DDDAF4B2B}" type="slidenum">
              <a:rPr lang="en-US" smtClean="0"/>
              <a:pPr/>
              <a:t>12</a:t>
            </a:fld>
            <a:endParaRPr lang="en-US"/>
          </a:p>
        </p:txBody>
      </p:sp>
      <p:pic>
        <p:nvPicPr>
          <p:cNvPr id="31" name="Picture 30" descr="p07463-RTM-TAC.jpg">
            <a:extLst>
              <a:ext uri="{FF2B5EF4-FFF2-40B4-BE49-F238E27FC236}">
                <a16:creationId xmlns:a16="http://schemas.microsoft.com/office/drawing/2014/main" id="{1BE3EFF1-88DE-D549-AE55-C1795A8C886D}"/>
              </a:ext>
            </a:extLst>
          </p:cNvPr>
          <p:cNvPicPr>
            <a:picLocks noChangeAspect="1"/>
          </p:cNvPicPr>
          <p:nvPr/>
        </p:nvPicPr>
        <p:blipFill rotWithShape="1">
          <a:blip r:embed="rId9">
            <a:extLst>
              <a:ext uri="{28A0092B-C50C-407E-A947-70E740481C1C}">
                <a14:useLocalDpi xmlns:a14="http://schemas.microsoft.com/office/drawing/2010/main" val="0"/>
              </a:ext>
            </a:extLst>
          </a:blip>
          <a:srcRect r="24467"/>
          <a:stretch/>
        </p:blipFill>
        <p:spPr>
          <a:xfrm>
            <a:off x="2284110" y="3887965"/>
            <a:ext cx="2441128" cy="2566224"/>
          </a:xfrm>
          <a:prstGeom prst="rect">
            <a:avLst/>
          </a:prstGeom>
        </p:spPr>
      </p:pic>
    </p:spTree>
    <p:extLst>
      <p:ext uri="{BB962C8B-B14F-4D97-AF65-F5344CB8AC3E}">
        <p14:creationId xmlns:p14="http://schemas.microsoft.com/office/powerpoint/2010/main" val="1907973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9215758-2D7C-FC43-AE9F-BDA8C5CDF9D2}"/>
              </a:ext>
            </a:extLst>
          </p:cNvPr>
          <p:cNvSpPr txBox="1"/>
          <p:nvPr/>
        </p:nvSpPr>
        <p:spPr>
          <a:xfrm>
            <a:off x="3156857" y="2569028"/>
            <a:ext cx="2842445" cy="523220"/>
          </a:xfrm>
          <a:prstGeom prst="rect">
            <a:avLst/>
          </a:prstGeom>
          <a:noFill/>
        </p:spPr>
        <p:txBody>
          <a:bodyPr wrap="none" rtlCol="0">
            <a:spAutoFit/>
          </a:bodyPr>
          <a:lstStyle/>
          <a:p>
            <a:r>
              <a:rPr lang="en-US" sz="2800" dirty="0"/>
              <a:t>Brain as a circuit</a:t>
            </a:r>
          </a:p>
        </p:txBody>
      </p:sp>
    </p:spTree>
    <p:extLst>
      <p:ext uri="{BB962C8B-B14F-4D97-AF65-F5344CB8AC3E}">
        <p14:creationId xmlns:p14="http://schemas.microsoft.com/office/powerpoint/2010/main" val="4212513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C1F18-0A20-E748-B096-8591CFF15B4E}"/>
              </a:ext>
            </a:extLst>
          </p:cNvPr>
          <p:cNvSpPr>
            <a:spLocks noGrp="1"/>
          </p:cNvSpPr>
          <p:nvPr>
            <p:ph type="title"/>
          </p:nvPr>
        </p:nvSpPr>
        <p:spPr/>
        <p:txBody>
          <a:bodyPr>
            <a:normAutofit/>
          </a:bodyPr>
          <a:lstStyle/>
          <a:p>
            <a:r>
              <a:rPr lang="en-US" dirty="0"/>
              <a:t>Brain as a circuit - neurotransmitters</a:t>
            </a:r>
          </a:p>
        </p:txBody>
      </p:sp>
      <p:pic>
        <p:nvPicPr>
          <p:cNvPr id="4" name="Picture 3">
            <a:extLst>
              <a:ext uri="{FF2B5EF4-FFF2-40B4-BE49-F238E27FC236}">
                <a16:creationId xmlns:a16="http://schemas.microsoft.com/office/drawing/2014/main" id="{937AE217-9569-DB4F-BE63-73CF83354D00}"/>
              </a:ext>
            </a:extLst>
          </p:cNvPr>
          <p:cNvPicPr>
            <a:picLocks noChangeAspect="1"/>
          </p:cNvPicPr>
          <p:nvPr/>
        </p:nvPicPr>
        <p:blipFill>
          <a:blip r:embed="rId2"/>
          <a:stretch>
            <a:fillRect/>
          </a:stretch>
        </p:blipFill>
        <p:spPr>
          <a:xfrm>
            <a:off x="170132" y="4111871"/>
            <a:ext cx="2967996" cy="1549187"/>
          </a:xfrm>
          <a:prstGeom prst="rect">
            <a:avLst/>
          </a:prstGeom>
        </p:spPr>
      </p:pic>
      <p:pic>
        <p:nvPicPr>
          <p:cNvPr id="5" name="Picture 4">
            <a:extLst>
              <a:ext uri="{FF2B5EF4-FFF2-40B4-BE49-F238E27FC236}">
                <a16:creationId xmlns:a16="http://schemas.microsoft.com/office/drawing/2014/main" id="{84FF3FBA-0820-D943-BA37-56EDF7FB1A47}"/>
              </a:ext>
            </a:extLst>
          </p:cNvPr>
          <p:cNvPicPr>
            <a:picLocks noChangeAspect="1"/>
          </p:cNvPicPr>
          <p:nvPr/>
        </p:nvPicPr>
        <p:blipFill>
          <a:blip r:embed="rId3"/>
          <a:stretch>
            <a:fillRect/>
          </a:stretch>
        </p:blipFill>
        <p:spPr>
          <a:xfrm>
            <a:off x="5342786" y="3245617"/>
            <a:ext cx="3559804" cy="3281694"/>
          </a:xfrm>
          <a:prstGeom prst="rect">
            <a:avLst/>
          </a:prstGeom>
        </p:spPr>
      </p:pic>
      <p:sp>
        <p:nvSpPr>
          <p:cNvPr id="6" name="TextBox 5">
            <a:extLst>
              <a:ext uri="{FF2B5EF4-FFF2-40B4-BE49-F238E27FC236}">
                <a16:creationId xmlns:a16="http://schemas.microsoft.com/office/drawing/2014/main" id="{E8BA6309-4EDF-B04F-ABA7-DAB58F5DFA9D}"/>
              </a:ext>
            </a:extLst>
          </p:cNvPr>
          <p:cNvSpPr txBox="1"/>
          <p:nvPr/>
        </p:nvSpPr>
        <p:spPr>
          <a:xfrm>
            <a:off x="590551" y="5769202"/>
            <a:ext cx="1774804" cy="646331"/>
          </a:xfrm>
          <a:prstGeom prst="rect">
            <a:avLst/>
          </a:prstGeom>
          <a:noFill/>
        </p:spPr>
        <p:txBody>
          <a:bodyPr wrap="square" rtlCol="0">
            <a:spAutoFit/>
          </a:bodyPr>
          <a:lstStyle/>
          <a:p>
            <a:r>
              <a:rPr lang="en-US" dirty="0"/>
              <a:t>Dopaminergic system </a:t>
            </a:r>
          </a:p>
        </p:txBody>
      </p:sp>
      <p:sp>
        <p:nvSpPr>
          <p:cNvPr id="7" name="TextBox 6">
            <a:extLst>
              <a:ext uri="{FF2B5EF4-FFF2-40B4-BE49-F238E27FC236}">
                <a16:creationId xmlns:a16="http://schemas.microsoft.com/office/drawing/2014/main" id="{CC95B3B3-3081-4F47-8AA9-15D325476BC3}"/>
              </a:ext>
            </a:extLst>
          </p:cNvPr>
          <p:cNvSpPr txBox="1"/>
          <p:nvPr/>
        </p:nvSpPr>
        <p:spPr>
          <a:xfrm>
            <a:off x="3615970" y="4159081"/>
            <a:ext cx="1685717" cy="646331"/>
          </a:xfrm>
          <a:prstGeom prst="rect">
            <a:avLst/>
          </a:prstGeom>
          <a:noFill/>
        </p:spPr>
        <p:txBody>
          <a:bodyPr wrap="square" rtlCol="0">
            <a:spAutoFit/>
          </a:bodyPr>
          <a:lstStyle/>
          <a:p>
            <a:r>
              <a:rPr lang="en-US" dirty="0"/>
              <a:t>Serotonergic system </a:t>
            </a:r>
          </a:p>
        </p:txBody>
      </p:sp>
      <p:sp>
        <p:nvSpPr>
          <p:cNvPr id="8" name="TextBox 7">
            <a:extLst>
              <a:ext uri="{FF2B5EF4-FFF2-40B4-BE49-F238E27FC236}">
                <a16:creationId xmlns:a16="http://schemas.microsoft.com/office/drawing/2014/main" id="{478FE30A-2906-2F43-A808-66CFF9E9752F}"/>
              </a:ext>
            </a:extLst>
          </p:cNvPr>
          <p:cNvSpPr txBox="1"/>
          <p:nvPr/>
        </p:nvSpPr>
        <p:spPr>
          <a:xfrm>
            <a:off x="3714689" y="5446036"/>
            <a:ext cx="1565001" cy="646331"/>
          </a:xfrm>
          <a:prstGeom prst="rect">
            <a:avLst/>
          </a:prstGeom>
          <a:noFill/>
        </p:spPr>
        <p:txBody>
          <a:bodyPr wrap="square" rtlCol="0">
            <a:spAutoFit/>
          </a:bodyPr>
          <a:lstStyle/>
          <a:p>
            <a:r>
              <a:rPr lang="en-US" dirty="0"/>
              <a:t>Cholinergic system </a:t>
            </a:r>
          </a:p>
        </p:txBody>
      </p:sp>
      <p:pic>
        <p:nvPicPr>
          <p:cNvPr id="10" name="Picture 7" descr="A:\neurons.jpg">
            <a:extLst>
              <a:ext uri="{FF2B5EF4-FFF2-40B4-BE49-F238E27FC236}">
                <a16:creationId xmlns:a16="http://schemas.microsoft.com/office/drawing/2014/main" id="{EF0FD786-B10A-8143-86A1-5DDB949175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43248" b="52161"/>
          <a:stretch>
            <a:fillRect/>
          </a:stretch>
        </p:blipFill>
        <p:spPr bwMode="auto">
          <a:xfrm>
            <a:off x="3874437" y="1714737"/>
            <a:ext cx="1177623" cy="2444343"/>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8" descr="A:\neurons.jpg">
            <a:extLst>
              <a:ext uri="{FF2B5EF4-FFF2-40B4-BE49-F238E27FC236}">
                <a16:creationId xmlns:a16="http://schemas.microsoft.com/office/drawing/2014/main" id="{32B57AA2-673D-5B4B-BA7D-FCD81A97B8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6883" t="62143" r="34286" b="3893"/>
          <a:stretch>
            <a:fillRect/>
          </a:stretch>
        </p:blipFill>
        <p:spPr bwMode="auto">
          <a:xfrm>
            <a:off x="5052060" y="1739361"/>
            <a:ext cx="990600" cy="21336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3" name="Group 12">
            <a:extLst>
              <a:ext uri="{FF2B5EF4-FFF2-40B4-BE49-F238E27FC236}">
                <a16:creationId xmlns:a16="http://schemas.microsoft.com/office/drawing/2014/main" id="{E8BB4649-E33C-B940-9155-2ECD9D7C0EA5}"/>
              </a:ext>
            </a:extLst>
          </p:cNvPr>
          <p:cNvGrpSpPr/>
          <p:nvPr/>
        </p:nvGrpSpPr>
        <p:grpSpPr>
          <a:xfrm>
            <a:off x="397455" y="1717728"/>
            <a:ext cx="3556000" cy="2286000"/>
            <a:chOff x="397455" y="1717728"/>
            <a:chExt cx="3556000" cy="2286000"/>
          </a:xfrm>
        </p:grpSpPr>
        <p:pic>
          <p:nvPicPr>
            <p:cNvPr id="9" name="Picture 8">
              <a:extLst>
                <a:ext uri="{FF2B5EF4-FFF2-40B4-BE49-F238E27FC236}">
                  <a16:creationId xmlns:a16="http://schemas.microsoft.com/office/drawing/2014/main" id="{0187BEC3-60E9-774C-8476-4CA81189EA26}"/>
                </a:ext>
              </a:extLst>
            </p:cNvPr>
            <p:cNvPicPr>
              <a:picLocks noChangeAspect="1"/>
            </p:cNvPicPr>
            <p:nvPr/>
          </p:nvPicPr>
          <p:blipFill>
            <a:blip r:embed="rId5"/>
            <a:stretch>
              <a:fillRect/>
            </a:stretch>
          </p:blipFill>
          <p:spPr>
            <a:xfrm>
              <a:off x="397455" y="1717728"/>
              <a:ext cx="3556000" cy="2286000"/>
            </a:xfrm>
            <a:prstGeom prst="rect">
              <a:avLst/>
            </a:prstGeom>
          </p:spPr>
        </p:pic>
        <p:sp>
          <p:nvSpPr>
            <p:cNvPr id="3" name="TextBox 2">
              <a:extLst>
                <a:ext uri="{FF2B5EF4-FFF2-40B4-BE49-F238E27FC236}">
                  <a16:creationId xmlns:a16="http://schemas.microsoft.com/office/drawing/2014/main" id="{2BD64C40-4E16-2147-AD6D-57BE7C5EA27F}"/>
                </a:ext>
              </a:extLst>
            </p:cNvPr>
            <p:cNvSpPr txBox="1"/>
            <p:nvPr/>
          </p:nvSpPr>
          <p:spPr>
            <a:xfrm>
              <a:off x="2446772" y="3245617"/>
              <a:ext cx="938077" cy="369332"/>
            </a:xfrm>
            <a:prstGeom prst="rect">
              <a:avLst/>
            </a:prstGeom>
            <a:noFill/>
          </p:spPr>
          <p:txBody>
            <a:bodyPr wrap="none" rtlCol="0">
              <a:spAutoFit/>
            </a:bodyPr>
            <a:lstStyle/>
            <a:p>
              <a:r>
                <a:rPr lang="en-US" dirty="0"/>
                <a:t>Neuron</a:t>
              </a:r>
            </a:p>
          </p:txBody>
        </p:sp>
      </p:grpSp>
    </p:spTree>
    <p:extLst>
      <p:ext uri="{BB962C8B-B14F-4D97-AF65-F5344CB8AC3E}">
        <p14:creationId xmlns:p14="http://schemas.microsoft.com/office/powerpoint/2010/main" val="1808446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02769" y="1195746"/>
            <a:ext cx="7290526" cy="5241637"/>
          </a:xfrm>
          <a:prstGeom prst="rect">
            <a:avLst/>
          </a:prstGeom>
          <a:solidFill>
            <a:schemeClr val="bg1"/>
          </a:solidFill>
        </p:spPr>
      </p:pic>
      <p:cxnSp>
        <p:nvCxnSpPr>
          <p:cNvPr id="3" name="Straight Connector 2">
            <a:extLst>
              <a:ext uri="{FF2B5EF4-FFF2-40B4-BE49-F238E27FC236}">
                <a16:creationId xmlns:a16="http://schemas.microsoft.com/office/drawing/2014/main" id="{0E0CECBB-3967-D047-918A-D57B4B763D0B}"/>
              </a:ext>
            </a:extLst>
          </p:cNvPr>
          <p:cNvCxnSpPr/>
          <p:nvPr/>
        </p:nvCxnSpPr>
        <p:spPr>
          <a:xfrm>
            <a:off x="2452911" y="5979887"/>
            <a:ext cx="5805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CD2E55A8-D897-EB44-8525-88BB2AE2B85B}"/>
              </a:ext>
            </a:extLst>
          </p:cNvPr>
          <p:cNvCxnSpPr/>
          <p:nvPr/>
        </p:nvCxnSpPr>
        <p:spPr>
          <a:xfrm>
            <a:off x="7685314" y="3429000"/>
            <a:ext cx="5805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2AD8619B-7CF9-7F49-B1DF-563DDD2734C0}"/>
              </a:ext>
            </a:extLst>
          </p:cNvPr>
          <p:cNvCxnSpPr/>
          <p:nvPr/>
        </p:nvCxnSpPr>
        <p:spPr>
          <a:xfrm>
            <a:off x="5094515" y="5979887"/>
            <a:ext cx="580571"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BC972FCB-6F10-364A-A9ED-1A48A197AE0A}"/>
              </a:ext>
            </a:extLst>
          </p:cNvPr>
          <p:cNvCxnSpPr/>
          <p:nvPr/>
        </p:nvCxnSpPr>
        <p:spPr>
          <a:xfrm>
            <a:off x="2256973" y="6281057"/>
            <a:ext cx="580571"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91AE9DC9-38F4-C74E-9E04-6AAF7E128E5E}"/>
              </a:ext>
            </a:extLst>
          </p:cNvPr>
          <p:cNvCxnSpPr/>
          <p:nvPr/>
        </p:nvCxnSpPr>
        <p:spPr>
          <a:xfrm>
            <a:off x="7685314" y="6281057"/>
            <a:ext cx="580571"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C793FCB2-2ECB-654D-8A10-C589638D90CA}"/>
              </a:ext>
            </a:extLst>
          </p:cNvPr>
          <p:cNvCxnSpPr/>
          <p:nvPr/>
        </p:nvCxnSpPr>
        <p:spPr>
          <a:xfrm>
            <a:off x="4869544" y="6281057"/>
            <a:ext cx="580571"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11" name="Rectangle 10">
            <a:extLst>
              <a:ext uri="{FF2B5EF4-FFF2-40B4-BE49-F238E27FC236}">
                <a16:creationId xmlns:a16="http://schemas.microsoft.com/office/drawing/2014/main" id="{1210C0EB-D70F-F74F-9CCB-0298C669D0AC}"/>
              </a:ext>
            </a:extLst>
          </p:cNvPr>
          <p:cNvSpPr/>
          <p:nvPr/>
        </p:nvSpPr>
        <p:spPr>
          <a:xfrm>
            <a:off x="4812004" y="866382"/>
            <a:ext cx="4107026" cy="481233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B9C6B8A9-810E-CA4C-BD74-274C9739F3DD}"/>
              </a:ext>
            </a:extLst>
          </p:cNvPr>
          <p:cNvCxnSpPr/>
          <p:nvPr/>
        </p:nvCxnSpPr>
        <p:spPr>
          <a:xfrm>
            <a:off x="7685313" y="5979887"/>
            <a:ext cx="580571"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4869544" y="388764"/>
            <a:ext cx="4049486" cy="1323439"/>
          </a:xfrm>
          <a:prstGeom prst="rect">
            <a:avLst/>
          </a:prstGeom>
          <a:noFill/>
        </p:spPr>
        <p:txBody>
          <a:bodyPr wrap="square" rtlCol="0">
            <a:spAutoFit/>
          </a:bodyPr>
          <a:lstStyle/>
          <a:p>
            <a:r>
              <a:rPr lang="en-US" sz="2000" dirty="0">
                <a:effectLst>
                  <a:outerShdw blurRad="50800" dist="38100" dir="2700000" algn="tl" rotWithShape="0">
                    <a:prstClr val="black">
                      <a:alpha val="40000"/>
                    </a:prstClr>
                  </a:outerShdw>
                </a:effectLst>
              </a:rPr>
              <a:t>Proper function depends of a balance between </a:t>
            </a:r>
            <a:r>
              <a:rPr lang="en-US" sz="2000" b="1" dirty="0">
                <a:effectLst>
                  <a:outerShdw blurRad="50800" dist="38100" dir="2700000" algn="tl" rotWithShape="0">
                    <a:prstClr val="black">
                      <a:alpha val="40000"/>
                    </a:prstClr>
                  </a:outerShdw>
                </a:effectLst>
              </a:rPr>
              <a:t>excitation</a:t>
            </a:r>
            <a:r>
              <a:rPr lang="en-US" sz="2000" dirty="0">
                <a:effectLst>
                  <a:outerShdw blurRad="50800" dist="38100" dir="2700000" algn="tl" rotWithShape="0">
                    <a:prstClr val="black">
                      <a:alpha val="40000"/>
                    </a:prstClr>
                  </a:outerShdw>
                </a:effectLst>
              </a:rPr>
              <a:t> and </a:t>
            </a:r>
            <a:r>
              <a:rPr lang="en-US" sz="2000" b="1" dirty="0">
                <a:effectLst>
                  <a:outerShdw blurRad="50800" dist="38100" dir="2700000" algn="tl" rotWithShape="0">
                    <a:prstClr val="black">
                      <a:alpha val="40000"/>
                    </a:prstClr>
                  </a:outerShdw>
                </a:effectLst>
              </a:rPr>
              <a:t>inhibition, it </a:t>
            </a:r>
            <a:r>
              <a:rPr lang="en-US" sz="2000" dirty="0">
                <a:effectLst>
                  <a:outerShdw blurRad="50800" dist="38100" dir="2700000" algn="tl" rotWithShape="0">
                    <a:prstClr val="black">
                      <a:alpha val="40000"/>
                    </a:prstClr>
                  </a:outerShdw>
                </a:effectLst>
              </a:rPr>
              <a:t> involves </a:t>
            </a:r>
            <a:r>
              <a:rPr lang="en-US" sz="2000" b="1" dirty="0">
                <a:effectLst>
                  <a:outerShdw blurRad="50800" dist="38100" dir="2700000" algn="tl" rotWithShape="0">
                    <a:prstClr val="black">
                      <a:alpha val="40000"/>
                    </a:prstClr>
                  </a:outerShdw>
                </a:effectLst>
              </a:rPr>
              <a:t>a cascade of events</a:t>
            </a:r>
            <a:r>
              <a:rPr lang="en-US" sz="2000" dirty="0">
                <a:effectLst>
                  <a:outerShdw blurRad="50800" dist="38100" dir="2700000" algn="tl" rotWithShape="0">
                    <a:prstClr val="black">
                      <a:alpha val="40000"/>
                    </a:prstClr>
                  </a:outerShdw>
                </a:effectLst>
              </a:rPr>
              <a:t> and </a:t>
            </a:r>
            <a:r>
              <a:rPr lang="en-US" sz="2000" b="1" dirty="0">
                <a:effectLst>
                  <a:outerShdw blurRad="50800" dist="38100" dir="2700000" algn="tl" rotWithShape="0">
                    <a:prstClr val="black">
                      <a:alpha val="40000"/>
                    </a:prstClr>
                  </a:outerShdw>
                </a:effectLst>
              </a:rPr>
              <a:t>circuitry</a:t>
            </a:r>
          </a:p>
        </p:txBody>
      </p:sp>
      <p:sp>
        <p:nvSpPr>
          <p:cNvPr id="2" name="TextBox 1">
            <a:extLst>
              <a:ext uri="{FF2B5EF4-FFF2-40B4-BE49-F238E27FC236}">
                <a16:creationId xmlns:a16="http://schemas.microsoft.com/office/drawing/2014/main" id="{CDF86933-930E-C248-9ECF-806AAA95C0E7}"/>
              </a:ext>
            </a:extLst>
          </p:cNvPr>
          <p:cNvSpPr txBox="1"/>
          <p:nvPr/>
        </p:nvSpPr>
        <p:spPr>
          <a:xfrm>
            <a:off x="654381" y="359268"/>
            <a:ext cx="1454244" cy="461665"/>
          </a:xfrm>
          <a:prstGeom prst="rect">
            <a:avLst/>
          </a:prstGeom>
          <a:noFill/>
        </p:spPr>
        <p:txBody>
          <a:bodyPr wrap="none" rtlCol="0">
            <a:spAutoFit/>
          </a:bodyPr>
          <a:lstStyle/>
          <a:p>
            <a:r>
              <a:rPr lang="en-US" sz="2400" b="1" dirty="0"/>
              <a:t>Signaling</a:t>
            </a:r>
          </a:p>
        </p:txBody>
      </p:sp>
      <p:pic>
        <p:nvPicPr>
          <p:cNvPr id="3074" name="Picture 2" descr="Image result for striatum direct pathway">
            <a:extLst>
              <a:ext uri="{FF2B5EF4-FFF2-40B4-BE49-F238E27FC236}">
                <a16:creationId xmlns:a16="http://schemas.microsoft.com/office/drawing/2014/main" id="{A1732692-173E-DA48-9A90-8C47A8E21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8180" y="2087016"/>
            <a:ext cx="3545115" cy="3023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9560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69CB9E-B601-A546-A762-6FEB8689A857}"/>
              </a:ext>
            </a:extLst>
          </p:cNvPr>
          <p:cNvSpPr txBox="1"/>
          <p:nvPr/>
        </p:nvSpPr>
        <p:spPr>
          <a:xfrm>
            <a:off x="899885" y="3044371"/>
            <a:ext cx="7303602" cy="461665"/>
          </a:xfrm>
          <a:prstGeom prst="rect">
            <a:avLst/>
          </a:prstGeom>
          <a:noFill/>
        </p:spPr>
        <p:txBody>
          <a:bodyPr wrap="none" rtlCol="0">
            <a:spAutoFit/>
          </a:bodyPr>
          <a:lstStyle/>
          <a:p>
            <a:r>
              <a:rPr lang="en-US" sz="2400" dirty="0"/>
              <a:t>Functional connectivity – resting state functional MRI</a:t>
            </a:r>
          </a:p>
        </p:txBody>
      </p:sp>
    </p:spTree>
    <p:extLst>
      <p:ext uri="{BB962C8B-B14F-4D97-AF65-F5344CB8AC3E}">
        <p14:creationId xmlns:p14="http://schemas.microsoft.com/office/powerpoint/2010/main" val="2537820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8135" y="468675"/>
            <a:ext cx="3766224" cy="400110"/>
          </a:xfrm>
          <a:prstGeom prst="rect">
            <a:avLst/>
          </a:prstGeom>
          <a:noFill/>
        </p:spPr>
        <p:txBody>
          <a:bodyPr wrap="none" rtlCol="0">
            <a:spAutoFit/>
          </a:bodyPr>
          <a:lstStyle/>
          <a:p>
            <a:r>
              <a:rPr lang="en-US" sz="2000" b="1" dirty="0"/>
              <a:t>Resting state MRI </a:t>
            </a:r>
            <a:r>
              <a:rPr lang="en-US" sz="2000" dirty="0"/>
              <a:t>- connectivity</a:t>
            </a:r>
          </a:p>
        </p:txBody>
      </p:sp>
      <p:pic>
        <p:nvPicPr>
          <p:cNvPr id="3" name="Picture 2">
            <a:extLst>
              <a:ext uri="{FF2B5EF4-FFF2-40B4-BE49-F238E27FC236}">
                <a16:creationId xmlns:a16="http://schemas.microsoft.com/office/drawing/2014/main" id="{353369F4-B9FC-7841-824D-2FAA743BA0AB}"/>
              </a:ext>
            </a:extLst>
          </p:cNvPr>
          <p:cNvPicPr>
            <a:picLocks noChangeAspect="1"/>
          </p:cNvPicPr>
          <p:nvPr/>
        </p:nvPicPr>
        <p:blipFill rotWithShape="1">
          <a:blip r:embed="rId2"/>
          <a:srcRect b="3778"/>
          <a:stretch/>
        </p:blipFill>
        <p:spPr>
          <a:xfrm>
            <a:off x="910292" y="749912"/>
            <a:ext cx="7548134" cy="5646942"/>
          </a:xfrm>
          <a:prstGeom prst="rect">
            <a:avLst/>
          </a:prstGeom>
        </p:spPr>
      </p:pic>
      <p:sp>
        <p:nvSpPr>
          <p:cNvPr id="7" name="TextBox 6">
            <a:extLst>
              <a:ext uri="{FF2B5EF4-FFF2-40B4-BE49-F238E27FC236}">
                <a16:creationId xmlns:a16="http://schemas.microsoft.com/office/drawing/2014/main" id="{ED9A7E54-8B0D-EA4B-AD21-A83015731834}"/>
              </a:ext>
            </a:extLst>
          </p:cNvPr>
          <p:cNvSpPr txBox="1"/>
          <p:nvPr/>
        </p:nvSpPr>
        <p:spPr>
          <a:xfrm>
            <a:off x="5271911" y="6396854"/>
            <a:ext cx="3424977" cy="369332"/>
          </a:xfrm>
          <a:prstGeom prst="rect">
            <a:avLst/>
          </a:prstGeom>
          <a:noFill/>
        </p:spPr>
        <p:txBody>
          <a:bodyPr wrap="none" rtlCol="0">
            <a:spAutoFit/>
          </a:bodyPr>
          <a:lstStyle/>
          <a:p>
            <a:r>
              <a:rPr lang="en-US" dirty="0"/>
              <a:t>Altered in MANY disease states</a:t>
            </a:r>
          </a:p>
        </p:txBody>
      </p:sp>
    </p:spTree>
    <p:extLst>
      <p:ext uri="{BB962C8B-B14F-4D97-AF65-F5344CB8AC3E}">
        <p14:creationId xmlns:p14="http://schemas.microsoft.com/office/powerpoint/2010/main" val="3480175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785" y="548274"/>
            <a:ext cx="6761787" cy="584775"/>
          </a:xfrm>
          <a:prstGeom prst="rect">
            <a:avLst/>
          </a:prstGeom>
          <a:noFill/>
        </p:spPr>
        <p:txBody>
          <a:bodyPr wrap="none" rtlCol="0">
            <a:spAutoFit/>
          </a:bodyPr>
          <a:lstStyle/>
          <a:p>
            <a:r>
              <a:rPr lang="en-US" sz="3200" b="1" dirty="0"/>
              <a:t>Network degeneration hypothesis</a:t>
            </a:r>
          </a:p>
        </p:txBody>
      </p:sp>
      <p:sp>
        <p:nvSpPr>
          <p:cNvPr id="3" name="TextBox 2"/>
          <p:cNvSpPr txBox="1"/>
          <p:nvPr/>
        </p:nvSpPr>
        <p:spPr>
          <a:xfrm>
            <a:off x="274784" y="1307287"/>
            <a:ext cx="8358377" cy="1938992"/>
          </a:xfrm>
          <a:prstGeom prst="rect">
            <a:avLst/>
          </a:prstGeom>
          <a:noFill/>
        </p:spPr>
        <p:txBody>
          <a:bodyPr wrap="square" rtlCol="0">
            <a:spAutoFit/>
          </a:bodyPr>
          <a:lstStyle/>
          <a:p>
            <a:r>
              <a:rPr lang="en-CA" sz="2400" dirty="0"/>
              <a:t>Initiation and progression of </a:t>
            </a:r>
            <a:r>
              <a:rPr lang="en-CA" sz="2400" i="1" dirty="0"/>
              <a:t>disease-specific pathological changes occur within specific </a:t>
            </a:r>
            <a:r>
              <a:rPr lang="en-CA" sz="2400" b="1" i="1" dirty="0">
                <a:solidFill>
                  <a:schemeClr val="accent2"/>
                </a:solidFill>
              </a:rPr>
              <a:t>brain structural and functional networks</a:t>
            </a:r>
            <a:r>
              <a:rPr lang="en-CA" sz="2400" b="1" i="1" dirty="0">
                <a:solidFill>
                  <a:srgbClr val="3366FF"/>
                </a:solidFill>
              </a:rPr>
              <a:t> </a:t>
            </a:r>
            <a:r>
              <a:rPr lang="en-CA" sz="2400" i="1" dirty="0"/>
              <a:t>and are mediated by </a:t>
            </a:r>
            <a:r>
              <a:rPr lang="en-CA" sz="2400" b="1" i="1" dirty="0">
                <a:solidFill>
                  <a:schemeClr val="accent5">
                    <a:lumMod val="75000"/>
                  </a:schemeClr>
                </a:solidFill>
              </a:rPr>
              <a:t>abnormal protein aggregation, inflammation and impaired cellular energetics </a:t>
            </a:r>
            <a:r>
              <a:rPr lang="en-CA" sz="2400" i="1" dirty="0"/>
              <a:t>coupled to </a:t>
            </a:r>
            <a:r>
              <a:rPr lang="en-CA" sz="2400" b="1" i="1" dirty="0">
                <a:solidFill>
                  <a:schemeClr val="accent5">
                    <a:lumMod val="75000"/>
                  </a:schemeClr>
                </a:solidFill>
              </a:rPr>
              <a:t>abnormal neurotransmission</a:t>
            </a:r>
            <a:r>
              <a:rPr lang="en-CA" sz="2400" b="1" i="1" dirty="0">
                <a:solidFill>
                  <a:schemeClr val="accent6">
                    <a:lumMod val="75000"/>
                  </a:schemeClr>
                </a:solidFill>
              </a:rPr>
              <a:t>.</a:t>
            </a:r>
            <a:r>
              <a:rPr lang="en-CA" sz="2400" b="1" dirty="0">
                <a:solidFill>
                  <a:schemeClr val="accent6">
                    <a:lumMod val="75000"/>
                  </a:schemeClr>
                </a:solidFill>
              </a:rPr>
              <a:t> </a:t>
            </a:r>
            <a:endParaRPr lang="en-US" sz="2400" b="1" dirty="0">
              <a:solidFill>
                <a:schemeClr val="accent6">
                  <a:lumMod val="75000"/>
                </a:schemeClr>
              </a:solidFill>
            </a:endParaRPr>
          </a:p>
        </p:txBody>
      </p:sp>
      <p:sp>
        <p:nvSpPr>
          <p:cNvPr id="4" name="TextBox 3"/>
          <p:cNvSpPr txBox="1"/>
          <p:nvPr/>
        </p:nvSpPr>
        <p:spPr>
          <a:xfrm>
            <a:off x="4657008" y="3246279"/>
            <a:ext cx="3976153" cy="707886"/>
          </a:xfrm>
          <a:prstGeom prst="rect">
            <a:avLst/>
          </a:prstGeom>
          <a:noFill/>
          <a:ln>
            <a:noFill/>
          </a:ln>
        </p:spPr>
        <p:txBody>
          <a:bodyPr wrap="none" rtlCol="0">
            <a:spAutoFit/>
          </a:bodyPr>
          <a:lstStyle/>
          <a:p>
            <a:r>
              <a:rPr lang="en-US" sz="1600" i="1" dirty="0"/>
              <a:t>Seeley WW, et al. 2009. Neuron 62:42-52</a:t>
            </a:r>
            <a:endParaRPr lang="en-CA" sz="1600" i="1" dirty="0"/>
          </a:p>
          <a:p>
            <a:endParaRPr lang="en-US" sz="2400" dirty="0">
              <a:effectLst>
                <a:outerShdw blurRad="50800" dist="38100" dir="2700000" algn="tl" rotWithShape="0">
                  <a:prstClr val="black">
                    <a:alpha val="40000"/>
                  </a:prstClr>
                </a:outerShdw>
              </a:effectLst>
            </a:endParaRPr>
          </a:p>
        </p:txBody>
      </p:sp>
      <p:pic>
        <p:nvPicPr>
          <p:cNvPr id="5" name="Content Placeholder 6"/>
          <p:cNvPicPr>
            <a:picLocks noChangeAspect="1"/>
          </p:cNvPicPr>
          <p:nvPr/>
        </p:nvPicPr>
        <p:blipFill>
          <a:blip r:embed="rId2"/>
          <a:srcRect t="10543" b="10543"/>
          <a:stretch>
            <a:fillRect/>
          </a:stretch>
        </p:blipFill>
        <p:spPr>
          <a:xfrm>
            <a:off x="389345" y="3709405"/>
            <a:ext cx="4064627" cy="2235388"/>
          </a:xfrm>
          <a:prstGeom prst="rect">
            <a:avLst/>
          </a:prstGeom>
        </p:spPr>
      </p:pic>
      <p:sp>
        <p:nvSpPr>
          <p:cNvPr id="6" name="TextBox 5">
            <a:extLst>
              <a:ext uri="{FF2B5EF4-FFF2-40B4-BE49-F238E27FC236}">
                <a16:creationId xmlns:a16="http://schemas.microsoft.com/office/drawing/2014/main" id="{C65A90E0-BB4A-F54F-9024-21BAB2AE34F4}"/>
              </a:ext>
            </a:extLst>
          </p:cNvPr>
          <p:cNvSpPr txBox="1"/>
          <p:nvPr/>
        </p:nvSpPr>
        <p:spPr>
          <a:xfrm>
            <a:off x="4898573" y="4827099"/>
            <a:ext cx="4093028" cy="1292662"/>
          </a:xfrm>
          <a:prstGeom prst="rect">
            <a:avLst/>
          </a:prstGeom>
          <a:noFill/>
        </p:spPr>
        <p:txBody>
          <a:bodyPr wrap="square" rtlCol="0">
            <a:spAutoFit/>
          </a:bodyPr>
          <a:lstStyle/>
          <a:p>
            <a:r>
              <a:rPr lang="en-US" dirty="0">
                <a:sym typeface="Wingdings" pitchFamily="2" charset="2"/>
              </a:rPr>
              <a:t> </a:t>
            </a:r>
            <a:r>
              <a:rPr lang="en-US" sz="2000" dirty="0">
                <a:sym typeface="Wingdings" pitchFamily="2" charset="2"/>
              </a:rPr>
              <a:t>PET/MRI</a:t>
            </a:r>
          </a:p>
          <a:p>
            <a:pPr marL="285750" indent="-285750">
              <a:buFont typeface="Wingdings" pitchFamily="2" charset="2"/>
              <a:buChar char="à"/>
            </a:pPr>
            <a:r>
              <a:rPr lang="en-US" sz="2000" dirty="0">
                <a:sym typeface="Wingdings" pitchFamily="2" charset="2"/>
              </a:rPr>
              <a:t>Analyses that accounts for connectivity and interactions</a:t>
            </a:r>
          </a:p>
          <a:p>
            <a:pPr marL="285750" indent="-285750">
              <a:buFont typeface="Wingdings" pitchFamily="2" charset="2"/>
              <a:buChar char="à"/>
            </a:pPr>
            <a:endParaRPr lang="en-US" dirty="0"/>
          </a:p>
        </p:txBody>
      </p:sp>
    </p:spTree>
    <p:extLst>
      <p:ext uri="{BB962C8B-B14F-4D97-AF65-F5344CB8AC3E}">
        <p14:creationId xmlns:p14="http://schemas.microsoft.com/office/powerpoint/2010/main" val="2061279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8527" y="263596"/>
            <a:ext cx="3086001" cy="523220"/>
          </a:xfrm>
          <a:prstGeom prst="rect">
            <a:avLst/>
          </a:prstGeom>
          <a:noFill/>
        </p:spPr>
        <p:txBody>
          <a:bodyPr wrap="none" rtlCol="0">
            <a:spAutoFit/>
          </a:bodyPr>
          <a:lstStyle/>
          <a:p>
            <a:r>
              <a:rPr lang="en-US" sz="2800" b="1" dirty="0">
                <a:effectLst>
                  <a:outerShdw blurRad="50800" dist="38100" dir="2700000" algn="tl" rotWithShape="0">
                    <a:prstClr val="black">
                      <a:alpha val="40000"/>
                    </a:prstClr>
                  </a:outerShdw>
                </a:effectLst>
              </a:rPr>
              <a:t>Parkinson’s disease</a:t>
            </a:r>
          </a:p>
        </p:txBody>
      </p:sp>
      <p:sp>
        <p:nvSpPr>
          <p:cNvPr id="3" name="Text Box 2"/>
          <p:cNvSpPr txBox="1">
            <a:spLocks noChangeArrowheads="1"/>
          </p:cNvSpPr>
          <p:nvPr/>
        </p:nvSpPr>
        <p:spPr bwMode="auto">
          <a:xfrm>
            <a:off x="228600" y="990600"/>
            <a:ext cx="8748713" cy="6524863"/>
          </a:xfrm>
          <a:prstGeom prst="rect">
            <a:avLst/>
          </a:prstGeom>
          <a:noFill/>
          <a:ln w="9525">
            <a:noFill/>
            <a:miter lim="800000"/>
            <a:headEnd/>
            <a:tailEnd/>
          </a:ln>
          <a:effectLst/>
        </p:spPr>
        <p:txBody>
          <a:bodyPr>
            <a:spAutoFit/>
          </a:bodyPr>
          <a:lstStyle/>
          <a:p>
            <a:pPr marL="342900" indent="-342900" eaLnBrk="1" hangingPunct="1">
              <a:buFont typeface="Wingdings" charset="2"/>
              <a:buChar char="§"/>
              <a:defRPr/>
            </a:pPr>
            <a:r>
              <a:rPr lang="en-US" sz="2000" dirty="0">
                <a:ea typeface="+mn-ea"/>
                <a:cs typeface="Arial" charset="0"/>
              </a:rPr>
              <a:t>Affects 300/100,000 of the general population </a:t>
            </a:r>
          </a:p>
          <a:p>
            <a:pPr marL="342900" indent="-342900" eaLnBrk="1" hangingPunct="1">
              <a:buFont typeface="Wingdings" charset="2"/>
              <a:buChar char="§"/>
              <a:defRPr/>
            </a:pPr>
            <a:endParaRPr lang="en-US" sz="2000" dirty="0">
              <a:ea typeface="+mn-ea"/>
              <a:cs typeface="Arial" charset="0"/>
            </a:endParaRPr>
          </a:p>
          <a:p>
            <a:pPr marL="342900" indent="-342900" eaLnBrk="1" hangingPunct="1">
              <a:buFont typeface="Wingdings" charset="2"/>
              <a:buChar char="§"/>
              <a:defRPr/>
            </a:pPr>
            <a:r>
              <a:rPr lang="en-US" sz="2000" b="1" dirty="0">
                <a:ea typeface="+mn-ea"/>
                <a:cs typeface="Arial" charset="0"/>
              </a:rPr>
              <a:t>Characterized by slowness of movements and generally tremor</a:t>
            </a:r>
          </a:p>
          <a:p>
            <a:pPr eaLnBrk="1" hangingPunct="1">
              <a:defRPr/>
            </a:pPr>
            <a:r>
              <a:rPr lang="en-US" b="1" i="1" dirty="0">
                <a:ea typeface="+mn-ea"/>
                <a:cs typeface="Arial" charset="0"/>
              </a:rPr>
              <a:t>(J Parkinson 1817)</a:t>
            </a:r>
          </a:p>
          <a:p>
            <a:pPr marL="342900" indent="-342900" eaLnBrk="1" hangingPunct="1">
              <a:buFont typeface="Wingdings" charset="2"/>
              <a:buChar char="§"/>
              <a:defRPr/>
            </a:pPr>
            <a:r>
              <a:rPr lang="en-US" sz="2000" dirty="0">
                <a:ea typeface="+mn-ea"/>
              </a:rPr>
              <a:t> </a:t>
            </a:r>
            <a:r>
              <a:rPr lang="en-US" sz="2000" dirty="0">
                <a:solidFill>
                  <a:srgbClr val="000000"/>
                </a:solidFill>
                <a:ea typeface="+mn-ea"/>
              </a:rPr>
              <a:t>Degeneration</a:t>
            </a:r>
            <a:r>
              <a:rPr lang="en-US" sz="2000" dirty="0">
                <a:ea typeface="+mn-ea"/>
              </a:rPr>
              <a:t> of the </a:t>
            </a:r>
            <a:r>
              <a:rPr lang="en-US" sz="2000" b="1" dirty="0">
                <a:ea typeface="+mn-ea"/>
              </a:rPr>
              <a:t>dopamine</a:t>
            </a:r>
            <a:r>
              <a:rPr lang="en-US" sz="2000" dirty="0">
                <a:ea typeface="+mn-ea"/>
              </a:rPr>
              <a:t> producing neurons (</a:t>
            </a:r>
            <a:r>
              <a:rPr lang="en-US" sz="2000" i="1" dirty="0">
                <a:ea typeface="+mn-ea"/>
              </a:rPr>
              <a:t>~ 1960)</a:t>
            </a:r>
          </a:p>
          <a:p>
            <a:pPr marL="342900" indent="-342900" eaLnBrk="1" hangingPunct="1">
              <a:buFont typeface="Wingdings" charset="2"/>
              <a:buChar char="§"/>
              <a:defRPr/>
            </a:pPr>
            <a:endParaRPr lang="en-US" sz="2000" dirty="0">
              <a:ea typeface="+mn-ea"/>
            </a:endParaRPr>
          </a:p>
          <a:p>
            <a:pPr marL="342900" indent="-342900" eaLnBrk="1" hangingPunct="1">
              <a:buFont typeface="Wingdings" charset="2"/>
              <a:buChar char="§"/>
              <a:defRPr/>
            </a:pPr>
            <a:r>
              <a:rPr lang="en-US" sz="2000" dirty="0">
                <a:ea typeface="+mn-ea"/>
              </a:rPr>
              <a:t> (Motor) </a:t>
            </a:r>
            <a:r>
              <a:rPr lang="en-US" sz="2000" dirty="0"/>
              <a:t>Clinical symptoms appear after ~50-80% of dopaminergic neurons have degenerated</a:t>
            </a:r>
          </a:p>
          <a:p>
            <a:pPr eaLnBrk="1" hangingPunct="1">
              <a:defRPr/>
            </a:pPr>
            <a:endParaRPr lang="en-US" sz="2000" dirty="0">
              <a:cs typeface="Arial" charset="0"/>
            </a:endParaRPr>
          </a:p>
          <a:p>
            <a:pPr marL="342900" indent="-342900">
              <a:buFont typeface="Wingdings" charset="2"/>
              <a:buChar char="§"/>
              <a:defRPr/>
            </a:pPr>
            <a:r>
              <a:rPr lang="en-US" sz="2000" dirty="0">
                <a:cs typeface="Arial" charset="0"/>
              </a:rPr>
              <a:t>~ 10-15% of PD is of genetic origin</a:t>
            </a:r>
            <a:r>
              <a:rPr lang="en-US" sz="2000" b="1" dirty="0">
                <a:cs typeface="Arial" charset="0"/>
              </a:rPr>
              <a:t>, </a:t>
            </a:r>
            <a:r>
              <a:rPr lang="en-US" sz="2000" dirty="0">
                <a:cs typeface="Arial" charset="0"/>
              </a:rPr>
              <a:t>REM sleep behavioral disorders (RBD) increasingly recognized risk factor</a:t>
            </a:r>
          </a:p>
          <a:p>
            <a:pPr eaLnBrk="1" hangingPunct="1">
              <a:defRPr/>
            </a:pPr>
            <a:endParaRPr lang="en-US" sz="2000" dirty="0">
              <a:cs typeface="Arial" charset="0"/>
            </a:endParaRPr>
          </a:p>
          <a:p>
            <a:pPr marL="342900" indent="-342900" eaLnBrk="1" hangingPunct="1">
              <a:buFont typeface="Wingdings" charset="2"/>
              <a:buChar char="§"/>
              <a:defRPr/>
            </a:pPr>
            <a:r>
              <a:rPr lang="en-US" sz="2000" dirty="0">
                <a:cs typeface="Arial" charset="0"/>
              </a:rPr>
              <a:t>Increasing recognition of the </a:t>
            </a:r>
            <a:r>
              <a:rPr lang="en-US" sz="2000" b="1" dirty="0">
                <a:cs typeface="Arial" charset="0"/>
              </a:rPr>
              <a:t>existence and relevance of non-motor symptom</a:t>
            </a:r>
            <a:r>
              <a:rPr lang="en-US" sz="2000" dirty="0">
                <a:cs typeface="Arial" charset="0"/>
              </a:rPr>
              <a:t>s and </a:t>
            </a:r>
            <a:r>
              <a:rPr lang="en-US" sz="2000" b="1" dirty="0">
                <a:cs typeface="Arial" charset="0"/>
              </a:rPr>
              <a:t>involvement of other systems</a:t>
            </a:r>
          </a:p>
          <a:p>
            <a:pPr marL="342900" indent="-342900" eaLnBrk="1" hangingPunct="1">
              <a:buFont typeface="Wingdings" charset="2"/>
              <a:buChar char="§"/>
              <a:defRPr/>
            </a:pPr>
            <a:endParaRPr lang="en-US" sz="2000" b="1" dirty="0">
              <a:cs typeface="Arial" charset="0"/>
            </a:endParaRPr>
          </a:p>
          <a:p>
            <a:pPr marL="342900" indent="-342900">
              <a:buFont typeface="Wingdings" charset="2"/>
              <a:buChar char="§"/>
              <a:defRPr/>
            </a:pPr>
            <a:r>
              <a:rPr lang="en-US" sz="2000" b="1" dirty="0"/>
              <a:t>Origin </a:t>
            </a:r>
            <a:r>
              <a:rPr lang="en-US" sz="2000" dirty="0"/>
              <a:t>still unknown</a:t>
            </a:r>
          </a:p>
          <a:p>
            <a:pPr marL="342900" indent="-342900" eaLnBrk="1" hangingPunct="1">
              <a:buFont typeface="Wingdings" charset="2"/>
              <a:buChar char="§"/>
              <a:defRPr/>
            </a:pPr>
            <a:endParaRPr lang="en-US" sz="2000" b="1" dirty="0">
              <a:cs typeface="Arial" charset="0"/>
            </a:endParaRPr>
          </a:p>
          <a:p>
            <a:pPr marL="342900" indent="-342900" eaLnBrk="1" hangingPunct="1">
              <a:buFont typeface="Wingdings" charset="2"/>
              <a:buChar char="§"/>
              <a:defRPr/>
            </a:pPr>
            <a:endParaRPr lang="en-US" sz="2000" dirty="0">
              <a:effectLst>
                <a:outerShdw blurRad="50800" dist="38100" dir="2700000" algn="tl" rotWithShape="0">
                  <a:prstClr val="black">
                    <a:alpha val="40000"/>
                  </a:prstClr>
                </a:outerShdw>
              </a:effectLst>
              <a:cs typeface="Arial" charset="0"/>
            </a:endParaRPr>
          </a:p>
          <a:p>
            <a:pPr eaLnBrk="1" hangingPunct="1">
              <a:buClr>
                <a:schemeClr val="accent2"/>
              </a:buClr>
              <a:buFont typeface="Wingdings" pitchFamily="2" charset="2"/>
              <a:buChar char="§"/>
              <a:defRPr/>
            </a:pPr>
            <a:endParaRPr lang="en-US" sz="2000" dirty="0">
              <a:effectLst>
                <a:outerShdw blurRad="38100" dist="38100" dir="2700000" algn="tl">
                  <a:srgbClr val="C0C0C0"/>
                </a:outerShdw>
              </a:effectLst>
              <a:ea typeface="+mn-ea"/>
              <a:cs typeface="Arial" charset="0"/>
            </a:endParaRPr>
          </a:p>
          <a:p>
            <a:pPr eaLnBrk="1" hangingPunct="1">
              <a:buClr>
                <a:schemeClr val="accent2"/>
              </a:buClr>
              <a:buFont typeface="Wingdings" pitchFamily="2" charset="2"/>
              <a:buChar char="§"/>
              <a:defRPr/>
            </a:pPr>
            <a:endParaRPr lang="en-US" sz="2000" dirty="0">
              <a:effectLst>
                <a:outerShdw blurRad="38100" dist="38100" dir="2700000" algn="tl">
                  <a:srgbClr val="C0C0C0"/>
                </a:outerShdw>
              </a:effectLst>
              <a:ea typeface="+mn-ea"/>
              <a:cs typeface="Arial" charset="0"/>
            </a:endParaRPr>
          </a:p>
          <a:p>
            <a:pPr eaLnBrk="1" hangingPunct="1">
              <a:buFont typeface="Wingdings" pitchFamily="2" charset="2"/>
              <a:buNone/>
              <a:defRPr/>
            </a:pPr>
            <a:endParaRPr lang="en-US" sz="2000" dirty="0">
              <a:effectLst>
                <a:outerShdw blurRad="38100" dist="38100" dir="2700000" algn="tl">
                  <a:srgbClr val="C0C0C0"/>
                </a:outerShdw>
              </a:effectLst>
              <a:latin typeface="Times New Roman" pitchFamily="18" charset="0"/>
              <a:ea typeface="+mn-ea"/>
              <a:cs typeface="Arial" charset="0"/>
            </a:endParaRPr>
          </a:p>
        </p:txBody>
      </p:sp>
      <p:sp>
        <p:nvSpPr>
          <p:cNvPr id="4" name="TextBox 3"/>
          <p:cNvSpPr txBox="1"/>
          <p:nvPr/>
        </p:nvSpPr>
        <p:spPr>
          <a:xfrm>
            <a:off x="-482600" y="419100"/>
            <a:ext cx="184666" cy="523220"/>
          </a:xfrm>
          <a:prstGeom prst="rect">
            <a:avLst/>
          </a:prstGeom>
          <a:noFill/>
        </p:spPr>
        <p:txBody>
          <a:bodyPr wrap="none" rtlCol="0">
            <a:spAutoFit/>
          </a:bodyPr>
          <a:lstStyle/>
          <a:p>
            <a:endParaRPr lang="en-US" sz="2800" dirty="0">
              <a:effectLst>
                <a:outerShdw blurRad="50800" dist="38100" dir="2700000" algn="tl" rotWithShape="0">
                  <a:prstClr val="black">
                    <a:alpha val="40000"/>
                  </a:prstClr>
                </a:outerShdw>
              </a:effectLst>
            </a:endParaRPr>
          </a:p>
        </p:txBody>
      </p:sp>
      <p:pic>
        <p:nvPicPr>
          <p:cNvPr id="5" name="Picture 4"/>
          <p:cNvPicPr>
            <a:picLocks noChangeAspect="1"/>
          </p:cNvPicPr>
          <p:nvPr/>
        </p:nvPicPr>
        <p:blipFill>
          <a:blip r:embed="rId3"/>
          <a:stretch>
            <a:fillRect/>
          </a:stretch>
        </p:blipFill>
        <p:spPr>
          <a:xfrm>
            <a:off x="7240318" y="317572"/>
            <a:ext cx="1903682" cy="2005211"/>
          </a:xfrm>
          <a:prstGeom prst="rect">
            <a:avLst/>
          </a:prstGeom>
        </p:spPr>
      </p:pic>
    </p:spTree>
    <p:extLst>
      <p:ext uri="{BB962C8B-B14F-4D97-AF65-F5344CB8AC3E}">
        <p14:creationId xmlns:p14="http://schemas.microsoft.com/office/powerpoint/2010/main" val="322036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8F8143F-1163-7B46-A298-5C99F590ADBA}"/>
              </a:ext>
            </a:extLst>
          </p:cNvPr>
          <p:cNvSpPr txBox="1"/>
          <p:nvPr/>
        </p:nvSpPr>
        <p:spPr>
          <a:xfrm>
            <a:off x="1738489" y="1219200"/>
            <a:ext cx="4336444" cy="3539430"/>
          </a:xfrm>
          <a:prstGeom prst="rect">
            <a:avLst/>
          </a:prstGeom>
          <a:noFill/>
        </p:spPr>
        <p:txBody>
          <a:bodyPr wrap="none" rtlCol="0">
            <a:spAutoFit/>
          </a:bodyPr>
          <a:lstStyle/>
          <a:p>
            <a:pPr marL="342900" indent="-342900">
              <a:buFont typeface="Wingdings" pitchFamily="2" charset="2"/>
              <a:buChar char="§"/>
            </a:pPr>
            <a:r>
              <a:rPr lang="en-US" sz="3200" dirty="0"/>
              <a:t>Personality - mind</a:t>
            </a:r>
          </a:p>
          <a:p>
            <a:pPr marL="342900" indent="-342900">
              <a:buFont typeface="Wingdings" pitchFamily="2" charset="2"/>
              <a:buChar char="§"/>
            </a:pPr>
            <a:endParaRPr lang="en-US" sz="3200" dirty="0"/>
          </a:p>
          <a:p>
            <a:pPr marL="342900" indent="-342900">
              <a:buFont typeface="Wingdings" pitchFamily="2" charset="2"/>
              <a:buChar char="§"/>
            </a:pPr>
            <a:r>
              <a:rPr lang="en-US" sz="3200" dirty="0"/>
              <a:t>‘Aberrant’ behavior</a:t>
            </a:r>
          </a:p>
          <a:p>
            <a:pPr marL="342900" indent="-342900">
              <a:buFont typeface="Wingdings" pitchFamily="2" charset="2"/>
              <a:buChar char="§"/>
            </a:pPr>
            <a:endParaRPr lang="en-US" sz="3200" dirty="0"/>
          </a:p>
          <a:p>
            <a:pPr marL="342900" indent="-342900">
              <a:buFont typeface="Wingdings" pitchFamily="2" charset="2"/>
              <a:buChar char="§"/>
            </a:pPr>
            <a:r>
              <a:rPr lang="en-US" sz="3200" dirty="0"/>
              <a:t>Physical/brain illness</a:t>
            </a:r>
          </a:p>
          <a:p>
            <a:pPr marL="342900" indent="-342900">
              <a:buFont typeface="Wingdings" pitchFamily="2" charset="2"/>
              <a:buChar char="§"/>
            </a:pPr>
            <a:endParaRPr lang="en-US" sz="3200" dirty="0"/>
          </a:p>
          <a:p>
            <a:endParaRPr lang="en-US" sz="3200" dirty="0"/>
          </a:p>
        </p:txBody>
      </p:sp>
    </p:spTree>
    <p:extLst>
      <p:ext uri="{BB962C8B-B14F-4D97-AF65-F5344CB8AC3E}">
        <p14:creationId xmlns:p14="http://schemas.microsoft.com/office/powerpoint/2010/main" val="3948099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81565C3-7379-F54C-8285-3B91B88DF4E4}"/>
              </a:ext>
            </a:extLst>
          </p:cNvPr>
          <p:cNvSpPr txBox="1"/>
          <p:nvPr/>
        </p:nvSpPr>
        <p:spPr>
          <a:xfrm>
            <a:off x="1747520" y="2133600"/>
            <a:ext cx="5557932" cy="584775"/>
          </a:xfrm>
          <a:prstGeom prst="rect">
            <a:avLst/>
          </a:prstGeom>
          <a:noFill/>
        </p:spPr>
        <p:txBody>
          <a:bodyPr wrap="none" rtlCol="0">
            <a:spAutoFit/>
          </a:bodyPr>
          <a:lstStyle/>
          <a:p>
            <a:r>
              <a:rPr lang="en-US" sz="3200" dirty="0"/>
              <a:t>PD  - neurotransmitter systems</a:t>
            </a:r>
          </a:p>
        </p:txBody>
      </p:sp>
    </p:spTree>
    <p:extLst>
      <p:ext uri="{BB962C8B-B14F-4D97-AF65-F5344CB8AC3E}">
        <p14:creationId xmlns:p14="http://schemas.microsoft.com/office/powerpoint/2010/main" val="161713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4918" y="2519692"/>
            <a:ext cx="6522983" cy="3833507"/>
          </a:xfrm>
          <a:prstGeom prst="rect">
            <a:avLst/>
          </a:prstGeom>
        </p:spPr>
      </p:pic>
      <p:sp>
        <p:nvSpPr>
          <p:cNvPr id="3" name="TextBox 2"/>
          <p:cNvSpPr txBox="1"/>
          <p:nvPr/>
        </p:nvSpPr>
        <p:spPr>
          <a:xfrm>
            <a:off x="154920" y="183771"/>
            <a:ext cx="7981697" cy="523220"/>
          </a:xfrm>
          <a:prstGeom prst="rect">
            <a:avLst/>
          </a:prstGeom>
          <a:noFill/>
        </p:spPr>
        <p:txBody>
          <a:bodyPr wrap="none" rtlCol="0">
            <a:spAutoFit/>
          </a:bodyPr>
          <a:lstStyle/>
          <a:p>
            <a:r>
              <a:rPr lang="en-US" sz="2800" dirty="0">
                <a:effectLst>
                  <a:outerShdw blurRad="50800" dist="38100" dir="2700000" algn="tl" rotWithShape="0">
                    <a:prstClr val="black">
                      <a:alpha val="40000"/>
                    </a:prstClr>
                  </a:outerShdw>
                </a:effectLst>
              </a:rPr>
              <a:t>PET imaging of the dopaminergic system (at UBC) </a:t>
            </a:r>
          </a:p>
        </p:txBody>
      </p:sp>
      <p:pic>
        <p:nvPicPr>
          <p:cNvPr id="13" name="Picture 12"/>
          <p:cNvPicPr>
            <a:picLocks noChangeAspect="1"/>
          </p:cNvPicPr>
          <p:nvPr/>
        </p:nvPicPr>
        <p:blipFill>
          <a:blip r:embed="rId3"/>
          <a:stretch>
            <a:fillRect/>
          </a:stretch>
        </p:blipFill>
        <p:spPr>
          <a:xfrm>
            <a:off x="4966117" y="706991"/>
            <a:ext cx="4355237" cy="2273276"/>
          </a:xfrm>
          <a:prstGeom prst="rect">
            <a:avLst/>
          </a:prstGeom>
        </p:spPr>
      </p:pic>
      <p:sp>
        <p:nvSpPr>
          <p:cNvPr id="6" name="TextBox 5"/>
          <p:cNvSpPr txBox="1"/>
          <p:nvPr/>
        </p:nvSpPr>
        <p:spPr>
          <a:xfrm>
            <a:off x="6545093" y="4232831"/>
            <a:ext cx="2262158" cy="646331"/>
          </a:xfrm>
          <a:prstGeom prst="rect">
            <a:avLst/>
          </a:prstGeom>
          <a:noFill/>
        </p:spPr>
        <p:txBody>
          <a:bodyPr wrap="none" rtlCol="0">
            <a:spAutoFit/>
          </a:bodyPr>
          <a:lstStyle/>
          <a:p>
            <a:r>
              <a:rPr lang="en-US" dirty="0"/>
              <a:t>Binding values</a:t>
            </a:r>
          </a:p>
          <a:p>
            <a:r>
              <a:rPr lang="en-US" dirty="0"/>
              <a:t>Uptake rate constants</a:t>
            </a:r>
          </a:p>
        </p:txBody>
      </p:sp>
    </p:spTree>
    <p:extLst>
      <p:ext uri="{BB962C8B-B14F-4D97-AF65-F5344CB8AC3E}">
        <p14:creationId xmlns:p14="http://schemas.microsoft.com/office/powerpoint/2010/main" val="72961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ext Box 2"/>
          <p:cNvSpPr txBox="1">
            <a:spLocks noChangeArrowheads="1"/>
          </p:cNvSpPr>
          <p:nvPr/>
        </p:nvSpPr>
        <p:spPr bwMode="auto">
          <a:xfrm>
            <a:off x="517525" y="417513"/>
            <a:ext cx="184150" cy="366712"/>
          </a:xfrm>
          <a:prstGeom prst="rect">
            <a:avLst/>
          </a:prstGeom>
          <a:noFill/>
          <a:ln w="9525">
            <a:noFill/>
            <a:miter lim="800000"/>
            <a:headEnd/>
            <a:tailEnd/>
          </a:ln>
          <a:effectLst/>
        </p:spPr>
        <p:txBody>
          <a:bodyPr wrap="none">
            <a:spAutoFit/>
          </a:bodyPr>
          <a:lstStyle/>
          <a:p>
            <a:pPr>
              <a:defRPr/>
            </a:pPr>
            <a:endParaRPr lang="en-US">
              <a:effectLst>
                <a:outerShdw blurRad="38100" dist="38100" dir="2700000" algn="tl">
                  <a:srgbClr val="C0C0C0"/>
                </a:outerShdw>
              </a:effectLst>
              <a:ea typeface="+mn-ea"/>
            </a:endParaRPr>
          </a:p>
        </p:txBody>
      </p:sp>
      <p:pic>
        <p:nvPicPr>
          <p:cNvPr id="286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675" y="1507863"/>
            <a:ext cx="7555792" cy="36342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bwMode="auto">
          <a:xfrm>
            <a:off x="342293" y="453546"/>
            <a:ext cx="2957092" cy="461665"/>
          </a:xfrm>
          <a:prstGeom prst="rect">
            <a:avLst/>
          </a:prstGeom>
          <a:noFill/>
          <a:ln w="9525">
            <a:noFill/>
            <a:miter lim="800000"/>
            <a:headEnd/>
            <a:tailEnd/>
          </a:ln>
          <a:effectLst/>
        </p:spPr>
        <p:txBody>
          <a:bodyPr wrap="none" rtlCol="0">
            <a:spAutoFit/>
          </a:bodyPr>
          <a:lstStyle/>
          <a:p>
            <a:pPr eaLnBrk="1" hangingPunct="1"/>
            <a:r>
              <a:rPr lang="en-US" sz="2400" b="1" dirty="0">
                <a:effectLst>
                  <a:outerShdw blurRad="50800" dist="38100" dir="2700000" algn="tl" rotWithShape="0">
                    <a:prstClr val="black">
                      <a:alpha val="40000"/>
                    </a:prstClr>
                  </a:outerShdw>
                </a:effectLst>
                <a:cs typeface="Arial" charset="0"/>
              </a:rPr>
              <a:t>Disease progression</a:t>
            </a:r>
            <a:r>
              <a:rPr lang="en-US" sz="2400" b="1" dirty="0">
                <a:effectLst>
                  <a:outerShdw blurRad="50800" dist="38100" dir="2700000" algn="tl" rotWithShape="0">
                    <a:prstClr val="black">
                      <a:alpha val="40000"/>
                    </a:prstClr>
                  </a:outerShdw>
                </a:effectLst>
                <a:ea typeface="+mn-ea"/>
                <a:cs typeface="Arial" charset="0"/>
              </a:rPr>
              <a:t> </a:t>
            </a:r>
          </a:p>
        </p:txBody>
      </p:sp>
    </p:spTree>
    <p:extLst>
      <p:ext uri="{BB962C8B-B14F-4D97-AF65-F5344CB8AC3E}">
        <p14:creationId xmlns:p14="http://schemas.microsoft.com/office/powerpoint/2010/main" val="26526338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8" name="Text Box 8"/>
          <p:cNvSpPr txBox="1">
            <a:spLocks noChangeArrowheads="1"/>
          </p:cNvSpPr>
          <p:nvPr/>
        </p:nvSpPr>
        <p:spPr bwMode="auto">
          <a:xfrm>
            <a:off x="6522298" y="6399033"/>
            <a:ext cx="2358188"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0" hangingPunct="0"/>
            <a:r>
              <a:rPr lang="en-US" sz="1200" i="1" dirty="0">
                <a:latin typeface="Tahoma" pitchFamily="34" charset="0"/>
              </a:rPr>
              <a:t>Nandhagopal</a:t>
            </a:r>
            <a:r>
              <a:rPr lang="en-US" sz="1600" i="1" dirty="0">
                <a:latin typeface="Tahoma" pitchFamily="34" charset="0"/>
              </a:rPr>
              <a:t> </a:t>
            </a:r>
            <a:r>
              <a:rPr lang="en-US" sz="1200" i="1" dirty="0">
                <a:latin typeface="Tahoma" pitchFamily="34" charset="0"/>
              </a:rPr>
              <a:t>et al., Brain 2009</a:t>
            </a:r>
          </a:p>
        </p:txBody>
      </p:sp>
      <p:sp>
        <p:nvSpPr>
          <p:cNvPr id="2" name="TextBox 1"/>
          <p:cNvSpPr txBox="1"/>
          <p:nvPr/>
        </p:nvSpPr>
        <p:spPr>
          <a:xfrm>
            <a:off x="227926" y="5446254"/>
            <a:ext cx="6603090" cy="1200329"/>
          </a:xfrm>
          <a:prstGeom prst="rect">
            <a:avLst/>
          </a:prstGeom>
          <a:noFill/>
        </p:spPr>
        <p:txBody>
          <a:bodyPr wrap="none" rtlCol="0">
            <a:spAutoFit/>
          </a:bodyPr>
          <a:lstStyle/>
          <a:p>
            <a:pPr marL="342900" indent="-342900">
              <a:buFont typeface="Wingdings" charset="2"/>
              <a:buChar char="§"/>
            </a:pPr>
            <a:r>
              <a:rPr lang="en-US" dirty="0">
                <a:effectLst>
                  <a:outerShdw blurRad="50800" dist="38100" dir="2700000" algn="tl" rotWithShape="0">
                    <a:prstClr val="black">
                      <a:alpha val="40000"/>
                    </a:prstClr>
                  </a:outerShdw>
                </a:effectLst>
              </a:rPr>
              <a:t>~ 60% denervation by the time symptoms occur</a:t>
            </a:r>
          </a:p>
          <a:p>
            <a:pPr marL="285750" indent="-285750">
              <a:buFont typeface="Wingdings" pitchFamily="2" charset="2"/>
              <a:buChar char="§"/>
            </a:pPr>
            <a:r>
              <a:rPr lang="en-US" dirty="0">
                <a:effectLst>
                  <a:outerShdw blurRad="50800" dist="38100" dir="2700000" algn="tl" rotWithShape="0">
                    <a:prstClr val="black">
                      <a:alpha val="40000"/>
                    </a:prstClr>
                  </a:outerShdw>
                </a:effectLst>
              </a:rPr>
              <a:t>	Rate of progression same for all regions</a:t>
            </a:r>
          </a:p>
          <a:p>
            <a:pPr marL="342900" indent="-342900">
              <a:buFont typeface="Wingdings" charset="2"/>
              <a:buChar char="§"/>
            </a:pPr>
            <a:r>
              <a:rPr lang="en-US" dirty="0">
                <a:effectLst>
                  <a:outerShdw blurRad="50800" dist="38100" dir="2700000" algn="tl" rotWithShape="0">
                    <a:prstClr val="black">
                      <a:alpha val="40000"/>
                    </a:prstClr>
                  </a:outerShdw>
                </a:effectLst>
              </a:rPr>
              <a:t>  Intercept different.</a:t>
            </a:r>
          </a:p>
          <a:p>
            <a:r>
              <a:rPr lang="en-US" dirty="0">
                <a:effectLst>
                  <a:outerShdw blurRad="50800" dist="38100" dir="2700000" algn="tl" rotWithShape="0">
                    <a:prstClr val="black">
                      <a:alpha val="40000"/>
                    </a:prstClr>
                  </a:outerShdw>
                </a:effectLst>
                <a:sym typeface="Wingdings"/>
              </a:rPr>
              <a:t> </a:t>
            </a:r>
            <a:r>
              <a:rPr lang="en-US" i="1" dirty="0">
                <a:effectLst>
                  <a:outerShdw blurRad="50800" dist="38100" dir="2700000" algn="tl" rotWithShape="0">
                    <a:prstClr val="black">
                      <a:alpha val="40000"/>
                    </a:prstClr>
                  </a:outerShdw>
                </a:effectLst>
                <a:sym typeface="Wingdings"/>
              </a:rPr>
              <a:t>Disease initiating factor ≠ factor responsible for progression </a:t>
            </a:r>
            <a:endParaRPr lang="en-US" i="1" dirty="0">
              <a:effectLst>
                <a:outerShdw blurRad="50800" dist="38100" dir="2700000" algn="tl" rotWithShape="0">
                  <a:prstClr val="black">
                    <a:alpha val="40000"/>
                  </a:prstClr>
                </a:outerShdw>
              </a:effectLst>
            </a:endParaRPr>
          </a:p>
        </p:txBody>
      </p:sp>
      <p:grpSp>
        <p:nvGrpSpPr>
          <p:cNvPr id="12" name="Group 11">
            <a:extLst>
              <a:ext uri="{FF2B5EF4-FFF2-40B4-BE49-F238E27FC236}">
                <a16:creationId xmlns:a16="http://schemas.microsoft.com/office/drawing/2014/main" id="{74074E3C-ED45-7A46-8FBB-E802ECBE4495}"/>
              </a:ext>
            </a:extLst>
          </p:cNvPr>
          <p:cNvGrpSpPr/>
          <p:nvPr/>
        </p:nvGrpSpPr>
        <p:grpSpPr>
          <a:xfrm>
            <a:off x="359410" y="217970"/>
            <a:ext cx="8578028" cy="5192032"/>
            <a:chOff x="359410" y="217970"/>
            <a:chExt cx="8578028" cy="5192032"/>
          </a:xfrm>
        </p:grpSpPr>
        <p:sp>
          <p:nvSpPr>
            <p:cNvPr id="15367" name="Text Box 7"/>
            <p:cNvSpPr txBox="1">
              <a:spLocks noChangeArrowheads="1"/>
            </p:cNvSpPr>
            <p:nvPr/>
          </p:nvSpPr>
          <p:spPr bwMode="auto">
            <a:xfrm>
              <a:off x="5443189" y="472155"/>
              <a:ext cx="2775654"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eaLnBrk="0" hangingPunct="0"/>
              <a:r>
                <a:rPr lang="en-US" b="1" dirty="0">
                  <a:latin typeface="Tahoma" pitchFamily="34" charset="0"/>
                </a:rPr>
                <a:t>DTBZ (VMAT2)</a:t>
              </a:r>
            </a:p>
            <a:p>
              <a:pPr eaLnBrk="0" hangingPunct="0"/>
              <a:r>
                <a:rPr lang="en-US" i="1" dirty="0">
                  <a:latin typeface="Tahoma" pitchFamily="34" charset="0"/>
                </a:rPr>
                <a:t>Integrity of striatal dopaminergic terminals</a:t>
              </a:r>
            </a:p>
          </p:txBody>
        </p:sp>
        <p:pic>
          <p:nvPicPr>
            <p:cNvPr id="11" name="Picture 2" descr="LRRK2_image.jpg">
              <a:extLst>
                <a:ext uri="{FF2B5EF4-FFF2-40B4-BE49-F238E27FC236}">
                  <a16:creationId xmlns:a16="http://schemas.microsoft.com/office/drawing/2014/main" id="{9CFF5189-5151-F542-B6AB-185A5EB46491}"/>
                </a:ext>
              </a:extLst>
            </p:cNvPr>
            <p:cNvPicPr>
              <a:picLocks noChangeAspect="1"/>
            </p:cNvPicPr>
            <p:nvPr/>
          </p:nvPicPr>
          <p:blipFill>
            <a:blip r:embed="rId3">
              <a:extLst>
                <a:ext uri="{28A0092B-C50C-407E-A947-70E740481C1C}">
                  <a14:useLocalDpi xmlns:a14="http://schemas.microsoft.com/office/drawing/2010/main" val="0"/>
                </a:ext>
              </a:extLst>
            </a:blip>
            <a:srcRect l="20000" t="18889" r="25792" b="36667"/>
            <a:stretch>
              <a:fillRect/>
            </a:stretch>
          </p:blipFill>
          <p:spPr bwMode="auto">
            <a:xfrm>
              <a:off x="4871843" y="1980460"/>
              <a:ext cx="4065595" cy="2286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a:extLst>
                <a:ext uri="{FF2B5EF4-FFF2-40B4-BE49-F238E27FC236}">
                  <a16:creationId xmlns:a16="http://schemas.microsoft.com/office/drawing/2014/main" id="{F49B59F5-2EBF-AE4B-9010-12BCA988A904}"/>
                </a:ext>
              </a:extLst>
            </p:cNvPr>
            <p:cNvGrpSpPr/>
            <p:nvPr/>
          </p:nvGrpSpPr>
          <p:grpSpPr>
            <a:xfrm>
              <a:off x="359410" y="217970"/>
              <a:ext cx="4268675" cy="5192032"/>
              <a:chOff x="359410" y="217970"/>
              <a:chExt cx="4268675" cy="5192032"/>
            </a:xfrm>
          </p:grpSpPr>
          <p:pic>
            <p:nvPicPr>
              <p:cNvPr id="15364"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9130" t="5576" r="5031" b="20032"/>
              <a:stretch/>
            </p:blipFill>
            <p:spPr bwMode="auto">
              <a:xfrm>
                <a:off x="359410" y="217970"/>
                <a:ext cx="4268675" cy="51920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4" name="Straight Connector 3">
                <a:extLst>
                  <a:ext uri="{FF2B5EF4-FFF2-40B4-BE49-F238E27FC236}">
                    <a16:creationId xmlns:a16="http://schemas.microsoft.com/office/drawing/2014/main" id="{E1E94011-9EB2-CC4C-A752-F9CA03CE1CCB}"/>
                  </a:ext>
                </a:extLst>
              </p:cNvPr>
              <p:cNvCxnSpPr/>
              <p:nvPr/>
            </p:nvCxnSpPr>
            <p:spPr>
              <a:xfrm>
                <a:off x="1237129" y="1635162"/>
                <a:ext cx="2947596" cy="0"/>
              </a:xfrm>
              <a:prstGeom prst="line">
                <a:avLst/>
              </a:prstGeom>
              <a:ln>
                <a:solidFill>
                  <a:srgbClr val="C00000"/>
                </a:solidFill>
                <a:prstDash val="dashDot"/>
              </a:ln>
            </p:spPr>
            <p:style>
              <a:lnRef idx="2">
                <a:schemeClr val="accent1"/>
              </a:lnRef>
              <a:fillRef idx="0">
                <a:schemeClr val="accent1"/>
              </a:fillRef>
              <a:effectRef idx="1">
                <a:schemeClr val="accent1"/>
              </a:effectRef>
              <a:fontRef idx="minor">
                <a:schemeClr val="tx1"/>
              </a:fontRef>
            </p:style>
          </p:cxnSp>
        </p:grpSp>
        <p:sp>
          <p:nvSpPr>
            <p:cNvPr id="7" name="Oval 6">
              <a:extLst>
                <a:ext uri="{FF2B5EF4-FFF2-40B4-BE49-F238E27FC236}">
                  <a16:creationId xmlns:a16="http://schemas.microsoft.com/office/drawing/2014/main" id="{1C068C8D-C27F-0A44-A6D1-D3B31E12C894}"/>
                </a:ext>
              </a:extLst>
            </p:cNvPr>
            <p:cNvSpPr/>
            <p:nvPr/>
          </p:nvSpPr>
          <p:spPr>
            <a:xfrm>
              <a:off x="5809127" y="2936838"/>
              <a:ext cx="118335" cy="165554"/>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F68A7ED3-AFA0-744C-85B3-3C255BBBF53E}"/>
                </a:ext>
              </a:extLst>
            </p:cNvPr>
            <p:cNvCxnSpPr/>
            <p:nvPr/>
          </p:nvCxnSpPr>
          <p:spPr>
            <a:xfrm>
              <a:off x="4023360" y="1484555"/>
              <a:ext cx="1785767" cy="1452283"/>
            </a:xfrm>
            <a:prstGeom prst="line">
              <a:avLst/>
            </a:prstGeom>
            <a:ln w="3175">
              <a:solidFill>
                <a:srgbClr val="C00000"/>
              </a:solidFill>
              <a:prstDash val="dash"/>
            </a:ln>
          </p:spPr>
          <p:style>
            <a:lnRef idx="2">
              <a:schemeClr val="accent1"/>
            </a:lnRef>
            <a:fillRef idx="0">
              <a:schemeClr val="accent1"/>
            </a:fillRef>
            <a:effectRef idx="1">
              <a:schemeClr val="accent1"/>
            </a:effectRef>
            <a:fontRef idx="minor">
              <a:schemeClr val="tx1"/>
            </a:fontRef>
          </p:style>
        </p:cxnSp>
      </p:grpSp>
      <p:pic>
        <p:nvPicPr>
          <p:cNvPr id="20" name="Picture 19">
            <a:extLst>
              <a:ext uri="{FF2B5EF4-FFF2-40B4-BE49-F238E27FC236}">
                <a16:creationId xmlns:a16="http://schemas.microsoft.com/office/drawing/2014/main" id="{7233A071-55AC-1B4D-9D39-23072B2780CD}"/>
              </a:ext>
            </a:extLst>
          </p:cNvPr>
          <p:cNvPicPr>
            <a:picLocks noChangeAspect="1"/>
          </p:cNvPicPr>
          <p:nvPr/>
        </p:nvPicPr>
        <p:blipFill>
          <a:blip r:embed="rId5"/>
          <a:stretch>
            <a:fillRect/>
          </a:stretch>
        </p:blipFill>
        <p:spPr>
          <a:xfrm>
            <a:off x="5809127" y="4583297"/>
            <a:ext cx="2873372" cy="1499796"/>
          </a:xfrm>
          <a:prstGeom prst="rect">
            <a:avLst/>
          </a:prstGeom>
        </p:spPr>
      </p:pic>
    </p:spTree>
    <p:extLst>
      <p:ext uri="{BB962C8B-B14F-4D97-AF65-F5344CB8AC3E}">
        <p14:creationId xmlns:p14="http://schemas.microsoft.com/office/powerpoint/2010/main" val="4010864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14388"/>
            <a:ext cx="8229600" cy="1143000"/>
          </a:xfrm>
        </p:spPr>
        <p:txBody>
          <a:bodyPr/>
          <a:lstStyle/>
          <a:p>
            <a:r>
              <a:rPr lang="en-US" dirty="0"/>
              <a:t>Cholinergic system</a:t>
            </a:r>
          </a:p>
        </p:txBody>
      </p:sp>
      <p:pic>
        <p:nvPicPr>
          <p:cNvPr id="3" name="Picture 2"/>
          <p:cNvPicPr>
            <a:picLocks noChangeAspect="1"/>
          </p:cNvPicPr>
          <p:nvPr/>
        </p:nvPicPr>
        <p:blipFill rotWithShape="1">
          <a:blip r:embed="rId2"/>
          <a:srcRect t="49602"/>
          <a:stretch/>
        </p:blipFill>
        <p:spPr>
          <a:xfrm>
            <a:off x="551588" y="2328057"/>
            <a:ext cx="7603896" cy="3532786"/>
          </a:xfrm>
          <a:prstGeom prst="rect">
            <a:avLst/>
          </a:prstGeom>
        </p:spPr>
      </p:pic>
    </p:spTree>
    <p:extLst>
      <p:ext uri="{BB962C8B-B14F-4D97-AF65-F5344CB8AC3E}">
        <p14:creationId xmlns:p14="http://schemas.microsoft.com/office/powerpoint/2010/main" val="6993914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7932" y="209157"/>
            <a:ext cx="5431896" cy="830997"/>
          </a:xfrm>
          <a:prstGeom prst="rect">
            <a:avLst/>
          </a:prstGeom>
          <a:noFill/>
        </p:spPr>
        <p:txBody>
          <a:bodyPr wrap="none" rtlCol="0">
            <a:spAutoFit/>
          </a:bodyPr>
          <a:lstStyle/>
          <a:p>
            <a:pPr marL="0"/>
            <a:r>
              <a:rPr lang="en-US" sz="2400" dirty="0">
                <a:effectLst>
                  <a:outerShdw blurRad="50800" dist="38100" dir="2700000" algn="tl" rotWithShape="0">
                    <a:prstClr val="black">
                      <a:alpha val="40000"/>
                    </a:prstClr>
                  </a:outerShdw>
                </a:effectLst>
                <a:cs typeface="Arial" charset="0"/>
              </a:rPr>
              <a:t>PD and the cholinergic system </a:t>
            </a:r>
            <a:r>
              <a:rPr lang="en-US" sz="2400" baseline="30000" dirty="0">
                <a:effectLst>
                  <a:outerShdw blurRad="50800" dist="38100" dir="2700000" algn="tl" rotWithShape="0">
                    <a:prstClr val="black">
                      <a:alpha val="40000"/>
                    </a:prstClr>
                  </a:outerShdw>
                </a:effectLst>
                <a:cs typeface="Arial" charset="0"/>
              </a:rPr>
              <a:t>11</a:t>
            </a:r>
            <a:r>
              <a:rPr lang="en-US" sz="2400" dirty="0">
                <a:effectLst>
                  <a:outerShdw blurRad="50800" dist="38100" dir="2700000" algn="tl" rotWithShape="0">
                    <a:prstClr val="black">
                      <a:alpha val="40000"/>
                    </a:prstClr>
                  </a:outerShdw>
                </a:effectLst>
                <a:cs typeface="Arial" charset="0"/>
              </a:rPr>
              <a:t>C-PMP</a:t>
            </a:r>
          </a:p>
          <a:p>
            <a:pPr marL="0"/>
            <a:r>
              <a:rPr lang="en-US" sz="2400" dirty="0">
                <a:effectLst>
                  <a:outerShdw blurRad="50800" dist="38100" dir="2700000" algn="tl" rotWithShape="0">
                    <a:prstClr val="black">
                      <a:alpha val="40000"/>
                    </a:prstClr>
                  </a:outerShdw>
                </a:effectLst>
                <a:cs typeface="Arial" charset="0"/>
              </a:rPr>
              <a:t>		</a:t>
            </a:r>
          </a:p>
        </p:txBody>
      </p:sp>
      <p:pic>
        <p:nvPicPr>
          <p:cNvPr id="5" name="Picture 4"/>
          <p:cNvPicPr>
            <a:picLocks noChangeAspect="1"/>
          </p:cNvPicPr>
          <p:nvPr/>
        </p:nvPicPr>
        <p:blipFill>
          <a:blip r:embed="rId2"/>
          <a:stretch>
            <a:fillRect/>
          </a:stretch>
        </p:blipFill>
        <p:spPr>
          <a:xfrm>
            <a:off x="197932" y="622777"/>
            <a:ext cx="3438154" cy="708290"/>
          </a:xfrm>
          <a:prstGeom prst="rect">
            <a:avLst/>
          </a:prstGeom>
        </p:spPr>
      </p:pic>
      <p:sp>
        <p:nvSpPr>
          <p:cNvPr id="6" name="TextBox 5"/>
          <p:cNvSpPr txBox="1"/>
          <p:nvPr/>
        </p:nvSpPr>
        <p:spPr>
          <a:xfrm>
            <a:off x="356578" y="1331067"/>
            <a:ext cx="2790635" cy="338554"/>
          </a:xfrm>
          <a:prstGeom prst="rect">
            <a:avLst/>
          </a:prstGeom>
          <a:noFill/>
        </p:spPr>
        <p:txBody>
          <a:bodyPr wrap="none" rtlCol="0">
            <a:spAutoFit/>
          </a:bodyPr>
          <a:lstStyle/>
          <a:p>
            <a:pPr marL="0"/>
            <a:r>
              <a:rPr lang="en-US" sz="1600" i="1" dirty="0">
                <a:effectLst>
                  <a:outerShdw blurRad="50800" dist="38100" dir="2700000" algn="tl" rotWithShape="0">
                    <a:prstClr val="black">
                      <a:alpha val="40000"/>
                    </a:prstClr>
                  </a:outerShdw>
                </a:effectLst>
                <a:cs typeface="Arial" charset="0"/>
              </a:rPr>
              <a:t>Shimada et al, Neurology 2009</a:t>
            </a:r>
          </a:p>
        </p:txBody>
      </p:sp>
      <p:pic>
        <p:nvPicPr>
          <p:cNvPr id="8" name="Picture 7"/>
          <p:cNvPicPr>
            <a:picLocks noChangeAspect="1"/>
          </p:cNvPicPr>
          <p:nvPr/>
        </p:nvPicPr>
        <p:blipFill rotWithShape="1">
          <a:blip r:embed="rId3"/>
          <a:srcRect l="19439" t="43721" b="45917"/>
          <a:stretch/>
        </p:blipFill>
        <p:spPr>
          <a:xfrm>
            <a:off x="2274848" y="4702131"/>
            <a:ext cx="6516647" cy="1075530"/>
          </a:xfrm>
          <a:prstGeom prst="rect">
            <a:avLst/>
          </a:prstGeom>
        </p:spPr>
      </p:pic>
      <p:pic>
        <p:nvPicPr>
          <p:cNvPr id="10" name="Picture 9">
            <a:extLst>
              <a:ext uri="{FF2B5EF4-FFF2-40B4-BE49-F238E27FC236}">
                <a16:creationId xmlns:a16="http://schemas.microsoft.com/office/drawing/2014/main" id="{4C2B5BC3-43B8-D84F-B14D-562E19D102F3}"/>
              </a:ext>
            </a:extLst>
          </p:cNvPr>
          <p:cNvPicPr>
            <a:picLocks noChangeAspect="1"/>
          </p:cNvPicPr>
          <p:nvPr/>
        </p:nvPicPr>
        <p:blipFill rotWithShape="1">
          <a:blip r:embed="rId3"/>
          <a:srcRect l="2990" t="29713" r="-2990" b="57622"/>
          <a:stretch/>
        </p:blipFill>
        <p:spPr>
          <a:xfrm>
            <a:off x="975174" y="2724340"/>
            <a:ext cx="8014447" cy="1246428"/>
          </a:xfrm>
          <a:prstGeom prst="rect">
            <a:avLst/>
          </a:prstGeom>
        </p:spPr>
      </p:pic>
      <p:sp>
        <p:nvSpPr>
          <p:cNvPr id="2" name="TextBox 1">
            <a:extLst>
              <a:ext uri="{FF2B5EF4-FFF2-40B4-BE49-F238E27FC236}">
                <a16:creationId xmlns:a16="http://schemas.microsoft.com/office/drawing/2014/main" id="{6B7CA250-8BD4-724B-AACF-2805CBC9ECB4}"/>
              </a:ext>
            </a:extLst>
          </p:cNvPr>
          <p:cNvSpPr txBox="1"/>
          <p:nvPr/>
        </p:nvSpPr>
        <p:spPr>
          <a:xfrm>
            <a:off x="3198649" y="1996532"/>
            <a:ext cx="2664512" cy="369332"/>
          </a:xfrm>
          <a:prstGeom prst="rect">
            <a:avLst/>
          </a:prstGeom>
          <a:noFill/>
        </p:spPr>
        <p:txBody>
          <a:bodyPr wrap="none" rtlCol="0">
            <a:spAutoFit/>
          </a:bodyPr>
          <a:lstStyle/>
          <a:p>
            <a:r>
              <a:rPr lang="en-US" dirty="0"/>
              <a:t>Differences from controls</a:t>
            </a:r>
          </a:p>
        </p:txBody>
      </p:sp>
      <p:sp>
        <p:nvSpPr>
          <p:cNvPr id="3" name="TextBox 2">
            <a:extLst>
              <a:ext uri="{FF2B5EF4-FFF2-40B4-BE49-F238E27FC236}">
                <a16:creationId xmlns:a16="http://schemas.microsoft.com/office/drawing/2014/main" id="{288EBE70-A4A2-E04F-BC5D-20871BC985C7}"/>
              </a:ext>
            </a:extLst>
          </p:cNvPr>
          <p:cNvSpPr txBox="1"/>
          <p:nvPr/>
        </p:nvSpPr>
        <p:spPr>
          <a:xfrm>
            <a:off x="975174" y="4994709"/>
            <a:ext cx="2000869" cy="369332"/>
          </a:xfrm>
          <a:prstGeom prst="rect">
            <a:avLst/>
          </a:prstGeom>
          <a:noFill/>
        </p:spPr>
        <p:txBody>
          <a:bodyPr wrap="none" rtlCol="0">
            <a:spAutoFit/>
          </a:bodyPr>
          <a:lstStyle/>
          <a:p>
            <a:r>
              <a:rPr lang="en-US" dirty="0"/>
              <a:t>PD with </a:t>
            </a:r>
            <a:r>
              <a:rPr lang="en-US" b="1" dirty="0"/>
              <a:t>dementia</a:t>
            </a:r>
          </a:p>
        </p:txBody>
      </p:sp>
    </p:spTree>
    <p:extLst>
      <p:ext uri="{BB962C8B-B14F-4D97-AF65-F5344CB8AC3E}">
        <p14:creationId xmlns:p14="http://schemas.microsoft.com/office/powerpoint/2010/main" val="523306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5786" y="667485"/>
            <a:ext cx="5169078" cy="523220"/>
          </a:xfrm>
          <a:prstGeom prst="rect">
            <a:avLst/>
          </a:prstGeom>
          <a:noFill/>
        </p:spPr>
        <p:txBody>
          <a:bodyPr wrap="none" rtlCol="0">
            <a:spAutoFit/>
          </a:bodyPr>
          <a:lstStyle/>
          <a:p>
            <a:r>
              <a:rPr lang="en-US" sz="2800" dirty="0"/>
              <a:t>Serotonergic system – </a:t>
            </a:r>
            <a:r>
              <a:rPr lang="en-US" sz="2800" baseline="30000" dirty="0"/>
              <a:t>11</a:t>
            </a:r>
            <a:r>
              <a:rPr lang="en-US" sz="2800" dirty="0"/>
              <a:t>C-DASB</a:t>
            </a:r>
          </a:p>
        </p:txBody>
      </p:sp>
      <p:pic>
        <p:nvPicPr>
          <p:cNvPr id="3" name="Picture 2"/>
          <p:cNvPicPr>
            <a:picLocks noChangeAspect="1"/>
          </p:cNvPicPr>
          <p:nvPr/>
        </p:nvPicPr>
        <p:blipFill rotWithShape="1">
          <a:blip r:embed="rId2"/>
          <a:srcRect t="-4389" b="50000"/>
          <a:stretch/>
        </p:blipFill>
        <p:spPr>
          <a:xfrm>
            <a:off x="1269943" y="1719112"/>
            <a:ext cx="7643411" cy="3832408"/>
          </a:xfrm>
          <a:prstGeom prst="rect">
            <a:avLst/>
          </a:prstGeom>
        </p:spPr>
      </p:pic>
    </p:spTree>
    <p:extLst>
      <p:ext uri="{BB962C8B-B14F-4D97-AF65-F5344CB8AC3E}">
        <p14:creationId xmlns:p14="http://schemas.microsoft.com/office/powerpoint/2010/main" val="2592222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64363" y="390972"/>
            <a:ext cx="6241338" cy="3737576"/>
          </a:xfrm>
          <a:prstGeom prst="rect">
            <a:avLst/>
          </a:prstGeom>
        </p:spPr>
      </p:pic>
      <p:sp>
        <p:nvSpPr>
          <p:cNvPr id="3" name="TextBox 2"/>
          <p:cNvSpPr txBox="1"/>
          <p:nvPr/>
        </p:nvSpPr>
        <p:spPr>
          <a:xfrm>
            <a:off x="375774" y="6550223"/>
            <a:ext cx="2880917" cy="307777"/>
          </a:xfrm>
          <a:prstGeom prst="rect">
            <a:avLst/>
          </a:prstGeom>
          <a:noFill/>
        </p:spPr>
        <p:txBody>
          <a:bodyPr wrap="none" rtlCol="0">
            <a:spAutoFit/>
          </a:bodyPr>
          <a:lstStyle/>
          <a:p>
            <a:r>
              <a:rPr lang="en-US" sz="1400" i="1" dirty="0"/>
              <a:t>Fu et al </a:t>
            </a:r>
            <a:r>
              <a:rPr lang="en-US" sz="1400" i="1" dirty="0" err="1"/>
              <a:t>Neuroimage:Clinical</a:t>
            </a:r>
            <a:r>
              <a:rPr lang="en-US" sz="1400" i="1" dirty="0"/>
              <a:t> 2019</a:t>
            </a:r>
          </a:p>
        </p:txBody>
      </p:sp>
      <p:pic>
        <p:nvPicPr>
          <p:cNvPr id="4" name="Picture 3"/>
          <p:cNvPicPr>
            <a:picLocks noChangeAspect="1"/>
          </p:cNvPicPr>
          <p:nvPr/>
        </p:nvPicPr>
        <p:blipFill>
          <a:blip r:embed="rId3"/>
          <a:stretch>
            <a:fillRect/>
          </a:stretch>
        </p:blipFill>
        <p:spPr>
          <a:xfrm>
            <a:off x="2477105" y="4395279"/>
            <a:ext cx="6120795" cy="2274459"/>
          </a:xfrm>
          <a:prstGeom prst="rect">
            <a:avLst/>
          </a:prstGeom>
        </p:spPr>
      </p:pic>
      <p:sp>
        <p:nvSpPr>
          <p:cNvPr id="5" name="TextBox 4"/>
          <p:cNvSpPr txBox="1"/>
          <p:nvPr/>
        </p:nvSpPr>
        <p:spPr>
          <a:xfrm>
            <a:off x="131832" y="4128548"/>
            <a:ext cx="5298947" cy="338554"/>
          </a:xfrm>
          <a:prstGeom prst="rect">
            <a:avLst/>
          </a:prstGeom>
          <a:noFill/>
        </p:spPr>
        <p:txBody>
          <a:bodyPr wrap="none" rtlCol="0">
            <a:spAutoFit/>
          </a:bodyPr>
          <a:lstStyle/>
          <a:p>
            <a:r>
              <a:rPr lang="en-US" sz="1600" dirty="0"/>
              <a:t>Correlation with disease duration and dopaminergic deficit</a:t>
            </a:r>
          </a:p>
        </p:txBody>
      </p:sp>
    </p:spTree>
    <p:extLst>
      <p:ext uri="{BB962C8B-B14F-4D97-AF65-F5344CB8AC3E}">
        <p14:creationId xmlns:p14="http://schemas.microsoft.com/office/powerpoint/2010/main" val="424785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8002" y="1045568"/>
            <a:ext cx="2328714" cy="461665"/>
          </a:xfrm>
          <a:prstGeom prst="rect">
            <a:avLst/>
          </a:prstGeom>
          <a:noFill/>
        </p:spPr>
        <p:txBody>
          <a:bodyPr wrap="none" rtlCol="0">
            <a:spAutoFit/>
          </a:bodyPr>
          <a:lstStyle/>
          <a:p>
            <a:r>
              <a:rPr lang="en-US" sz="2400" b="1" dirty="0"/>
              <a:t>Pattern analysis</a:t>
            </a:r>
            <a:endParaRPr lang="en-US" sz="2400" dirty="0"/>
          </a:p>
        </p:txBody>
      </p:sp>
      <p:sp>
        <p:nvSpPr>
          <p:cNvPr id="3" name="Text Box 9"/>
          <p:cNvSpPr txBox="1">
            <a:spLocks noChangeArrowheads="1"/>
          </p:cNvSpPr>
          <p:nvPr/>
        </p:nvSpPr>
        <p:spPr bwMode="auto">
          <a:xfrm>
            <a:off x="4732762" y="6300691"/>
            <a:ext cx="2138471"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1400" i="1" dirty="0"/>
              <a:t>Tang et al.,  J </a:t>
            </a:r>
            <a:r>
              <a:rPr lang="en-US" sz="1400" i="1" dirty="0" err="1"/>
              <a:t>Neurosci</a:t>
            </a:r>
            <a:r>
              <a:rPr lang="en-US" sz="1400" i="1" dirty="0"/>
              <a:t> 2010</a:t>
            </a:r>
          </a:p>
        </p:txBody>
      </p:sp>
      <p:pic>
        <p:nvPicPr>
          <p:cNvPr id="4" name="Picture 3"/>
          <p:cNvPicPr>
            <a:picLocks noChangeAspect="1"/>
          </p:cNvPicPr>
          <p:nvPr/>
        </p:nvPicPr>
        <p:blipFill>
          <a:blip r:embed="rId2"/>
          <a:stretch>
            <a:fillRect/>
          </a:stretch>
        </p:blipFill>
        <p:spPr>
          <a:xfrm>
            <a:off x="4613900" y="3823640"/>
            <a:ext cx="4326484" cy="2309388"/>
          </a:xfrm>
          <a:prstGeom prst="rect">
            <a:avLst/>
          </a:prstGeom>
        </p:spPr>
      </p:pic>
      <p:grpSp>
        <p:nvGrpSpPr>
          <p:cNvPr id="5" name="Group 4"/>
          <p:cNvGrpSpPr/>
          <p:nvPr/>
        </p:nvGrpSpPr>
        <p:grpSpPr>
          <a:xfrm>
            <a:off x="344706" y="1676852"/>
            <a:ext cx="5239789" cy="2961806"/>
            <a:chOff x="-87207" y="1255713"/>
            <a:chExt cx="5277456" cy="2784475"/>
          </a:xfrm>
        </p:grpSpPr>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07" y="1255713"/>
              <a:ext cx="4419600" cy="278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ctangle 6"/>
            <p:cNvSpPr/>
            <p:nvPr/>
          </p:nvSpPr>
          <p:spPr>
            <a:xfrm>
              <a:off x="4932040" y="1700808"/>
              <a:ext cx="22686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p:cNvSpPr txBox="1"/>
            <p:nvPr/>
          </p:nvSpPr>
          <p:spPr>
            <a:xfrm>
              <a:off x="4480650" y="1305867"/>
              <a:ext cx="709599" cy="461665"/>
            </a:xfrm>
            <a:prstGeom prst="rect">
              <a:avLst/>
            </a:prstGeom>
            <a:noFill/>
          </p:spPr>
          <p:txBody>
            <a:bodyPr wrap="none" rtlCol="0">
              <a:spAutoFit/>
            </a:bodyPr>
            <a:lstStyle/>
            <a:p>
              <a:r>
                <a:rPr lang="en-US" sz="2400" dirty="0">
                  <a:effectLst>
                    <a:outerShdw blurRad="50800" dist="38100" dir="2700000" algn="tl" rotWithShape="0">
                      <a:prstClr val="black">
                        <a:alpha val="40000"/>
                      </a:prstClr>
                    </a:outerShdw>
                  </a:effectLst>
                  <a:cs typeface="Arial" charset="0"/>
                </a:rPr>
                <a:t>FDG</a:t>
              </a:r>
            </a:p>
          </p:txBody>
        </p:sp>
      </p:grpSp>
      <p:sp>
        <p:nvSpPr>
          <p:cNvPr id="9" name="TextBox 8"/>
          <p:cNvSpPr txBox="1"/>
          <p:nvPr/>
        </p:nvSpPr>
        <p:spPr>
          <a:xfrm>
            <a:off x="402456" y="291516"/>
            <a:ext cx="6848197" cy="523220"/>
          </a:xfrm>
          <a:prstGeom prst="rect">
            <a:avLst/>
          </a:prstGeom>
          <a:noFill/>
        </p:spPr>
        <p:txBody>
          <a:bodyPr wrap="square" rtlCol="0">
            <a:spAutoFit/>
          </a:bodyPr>
          <a:lstStyle/>
          <a:p>
            <a:r>
              <a:rPr lang="en-US" sz="2800" dirty="0"/>
              <a:t>Parkinson’s and </a:t>
            </a:r>
            <a:r>
              <a:rPr lang="en-US" sz="2800" b="1" dirty="0"/>
              <a:t>glucose metabolism</a:t>
            </a:r>
          </a:p>
        </p:txBody>
      </p:sp>
      <p:sp>
        <p:nvSpPr>
          <p:cNvPr id="10" name="TextBox 9">
            <a:extLst>
              <a:ext uri="{FF2B5EF4-FFF2-40B4-BE49-F238E27FC236}">
                <a16:creationId xmlns:a16="http://schemas.microsoft.com/office/drawing/2014/main" id="{DF4BE58D-8679-9B4C-AC9E-0E7F7172C28F}"/>
              </a:ext>
            </a:extLst>
          </p:cNvPr>
          <p:cNvSpPr txBox="1"/>
          <p:nvPr/>
        </p:nvSpPr>
        <p:spPr>
          <a:xfrm>
            <a:off x="5134219" y="3454308"/>
            <a:ext cx="3474028" cy="369332"/>
          </a:xfrm>
          <a:prstGeom prst="rect">
            <a:avLst/>
          </a:prstGeom>
          <a:noFill/>
        </p:spPr>
        <p:txBody>
          <a:bodyPr wrap="none" rtlCol="0">
            <a:spAutoFit/>
          </a:bodyPr>
          <a:lstStyle/>
          <a:p>
            <a:r>
              <a:rPr lang="en-US" dirty="0"/>
              <a:t>Motor function 		Cognition</a:t>
            </a:r>
          </a:p>
        </p:txBody>
      </p:sp>
    </p:spTree>
    <p:extLst>
      <p:ext uri="{BB962C8B-B14F-4D97-AF65-F5344CB8AC3E}">
        <p14:creationId xmlns:p14="http://schemas.microsoft.com/office/powerpoint/2010/main" val="1581804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4450" y="410113"/>
            <a:ext cx="4548183" cy="830997"/>
          </a:xfrm>
          <a:prstGeom prst="rect">
            <a:avLst/>
          </a:prstGeom>
          <a:noFill/>
        </p:spPr>
        <p:txBody>
          <a:bodyPr wrap="square" rtlCol="0">
            <a:spAutoFit/>
          </a:bodyPr>
          <a:lstStyle/>
          <a:p>
            <a:r>
              <a:rPr lang="en-US" sz="2400" dirty="0" err="1"/>
              <a:t>rfMRI</a:t>
            </a:r>
            <a:r>
              <a:rPr lang="en-US" sz="2400" dirty="0"/>
              <a:t> in PD – </a:t>
            </a:r>
            <a:r>
              <a:rPr lang="en-US" sz="2400" b="1" dirty="0"/>
              <a:t>altered connections</a:t>
            </a:r>
          </a:p>
        </p:txBody>
      </p:sp>
      <p:pic>
        <p:nvPicPr>
          <p:cNvPr id="3" name="Picture 2">
            <a:extLst>
              <a:ext uri="{FF2B5EF4-FFF2-40B4-BE49-F238E27FC236}">
                <a16:creationId xmlns:a16="http://schemas.microsoft.com/office/drawing/2014/main" id="{C5BD74C5-714C-2847-8B1C-DA20B8160BAC}"/>
              </a:ext>
            </a:extLst>
          </p:cNvPr>
          <p:cNvPicPr>
            <a:picLocks noChangeAspect="1"/>
          </p:cNvPicPr>
          <p:nvPr/>
        </p:nvPicPr>
        <p:blipFill rotWithShape="1">
          <a:blip r:embed="rId2"/>
          <a:srcRect r="43574"/>
          <a:stretch/>
        </p:blipFill>
        <p:spPr>
          <a:xfrm>
            <a:off x="4765146" y="305561"/>
            <a:ext cx="3733395" cy="6353103"/>
          </a:xfrm>
          <a:prstGeom prst="rect">
            <a:avLst/>
          </a:prstGeom>
        </p:spPr>
      </p:pic>
      <p:pic>
        <p:nvPicPr>
          <p:cNvPr id="4" name="Picture 3">
            <a:extLst>
              <a:ext uri="{FF2B5EF4-FFF2-40B4-BE49-F238E27FC236}">
                <a16:creationId xmlns:a16="http://schemas.microsoft.com/office/drawing/2014/main" id="{A0990771-0BC8-7543-8348-D1C5998A2704}"/>
              </a:ext>
            </a:extLst>
          </p:cNvPr>
          <p:cNvPicPr>
            <a:picLocks noChangeAspect="1"/>
          </p:cNvPicPr>
          <p:nvPr/>
        </p:nvPicPr>
        <p:blipFill>
          <a:blip r:embed="rId3"/>
          <a:stretch>
            <a:fillRect/>
          </a:stretch>
        </p:blipFill>
        <p:spPr>
          <a:xfrm>
            <a:off x="1538551" y="1467945"/>
            <a:ext cx="3022692" cy="3543846"/>
          </a:xfrm>
          <a:prstGeom prst="rect">
            <a:avLst/>
          </a:prstGeom>
        </p:spPr>
      </p:pic>
      <p:pic>
        <p:nvPicPr>
          <p:cNvPr id="5" name="Picture 4">
            <a:extLst>
              <a:ext uri="{FF2B5EF4-FFF2-40B4-BE49-F238E27FC236}">
                <a16:creationId xmlns:a16="http://schemas.microsoft.com/office/drawing/2014/main" id="{8BCB13BA-182C-FA4D-937D-5C513763A274}"/>
              </a:ext>
            </a:extLst>
          </p:cNvPr>
          <p:cNvPicPr>
            <a:picLocks noChangeAspect="1"/>
          </p:cNvPicPr>
          <p:nvPr/>
        </p:nvPicPr>
        <p:blipFill>
          <a:blip r:embed="rId4"/>
          <a:stretch>
            <a:fillRect/>
          </a:stretch>
        </p:blipFill>
        <p:spPr>
          <a:xfrm>
            <a:off x="265811" y="5655001"/>
            <a:ext cx="1741402" cy="358524"/>
          </a:xfrm>
          <a:prstGeom prst="rect">
            <a:avLst/>
          </a:prstGeom>
        </p:spPr>
      </p:pic>
      <p:pic>
        <p:nvPicPr>
          <p:cNvPr id="6" name="Picture 5">
            <a:extLst>
              <a:ext uri="{FF2B5EF4-FFF2-40B4-BE49-F238E27FC236}">
                <a16:creationId xmlns:a16="http://schemas.microsoft.com/office/drawing/2014/main" id="{1B1B3DC0-1600-3641-BDDE-44EC5DB4FE58}"/>
              </a:ext>
            </a:extLst>
          </p:cNvPr>
          <p:cNvPicPr>
            <a:picLocks noChangeAspect="1"/>
          </p:cNvPicPr>
          <p:nvPr/>
        </p:nvPicPr>
        <p:blipFill>
          <a:blip r:embed="rId5"/>
          <a:stretch>
            <a:fillRect/>
          </a:stretch>
        </p:blipFill>
        <p:spPr>
          <a:xfrm>
            <a:off x="448691" y="5329999"/>
            <a:ext cx="1993900" cy="190500"/>
          </a:xfrm>
          <a:prstGeom prst="rect">
            <a:avLst/>
          </a:prstGeom>
        </p:spPr>
      </p:pic>
    </p:spTree>
    <p:extLst>
      <p:ext uri="{BB962C8B-B14F-4D97-AF65-F5344CB8AC3E}">
        <p14:creationId xmlns:p14="http://schemas.microsoft.com/office/powerpoint/2010/main" val="2645968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7207" y="2642829"/>
            <a:ext cx="2095500" cy="2971800"/>
          </a:xfrm>
          <a:prstGeom prst="rect">
            <a:avLst/>
          </a:prstGeom>
        </p:spPr>
      </p:pic>
      <p:sp>
        <p:nvSpPr>
          <p:cNvPr id="3" name="TextBox 2"/>
          <p:cNvSpPr txBox="1"/>
          <p:nvPr/>
        </p:nvSpPr>
        <p:spPr>
          <a:xfrm>
            <a:off x="213747" y="276647"/>
            <a:ext cx="7981177" cy="2277547"/>
          </a:xfrm>
          <a:prstGeom prst="rect">
            <a:avLst/>
          </a:prstGeom>
          <a:noFill/>
        </p:spPr>
        <p:txBody>
          <a:bodyPr wrap="square" rtlCol="0">
            <a:spAutoFit/>
          </a:bodyPr>
          <a:lstStyle/>
          <a:p>
            <a:r>
              <a:rPr lang="en-US" sz="2800" b="1" dirty="0"/>
              <a:t>Phineas Gage </a:t>
            </a:r>
            <a:r>
              <a:rPr lang="en-US" sz="2800" dirty="0"/>
              <a:t>(</a:t>
            </a:r>
            <a:r>
              <a:rPr lang="fi-FI" sz="2800" dirty="0"/>
              <a:t>1823–1860) </a:t>
            </a:r>
            <a:endParaRPr lang="en-US" sz="2800" dirty="0"/>
          </a:p>
          <a:p>
            <a:endParaRPr lang="en-US" dirty="0"/>
          </a:p>
          <a:p>
            <a:r>
              <a:rPr lang="en-US" sz="2400" dirty="0"/>
              <a:t>Possibly first case to suggest a relationship between </a:t>
            </a:r>
          </a:p>
          <a:p>
            <a:pPr marL="342900" indent="-342900">
              <a:buFont typeface="Wingdings" pitchFamily="2" charset="2"/>
              <a:buChar char="§"/>
            </a:pPr>
            <a:r>
              <a:rPr lang="en-US" sz="2400" dirty="0"/>
              <a:t>brain damage and personality changes</a:t>
            </a:r>
          </a:p>
          <a:p>
            <a:pPr marL="342900" indent="-342900">
              <a:buFont typeface="Wingdings" pitchFamily="2" charset="2"/>
              <a:buChar char="§"/>
            </a:pPr>
            <a:r>
              <a:rPr lang="en-US" sz="2400" dirty="0"/>
              <a:t>brain and personality</a:t>
            </a:r>
          </a:p>
          <a:p>
            <a:endParaRPr lang="en-US" sz="2400" dirty="0"/>
          </a:p>
        </p:txBody>
      </p:sp>
      <p:pic>
        <p:nvPicPr>
          <p:cNvPr id="4" name="Picture 3"/>
          <p:cNvPicPr>
            <a:picLocks noChangeAspect="1"/>
          </p:cNvPicPr>
          <p:nvPr/>
        </p:nvPicPr>
        <p:blipFill>
          <a:blip r:embed="rId3"/>
          <a:stretch>
            <a:fillRect/>
          </a:stretch>
        </p:blipFill>
        <p:spPr>
          <a:xfrm>
            <a:off x="4737894" y="1885819"/>
            <a:ext cx="3981070" cy="4673216"/>
          </a:xfrm>
          <a:prstGeom prst="rect">
            <a:avLst/>
          </a:prstGeom>
        </p:spPr>
      </p:pic>
    </p:spTree>
    <p:extLst>
      <p:ext uri="{BB962C8B-B14F-4D97-AF65-F5344CB8AC3E}">
        <p14:creationId xmlns:p14="http://schemas.microsoft.com/office/powerpoint/2010/main" val="22560480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4598" y="866816"/>
            <a:ext cx="4356199" cy="1384995"/>
          </a:xfrm>
          <a:prstGeom prst="rect">
            <a:avLst/>
          </a:prstGeom>
          <a:noFill/>
        </p:spPr>
        <p:txBody>
          <a:bodyPr wrap="none" rtlCol="0">
            <a:spAutoFit/>
          </a:bodyPr>
          <a:lstStyle/>
          <a:p>
            <a:pPr marL="0"/>
            <a:r>
              <a:rPr lang="en-US" sz="3600" i="1" dirty="0" err="1">
                <a:cs typeface="Arial" charset="0"/>
              </a:rPr>
              <a:t>Presymptomatic</a:t>
            </a:r>
            <a:r>
              <a:rPr lang="en-US" sz="3600" i="1" dirty="0">
                <a:cs typeface="Arial" charset="0"/>
              </a:rPr>
              <a:t> period</a:t>
            </a:r>
          </a:p>
          <a:p>
            <a:pPr marL="0"/>
            <a:endParaRPr lang="en-US" sz="2400" i="1" dirty="0">
              <a:cs typeface="Arial" charset="0"/>
            </a:endParaRPr>
          </a:p>
          <a:p>
            <a:pPr marL="0"/>
            <a:r>
              <a:rPr lang="en-US" sz="2400" i="1" dirty="0">
                <a:cs typeface="Arial" charset="0"/>
              </a:rPr>
              <a:t>			</a:t>
            </a:r>
          </a:p>
        </p:txBody>
      </p:sp>
      <p:sp>
        <p:nvSpPr>
          <p:cNvPr id="3" name="TextBox 2"/>
          <p:cNvSpPr txBox="1"/>
          <p:nvPr/>
        </p:nvSpPr>
        <p:spPr>
          <a:xfrm>
            <a:off x="1154598" y="2436582"/>
            <a:ext cx="7138502" cy="1815882"/>
          </a:xfrm>
          <a:prstGeom prst="rect">
            <a:avLst/>
          </a:prstGeom>
          <a:noFill/>
        </p:spPr>
        <p:txBody>
          <a:bodyPr wrap="square" rtlCol="0">
            <a:spAutoFit/>
          </a:bodyPr>
          <a:lstStyle/>
          <a:p>
            <a:pPr marL="457200" indent="-457200">
              <a:buFont typeface="Wingdings" charset="2"/>
              <a:buChar char="§"/>
            </a:pPr>
            <a:r>
              <a:rPr lang="en-US" sz="2800" dirty="0">
                <a:cs typeface="Arial" charset="0"/>
              </a:rPr>
              <a:t>LRRK2 mutations</a:t>
            </a:r>
          </a:p>
          <a:p>
            <a:pPr marL="457200" indent="-457200">
              <a:buFont typeface="Wingdings" charset="2"/>
              <a:buChar char="§"/>
            </a:pPr>
            <a:endParaRPr lang="en-US" sz="2800" dirty="0">
              <a:cs typeface="Arial" charset="0"/>
            </a:endParaRPr>
          </a:p>
          <a:p>
            <a:pPr marL="457200" indent="-457200">
              <a:buFont typeface="Wingdings" charset="2"/>
              <a:buChar char="§"/>
            </a:pPr>
            <a:r>
              <a:rPr lang="en-US" sz="2800" dirty="0">
                <a:cs typeface="Arial" charset="0"/>
              </a:rPr>
              <a:t>Subjects with REM sleep behavior disorder (RBD)</a:t>
            </a:r>
          </a:p>
        </p:txBody>
      </p:sp>
    </p:spTree>
    <p:extLst>
      <p:ext uri="{BB962C8B-B14F-4D97-AF65-F5344CB8AC3E}">
        <p14:creationId xmlns:p14="http://schemas.microsoft.com/office/powerpoint/2010/main" val="15097565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9907" y="1927336"/>
            <a:ext cx="973531" cy="646331"/>
          </a:xfrm>
          <a:prstGeom prst="rect">
            <a:avLst/>
          </a:prstGeom>
          <a:noFill/>
        </p:spPr>
        <p:txBody>
          <a:bodyPr wrap="none" rtlCol="0">
            <a:spAutoFit/>
          </a:bodyPr>
          <a:lstStyle/>
          <a:p>
            <a:r>
              <a:rPr lang="en-CA" dirty="0"/>
              <a:t>Healthy</a:t>
            </a:r>
          </a:p>
          <a:p>
            <a:r>
              <a:rPr lang="en-CA" dirty="0"/>
              <a:t>Controls</a:t>
            </a:r>
          </a:p>
        </p:txBody>
      </p:sp>
      <p:sp>
        <p:nvSpPr>
          <p:cNvPr id="4" name="TextBox 3"/>
          <p:cNvSpPr txBox="1"/>
          <p:nvPr/>
        </p:nvSpPr>
        <p:spPr>
          <a:xfrm>
            <a:off x="323031" y="3711431"/>
            <a:ext cx="1946430" cy="923330"/>
          </a:xfrm>
          <a:prstGeom prst="rect">
            <a:avLst/>
          </a:prstGeom>
          <a:noFill/>
        </p:spPr>
        <p:txBody>
          <a:bodyPr wrap="none" rtlCol="0">
            <a:spAutoFit/>
          </a:bodyPr>
          <a:lstStyle/>
          <a:p>
            <a:r>
              <a:rPr lang="en-CA" dirty="0"/>
              <a:t>LRRK2</a:t>
            </a:r>
          </a:p>
          <a:p>
            <a:r>
              <a:rPr lang="en-CA" dirty="0"/>
              <a:t>Mutation carriers </a:t>
            </a:r>
          </a:p>
          <a:p>
            <a:r>
              <a:rPr lang="en-CA" dirty="0"/>
              <a:t>(asymptomatic)</a:t>
            </a:r>
          </a:p>
        </p:txBody>
      </p:sp>
      <p:sp>
        <p:nvSpPr>
          <p:cNvPr id="9" name="TextBox 8"/>
          <p:cNvSpPr txBox="1"/>
          <p:nvPr/>
        </p:nvSpPr>
        <p:spPr>
          <a:xfrm>
            <a:off x="2675547" y="898153"/>
            <a:ext cx="1403906" cy="369332"/>
          </a:xfrm>
          <a:prstGeom prst="rect">
            <a:avLst/>
          </a:prstGeom>
          <a:noFill/>
        </p:spPr>
        <p:txBody>
          <a:bodyPr wrap="square" rtlCol="0">
            <a:spAutoFit/>
          </a:bodyPr>
          <a:lstStyle/>
          <a:p>
            <a:r>
              <a:rPr lang="en-CA" baseline="30000" dirty="0"/>
              <a:t>11</a:t>
            </a:r>
            <a:r>
              <a:rPr lang="en-CA" dirty="0"/>
              <a:t>C-DTBZ</a:t>
            </a:r>
          </a:p>
        </p:txBody>
      </p:sp>
      <p:sp>
        <p:nvSpPr>
          <p:cNvPr id="15" name="TextBox 14"/>
          <p:cNvSpPr txBox="1"/>
          <p:nvPr/>
        </p:nvSpPr>
        <p:spPr>
          <a:xfrm>
            <a:off x="4716235" y="911746"/>
            <a:ext cx="1486885" cy="369332"/>
          </a:xfrm>
          <a:prstGeom prst="rect">
            <a:avLst/>
          </a:prstGeom>
          <a:noFill/>
        </p:spPr>
        <p:txBody>
          <a:bodyPr wrap="square" rtlCol="0">
            <a:spAutoFit/>
          </a:bodyPr>
          <a:lstStyle/>
          <a:p>
            <a:r>
              <a:rPr lang="en-CA" baseline="30000" dirty="0"/>
              <a:t>18</a:t>
            </a:r>
            <a:r>
              <a:rPr lang="en-CA" dirty="0"/>
              <a:t>F-FDOPA</a:t>
            </a:r>
          </a:p>
        </p:txBody>
      </p:sp>
      <p:grpSp>
        <p:nvGrpSpPr>
          <p:cNvPr id="23" name="Group 22"/>
          <p:cNvGrpSpPr/>
          <p:nvPr/>
        </p:nvGrpSpPr>
        <p:grpSpPr>
          <a:xfrm>
            <a:off x="2660025" y="1523357"/>
            <a:ext cx="5896537" cy="3710135"/>
            <a:chOff x="1952287" y="1713393"/>
            <a:chExt cx="4485016" cy="2751674"/>
          </a:xfrm>
        </p:grpSpPr>
        <p:sp>
          <p:nvSpPr>
            <p:cNvPr id="7" name="Rectangle 6"/>
            <p:cNvSpPr/>
            <p:nvPr/>
          </p:nvSpPr>
          <p:spPr>
            <a:xfrm>
              <a:off x="1952287" y="1713393"/>
              <a:ext cx="4485016" cy="27516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7752" t="27522" r="27327" b="12308"/>
            <a:stretch/>
          </p:blipFill>
          <p:spPr>
            <a:xfrm>
              <a:off x="2042093" y="1763331"/>
              <a:ext cx="1129888" cy="1225969"/>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29208" t="26138" r="30490" b="16240"/>
            <a:stretch/>
          </p:blipFill>
          <p:spPr>
            <a:xfrm>
              <a:off x="2042093" y="3111692"/>
              <a:ext cx="1091031" cy="1269861"/>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l="27610" t="31100" r="31295" b="17949"/>
            <a:stretch/>
          </p:blipFill>
          <p:spPr>
            <a:xfrm>
              <a:off x="3473092" y="1763331"/>
              <a:ext cx="1253875" cy="1259292"/>
            </a:xfrm>
            <a:prstGeom prst="rect">
              <a:avLst/>
            </a:prstGeom>
          </p:spPr>
        </p:pic>
        <p:pic>
          <p:nvPicPr>
            <p:cNvPr id="13" name="Picture 12"/>
            <p:cNvPicPr>
              <a:picLocks noChangeAspect="1"/>
            </p:cNvPicPr>
            <p:nvPr/>
          </p:nvPicPr>
          <p:blipFill rotWithShape="1">
            <a:blip r:embed="rId6" cstate="print">
              <a:extLst>
                <a:ext uri="{28A0092B-C50C-407E-A947-70E740481C1C}">
                  <a14:useLocalDpi xmlns:a14="http://schemas.microsoft.com/office/drawing/2010/main" val="0"/>
                </a:ext>
              </a:extLst>
            </a:blip>
            <a:srcRect l="28460" t="28526" r="32145" b="15044"/>
            <a:stretch/>
          </p:blipFill>
          <p:spPr>
            <a:xfrm>
              <a:off x="3524199" y="3111692"/>
              <a:ext cx="1166361" cy="1353374"/>
            </a:xfrm>
            <a:prstGeom prst="rect">
              <a:avLst/>
            </a:prstGeom>
          </p:spPr>
        </p:pic>
        <p:pic>
          <p:nvPicPr>
            <p:cNvPr id="16" name="Picture 15"/>
            <p:cNvPicPr>
              <a:picLocks noChangeAspect="1"/>
            </p:cNvPicPr>
            <p:nvPr/>
          </p:nvPicPr>
          <p:blipFill rotWithShape="1">
            <a:blip r:embed="rId7" cstate="print">
              <a:extLst>
                <a:ext uri="{28A0092B-C50C-407E-A947-70E740481C1C}">
                  <a14:useLocalDpi xmlns:a14="http://schemas.microsoft.com/office/drawing/2010/main" val="0"/>
                </a:ext>
              </a:extLst>
            </a:blip>
            <a:srcRect l="18402" t="21710" r="27070" b="4258"/>
            <a:stretch/>
          </p:blipFill>
          <p:spPr>
            <a:xfrm>
              <a:off x="5057412" y="1809168"/>
              <a:ext cx="1149248" cy="1247068"/>
            </a:xfrm>
            <a:prstGeom prst="rect">
              <a:avLst/>
            </a:prstGeom>
          </p:spPr>
        </p:pic>
        <p:pic>
          <p:nvPicPr>
            <p:cNvPr id="17"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l="32817" t="29226" r="29822" b="18976"/>
            <a:stretch/>
          </p:blipFill>
          <p:spPr>
            <a:xfrm>
              <a:off x="5051332" y="3111692"/>
              <a:ext cx="1181543" cy="1308177"/>
            </a:xfrm>
            <a:prstGeom prst="rect">
              <a:avLst/>
            </a:prstGeom>
          </p:spPr>
        </p:pic>
      </p:grpSp>
      <p:sp>
        <p:nvSpPr>
          <p:cNvPr id="19" name="TextBox 18"/>
          <p:cNvSpPr txBox="1"/>
          <p:nvPr/>
        </p:nvSpPr>
        <p:spPr>
          <a:xfrm>
            <a:off x="7114500" y="911746"/>
            <a:ext cx="1138832" cy="369332"/>
          </a:xfrm>
          <a:prstGeom prst="rect">
            <a:avLst/>
          </a:prstGeom>
          <a:noFill/>
        </p:spPr>
        <p:txBody>
          <a:bodyPr wrap="square" rtlCol="0">
            <a:spAutoFit/>
          </a:bodyPr>
          <a:lstStyle/>
          <a:p>
            <a:r>
              <a:rPr lang="en-CA" baseline="30000" dirty="0"/>
              <a:t>11</a:t>
            </a:r>
            <a:r>
              <a:rPr lang="en-CA" dirty="0"/>
              <a:t>C-MP</a:t>
            </a:r>
          </a:p>
        </p:txBody>
      </p:sp>
      <p:sp>
        <p:nvSpPr>
          <p:cNvPr id="20" name="TextBox 19"/>
          <p:cNvSpPr txBox="1"/>
          <p:nvPr/>
        </p:nvSpPr>
        <p:spPr>
          <a:xfrm>
            <a:off x="2907807" y="5361667"/>
            <a:ext cx="5653582" cy="646331"/>
          </a:xfrm>
          <a:prstGeom prst="rect">
            <a:avLst/>
          </a:prstGeom>
          <a:noFill/>
        </p:spPr>
        <p:txBody>
          <a:bodyPr wrap="square" rtlCol="0">
            <a:spAutoFit/>
          </a:bodyPr>
          <a:lstStyle/>
          <a:p>
            <a:pPr algn="ctr"/>
            <a:r>
              <a:rPr lang="en-US" dirty="0"/>
              <a:t>Asymptomatic mutation carriers have altered dopaminergic function </a:t>
            </a:r>
          </a:p>
        </p:txBody>
      </p:sp>
      <p:sp>
        <p:nvSpPr>
          <p:cNvPr id="22" name="TextBox 21"/>
          <p:cNvSpPr txBox="1"/>
          <p:nvPr/>
        </p:nvSpPr>
        <p:spPr>
          <a:xfrm>
            <a:off x="2149172" y="207802"/>
            <a:ext cx="4984057" cy="461665"/>
          </a:xfrm>
          <a:prstGeom prst="rect">
            <a:avLst/>
          </a:prstGeom>
          <a:noFill/>
        </p:spPr>
        <p:txBody>
          <a:bodyPr wrap="none" rtlCol="0">
            <a:spAutoFit/>
          </a:bodyPr>
          <a:lstStyle/>
          <a:p>
            <a:r>
              <a:rPr lang="en-US" sz="2400" dirty="0"/>
              <a:t>PD imaging prior to clinical symptoms</a:t>
            </a:r>
          </a:p>
        </p:txBody>
      </p:sp>
      <p:pic>
        <p:nvPicPr>
          <p:cNvPr id="5" name="Picture 4"/>
          <p:cNvPicPr>
            <a:picLocks noChangeAspect="1"/>
          </p:cNvPicPr>
          <p:nvPr/>
        </p:nvPicPr>
        <p:blipFill>
          <a:blip r:embed="rId9"/>
          <a:stretch>
            <a:fillRect/>
          </a:stretch>
        </p:blipFill>
        <p:spPr>
          <a:xfrm>
            <a:off x="167366" y="5504474"/>
            <a:ext cx="2321632" cy="1033676"/>
          </a:xfrm>
          <a:prstGeom prst="rect">
            <a:avLst/>
          </a:prstGeom>
        </p:spPr>
      </p:pic>
      <p:sp>
        <p:nvSpPr>
          <p:cNvPr id="6" name="Slide Number Placeholder 5"/>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27959917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90708" y="1625600"/>
            <a:ext cx="2205174" cy="2322783"/>
          </a:xfrm>
          <a:prstGeom prst="rect">
            <a:avLst/>
          </a:prstGeom>
        </p:spPr>
      </p:pic>
      <p:sp>
        <p:nvSpPr>
          <p:cNvPr id="3" name="TextBox 2"/>
          <p:cNvSpPr txBox="1"/>
          <p:nvPr/>
        </p:nvSpPr>
        <p:spPr>
          <a:xfrm>
            <a:off x="4051300" y="885262"/>
            <a:ext cx="4800600" cy="4678204"/>
          </a:xfrm>
          <a:prstGeom prst="rect">
            <a:avLst/>
          </a:prstGeom>
          <a:noFill/>
        </p:spPr>
        <p:txBody>
          <a:bodyPr wrap="square" rtlCol="0">
            <a:spAutoFit/>
          </a:bodyPr>
          <a:lstStyle/>
          <a:p>
            <a:r>
              <a:rPr lang="en-US" sz="2000" dirty="0"/>
              <a:t> </a:t>
            </a:r>
            <a:r>
              <a:rPr lang="en-US" sz="2000" b="1" dirty="0"/>
              <a:t>Alterations in </a:t>
            </a:r>
          </a:p>
          <a:p>
            <a:endParaRPr lang="en-US" sz="2000" dirty="0"/>
          </a:p>
          <a:p>
            <a:pPr marL="285750" indent="-285750">
              <a:buFont typeface="Arial"/>
              <a:buChar char="•"/>
            </a:pPr>
            <a:r>
              <a:rPr lang="en-US" sz="2000" dirty="0"/>
              <a:t>Several neurotransmitter systems</a:t>
            </a:r>
          </a:p>
          <a:p>
            <a:pPr marL="285750" indent="-285750">
              <a:buFont typeface="Arial"/>
              <a:buChar char="•"/>
            </a:pPr>
            <a:endParaRPr lang="en-US" sz="2000" dirty="0"/>
          </a:p>
          <a:p>
            <a:pPr marL="285750" indent="-285750">
              <a:buFont typeface="Arial"/>
              <a:buChar char="•"/>
            </a:pPr>
            <a:r>
              <a:rPr lang="en-US" sz="2000" dirty="0"/>
              <a:t>Patterns of glucose metabolism</a:t>
            </a:r>
          </a:p>
          <a:p>
            <a:pPr marL="285750" indent="-285750">
              <a:buFont typeface="Arial"/>
              <a:buChar char="•"/>
            </a:pPr>
            <a:endParaRPr lang="en-US" sz="2000" dirty="0"/>
          </a:p>
          <a:p>
            <a:pPr marL="285750" indent="-285750">
              <a:buFont typeface="Arial"/>
              <a:buChar char="•"/>
            </a:pPr>
            <a:r>
              <a:rPr lang="en-US" sz="2000" dirty="0"/>
              <a:t>Patterns of brain connectivity at rest</a:t>
            </a:r>
          </a:p>
          <a:p>
            <a:r>
              <a:rPr lang="en-US" sz="2000" dirty="0"/>
              <a:t>(how the brain works at rest)</a:t>
            </a:r>
          </a:p>
          <a:p>
            <a:endParaRPr lang="en-US" sz="2000" dirty="0"/>
          </a:p>
          <a:p>
            <a:pPr marL="285750" indent="-285750">
              <a:buFont typeface="Arial"/>
              <a:buChar char="•"/>
            </a:pPr>
            <a:r>
              <a:rPr lang="en-US" sz="2000" dirty="0"/>
              <a:t>Patterns of brain connectivity in response to a task</a:t>
            </a:r>
          </a:p>
          <a:p>
            <a:pPr marL="285750" indent="-285750">
              <a:buFont typeface="Arial"/>
              <a:buChar char="•"/>
            </a:pPr>
            <a:endParaRPr lang="en-US" sz="2000" dirty="0"/>
          </a:p>
          <a:p>
            <a:pPr marL="285750" indent="-285750">
              <a:buFont typeface="Arial"/>
              <a:buChar char="•"/>
            </a:pPr>
            <a:r>
              <a:rPr lang="en-US" sz="2000" dirty="0"/>
              <a:t>Presence of inflammatory processes early in the disease</a:t>
            </a:r>
          </a:p>
          <a:p>
            <a:endParaRPr lang="en-US" dirty="0"/>
          </a:p>
        </p:txBody>
      </p:sp>
      <p:cxnSp>
        <p:nvCxnSpPr>
          <p:cNvPr id="5" name="Straight Arrow Connector 4"/>
          <p:cNvCxnSpPr/>
          <p:nvPr/>
        </p:nvCxnSpPr>
        <p:spPr>
          <a:xfrm>
            <a:off x="3213100" y="2628900"/>
            <a:ext cx="838200" cy="1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7365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63800" y="1917700"/>
            <a:ext cx="4260873" cy="1938992"/>
          </a:xfrm>
          <a:prstGeom prst="rect">
            <a:avLst/>
          </a:prstGeom>
          <a:noFill/>
        </p:spPr>
        <p:txBody>
          <a:bodyPr wrap="none" rtlCol="0">
            <a:spAutoFit/>
          </a:bodyPr>
          <a:lstStyle/>
          <a:p>
            <a:r>
              <a:rPr lang="en-US" sz="4000" i="1" dirty="0"/>
              <a:t>Brain and behavior</a:t>
            </a:r>
          </a:p>
          <a:p>
            <a:endParaRPr lang="en-US" sz="4000" i="1" dirty="0"/>
          </a:p>
          <a:p>
            <a:pPr marL="1028700" lvl="1" indent="-571500">
              <a:buFont typeface="Arial"/>
              <a:buChar char="•"/>
            </a:pPr>
            <a:r>
              <a:rPr lang="en-US" sz="4000" i="1" dirty="0"/>
              <a:t>	Personality</a:t>
            </a:r>
          </a:p>
        </p:txBody>
      </p:sp>
    </p:spTree>
    <p:extLst>
      <p:ext uri="{BB962C8B-B14F-4D97-AF65-F5344CB8AC3E}">
        <p14:creationId xmlns:p14="http://schemas.microsoft.com/office/powerpoint/2010/main" val="14486474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5806" b="26396"/>
          <a:stretch/>
        </p:blipFill>
        <p:spPr>
          <a:xfrm>
            <a:off x="5029200" y="2294869"/>
            <a:ext cx="3708400" cy="3966231"/>
          </a:xfrm>
          <a:prstGeom prst="rect">
            <a:avLst/>
          </a:prstGeom>
        </p:spPr>
      </p:pic>
      <p:pic>
        <p:nvPicPr>
          <p:cNvPr id="3" name="Picture 2"/>
          <p:cNvPicPr>
            <a:picLocks noChangeAspect="1"/>
          </p:cNvPicPr>
          <p:nvPr/>
        </p:nvPicPr>
        <p:blipFill>
          <a:blip r:embed="rId3"/>
          <a:stretch>
            <a:fillRect/>
          </a:stretch>
        </p:blipFill>
        <p:spPr>
          <a:xfrm>
            <a:off x="381000" y="440669"/>
            <a:ext cx="6197600" cy="1757528"/>
          </a:xfrm>
          <a:prstGeom prst="rect">
            <a:avLst/>
          </a:prstGeom>
        </p:spPr>
      </p:pic>
      <p:sp>
        <p:nvSpPr>
          <p:cNvPr id="4" name="TextBox 3"/>
          <p:cNvSpPr txBox="1"/>
          <p:nvPr/>
        </p:nvSpPr>
        <p:spPr>
          <a:xfrm>
            <a:off x="381000" y="2679700"/>
            <a:ext cx="4076700" cy="2585323"/>
          </a:xfrm>
          <a:prstGeom prst="rect">
            <a:avLst/>
          </a:prstGeom>
          <a:noFill/>
        </p:spPr>
        <p:txBody>
          <a:bodyPr wrap="square" rtlCol="0">
            <a:spAutoFit/>
          </a:bodyPr>
          <a:lstStyle/>
          <a:p>
            <a:r>
              <a:rPr lang="en-US" b="1" i="1" dirty="0"/>
              <a:t>High detachment </a:t>
            </a:r>
            <a:r>
              <a:rPr lang="en-US" dirty="0"/>
              <a:t>(traditionally considered negative social trends – 	some found in schizophrenia)</a:t>
            </a:r>
          </a:p>
          <a:p>
            <a:r>
              <a:rPr lang="en-US" dirty="0"/>
              <a:t>	Cold, socially aloof and vindictive in their relationships</a:t>
            </a:r>
          </a:p>
          <a:p>
            <a:r>
              <a:rPr lang="en-US" dirty="0"/>
              <a:t>	</a:t>
            </a:r>
          </a:p>
          <a:p>
            <a:endParaRPr lang="en-US" dirty="0"/>
          </a:p>
          <a:p>
            <a:r>
              <a:rPr lang="en-US" b="1" i="1" dirty="0"/>
              <a:t>Low detachment -</a:t>
            </a:r>
            <a:endParaRPr lang="en-US" dirty="0"/>
          </a:p>
          <a:p>
            <a:r>
              <a:rPr lang="en-US" dirty="0"/>
              <a:t>	Overly nurturing and exploitable</a:t>
            </a:r>
          </a:p>
        </p:txBody>
      </p:sp>
    </p:spTree>
    <p:extLst>
      <p:ext uri="{BB962C8B-B14F-4D97-AF65-F5344CB8AC3E}">
        <p14:creationId xmlns:p14="http://schemas.microsoft.com/office/powerpoint/2010/main" val="3908735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3148" b="10556"/>
          <a:stretch/>
        </p:blipFill>
        <p:spPr>
          <a:xfrm>
            <a:off x="1206500" y="0"/>
            <a:ext cx="6709183" cy="6350000"/>
          </a:xfrm>
          <a:prstGeom prst="rect">
            <a:avLst/>
          </a:prstGeom>
        </p:spPr>
      </p:pic>
    </p:spTree>
    <p:extLst>
      <p:ext uri="{BB962C8B-B14F-4D97-AF65-F5344CB8AC3E}">
        <p14:creationId xmlns:p14="http://schemas.microsoft.com/office/powerpoint/2010/main" val="42394152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482" y="310044"/>
            <a:ext cx="4709944" cy="461665"/>
          </a:xfrm>
          <a:prstGeom prst="rect">
            <a:avLst/>
          </a:prstGeom>
          <a:noFill/>
        </p:spPr>
        <p:txBody>
          <a:bodyPr wrap="none" rtlCol="0">
            <a:spAutoFit/>
          </a:bodyPr>
          <a:lstStyle/>
          <a:p>
            <a:r>
              <a:rPr lang="en-US" sz="2400" dirty="0"/>
              <a:t>Risk taking – gambling – addiction</a:t>
            </a:r>
          </a:p>
        </p:txBody>
      </p:sp>
      <p:pic>
        <p:nvPicPr>
          <p:cNvPr id="3" name="Picture 2">
            <a:extLst>
              <a:ext uri="{FF2B5EF4-FFF2-40B4-BE49-F238E27FC236}">
                <a16:creationId xmlns:a16="http://schemas.microsoft.com/office/drawing/2014/main" id="{62632343-0EA0-084C-9354-60826841D17E}"/>
              </a:ext>
            </a:extLst>
          </p:cNvPr>
          <p:cNvPicPr>
            <a:picLocks noChangeAspect="1"/>
          </p:cNvPicPr>
          <p:nvPr/>
        </p:nvPicPr>
        <p:blipFill rotWithShape="1">
          <a:blip r:embed="rId2"/>
          <a:srcRect l="78079" t="36226" r="-1005" b="37744"/>
          <a:stretch/>
        </p:blipFill>
        <p:spPr>
          <a:xfrm>
            <a:off x="7046124" y="1276611"/>
            <a:ext cx="2274255" cy="3225053"/>
          </a:xfrm>
          <a:prstGeom prst="rect">
            <a:avLst/>
          </a:prstGeom>
        </p:spPr>
      </p:pic>
      <p:pic>
        <p:nvPicPr>
          <p:cNvPr id="5" name="Picture 4">
            <a:extLst>
              <a:ext uri="{FF2B5EF4-FFF2-40B4-BE49-F238E27FC236}">
                <a16:creationId xmlns:a16="http://schemas.microsoft.com/office/drawing/2014/main" id="{9AC1E3B7-8B1F-0D4C-B71C-E536D80DC3F3}"/>
              </a:ext>
            </a:extLst>
          </p:cNvPr>
          <p:cNvPicPr>
            <a:picLocks noChangeAspect="1"/>
          </p:cNvPicPr>
          <p:nvPr/>
        </p:nvPicPr>
        <p:blipFill>
          <a:blip r:embed="rId3"/>
          <a:stretch>
            <a:fillRect/>
          </a:stretch>
        </p:blipFill>
        <p:spPr>
          <a:xfrm>
            <a:off x="185887" y="994408"/>
            <a:ext cx="5375134" cy="1071060"/>
          </a:xfrm>
          <a:prstGeom prst="rect">
            <a:avLst/>
          </a:prstGeom>
        </p:spPr>
      </p:pic>
      <p:pic>
        <p:nvPicPr>
          <p:cNvPr id="9" name="Picture 8">
            <a:extLst>
              <a:ext uri="{FF2B5EF4-FFF2-40B4-BE49-F238E27FC236}">
                <a16:creationId xmlns:a16="http://schemas.microsoft.com/office/drawing/2014/main" id="{D3AD4024-02A7-E94E-867C-950AB074C872}"/>
              </a:ext>
            </a:extLst>
          </p:cNvPr>
          <p:cNvPicPr>
            <a:picLocks noChangeAspect="1"/>
          </p:cNvPicPr>
          <p:nvPr/>
        </p:nvPicPr>
        <p:blipFill rotWithShape="1">
          <a:blip r:embed="rId2"/>
          <a:srcRect l="78079" t="-4320" r="-1005" b="91449"/>
          <a:stretch/>
        </p:blipFill>
        <p:spPr>
          <a:xfrm>
            <a:off x="7045875" y="-256603"/>
            <a:ext cx="2274504" cy="1594957"/>
          </a:xfrm>
          <a:prstGeom prst="rect">
            <a:avLst/>
          </a:prstGeom>
        </p:spPr>
      </p:pic>
      <p:pic>
        <p:nvPicPr>
          <p:cNvPr id="4" name="Picture 3">
            <a:extLst>
              <a:ext uri="{FF2B5EF4-FFF2-40B4-BE49-F238E27FC236}">
                <a16:creationId xmlns:a16="http://schemas.microsoft.com/office/drawing/2014/main" id="{CD5D446D-F288-B340-B35C-20276B0EA5F2}"/>
              </a:ext>
            </a:extLst>
          </p:cNvPr>
          <p:cNvPicPr>
            <a:picLocks noChangeAspect="1"/>
          </p:cNvPicPr>
          <p:nvPr/>
        </p:nvPicPr>
        <p:blipFill>
          <a:blip r:embed="rId4"/>
          <a:stretch>
            <a:fillRect/>
          </a:stretch>
        </p:blipFill>
        <p:spPr>
          <a:xfrm>
            <a:off x="185887" y="2065468"/>
            <a:ext cx="6946900" cy="4737100"/>
          </a:xfrm>
          <a:prstGeom prst="rect">
            <a:avLst/>
          </a:prstGeom>
        </p:spPr>
      </p:pic>
      <p:sp>
        <p:nvSpPr>
          <p:cNvPr id="10" name="Rectangle 9">
            <a:extLst>
              <a:ext uri="{FF2B5EF4-FFF2-40B4-BE49-F238E27FC236}">
                <a16:creationId xmlns:a16="http://schemas.microsoft.com/office/drawing/2014/main" id="{8A833C1A-4F26-C543-A913-EEA08B83A871}"/>
              </a:ext>
            </a:extLst>
          </p:cNvPr>
          <p:cNvSpPr/>
          <p:nvPr/>
        </p:nvSpPr>
        <p:spPr>
          <a:xfrm>
            <a:off x="1405466" y="5638799"/>
            <a:ext cx="4690533" cy="694267"/>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3426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51BBDD-DD4E-0F4D-A0F4-C91993F52900}"/>
              </a:ext>
            </a:extLst>
          </p:cNvPr>
          <p:cNvSpPr txBox="1"/>
          <p:nvPr/>
        </p:nvSpPr>
        <p:spPr>
          <a:xfrm>
            <a:off x="439387" y="308758"/>
            <a:ext cx="6266459" cy="1077218"/>
          </a:xfrm>
          <a:prstGeom prst="rect">
            <a:avLst/>
          </a:prstGeom>
          <a:noFill/>
        </p:spPr>
        <p:txBody>
          <a:bodyPr wrap="none" rtlCol="0">
            <a:spAutoFit/>
          </a:bodyPr>
          <a:lstStyle/>
          <a:p>
            <a:r>
              <a:rPr lang="en-US" sz="3200" b="1" dirty="0"/>
              <a:t>Outlook </a:t>
            </a:r>
          </a:p>
          <a:p>
            <a:r>
              <a:rPr lang="en-US" sz="3200" dirty="0"/>
              <a:t>Multi-modality imaging:  PET/MRI</a:t>
            </a:r>
          </a:p>
        </p:txBody>
      </p:sp>
      <p:sp>
        <p:nvSpPr>
          <p:cNvPr id="3" name="Rectangle 2">
            <a:extLst>
              <a:ext uri="{FF2B5EF4-FFF2-40B4-BE49-F238E27FC236}">
                <a16:creationId xmlns:a16="http://schemas.microsoft.com/office/drawing/2014/main" id="{A801F9FD-097C-CD41-BFA7-47B9B60567C5}"/>
              </a:ext>
            </a:extLst>
          </p:cNvPr>
          <p:cNvSpPr/>
          <p:nvPr/>
        </p:nvSpPr>
        <p:spPr>
          <a:xfrm>
            <a:off x="-344384" y="2290426"/>
            <a:ext cx="9143999" cy="3539430"/>
          </a:xfrm>
          <a:prstGeom prst="rect">
            <a:avLst/>
          </a:prstGeom>
        </p:spPr>
        <p:txBody>
          <a:bodyPr wrap="square">
            <a:spAutoFit/>
          </a:bodyPr>
          <a:lstStyle/>
          <a:p>
            <a:pPr marL="1828800" lvl="3" indent="-457200">
              <a:buFont typeface="Wingdings" pitchFamily="2" charset="2"/>
              <a:buChar char="§"/>
            </a:pPr>
            <a:r>
              <a:rPr lang="en-US" sz="2800" dirty="0"/>
              <a:t>Neurovascular coupling</a:t>
            </a:r>
          </a:p>
          <a:p>
            <a:pPr marL="1828800" lvl="3" indent="-457200">
              <a:buFont typeface="Wingdings" pitchFamily="2" charset="2"/>
              <a:buChar char="§"/>
            </a:pPr>
            <a:r>
              <a:rPr lang="en-US" sz="2800" dirty="0"/>
              <a:t>Multimodality-derived disease identification (dementia) </a:t>
            </a:r>
          </a:p>
          <a:p>
            <a:pPr marL="1828800" lvl="3" indent="-457200">
              <a:buFont typeface="Wingdings" pitchFamily="2" charset="2"/>
              <a:buChar char="§"/>
            </a:pPr>
            <a:r>
              <a:rPr lang="en-US" sz="2800" dirty="0"/>
              <a:t>Brain energetics</a:t>
            </a:r>
          </a:p>
          <a:p>
            <a:pPr marL="1828800" lvl="3" indent="-457200">
              <a:buFont typeface="Wingdings" pitchFamily="2" charset="2"/>
              <a:buChar char="§"/>
            </a:pPr>
            <a:r>
              <a:rPr lang="en-US" sz="2800" dirty="0"/>
              <a:t>Metabolic and functional networks</a:t>
            </a:r>
          </a:p>
          <a:p>
            <a:pPr marL="1828800" lvl="3" indent="-457200">
              <a:buFont typeface="Wingdings" pitchFamily="2" charset="2"/>
              <a:buChar char="§"/>
            </a:pPr>
            <a:r>
              <a:rPr lang="en-US" sz="2800" dirty="0"/>
              <a:t>Better understanding of signals</a:t>
            </a:r>
          </a:p>
          <a:p>
            <a:pPr marL="1828800" lvl="3" indent="-457200">
              <a:buFont typeface="Wingdings" pitchFamily="2" charset="2"/>
              <a:buChar char="§"/>
            </a:pPr>
            <a:endParaRPr lang="en-US" sz="2800" dirty="0"/>
          </a:p>
          <a:p>
            <a:pPr lvl="3"/>
            <a:r>
              <a:rPr lang="en-US" sz="2800" dirty="0">
                <a:sym typeface="Wingdings" pitchFamily="2" charset="2"/>
              </a:rPr>
              <a:t> Technical development</a:t>
            </a:r>
            <a:endParaRPr lang="en-US" sz="2800" dirty="0"/>
          </a:p>
        </p:txBody>
      </p:sp>
    </p:spTree>
    <p:extLst>
      <p:ext uri="{BB962C8B-B14F-4D97-AF65-F5344CB8AC3E}">
        <p14:creationId xmlns:p14="http://schemas.microsoft.com/office/powerpoint/2010/main" val="12346266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347" y="120302"/>
            <a:ext cx="5916704" cy="461665"/>
          </a:xfrm>
          <a:prstGeom prst="rect">
            <a:avLst/>
          </a:prstGeom>
          <a:noFill/>
        </p:spPr>
        <p:txBody>
          <a:bodyPr wrap="none" rtlCol="0">
            <a:spAutoFit/>
          </a:bodyPr>
          <a:lstStyle/>
          <a:p>
            <a:r>
              <a:rPr lang="en-US" sz="2400" dirty="0"/>
              <a:t>Sophisticated technology (PET inside the MRI)</a:t>
            </a:r>
          </a:p>
        </p:txBody>
      </p:sp>
      <p:pic>
        <p:nvPicPr>
          <p:cNvPr id="4" name="Picture 3"/>
          <p:cNvPicPr>
            <a:picLocks noChangeAspect="1"/>
          </p:cNvPicPr>
          <p:nvPr/>
        </p:nvPicPr>
        <p:blipFill>
          <a:blip r:embed="rId2"/>
          <a:stretch>
            <a:fillRect/>
          </a:stretch>
        </p:blipFill>
        <p:spPr>
          <a:xfrm>
            <a:off x="240347" y="581967"/>
            <a:ext cx="3505200" cy="4021262"/>
          </a:xfrm>
          <a:prstGeom prst="rect">
            <a:avLst/>
          </a:prstGeom>
        </p:spPr>
      </p:pic>
      <p:pic>
        <p:nvPicPr>
          <p:cNvPr id="5" name="Picture 4"/>
          <p:cNvPicPr>
            <a:picLocks noChangeAspect="1"/>
          </p:cNvPicPr>
          <p:nvPr/>
        </p:nvPicPr>
        <p:blipFill>
          <a:blip r:embed="rId3"/>
          <a:stretch>
            <a:fillRect/>
          </a:stretch>
        </p:blipFill>
        <p:spPr>
          <a:xfrm>
            <a:off x="4021667" y="581967"/>
            <a:ext cx="4433950" cy="3386667"/>
          </a:xfrm>
          <a:prstGeom prst="rect">
            <a:avLst/>
          </a:prstGeom>
        </p:spPr>
      </p:pic>
      <p:grpSp>
        <p:nvGrpSpPr>
          <p:cNvPr id="21" name="Group 20"/>
          <p:cNvGrpSpPr/>
          <p:nvPr/>
        </p:nvGrpSpPr>
        <p:grpSpPr>
          <a:xfrm>
            <a:off x="2969859" y="4266020"/>
            <a:ext cx="5591175" cy="2398448"/>
            <a:chOff x="1079500" y="2205038"/>
            <a:chExt cx="6958013" cy="3560762"/>
          </a:xfrm>
        </p:grpSpPr>
        <p:pic>
          <p:nvPicPr>
            <p:cNvPr id="6" name="Picture 4" descr="APD_Xtal_1"/>
            <p:cNvPicPr>
              <a:picLocks noChangeAspect="1" noChangeArrowheads="1"/>
            </p:cNvPicPr>
            <p:nvPr/>
          </p:nvPicPr>
          <p:blipFill>
            <a:blip r:embed="rId4">
              <a:extLst>
                <a:ext uri="{28A0092B-C50C-407E-A947-70E740481C1C}">
                  <a14:useLocalDpi xmlns:a14="http://schemas.microsoft.com/office/drawing/2010/main" val="0"/>
                </a:ext>
              </a:extLst>
            </a:blip>
            <a:srcRect l="33939" t="30930" r="39114" b="26242"/>
            <a:stretch>
              <a:fillRect/>
            </a:stretch>
          </p:blipFill>
          <p:spPr bwMode="auto">
            <a:xfrm>
              <a:off x="6670675" y="2205038"/>
              <a:ext cx="1366838" cy="153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5" descr="APDarray_1"/>
            <p:cNvPicPr>
              <a:picLocks noChangeAspect="1" noChangeArrowheads="1"/>
            </p:cNvPicPr>
            <p:nvPr/>
          </p:nvPicPr>
          <p:blipFill>
            <a:blip r:embed="rId5">
              <a:extLst>
                <a:ext uri="{28A0092B-C50C-407E-A947-70E740481C1C}">
                  <a14:useLocalDpi xmlns:a14="http://schemas.microsoft.com/office/drawing/2010/main" val="0"/>
                </a:ext>
              </a:extLst>
            </a:blip>
            <a:srcRect l="33521" t="23453" r="28259" b="21445"/>
            <a:stretch>
              <a:fillRect/>
            </a:stretch>
          </p:blipFill>
          <p:spPr bwMode="auto">
            <a:xfrm>
              <a:off x="5224463" y="2205038"/>
              <a:ext cx="1417637" cy="155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PMT no magnet"/>
            <p:cNvPicPr>
              <a:picLocks noChangeAspect="1" noChangeArrowheads="1"/>
            </p:cNvPicPr>
            <p:nvPr/>
          </p:nvPicPr>
          <p:blipFill>
            <a:blip r:embed="rId6">
              <a:extLst>
                <a:ext uri="{28A0092B-C50C-407E-A947-70E740481C1C}">
                  <a14:useLocalDpi xmlns:a14="http://schemas.microsoft.com/office/drawing/2010/main" val="0"/>
                </a:ext>
              </a:extLst>
            </a:blip>
            <a:srcRect l="10799" t="11810" r="19438" b="11810"/>
            <a:stretch>
              <a:fillRect/>
            </a:stretch>
          </p:blipFill>
          <p:spPr bwMode="auto">
            <a:xfrm>
              <a:off x="1079500" y="4002088"/>
              <a:ext cx="1304925" cy="1306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7" descr="PMT with magnet"/>
            <p:cNvPicPr>
              <a:picLocks noChangeAspect="1" noChangeArrowheads="1"/>
            </p:cNvPicPr>
            <p:nvPr/>
          </p:nvPicPr>
          <p:blipFill>
            <a:blip r:embed="rId7">
              <a:extLst>
                <a:ext uri="{28A0092B-C50C-407E-A947-70E740481C1C}">
                  <a14:useLocalDpi xmlns:a14="http://schemas.microsoft.com/office/drawing/2010/main" val="0"/>
                </a:ext>
              </a:extLst>
            </a:blip>
            <a:srcRect l="10799" t="11810" r="19438" b="11810"/>
            <a:stretch>
              <a:fillRect/>
            </a:stretch>
          </p:blipFill>
          <p:spPr bwMode="auto">
            <a:xfrm>
              <a:off x="2535238" y="3983038"/>
              <a:ext cx="1323975" cy="1325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8"/>
            <p:cNvPicPr>
              <a:picLocks noChangeAspect="1" noChangeArrowheads="1"/>
            </p:cNvPicPr>
            <p:nvPr/>
          </p:nvPicPr>
          <p:blipFill>
            <a:blip r:embed="rId8">
              <a:extLst>
                <a:ext uri="{28A0092B-C50C-407E-A947-70E740481C1C}">
                  <a14:useLocalDpi xmlns:a14="http://schemas.microsoft.com/office/drawing/2010/main" val="0"/>
                </a:ext>
              </a:extLst>
            </a:blip>
            <a:srcRect l="2223" r="2223"/>
            <a:stretch>
              <a:fillRect/>
            </a:stretch>
          </p:blipFill>
          <p:spPr bwMode="auto">
            <a:xfrm>
              <a:off x="1085850" y="2263775"/>
              <a:ext cx="2757488" cy="163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9" descr="flood_inside _turbo_flash_sequencebm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24463" y="3916363"/>
              <a:ext cx="1381125" cy="1381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000000"/>
                  </a:solidFill>
                  <a:prstDash val="dashDot"/>
                  <a:miter lim="800000"/>
                  <a:headEnd/>
                  <a:tailEnd/>
                </a14:hiddenLine>
              </a:ext>
            </a:extLst>
          </p:spPr>
        </p:pic>
        <p:pic>
          <p:nvPicPr>
            <p:cNvPr id="12" name="Picture 10" descr="flood_outsid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42100" y="3908425"/>
              <a:ext cx="1395413" cy="1395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000000"/>
                  </a:solidFill>
                  <a:miter lim="800000"/>
                  <a:headEnd/>
                  <a:tailEnd/>
                </a14:hiddenLine>
              </a:ext>
            </a:extLst>
          </p:spPr>
        </p:pic>
        <p:sp>
          <p:nvSpPr>
            <p:cNvPr id="13" name="Text Box 13"/>
            <p:cNvSpPr txBox="1">
              <a:spLocks noChangeArrowheads="1"/>
            </p:cNvSpPr>
            <p:nvPr/>
          </p:nvSpPr>
          <p:spPr bwMode="auto">
            <a:xfrm>
              <a:off x="1370013" y="5308600"/>
              <a:ext cx="7524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de-DE" b="1">
                  <a:solidFill>
                    <a:srgbClr val="000066"/>
                  </a:solidFill>
                  <a:effectLst/>
                  <a:latin typeface="Helvetica" charset="0"/>
                </a:rPr>
                <a:t>B=0</a:t>
              </a:r>
            </a:p>
          </p:txBody>
        </p:sp>
        <p:sp>
          <p:nvSpPr>
            <p:cNvPr id="14" name="Text Box 14"/>
            <p:cNvSpPr txBox="1">
              <a:spLocks noChangeArrowheads="1"/>
            </p:cNvSpPr>
            <p:nvPr/>
          </p:nvSpPr>
          <p:spPr bwMode="auto">
            <a:xfrm>
              <a:off x="5530850" y="5308600"/>
              <a:ext cx="7524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de-DE" b="1">
                  <a:solidFill>
                    <a:srgbClr val="000066"/>
                  </a:solidFill>
                  <a:effectLst/>
                  <a:latin typeface="Helvetica" charset="0"/>
                </a:rPr>
                <a:t>B=0</a:t>
              </a:r>
            </a:p>
          </p:txBody>
        </p:sp>
        <p:grpSp>
          <p:nvGrpSpPr>
            <p:cNvPr id="15" name="Group 15"/>
            <p:cNvGrpSpPr>
              <a:grpSpLocks/>
            </p:cNvGrpSpPr>
            <p:nvPr/>
          </p:nvGrpSpPr>
          <p:grpSpPr bwMode="auto">
            <a:xfrm>
              <a:off x="2787650" y="5287963"/>
              <a:ext cx="752475" cy="457200"/>
              <a:chOff x="409" y="3372"/>
              <a:chExt cx="474" cy="288"/>
            </a:xfrm>
          </p:grpSpPr>
          <p:sp>
            <p:nvSpPr>
              <p:cNvPr id="16" name="Text Box 16"/>
              <p:cNvSpPr txBox="1">
                <a:spLocks noChangeArrowheads="1"/>
              </p:cNvSpPr>
              <p:nvPr/>
            </p:nvSpPr>
            <p:spPr bwMode="auto">
              <a:xfrm>
                <a:off x="409" y="3372"/>
                <a:ext cx="474"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de-DE" b="1">
                    <a:solidFill>
                      <a:srgbClr val="000066"/>
                    </a:solidFill>
                    <a:effectLst/>
                    <a:latin typeface="Helvetica" charset="0"/>
                  </a:rPr>
                  <a:t>B=0</a:t>
                </a:r>
              </a:p>
            </p:txBody>
          </p:sp>
          <p:sp>
            <p:nvSpPr>
              <p:cNvPr id="17" name="Line 17"/>
              <p:cNvSpPr>
                <a:spLocks noChangeShapeType="1"/>
              </p:cNvSpPr>
              <p:nvPr/>
            </p:nvSpPr>
            <p:spPr bwMode="auto">
              <a:xfrm flipH="1">
                <a:off x="648" y="3474"/>
                <a:ext cx="30" cy="103"/>
              </a:xfrm>
              <a:prstGeom prst="line">
                <a:avLst/>
              </a:prstGeom>
              <a:noFill/>
              <a:ln w="38100">
                <a:solidFill>
                  <a:schemeClr val="tx1"/>
                </a:solidFill>
                <a:round/>
                <a:headEnd/>
                <a:tailEnd/>
              </a:ln>
              <a:effectLst/>
            </p:spPr>
            <p:txBody>
              <a:bodyPr/>
              <a:lstStyle/>
              <a:p>
                <a:pPr>
                  <a:defRPr/>
                </a:pPr>
                <a:endParaRPr lang="en-US">
                  <a:ea typeface="+mn-ea"/>
                  <a:cs typeface="+mn-cs"/>
                </a:endParaRPr>
              </a:p>
            </p:txBody>
          </p:sp>
        </p:grpSp>
        <p:grpSp>
          <p:nvGrpSpPr>
            <p:cNvPr id="18" name="Group 18"/>
            <p:cNvGrpSpPr>
              <a:grpSpLocks/>
            </p:cNvGrpSpPr>
            <p:nvPr/>
          </p:nvGrpSpPr>
          <p:grpSpPr bwMode="auto">
            <a:xfrm>
              <a:off x="6948488" y="5289550"/>
              <a:ext cx="752475" cy="457200"/>
              <a:chOff x="409" y="3372"/>
              <a:chExt cx="474" cy="288"/>
            </a:xfrm>
          </p:grpSpPr>
          <p:sp>
            <p:nvSpPr>
              <p:cNvPr id="19" name="Text Box 19"/>
              <p:cNvSpPr txBox="1">
                <a:spLocks noChangeArrowheads="1"/>
              </p:cNvSpPr>
              <p:nvPr/>
            </p:nvSpPr>
            <p:spPr bwMode="auto">
              <a:xfrm>
                <a:off x="409" y="3372"/>
                <a:ext cx="474"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de-DE" b="1">
                    <a:solidFill>
                      <a:srgbClr val="000066"/>
                    </a:solidFill>
                    <a:effectLst/>
                    <a:latin typeface="Helvetica" charset="0"/>
                  </a:rPr>
                  <a:t>B=0</a:t>
                </a:r>
              </a:p>
            </p:txBody>
          </p:sp>
          <p:sp>
            <p:nvSpPr>
              <p:cNvPr id="20" name="Line 20"/>
              <p:cNvSpPr>
                <a:spLocks noChangeShapeType="1"/>
              </p:cNvSpPr>
              <p:nvPr/>
            </p:nvSpPr>
            <p:spPr bwMode="auto">
              <a:xfrm flipH="1">
                <a:off x="648" y="3474"/>
                <a:ext cx="30" cy="103"/>
              </a:xfrm>
              <a:prstGeom prst="line">
                <a:avLst/>
              </a:prstGeom>
              <a:noFill/>
              <a:ln w="38100">
                <a:solidFill>
                  <a:schemeClr val="tx1"/>
                </a:solidFill>
                <a:round/>
                <a:headEnd/>
                <a:tailEnd/>
              </a:ln>
              <a:effectLst/>
            </p:spPr>
            <p:txBody>
              <a:bodyPr/>
              <a:lstStyle/>
              <a:p>
                <a:pPr>
                  <a:defRPr/>
                </a:pPr>
                <a:endParaRPr lang="en-US">
                  <a:ea typeface="+mn-ea"/>
                  <a:cs typeface="+mn-cs"/>
                </a:endParaRPr>
              </a:p>
            </p:txBody>
          </p:sp>
        </p:grpSp>
      </p:grpSp>
    </p:spTree>
    <p:extLst>
      <p:ext uri="{BB962C8B-B14F-4D97-AF65-F5344CB8AC3E}">
        <p14:creationId xmlns:p14="http://schemas.microsoft.com/office/powerpoint/2010/main" val="71361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70184" y="181411"/>
            <a:ext cx="8481192" cy="926383"/>
          </a:xfrm>
          <a:prstGeom prst="rect">
            <a:avLst/>
          </a:prstGeom>
        </p:spPr>
      </p:pic>
      <p:pic>
        <p:nvPicPr>
          <p:cNvPr id="3" name="Picture 2"/>
          <p:cNvPicPr>
            <a:picLocks noChangeAspect="1"/>
          </p:cNvPicPr>
          <p:nvPr/>
        </p:nvPicPr>
        <p:blipFill>
          <a:blip r:embed="rId3"/>
          <a:stretch>
            <a:fillRect/>
          </a:stretch>
        </p:blipFill>
        <p:spPr>
          <a:xfrm>
            <a:off x="5100633" y="853794"/>
            <a:ext cx="2908300" cy="254000"/>
          </a:xfrm>
          <a:prstGeom prst="rect">
            <a:avLst/>
          </a:prstGeom>
        </p:spPr>
      </p:pic>
      <p:sp>
        <p:nvSpPr>
          <p:cNvPr id="4" name="TextBox 3"/>
          <p:cNvSpPr txBox="1"/>
          <p:nvPr/>
        </p:nvSpPr>
        <p:spPr>
          <a:xfrm>
            <a:off x="570184" y="1140699"/>
            <a:ext cx="7849917" cy="1323439"/>
          </a:xfrm>
          <a:prstGeom prst="rect">
            <a:avLst/>
          </a:prstGeom>
          <a:noFill/>
        </p:spPr>
        <p:txBody>
          <a:bodyPr wrap="square" rtlCol="0">
            <a:spAutoFit/>
          </a:bodyPr>
          <a:lstStyle/>
          <a:p>
            <a:r>
              <a:rPr lang="en-US" sz="2000" b="1" dirty="0">
                <a:effectLst>
                  <a:outerShdw blurRad="50800" dist="38100" dir="2700000" algn="tl" rotWithShape="0">
                    <a:prstClr val="black">
                      <a:alpha val="40000"/>
                    </a:prstClr>
                  </a:outerShdw>
                </a:effectLst>
              </a:rPr>
              <a:t>glucose metabolic rate </a:t>
            </a:r>
            <a:r>
              <a:rPr lang="en-US" sz="2000" dirty="0">
                <a:effectLst>
                  <a:outerShdw blurRad="50800" dist="38100" dir="2700000" algn="tl" rotWithShape="0">
                    <a:prstClr val="black">
                      <a:alpha val="40000"/>
                    </a:prstClr>
                  </a:outerShdw>
                </a:effectLst>
              </a:rPr>
              <a:t>(~  energy consumed by neurons</a:t>
            </a:r>
            <a:r>
              <a:rPr lang="en-US" sz="2000" b="1" dirty="0">
                <a:effectLst>
                  <a:outerShdw blurRad="50800" dist="38100" dir="2700000" algn="tl" rotWithShape="0">
                    <a:prstClr val="black">
                      <a:alpha val="40000"/>
                    </a:prstClr>
                  </a:outerShdw>
                </a:effectLst>
              </a:rPr>
              <a:t>) </a:t>
            </a:r>
            <a:r>
              <a:rPr lang="en-US" sz="2000" b="1" dirty="0">
                <a:solidFill>
                  <a:schemeClr val="accent1"/>
                </a:solidFill>
                <a:effectLst>
                  <a:outerShdw blurRad="50800" dist="38100" dir="2700000" algn="tl" rotWithShape="0">
                    <a:prstClr val="black">
                      <a:alpha val="40000"/>
                    </a:prstClr>
                  </a:outerShdw>
                </a:effectLst>
              </a:rPr>
              <a:t>FDG -PET </a:t>
            </a:r>
          </a:p>
          <a:p>
            <a:endParaRPr lang="en-US" sz="2000" b="1" dirty="0">
              <a:solidFill>
                <a:schemeClr val="accent1"/>
              </a:solidFill>
              <a:effectLst>
                <a:outerShdw blurRad="50800" dist="38100" dir="2700000" algn="tl" rotWithShape="0">
                  <a:prstClr val="black">
                    <a:alpha val="40000"/>
                  </a:prstClr>
                </a:outerShdw>
              </a:effectLst>
            </a:endParaRPr>
          </a:p>
          <a:p>
            <a:r>
              <a:rPr lang="en-US" sz="2000" b="1" dirty="0">
                <a:effectLst>
                  <a:outerShdw blurRad="50800" dist="38100" dir="2700000" algn="tl" rotWithShape="0">
                    <a:prstClr val="black">
                      <a:alpha val="40000"/>
                    </a:prstClr>
                  </a:outerShdw>
                </a:effectLst>
              </a:rPr>
              <a:t>degree of functional connectivity </a:t>
            </a:r>
            <a:r>
              <a:rPr lang="en-US" sz="2000" dirty="0">
                <a:effectLst>
                  <a:outerShdw blurRad="50800" dist="38100" dir="2700000" algn="tl" rotWithShape="0">
                    <a:prstClr val="black">
                      <a:alpha val="40000"/>
                    </a:prstClr>
                  </a:outerShdw>
                </a:effectLst>
              </a:rPr>
              <a:t>(~ number of voxels functionally connected to each voxel) </a:t>
            </a:r>
            <a:r>
              <a:rPr lang="en-US" sz="2000" b="1" dirty="0" err="1">
                <a:solidFill>
                  <a:schemeClr val="accent1"/>
                </a:solidFill>
                <a:effectLst>
                  <a:outerShdw blurRad="50800" dist="38100" dir="2700000" algn="tl" rotWithShape="0">
                    <a:prstClr val="black">
                      <a:alpha val="40000"/>
                    </a:prstClr>
                  </a:outerShdw>
                </a:effectLst>
              </a:rPr>
              <a:t>rfMRI</a:t>
            </a:r>
            <a:endParaRPr lang="en-US" sz="2000" b="1" dirty="0">
              <a:solidFill>
                <a:schemeClr val="accent1"/>
              </a:solidFill>
              <a:effectLst>
                <a:outerShdw blurRad="50800" dist="38100" dir="2700000" algn="tl" rotWithShape="0">
                  <a:prstClr val="black">
                    <a:alpha val="40000"/>
                  </a:prstClr>
                </a:outerShdw>
              </a:effectLst>
            </a:endParaRPr>
          </a:p>
        </p:txBody>
      </p:sp>
      <p:pic>
        <p:nvPicPr>
          <p:cNvPr id="5" name="Picture 4"/>
          <p:cNvPicPr>
            <a:picLocks noChangeAspect="1"/>
          </p:cNvPicPr>
          <p:nvPr/>
        </p:nvPicPr>
        <p:blipFill>
          <a:blip r:embed="rId4"/>
          <a:stretch>
            <a:fillRect/>
          </a:stretch>
        </p:blipFill>
        <p:spPr>
          <a:xfrm>
            <a:off x="278930" y="3011388"/>
            <a:ext cx="4437450" cy="2295898"/>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2497655" y="2599113"/>
                <a:ext cx="5728515" cy="73064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sz="2000" b="1" i="1" smtClean="0">
                          <a:solidFill>
                            <a:srgbClr val="0070C0"/>
                          </a:solidFill>
                          <a:effectLst>
                            <a:outerShdw blurRad="50800" dist="38100" dir="2700000" algn="tl" rotWithShape="0">
                              <a:prstClr val="black">
                                <a:alpha val="40000"/>
                              </a:prstClr>
                            </a:outerShdw>
                          </a:effectLst>
                          <a:latin typeface="Cambria Math" panose="02040503050406030204" pitchFamily="18" charset="0"/>
                        </a:rPr>
                        <m:t>𝒈𝒍𝒖𝒄𝒐𝒔𝒆</m:t>
                      </m:r>
                      <m:r>
                        <a:rPr lang="en-CA" sz="2000" b="1" i="1" smtClean="0">
                          <a:solidFill>
                            <a:srgbClr val="0070C0"/>
                          </a:solidFill>
                          <a:effectLst>
                            <a:outerShdw blurRad="50800" dist="38100" dir="2700000" algn="tl" rotWithShape="0">
                              <a:prstClr val="black">
                                <a:alpha val="40000"/>
                              </a:prstClr>
                            </a:outerShdw>
                          </a:effectLst>
                          <a:latin typeface="Cambria Math" panose="02040503050406030204" pitchFamily="18" charset="0"/>
                        </a:rPr>
                        <m:t> </m:t>
                      </m:r>
                      <m:r>
                        <a:rPr lang="en-CA" sz="2000" b="1" i="1" smtClean="0">
                          <a:solidFill>
                            <a:srgbClr val="0070C0"/>
                          </a:solidFill>
                          <a:effectLst>
                            <a:outerShdw blurRad="50800" dist="38100" dir="2700000" algn="tl" rotWithShape="0">
                              <a:prstClr val="black">
                                <a:alpha val="40000"/>
                              </a:prstClr>
                            </a:outerShdw>
                          </a:effectLst>
                          <a:latin typeface="Cambria Math" panose="02040503050406030204" pitchFamily="18" charset="0"/>
                        </a:rPr>
                        <m:t>𝒆𝒇𝒇𝒊𝒄𝒊𝒆𝒏𝒄𝒚</m:t>
                      </m:r>
                      <m:r>
                        <a:rPr lang="en-CA" sz="2000" b="0" i="1" smtClean="0">
                          <a:effectLst>
                            <a:outerShdw blurRad="50800" dist="38100" dir="2700000" algn="tl" rotWithShape="0">
                              <a:prstClr val="black">
                                <a:alpha val="40000"/>
                              </a:prstClr>
                            </a:outerShdw>
                          </a:effectLst>
                          <a:latin typeface="Cambria Math" panose="02040503050406030204" pitchFamily="18" charset="0"/>
                        </a:rPr>
                        <m:t>=   </m:t>
                      </m:r>
                      <m:f>
                        <m:fPr>
                          <m:ctrlPr>
                            <a:rPr lang="en-CA" sz="2000" b="0" i="1" smtClean="0">
                              <a:effectLst>
                                <a:outerShdw blurRad="50800" dist="38100" dir="2700000" algn="tl" rotWithShape="0">
                                  <a:prstClr val="black">
                                    <a:alpha val="40000"/>
                                  </a:prstClr>
                                </a:outerShdw>
                              </a:effectLst>
                              <a:latin typeface="Cambria Math" panose="02040503050406030204" pitchFamily="18" charset="0"/>
                            </a:rPr>
                          </m:ctrlPr>
                        </m:fPr>
                        <m:num>
                          <m:r>
                            <a:rPr lang="en-CA" sz="2000" b="0" i="1" smtClean="0">
                              <a:effectLst>
                                <a:outerShdw blurRad="50800" dist="38100" dir="2700000" algn="tl" rotWithShape="0">
                                  <a:prstClr val="black">
                                    <a:alpha val="40000"/>
                                  </a:prstClr>
                                </a:outerShdw>
                              </a:effectLst>
                              <a:latin typeface="Cambria Math" panose="02040503050406030204" pitchFamily="18" charset="0"/>
                            </a:rPr>
                            <m:t>𝑐𝑜𝑛𝑛𝑒𝑐𝑡𝑖𝑣𝑖𝑡𝑦</m:t>
                          </m:r>
                          <m:r>
                            <a:rPr lang="en-CA" sz="2000" b="0" i="1" smtClean="0">
                              <a:effectLst>
                                <a:outerShdw blurRad="50800" dist="38100" dir="2700000" algn="tl" rotWithShape="0">
                                  <a:prstClr val="black">
                                    <a:alpha val="40000"/>
                                  </a:prstClr>
                                </a:outerShdw>
                              </a:effectLst>
                              <a:latin typeface="Cambria Math" panose="02040503050406030204" pitchFamily="18" charset="0"/>
                            </a:rPr>
                            <m:t> </m:t>
                          </m:r>
                          <m:r>
                            <a:rPr lang="en-CA" sz="2000" b="0" i="1" smtClean="0">
                              <a:effectLst>
                                <a:outerShdw blurRad="50800" dist="38100" dir="2700000" algn="tl" rotWithShape="0">
                                  <a:prstClr val="black">
                                    <a:alpha val="40000"/>
                                  </a:prstClr>
                                </a:outerShdw>
                              </a:effectLst>
                              <a:latin typeface="Cambria Math" panose="02040503050406030204" pitchFamily="18" charset="0"/>
                            </a:rPr>
                            <m:t>𝑑𝑒𝑔𝑟𝑒𝑒</m:t>
                          </m:r>
                        </m:num>
                        <m:den>
                          <m:r>
                            <a:rPr lang="en-CA" sz="2000" b="0" i="1" smtClean="0">
                              <a:effectLst>
                                <a:outerShdw blurRad="50800" dist="38100" dir="2700000" algn="tl" rotWithShape="0">
                                  <a:prstClr val="black">
                                    <a:alpha val="40000"/>
                                  </a:prstClr>
                                </a:outerShdw>
                              </a:effectLst>
                              <a:latin typeface="Cambria Math" panose="02040503050406030204" pitchFamily="18" charset="0"/>
                            </a:rPr>
                            <m:t>𝑔𝑙𝑢𝑐𝑜𝑠𝑒</m:t>
                          </m:r>
                          <m:r>
                            <a:rPr lang="en-CA" sz="2000" b="0" i="1" smtClean="0">
                              <a:effectLst>
                                <a:outerShdw blurRad="50800" dist="38100" dir="2700000" algn="tl" rotWithShape="0">
                                  <a:prstClr val="black">
                                    <a:alpha val="40000"/>
                                  </a:prstClr>
                                </a:outerShdw>
                              </a:effectLst>
                              <a:latin typeface="Cambria Math" panose="02040503050406030204" pitchFamily="18" charset="0"/>
                            </a:rPr>
                            <m:t> </m:t>
                          </m:r>
                          <m:r>
                            <a:rPr lang="en-CA" sz="2000" b="0" i="1" smtClean="0">
                              <a:effectLst>
                                <a:outerShdw blurRad="50800" dist="38100" dir="2700000" algn="tl" rotWithShape="0">
                                  <a:prstClr val="black">
                                    <a:alpha val="40000"/>
                                  </a:prstClr>
                                </a:outerShdw>
                              </a:effectLst>
                              <a:latin typeface="Cambria Math" panose="02040503050406030204" pitchFamily="18" charset="0"/>
                            </a:rPr>
                            <m:t>𝑚𝑒𝑡𝑎𝑏𝑜𝑙𝑖𝑐</m:t>
                          </m:r>
                          <m:r>
                            <a:rPr lang="en-CA" sz="2000" b="0" i="1" smtClean="0">
                              <a:effectLst>
                                <a:outerShdw blurRad="50800" dist="38100" dir="2700000" algn="tl" rotWithShape="0">
                                  <a:prstClr val="black">
                                    <a:alpha val="40000"/>
                                  </a:prstClr>
                                </a:outerShdw>
                              </a:effectLst>
                              <a:latin typeface="Cambria Math" panose="02040503050406030204" pitchFamily="18" charset="0"/>
                            </a:rPr>
                            <m:t> </m:t>
                          </m:r>
                          <m:r>
                            <a:rPr lang="en-CA" sz="2000" b="0" i="1" smtClean="0">
                              <a:effectLst>
                                <a:outerShdw blurRad="50800" dist="38100" dir="2700000" algn="tl" rotWithShape="0">
                                  <a:prstClr val="black">
                                    <a:alpha val="40000"/>
                                  </a:prstClr>
                                </a:outerShdw>
                              </a:effectLst>
                              <a:latin typeface="Cambria Math" panose="02040503050406030204" pitchFamily="18" charset="0"/>
                            </a:rPr>
                            <m:t>𝑟𝑎𝑡𝑒</m:t>
                          </m:r>
                          <m:r>
                            <a:rPr lang="en-CA" sz="2000" b="0" i="1" smtClean="0">
                              <a:effectLst>
                                <a:outerShdw blurRad="50800" dist="38100" dir="2700000" algn="tl" rotWithShape="0">
                                  <a:prstClr val="black">
                                    <a:alpha val="40000"/>
                                  </a:prstClr>
                                </a:outerShdw>
                              </a:effectLst>
                              <a:latin typeface="Cambria Math" panose="02040503050406030204" pitchFamily="18" charset="0"/>
                            </a:rPr>
                            <m:t> </m:t>
                          </m:r>
                        </m:den>
                      </m:f>
                    </m:oMath>
                  </m:oMathPara>
                </a14:m>
                <a:endParaRPr lang="en-US" sz="2000" dirty="0">
                  <a:effectLst>
                    <a:outerShdw blurRad="50800" dist="38100" dir="2700000" algn="tl" rotWithShape="0">
                      <a:prstClr val="black">
                        <a:alpha val="40000"/>
                      </a:prstClr>
                    </a:outerShdw>
                  </a:effectLst>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497655" y="2599113"/>
                <a:ext cx="5728515" cy="730649"/>
              </a:xfrm>
              <a:prstGeom prst="rect">
                <a:avLst/>
              </a:prstGeom>
              <a:blipFill>
                <a:blip r:embed="rId5"/>
                <a:stretch>
                  <a:fillRect l="-664" t="-1724" r="-1549" b="-18966"/>
                </a:stretch>
              </a:blipFill>
            </p:spPr>
            <p:txBody>
              <a:bodyPr/>
              <a:lstStyle/>
              <a:p>
                <a:r>
                  <a:rPr lang="en-US">
                    <a:noFill/>
                  </a:rPr>
                  <a:t> </a:t>
                </a:r>
              </a:p>
            </p:txBody>
          </p:sp>
        </mc:Fallback>
      </mc:AlternateContent>
      <p:sp>
        <p:nvSpPr>
          <p:cNvPr id="7" name="TextBox 6"/>
          <p:cNvSpPr txBox="1"/>
          <p:nvPr/>
        </p:nvSpPr>
        <p:spPr>
          <a:xfrm>
            <a:off x="735284" y="5589722"/>
            <a:ext cx="6601329" cy="707886"/>
          </a:xfrm>
          <a:prstGeom prst="rect">
            <a:avLst/>
          </a:prstGeom>
          <a:noFill/>
        </p:spPr>
        <p:txBody>
          <a:bodyPr wrap="square" rtlCol="0">
            <a:spAutoFit/>
          </a:bodyPr>
          <a:lstStyle/>
          <a:p>
            <a:r>
              <a:rPr lang="en-US" sz="2000" dirty="0">
                <a:effectLst>
                  <a:outerShdw blurRad="50800" dist="38100" dir="2700000" algn="tl" rotWithShape="0">
                    <a:prstClr val="black">
                      <a:alpha val="40000"/>
                    </a:prstClr>
                  </a:outerShdw>
                </a:effectLst>
              </a:rPr>
              <a:t>Possibly more vulnerable to disease?</a:t>
            </a:r>
          </a:p>
          <a:p>
            <a:r>
              <a:rPr lang="en-US" sz="2000" dirty="0">
                <a:effectLst>
                  <a:outerShdw blurRad="50800" dist="38100" dir="2700000" algn="tl" rotWithShape="0">
                    <a:prstClr val="black">
                      <a:alpha val="40000"/>
                    </a:prstClr>
                  </a:outerShdw>
                </a:effectLst>
                <a:sym typeface="Wingdings"/>
              </a:rPr>
              <a:t> Disease origin/mechanisms</a:t>
            </a:r>
            <a:r>
              <a:rPr lang="en-US" sz="2000" dirty="0">
                <a:effectLst>
                  <a:outerShdw blurRad="50800" dist="38100" dir="2700000" algn="tl" rotWithShape="0">
                    <a:prstClr val="black">
                      <a:alpha val="40000"/>
                    </a:prstClr>
                  </a:outerShdw>
                </a:effectLst>
              </a:rPr>
              <a:t> </a:t>
            </a:r>
          </a:p>
        </p:txBody>
      </p:sp>
      <p:sp>
        <p:nvSpPr>
          <p:cNvPr id="8" name="TextBox 7"/>
          <p:cNvSpPr txBox="1"/>
          <p:nvPr/>
        </p:nvSpPr>
        <p:spPr>
          <a:xfrm>
            <a:off x="4275374" y="4525765"/>
            <a:ext cx="4493538" cy="369332"/>
          </a:xfrm>
          <a:prstGeom prst="rect">
            <a:avLst/>
          </a:prstGeom>
          <a:noFill/>
        </p:spPr>
        <p:txBody>
          <a:bodyPr wrap="none" rtlCol="0">
            <a:spAutoFit/>
          </a:bodyPr>
          <a:lstStyle/>
          <a:p>
            <a:r>
              <a:rPr lang="en-US" dirty="0">
                <a:effectLst>
                  <a:outerShdw blurRad="50800" dist="38100" dir="2700000" algn="tl" rotWithShape="0">
                    <a:prstClr val="black">
                      <a:alpha val="40000"/>
                    </a:prstClr>
                  </a:outerShdw>
                </a:effectLst>
              </a:rPr>
              <a:t>Areas of the brain with high glucose efficiency</a:t>
            </a:r>
          </a:p>
        </p:txBody>
      </p:sp>
    </p:spTree>
    <p:extLst>
      <p:ext uri="{BB962C8B-B14F-4D97-AF65-F5344CB8AC3E}">
        <p14:creationId xmlns:p14="http://schemas.microsoft.com/office/powerpoint/2010/main" val="3403465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707" y="311153"/>
            <a:ext cx="7667406" cy="2513509"/>
          </a:xfrm>
          <a:prstGeom prst="rect">
            <a:avLst/>
          </a:prstGeom>
        </p:spPr>
        <p:txBody>
          <a:bodyPr wrap="square">
            <a:spAutoFit/>
          </a:bodyPr>
          <a:lstStyle/>
          <a:p>
            <a:r>
              <a:rPr lang="en-US" sz="3600" b="1" baseline="30000" dirty="0"/>
              <a:t>Dr. Wilder Penfield (1891–1976</a:t>
            </a:r>
            <a:r>
              <a:rPr lang="en-US" sz="3600" baseline="30000" dirty="0"/>
              <a:t>)</a:t>
            </a:r>
          </a:p>
          <a:p>
            <a:r>
              <a:rPr lang="en-US" sz="2000" dirty="0"/>
              <a:t>Founder and director of the </a:t>
            </a:r>
            <a:r>
              <a:rPr lang="en-US" sz="2000" i="1" dirty="0"/>
              <a:t>Montreal Neurological Institute </a:t>
            </a:r>
            <a:r>
              <a:rPr lang="en-US" sz="2000" dirty="0"/>
              <a:t>(1934)</a:t>
            </a:r>
            <a:endParaRPr lang="en-US" dirty="0"/>
          </a:p>
          <a:p>
            <a:endParaRPr lang="en-US" sz="2000" dirty="0"/>
          </a:p>
          <a:p>
            <a:pPr marL="285750" indent="-285750">
              <a:buFont typeface="Wingdings" pitchFamily="2" charset="2"/>
              <a:buChar char="§"/>
            </a:pPr>
            <a:r>
              <a:rPr lang="en-US" dirty="0"/>
              <a:t>Operated on patients with intractable epilepsy under local </a:t>
            </a:r>
            <a:r>
              <a:rPr lang="en-US" dirty="0" err="1"/>
              <a:t>anaesthesia</a:t>
            </a:r>
            <a:r>
              <a:rPr lang="en-US" dirty="0"/>
              <a:t>.  </a:t>
            </a:r>
          </a:p>
          <a:p>
            <a:pPr marL="285750" indent="-285750">
              <a:buFont typeface="Wingdings" pitchFamily="2" charset="2"/>
              <a:buChar char="§"/>
            </a:pPr>
            <a:endParaRPr lang="en-US" dirty="0"/>
          </a:p>
          <a:p>
            <a:pPr marL="285750" indent="-285750">
              <a:buFont typeface="Wingdings" pitchFamily="2" charset="2"/>
              <a:buChar char="§"/>
            </a:pPr>
            <a:r>
              <a:rPr lang="en-US" dirty="0"/>
              <a:t>Stimulated areas of the brain surface to demarcate the part producing epilepsy and observed reactions</a:t>
            </a:r>
          </a:p>
          <a:p>
            <a:endParaRPr lang="en-US" sz="3200" baseline="30000" dirty="0"/>
          </a:p>
        </p:txBody>
      </p:sp>
      <p:pic>
        <p:nvPicPr>
          <p:cNvPr id="3" name="Picture 2"/>
          <p:cNvPicPr>
            <a:picLocks noChangeAspect="1"/>
          </p:cNvPicPr>
          <p:nvPr/>
        </p:nvPicPr>
        <p:blipFill>
          <a:blip r:embed="rId2"/>
          <a:stretch>
            <a:fillRect/>
          </a:stretch>
        </p:blipFill>
        <p:spPr>
          <a:xfrm>
            <a:off x="7366886" y="204772"/>
            <a:ext cx="1572719" cy="2133619"/>
          </a:xfrm>
          <a:prstGeom prst="rect">
            <a:avLst/>
          </a:prstGeom>
        </p:spPr>
      </p:pic>
      <p:pic>
        <p:nvPicPr>
          <p:cNvPr id="4" name="Picture 3"/>
          <p:cNvPicPr>
            <a:picLocks noChangeAspect="1"/>
          </p:cNvPicPr>
          <p:nvPr/>
        </p:nvPicPr>
        <p:blipFill>
          <a:blip r:embed="rId3"/>
          <a:stretch>
            <a:fillRect/>
          </a:stretch>
        </p:blipFill>
        <p:spPr>
          <a:xfrm>
            <a:off x="6322702" y="2338391"/>
            <a:ext cx="2616903" cy="2603819"/>
          </a:xfrm>
          <a:prstGeom prst="rect">
            <a:avLst/>
          </a:prstGeom>
        </p:spPr>
      </p:pic>
      <p:sp>
        <p:nvSpPr>
          <p:cNvPr id="5" name="TextBox 4"/>
          <p:cNvSpPr txBox="1"/>
          <p:nvPr/>
        </p:nvSpPr>
        <p:spPr>
          <a:xfrm>
            <a:off x="495300" y="2566636"/>
            <a:ext cx="6507928" cy="2585323"/>
          </a:xfrm>
          <a:prstGeom prst="rect">
            <a:avLst/>
          </a:prstGeom>
          <a:noFill/>
        </p:spPr>
        <p:txBody>
          <a:bodyPr wrap="square" rtlCol="0">
            <a:spAutoFit/>
          </a:bodyPr>
          <a:lstStyle/>
          <a:p>
            <a:pPr marL="457200" indent="-457200">
              <a:buFont typeface="Wingdings" charset="0"/>
              <a:buChar char="à"/>
            </a:pPr>
            <a:r>
              <a:rPr lang="en-US" dirty="0">
                <a:sym typeface="Wingdings"/>
              </a:rPr>
              <a:t>Map of </a:t>
            </a:r>
            <a:r>
              <a:rPr lang="en-US" i="1" dirty="0">
                <a:sym typeface="Wingdings"/>
              </a:rPr>
              <a:t>sensory</a:t>
            </a:r>
            <a:r>
              <a:rPr lang="en-US" dirty="0">
                <a:sym typeface="Wingdings"/>
              </a:rPr>
              <a:t> and </a:t>
            </a:r>
            <a:r>
              <a:rPr lang="en-US" i="1" dirty="0">
                <a:sym typeface="Wingdings"/>
              </a:rPr>
              <a:t>motor</a:t>
            </a:r>
            <a:r>
              <a:rPr lang="en-US" dirty="0">
                <a:sym typeface="Wingdings"/>
              </a:rPr>
              <a:t> cortex (</a:t>
            </a:r>
            <a:r>
              <a:rPr lang="en-US" i="1" dirty="0">
                <a:sym typeface="Wingdings"/>
              </a:rPr>
              <a:t>cortical homunculus</a:t>
            </a:r>
            <a:r>
              <a:rPr lang="en-US" dirty="0">
                <a:sym typeface="Wingdings"/>
              </a:rPr>
              <a:t>)</a:t>
            </a:r>
          </a:p>
          <a:p>
            <a:pPr marL="1828800" lvl="3" indent="-457200">
              <a:buFont typeface="Wingdings" charset="0"/>
              <a:buChar char="à"/>
            </a:pPr>
            <a:endParaRPr lang="en-US" dirty="0">
              <a:sym typeface="Wingdings"/>
            </a:endParaRPr>
          </a:p>
          <a:p>
            <a:pPr marL="457200" indent="-457200">
              <a:buFont typeface="Wingdings" charset="0"/>
              <a:buChar char="à"/>
            </a:pPr>
            <a:r>
              <a:rPr lang="en-US" dirty="0">
                <a:sym typeface="Wingdings"/>
              </a:rPr>
              <a:t>Stimulation of </a:t>
            </a:r>
            <a:r>
              <a:rPr lang="en-US" i="1" dirty="0">
                <a:sym typeface="Wingdings"/>
              </a:rPr>
              <a:t>temporal lobe</a:t>
            </a:r>
            <a:r>
              <a:rPr lang="en-US" dirty="0">
                <a:sym typeface="Wingdings"/>
              </a:rPr>
              <a:t>: vivid recall of memories</a:t>
            </a:r>
          </a:p>
          <a:p>
            <a:pPr marL="457200" indent="-457200">
              <a:buFont typeface="Wingdings" charset="0"/>
              <a:buChar char="à"/>
            </a:pPr>
            <a:endParaRPr lang="en-US" dirty="0">
              <a:sym typeface="Wingdings"/>
            </a:endParaRPr>
          </a:p>
          <a:p>
            <a:pPr marL="457200" indent="-457200">
              <a:buFont typeface="Wingdings" charset="0"/>
              <a:buChar char="à"/>
            </a:pPr>
            <a:r>
              <a:rPr lang="en-US" dirty="0">
                <a:sym typeface="Wingdings"/>
              </a:rPr>
              <a:t>Stimulation of </a:t>
            </a:r>
            <a:r>
              <a:rPr lang="en-US" i="1" dirty="0">
                <a:sym typeface="Wingdings"/>
              </a:rPr>
              <a:t>temporal</a:t>
            </a:r>
            <a:r>
              <a:rPr lang="en-US" dirty="0">
                <a:sym typeface="Wingdings"/>
              </a:rPr>
              <a:t> and </a:t>
            </a:r>
            <a:r>
              <a:rPr lang="en-US" i="1" dirty="0">
                <a:sym typeface="Wingdings"/>
              </a:rPr>
              <a:t>parietal </a:t>
            </a:r>
            <a:r>
              <a:rPr lang="en-US" dirty="0">
                <a:sym typeface="Wingdings"/>
              </a:rPr>
              <a:t>cortex: recall of dreams and hallucinations: </a:t>
            </a:r>
            <a:r>
              <a:rPr lang="en-US" dirty="0"/>
              <a:t>evoked smells, sensations of flashing light, etc. Other stimulations had patients experiencing </a:t>
            </a:r>
            <a:r>
              <a:rPr lang="en-US" i="1" dirty="0"/>
              <a:t>déjà vu</a:t>
            </a:r>
            <a:r>
              <a:rPr lang="en-US" dirty="0"/>
              <a:t>, fear, loneliness, and strangeness.</a:t>
            </a:r>
          </a:p>
          <a:p>
            <a:endParaRPr lang="en-US" dirty="0"/>
          </a:p>
        </p:txBody>
      </p:sp>
      <p:sp>
        <p:nvSpPr>
          <p:cNvPr id="6" name="TextBox 5"/>
          <p:cNvSpPr txBox="1"/>
          <p:nvPr/>
        </p:nvSpPr>
        <p:spPr>
          <a:xfrm>
            <a:off x="495300" y="4893933"/>
            <a:ext cx="8267700" cy="2092880"/>
          </a:xfrm>
          <a:prstGeom prst="rect">
            <a:avLst/>
          </a:prstGeom>
          <a:noFill/>
        </p:spPr>
        <p:txBody>
          <a:bodyPr wrap="square" rtlCol="0">
            <a:spAutoFit/>
          </a:bodyPr>
          <a:lstStyle/>
          <a:p>
            <a:endParaRPr lang="en-US" sz="2800" baseline="30000" dirty="0"/>
          </a:p>
          <a:p>
            <a:r>
              <a:rPr lang="en-US" sz="2800" b="1" baseline="30000" dirty="0"/>
              <a:t>Quote</a:t>
            </a:r>
            <a:r>
              <a:rPr lang="en-US" sz="2800" i="1" baseline="30000" dirty="0"/>
              <a:t>: ‘This is a startling discovery</a:t>
            </a:r>
            <a:r>
              <a:rPr lang="en-US" sz="2800" b="1" i="1" baseline="30000" dirty="0"/>
              <a:t>. It brings psychical phenomena into the field of physiology. It should have profound significance also in the field of psychology provided we can interpret the facts properly. </a:t>
            </a:r>
            <a:r>
              <a:rPr lang="en-US" sz="2800" i="1" baseline="30000" dirty="0"/>
              <a:t>We have to explain how it comes about that when an electrode </a:t>
            </a:r>
            <a:r>
              <a:rPr lang="is-IS" sz="2800" i="1" baseline="30000" dirty="0"/>
              <a:t>…</a:t>
            </a:r>
            <a:r>
              <a:rPr lang="en-US" sz="2800" i="1" baseline="30000" dirty="0"/>
              <a:t>is applied steadily to the cortex it can cause a ganglionic complex to recreate a steadily unfolding phenomenon, a psychical phenomenon</a:t>
            </a:r>
            <a:r>
              <a:rPr lang="en-US" i="1" baseline="30000" dirty="0"/>
              <a:t>.</a:t>
            </a:r>
          </a:p>
          <a:p>
            <a:endParaRPr lang="en-US" dirty="0"/>
          </a:p>
        </p:txBody>
      </p:sp>
    </p:spTree>
    <p:extLst>
      <p:ext uri="{BB962C8B-B14F-4D97-AF65-F5344CB8AC3E}">
        <p14:creationId xmlns:p14="http://schemas.microsoft.com/office/powerpoint/2010/main" val="4272473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0EEDA3-E3B1-6A4D-A3C6-29AFB88B0499}"/>
              </a:ext>
            </a:extLst>
          </p:cNvPr>
          <p:cNvSpPr txBox="1"/>
          <p:nvPr/>
        </p:nvSpPr>
        <p:spPr>
          <a:xfrm>
            <a:off x="3226007" y="2691539"/>
            <a:ext cx="3828292" cy="584775"/>
          </a:xfrm>
          <a:prstGeom prst="rect">
            <a:avLst/>
          </a:prstGeom>
          <a:noFill/>
        </p:spPr>
        <p:txBody>
          <a:bodyPr wrap="none" rtlCol="0">
            <a:spAutoFit/>
          </a:bodyPr>
          <a:lstStyle/>
          <a:p>
            <a:r>
              <a:rPr lang="en-US" sz="3200" dirty="0"/>
              <a:t>Signal interpretation</a:t>
            </a:r>
          </a:p>
        </p:txBody>
      </p:sp>
    </p:spTree>
    <p:extLst>
      <p:ext uri="{BB962C8B-B14F-4D97-AF65-F5344CB8AC3E}">
        <p14:creationId xmlns:p14="http://schemas.microsoft.com/office/powerpoint/2010/main" val="33659996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8135" y="468675"/>
            <a:ext cx="3766224" cy="400110"/>
          </a:xfrm>
          <a:prstGeom prst="rect">
            <a:avLst/>
          </a:prstGeom>
          <a:noFill/>
        </p:spPr>
        <p:txBody>
          <a:bodyPr wrap="none" rtlCol="0">
            <a:spAutoFit/>
          </a:bodyPr>
          <a:lstStyle/>
          <a:p>
            <a:r>
              <a:rPr lang="en-US" sz="2000" b="1" dirty="0"/>
              <a:t>Resting state MRI </a:t>
            </a:r>
            <a:r>
              <a:rPr lang="en-US" sz="2000" dirty="0"/>
              <a:t>- connectivity</a:t>
            </a:r>
          </a:p>
        </p:txBody>
      </p:sp>
      <p:pic>
        <p:nvPicPr>
          <p:cNvPr id="3" name="Picture 2">
            <a:extLst>
              <a:ext uri="{FF2B5EF4-FFF2-40B4-BE49-F238E27FC236}">
                <a16:creationId xmlns:a16="http://schemas.microsoft.com/office/drawing/2014/main" id="{353369F4-B9FC-7841-824D-2FAA743BA0AB}"/>
              </a:ext>
            </a:extLst>
          </p:cNvPr>
          <p:cNvPicPr>
            <a:picLocks noChangeAspect="1"/>
          </p:cNvPicPr>
          <p:nvPr/>
        </p:nvPicPr>
        <p:blipFill rotWithShape="1">
          <a:blip r:embed="rId2"/>
          <a:srcRect b="3778"/>
          <a:stretch/>
        </p:blipFill>
        <p:spPr>
          <a:xfrm>
            <a:off x="918135" y="975689"/>
            <a:ext cx="7548134" cy="5646942"/>
          </a:xfrm>
          <a:prstGeom prst="rect">
            <a:avLst/>
          </a:prstGeom>
        </p:spPr>
      </p:pic>
      <p:sp>
        <p:nvSpPr>
          <p:cNvPr id="4" name="Oval 3">
            <a:extLst>
              <a:ext uri="{FF2B5EF4-FFF2-40B4-BE49-F238E27FC236}">
                <a16:creationId xmlns:a16="http://schemas.microsoft.com/office/drawing/2014/main" id="{B5D1F16E-F94E-5845-9EA5-4C1DC6BE5DD5}"/>
              </a:ext>
            </a:extLst>
          </p:cNvPr>
          <p:cNvSpPr/>
          <p:nvPr/>
        </p:nvSpPr>
        <p:spPr>
          <a:xfrm>
            <a:off x="4057650" y="4709384"/>
            <a:ext cx="1859729" cy="1645920"/>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284F6EDA-08FC-974C-A1A0-40811ACB31DA}"/>
              </a:ext>
            </a:extLst>
          </p:cNvPr>
          <p:cNvSpPr/>
          <p:nvPr/>
        </p:nvSpPr>
        <p:spPr>
          <a:xfrm>
            <a:off x="6450330" y="1489710"/>
            <a:ext cx="1859729" cy="1645920"/>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D920AA7C-A73F-524A-A2F4-5D91C52EAC78}"/>
              </a:ext>
            </a:extLst>
          </p:cNvPr>
          <p:cNvSpPr/>
          <p:nvPr/>
        </p:nvSpPr>
        <p:spPr>
          <a:xfrm>
            <a:off x="6450329" y="3063464"/>
            <a:ext cx="1859729" cy="1645920"/>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35263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4715" y="812191"/>
            <a:ext cx="6591300" cy="1193800"/>
          </a:xfrm>
          <a:prstGeom prst="rect">
            <a:avLst/>
          </a:prstGeom>
        </p:spPr>
      </p:pic>
      <p:pic>
        <p:nvPicPr>
          <p:cNvPr id="3" name="Picture 2"/>
          <p:cNvPicPr>
            <a:picLocks noChangeAspect="1"/>
          </p:cNvPicPr>
          <p:nvPr/>
        </p:nvPicPr>
        <p:blipFill>
          <a:blip r:embed="rId3"/>
          <a:stretch>
            <a:fillRect/>
          </a:stretch>
        </p:blipFill>
        <p:spPr>
          <a:xfrm>
            <a:off x="7006024" y="917994"/>
            <a:ext cx="2159000" cy="266700"/>
          </a:xfrm>
          <a:prstGeom prst="rect">
            <a:avLst/>
          </a:prstGeom>
        </p:spPr>
      </p:pic>
      <p:pic>
        <p:nvPicPr>
          <p:cNvPr id="4" name="Picture 3"/>
          <p:cNvPicPr>
            <a:picLocks noChangeAspect="1"/>
          </p:cNvPicPr>
          <p:nvPr/>
        </p:nvPicPr>
        <p:blipFill>
          <a:blip r:embed="rId4"/>
          <a:stretch>
            <a:fillRect/>
          </a:stretch>
        </p:blipFill>
        <p:spPr>
          <a:xfrm>
            <a:off x="-216809" y="2005991"/>
            <a:ext cx="6555282" cy="4317716"/>
          </a:xfrm>
          <a:prstGeom prst="rect">
            <a:avLst/>
          </a:prstGeom>
        </p:spPr>
      </p:pic>
      <p:pic>
        <p:nvPicPr>
          <p:cNvPr id="5" name="Picture 4"/>
          <p:cNvPicPr>
            <a:picLocks noChangeAspect="1"/>
          </p:cNvPicPr>
          <p:nvPr/>
        </p:nvPicPr>
        <p:blipFill>
          <a:blip r:embed="rId5"/>
          <a:stretch>
            <a:fillRect/>
          </a:stretch>
        </p:blipFill>
        <p:spPr>
          <a:xfrm>
            <a:off x="4351964" y="4825047"/>
            <a:ext cx="4813060" cy="2032953"/>
          </a:xfrm>
          <a:prstGeom prst="rect">
            <a:avLst/>
          </a:prstGeom>
        </p:spPr>
      </p:pic>
      <p:sp>
        <p:nvSpPr>
          <p:cNvPr id="6" name="TextBox 5"/>
          <p:cNvSpPr txBox="1"/>
          <p:nvPr/>
        </p:nvSpPr>
        <p:spPr>
          <a:xfrm>
            <a:off x="252856" y="86997"/>
            <a:ext cx="8616573" cy="830997"/>
          </a:xfrm>
          <a:prstGeom prst="rect">
            <a:avLst/>
          </a:prstGeom>
          <a:noFill/>
        </p:spPr>
        <p:txBody>
          <a:bodyPr wrap="square" rtlCol="0">
            <a:spAutoFit/>
          </a:bodyPr>
          <a:lstStyle/>
          <a:p>
            <a:r>
              <a:rPr lang="en-US" sz="2400" dirty="0">
                <a:effectLst>
                  <a:outerShdw blurRad="50800" dist="38100" dir="2700000" algn="tl" rotWithShape="0">
                    <a:prstClr val="black">
                      <a:alpha val="40000"/>
                    </a:prstClr>
                  </a:outerShdw>
                </a:effectLst>
              </a:rPr>
              <a:t>Understanding the relationship between </a:t>
            </a:r>
            <a:r>
              <a:rPr lang="en-US" sz="2400" b="1" dirty="0">
                <a:effectLst>
                  <a:outerShdw blurRad="50800" dist="38100" dir="2700000" algn="tl" rotWithShape="0">
                    <a:prstClr val="black">
                      <a:alpha val="40000"/>
                    </a:prstClr>
                  </a:outerShdw>
                </a:effectLst>
              </a:rPr>
              <a:t>metabolism</a:t>
            </a:r>
            <a:r>
              <a:rPr lang="en-US" sz="2400" dirty="0">
                <a:effectLst>
                  <a:outerShdw blurRad="50800" dist="38100" dir="2700000" algn="tl" rotWithShape="0">
                    <a:prstClr val="black">
                      <a:alpha val="40000"/>
                    </a:prstClr>
                  </a:outerShdw>
                </a:effectLst>
              </a:rPr>
              <a:t> and </a:t>
            </a:r>
            <a:r>
              <a:rPr lang="en-US" sz="2400" dirty="0" err="1">
                <a:effectLst>
                  <a:outerShdw blurRad="50800" dist="38100" dir="2700000" algn="tl" rotWithShape="0">
                    <a:prstClr val="black">
                      <a:alpha val="40000"/>
                    </a:prstClr>
                  </a:outerShdw>
                </a:effectLst>
              </a:rPr>
              <a:t>r</a:t>
            </a:r>
            <a:r>
              <a:rPr lang="en-US" sz="2400" b="1" dirty="0" err="1">
                <a:effectLst>
                  <a:outerShdw blurRad="50800" dist="38100" dir="2700000" algn="tl" rotWithShape="0">
                    <a:prstClr val="black">
                      <a:alpha val="40000"/>
                    </a:prstClr>
                  </a:outerShdw>
                </a:effectLst>
              </a:rPr>
              <a:t>fMRI</a:t>
            </a:r>
            <a:r>
              <a:rPr lang="en-US" sz="2400" b="1" dirty="0">
                <a:effectLst>
                  <a:outerShdw blurRad="50800" dist="38100" dir="2700000" algn="tl" rotWithShape="0">
                    <a:prstClr val="black">
                      <a:alpha val="40000"/>
                    </a:prstClr>
                  </a:outerShdw>
                </a:effectLst>
              </a:rPr>
              <a:t> signal  </a:t>
            </a:r>
          </a:p>
        </p:txBody>
      </p:sp>
    </p:spTree>
    <p:extLst>
      <p:ext uri="{BB962C8B-B14F-4D97-AF65-F5344CB8AC3E}">
        <p14:creationId xmlns:p14="http://schemas.microsoft.com/office/powerpoint/2010/main" val="2580066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84C3805-A9EA-C042-9063-2682A7668A6B}"/>
              </a:ext>
            </a:extLst>
          </p:cNvPr>
          <p:cNvSpPr txBox="1"/>
          <p:nvPr/>
        </p:nvSpPr>
        <p:spPr>
          <a:xfrm>
            <a:off x="1632155" y="1759974"/>
            <a:ext cx="6219972" cy="2246769"/>
          </a:xfrm>
          <a:prstGeom prst="rect">
            <a:avLst/>
          </a:prstGeom>
          <a:noFill/>
        </p:spPr>
        <p:txBody>
          <a:bodyPr wrap="none" rtlCol="0">
            <a:spAutoFit/>
          </a:bodyPr>
          <a:lstStyle/>
          <a:p>
            <a:r>
              <a:rPr lang="en-US" sz="2800" b="1" dirty="0"/>
              <a:t>Imaging</a:t>
            </a:r>
          </a:p>
          <a:p>
            <a:endParaRPr lang="en-US" sz="2800" dirty="0"/>
          </a:p>
          <a:p>
            <a:pPr marL="914400" lvl="1" indent="-457200">
              <a:buFont typeface="Wingdings" pitchFamily="2" charset="2"/>
              <a:buChar char="§"/>
            </a:pPr>
            <a:r>
              <a:rPr lang="en-US" sz="2800" dirty="0"/>
              <a:t>	Essential for managing disease</a:t>
            </a:r>
          </a:p>
          <a:p>
            <a:pPr marL="914400" lvl="1" indent="-457200">
              <a:buFont typeface="Wingdings" pitchFamily="2" charset="2"/>
              <a:buChar char="§"/>
            </a:pPr>
            <a:endParaRPr lang="en-US" sz="2800" dirty="0"/>
          </a:p>
          <a:p>
            <a:pPr marL="914400" lvl="1" indent="-457200">
              <a:buFont typeface="Wingdings" pitchFamily="2" charset="2"/>
              <a:buChar char="§"/>
            </a:pPr>
            <a:r>
              <a:rPr lang="en-US" sz="2800" dirty="0"/>
              <a:t>	… behavior….</a:t>
            </a:r>
          </a:p>
        </p:txBody>
      </p:sp>
    </p:spTree>
    <p:extLst>
      <p:ext uri="{BB962C8B-B14F-4D97-AF65-F5344CB8AC3E}">
        <p14:creationId xmlns:p14="http://schemas.microsoft.com/office/powerpoint/2010/main" val="32611649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2C32F98-E3E8-504E-8EF4-19A5321B2D74}"/>
              </a:ext>
            </a:extLst>
          </p:cNvPr>
          <p:cNvPicPr>
            <a:picLocks noChangeAspect="1"/>
          </p:cNvPicPr>
          <p:nvPr/>
        </p:nvPicPr>
        <p:blipFill>
          <a:blip r:embed="rId2"/>
          <a:stretch>
            <a:fillRect/>
          </a:stretch>
        </p:blipFill>
        <p:spPr>
          <a:xfrm>
            <a:off x="1415846" y="496935"/>
            <a:ext cx="5378245" cy="5200452"/>
          </a:xfrm>
          <a:prstGeom prst="rect">
            <a:avLst/>
          </a:prstGeom>
          <a:ln>
            <a:noFill/>
          </a:ln>
        </p:spPr>
      </p:pic>
      <p:sp>
        <p:nvSpPr>
          <p:cNvPr id="3" name="TextBox 2">
            <a:extLst>
              <a:ext uri="{FF2B5EF4-FFF2-40B4-BE49-F238E27FC236}">
                <a16:creationId xmlns:a16="http://schemas.microsoft.com/office/drawing/2014/main" id="{F380C7F9-D4FE-FB48-841A-99F67BC9045C}"/>
              </a:ext>
            </a:extLst>
          </p:cNvPr>
          <p:cNvSpPr txBox="1"/>
          <p:nvPr/>
        </p:nvSpPr>
        <p:spPr>
          <a:xfrm>
            <a:off x="3333136" y="6007423"/>
            <a:ext cx="4119716" cy="369332"/>
          </a:xfrm>
          <a:prstGeom prst="rect">
            <a:avLst/>
          </a:prstGeom>
          <a:noFill/>
        </p:spPr>
        <p:txBody>
          <a:bodyPr wrap="square" rtlCol="0">
            <a:spAutoFit/>
          </a:bodyPr>
          <a:lstStyle/>
          <a:p>
            <a:r>
              <a:rPr lang="en-US" i="1" dirty="0"/>
              <a:t>Editorial, Lancet Neurology, Jan 2018</a:t>
            </a:r>
          </a:p>
        </p:txBody>
      </p:sp>
      <p:sp>
        <p:nvSpPr>
          <p:cNvPr id="4" name="Rectangle 3">
            <a:extLst>
              <a:ext uri="{FF2B5EF4-FFF2-40B4-BE49-F238E27FC236}">
                <a16:creationId xmlns:a16="http://schemas.microsoft.com/office/drawing/2014/main" id="{59C8AF0D-2731-EB42-875D-E36A01043769}"/>
              </a:ext>
            </a:extLst>
          </p:cNvPr>
          <p:cNvSpPr/>
          <p:nvPr/>
        </p:nvSpPr>
        <p:spPr>
          <a:xfrm>
            <a:off x="1740311" y="3097161"/>
            <a:ext cx="4886632" cy="1681316"/>
          </a:xfrm>
          <a:prstGeom prst="rect">
            <a:avLst/>
          </a:prstGeom>
          <a:noFill/>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1688186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6E0B63-101B-394F-8C04-B1EE735A3B47}"/>
              </a:ext>
            </a:extLst>
          </p:cNvPr>
          <p:cNvPicPr>
            <a:picLocks noChangeAspect="1"/>
          </p:cNvPicPr>
          <p:nvPr/>
        </p:nvPicPr>
        <p:blipFill rotWithShape="1">
          <a:blip r:embed="rId2"/>
          <a:srcRect b="73651"/>
          <a:stretch/>
        </p:blipFill>
        <p:spPr>
          <a:xfrm>
            <a:off x="976329" y="355879"/>
            <a:ext cx="6243485" cy="1538555"/>
          </a:xfrm>
          <a:prstGeom prst="rect">
            <a:avLst/>
          </a:prstGeom>
        </p:spPr>
      </p:pic>
      <p:sp>
        <p:nvSpPr>
          <p:cNvPr id="5" name="Rectangle 4">
            <a:extLst>
              <a:ext uri="{FF2B5EF4-FFF2-40B4-BE49-F238E27FC236}">
                <a16:creationId xmlns:a16="http://schemas.microsoft.com/office/drawing/2014/main" id="{02688923-1EC3-9A4A-8D8B-06DE0D5BD5C2}"/>
              </a:ext>
            </a:extLst>
          </p:cNvPr>
          <p:cNvSpPr/>
          <p:nvPr/>
        </p:nvSpPr>
        <p:spPr>
          <a:xfrm>
            <a:off x="546266" y="1894434"/>
            <a:ext cx="7980218" cy="4801314"/>
          </a:xfrm>
          <a:prstGeom prst="rect">
            <a:avLst/>
          </a:prstGeom>
        </p:spPr>
        <p:txBody>
          <a:bodyPr wrap="square">
            <a:spAutoFit/>
          </a:bodyPr>
          <a:lstStyle/>
          <a:p>
            <a:pPr marR="44190" algn="just"/>
            <a:r>
              <a:rPr lang="en-US" dirty="0">
                <a:solidFill>
                  <a:srgbClr val="231F20"/>
                </a:solidFill>
                <a:latin typeface="Times New Roman" panose="02020603050405020304" pitchFamily="18" charset="0"/>
              </a:rPr>
              <a:t>…….Just to make some examples, we have gone from recording electrical activity by means of EEG in strictly clinical settings to neurofeedback with portable instruments that monitor and modulate the individual’s attention to specific tasks (</a:t>
            </a:r>
            <a:r>
              <a:rPr lang="en-US" dirty="0">
                <a:solidFill>
                  <a:srgbClr val="6D6E71"/>
                </a:solidFill>
                <a:latin typeface="Times New Roman" panose="02020603050405020304" pitchFamily="18" charset="0"/>
              </a:rPr>
              <a:t>Thibault et al., 2016</a:t>
            </a:r>
            <a:r>
              <a:rPr lang="en-US" dirty="0">
                <a:solidFill>
                  <a:srgbClr val="231F20"/>
                </a:solidFill>
                <a:latin typeface="Times New Roman" panose="02020603050405020304" pitchFamily="18" charset="0"/>
              </a:rPr>
              <a:t>). </a:t>
            </a:r>
            <a:r>
              <a:rPr lang="en-US" b="1" dirty="0">
                <a:solidFill>
                  <a:srgbClr val="231F20"/>
                </a:solidFill>
                <a:latin typeface="Times New Roman" panose="02020603050405020304" pitchFamily="18" charset="0"/>
              </a:rPr>
              <a:t>We can predict intentions and choices </a:t>
            </a:r>
            <a:r>
              <a:rPr lang="en-US" dirty="0">
                <a:solidFill>
                  <a:srgbClr val="231F20"/>
                </a:solidFill>
                <a:latin typeface="Times New Roman" panose="02020603050405020304" pitchFamily="18" charset="0"/>
              </a:rPr>
              <a:t>that will be made within a few seconds by means of </a:t>
            </a:r>
            <a:r>
              <a:rPr lang="en-US" b="1" dirty="0">
                <a:solidFill>
                  <a:srgbClr val="231F20"/>
                </a:solidFill>
                <a:latin typeface="Times New Roman" panose="02020603050405020304" pitchFamily="18" charset="0"/>
              </a:rPr>
              <a:t>fMRI</a:t>
            </a:r>
            <a:r>
              <a:rPr lang="en-US" dirty="0">
                <a:solidFill>
                  <a:srgbClr val="231F20"/>
                </a:solidFill>
                <a:latin typeface="Times New Roman" panose="02020603050405020304" pitchFamily="18" charset="0"/>
              </a:rPr>
              <a:t> (</a:t>
            </a:r>
            <a:r>
              <a:rPr lang="en-US" dirty="0">
                <a:solidFill>
                  <a:srgbClr val="6D6E71"/>
                </a:solidFill>
                <a:latin typeface="Times New Roman" panose="02020603050405020304" pitchFamily="18" charset="0"/>
              </a:rPr>
              <a:t>Haynes et al., 2007; Soon et al., 2008, 2013</a:t>
            </a:r>
            <a:r>
              <a:rPr lang="en-US" dirty="0">
                <a:solidFill>
                  <a:srgbClr val="231F20"/>
                </a:solidFill>
                <a:latin typeface="Times New Roman" panose="02020603050405020304" pitchFamily="18" charset="0"/>
              </a:rPr>
              <a:t>). </a:t>
            </a:r>
            <a:r>
              <a:rPr lang="en-US" b="1" dirty="0">
                <a:solidFill>
                  <a:srgbClr val="231F20"/>
                </a:solidFill>
                <a:latin typeface="Times New Roman" panose="02020603050405020304" pitchFamily="18" charset="0"/>
              </a:rPr>
              <a:t>We can interpret the neural activity of an individual by means of fMRI scans and understand whether he is thinking </a:t>
            </a:r>
            <a:r>
              <a:rPr lang="en-US" dirty="0">
                <a:solidFill>
                  <a:srgbClr val="231F20"/>
                </a:solidFill>
                <a:latin typeface="Times New Roman" panose="02020603050405020304" pitchFamily="18" charset="0"/>
              </a:rPr>
              <a:t>about, say, a motorcycle or a knife (</a:t>
            </a:r>
            <a:r>
              <a:rPr lang="en-US" dirty="0">
                <a:solidFill>
                  <a:srgbClr val="6D6E71"/>
                </a:solidFill>
                <a:latin typeface="Times New Roman" panose="02020603050405020304" pitchFamily="18" charset="0"/>
              </a:rPr>
              <a:t>Kay et al., 2008</a:t>
            </a:r>
            <a:r>
              <a:rPr lang="en-US" dirty="0">
                <a:solidFill>
                  <a:srgbClr val="231F20"/>
                </a:solidFill>
                <a:latin typeface="Times New Roman" panose="02020603050405020304" pitchFamily="18" charset="0"/>
              </a:rPr>
              <a:t>). We are able to identify forms of awareness thanks to brain activation in subjects that are in an apparent vegetative state (</a:t>
            </a:r>
            <a:r>
              <a:rPr lang="en-US" dirty="0">
                <a:solidFill>
                  <a:srgbClr val="6D6E71"/>
                </a:solidFill>
                <a:latin typeface="Times New Roman" panose="02020603050405020304" pitchFamily="18" charset="0"/>
              </a:rPr>
              <a:t>Monti et al., 2010</a:t>
            </a:r>
            <a:r>
              <a:rPr lang="en-US" dirty="0">
                <a:solidFill>
                  <a:srgbClr val="231F20"/>
                </a:solidFill>
                <a:latin typeface="Times New Roman" panose="02020603050405020304" pitchFamily="18" charset="0"/>
              </a:rPr>
              <a:t>), </a:t>
            </a:r>
            <a:r>
              <a:rPr lang="en-US" b="1" dirty="0">
                <a:solidFill>
                  <a:srgbClr val="231F20"/>
                </a:solidFill>
                <a:latin typeface="Times New Roman" panose="02020603050405020304" pitchFamily="18" charset="0"/>
              </a:rPr>
              <a:t>and we can understand the neural signature of political orientation (</a:t>
            </a:r>
            <a:r>
              <a:rPr lang="en-US" b="1" dirty="0">
                <a:solidFill>
                  <a:srgbClr val="6D6E71"/>
                </a:solidFill>
                <a:latin typeface="Times New Roman" panose="02020603050405020304" pitchFamily="18" charset="0"/>
              </a:rPr>
              <a:t>Schreiber et al., 2013</a:t>
            </a:r>
            <a:r>
              <a:rPr lang="en-US" b="1" dirty="0">
                <a:solidFill>
                  <a:srgbClr val="231F20"/>
                </a:solidFill>
                <a:latin typeface="Times New Roman" panose="02020603050405020304" pitchFamily="18" charset="0"/>
              </a:rPr>
              <a:t>). </a:t>
            </a:r>
            <a:r>
              <a:rPr lang="en-US" dirty="0" err="1">
                <a:solidFill>
                  <a:srgbClr val="231F20"/>
                </a:solidFill>
                <a:latin typeface="Times New Roman" panose="02020603050405020304" pitchFamily="18" charset="0"/>
              </a:rPr>
              <a:t>Neuromarketing</a:t>
            </a:r>
            <a:r>
              <a:rPr lang="en-US" dirty="0">
                <a:solidFill>
                  <a:srgbClr val="231F20"/>
                </a:solidFill>
                <a:latin typeface="Times New Roman" panose="02020603050405020304" pitchFamily="18" charset="0"/>
              </a:rPr>
              <a:t> makes it </a:t>
            </a:r>
            <a:r>
              <a:rPr lang="en-US" b="1" dirty="0">
                <a:solidFill>
                  <a:srgbClr val="231F20"/>
                </a:solidFill>
                <a:latin typeface="Times New Roman" panose="02020603050405020304" pitchFamily="18" charset="0"/>
              </a:rPr>
              <a:t>possible to know and/or manipulate someone’s taste with various direct or indirect techniques that capture hidden preferences (</a:t>
            </a:r>
            <a:r>
              <a:rPr lang="en-US" b="1" dirty="0">
                <a:solidFill>
                  <a:srgbClr val="6D6E71"/>
                </a:solidFill>
                <a:latin typeface="Times New Roman" panose="02020603050405020304" pitchFamily="18" charset="0"/>
              </a:rPr>
              <a:t>McClure et al., 2004</a:t>
            </a:r>
            <a:r>
              <a:rPr lang="en-US" b="1" dirty="0">
                <a:solidFill>
                  <a:srgbClr val="231F20"/>
                </a:solidFill>
                <a:latin typeface="Times New Roman" panose="02020603050405020304" pitchFamily="18" charset="0"/>
              </a:rPr>
              <a:t>).</a:t>
            </a:r>
            <a:r>
              <a:rPr lang="en-US" dirty="0">
                <a:solidFill>
                  <a:srgbClr val="231F20"/>
                </a:solidFill>
                <a:latin typeface="Times New Roman" panose="02020603050405020304" pitchFamily="18" charset="0"/>
              </a:rPr>
              <a:t> In the legal field it seems possible to understand with different methods if subjects are lying (</a:t>
            </a:r>
            <a:r>
              <a:rPr lang="en-US" dirty="0" err="1">
                <a:solidFill>
                  <a:srgbClr val="6D6E71"/>
                </a:solidFill>
                <a:latin typeface="Times New Roman" panose="02020603050405020304" pitchFamily="18" charset="0"/>
              </a:rPr>
              <a:t>Wolpe</a:t>
            </a:r>
            <a:r>
              <a:rPr lang="en-US" dirty="0">
                <a:solidFill>
                  <a:srgbClr val="6D6E71"/>
                </a:solidFill>
                <a:latin typeface="Times New Roman" panose="02020603050405020304" pitchFamily="18" charset="0"/>
              </a:rPr>
              <a:t> et al., 2005; Monaro et al., 2017</a:t>
            </a:r>
            <a:r>
              <a:rPr lang="en-US" dirty="0">
                <a:solidFill>
                  <a:srgbClr val="231F20"/>
                </a:solidFill>
                <a:latin typeface="Times New Roman" panose="02020603050405020304" pitchFamily="18" charset="0"/>
              </a:rPr>
              <a:t>) and to evaluate the possibility of recidivism by observing the brain profiles of individuals released from prison on parole (</a:t>
            </a:r>
            <a:r>
              <a:rPr lang="en-US" dirty="0" err="1">
                <a:solidFill>
                  <a:srgbClr val="6D6E71"/>
                </a:solidFill>
                <a:latin typeface="Times New Roman" panose="02020603050405020304" pitchFamily="18" charset="0"/>
              </a:rPr>
              <a:t>Aharoni</a:t>
            </a:r>
            <a:r>
              <a:rPr lang="en-US" dirty="0">
                <a:solidFill>
                  <a:srgbClr val="6D6E71"/>
                </a:solidFill>
                <a:latin typeface="Times New Roman" panose="02020603050405020304" pitchFamily="18" charset="0"/>
              </a:rPr>
              <a:t> et al., 2013</a:t>
            </a:r>
            <a:r>
              <a:rPr lang="en-US" dirty="0">
                <a:solidFill>
                  <a:srgbClr val="231F20"/>
                </a:solidFill>
                <a:latin typeface="Times New Roman" panose="02020603050405020304" pitchFamily="18" charset="0"/>
              </a:rPr>
              <a:t>). There have been……..</a:t>
            </a:r>
          </a:p>
        </p:txBody>
      </p:sp>
    </p:spTree>
    <p:extLst>
      <p:ext uri="{BB962C8B-B14F-4D97-AF65-F5344CB8AC3E}">
        <p14:creationId xmlns:p14="http://schemas.microsoft.com/office/powerpoint/2010/main" val="12800618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1853F84-3B2D-DE46-926A-898017FA13B1}"/>
              </a:ext>
            </a:extLst>
          </p:cNvPr>
          <p:cNvSpPr txBox="1"/>
          <p:nvPr/>
        </p:nvSpPr>
        <p:spPr>
          <a:xfrm>
            <a:off x="279650" y="767645"/>
            <a:ext cx="8627283" cy="4616648"/>
          </a:xfrm>
          <a:prstGeom prst="rect">
            <a:avLst/>
          </a:prstGeom>
          <a:noFill/>
        </p:spPr>
        <p:txBody>
          <a:bodyPr wrap="square" rtlCol="0">
            <a:spAutoFit/>
          </a:bodyPr>
          <a:lstStyle/>
          <a:p>
            <a:r>
              <a:rPr lang="en-US" sz="2400" b="1" dirty="0"/>
              <a:t>Conclusion</a:t>
            </a:r>
          </a:p>
          <a:p>
            <a:r>
              <a:rPr lang="en-US" dirty="0"/>
              <a:t>	</a:t>
            </a:r>
          </a:p>
          <a:p>
            <a:pPr marL="285750" indent="-285750">
              <a:buFont typeface="Wingdings" charset="2"/>
              <a:buChar char="§"/>
            </a:pPr>
            <a:r>
              <a:rPr lang="en-US" dirty="0"/>
              <a:t>Imaging is revealing the complexity of the brain (and disease)</a:t>
            </a:r>
          </a:p>
          <a:p>
            <a:pPr marL="285750" indent="-285750">
              <a:buFont typeface="Wingdings" charset="2"/>
              <a:buChar char="§"/>
            </a:pPr>
            <a:endParaRPr lang="en-US" dirty="0"/>
          </a:p>
          <a:p>
            <a:pPr marL="285750" indent="-285750">
              <a:buFont typeface="Wingdings" charset="2"/>
              <a:buChar char="§"/>
            </a:pPr>
            <a:r>
              <a:rPr lang="en-US" dirty="0"/>
              <a:t>Disease:   novel therapeutic targets</a:t>
            </a:r>
          </a:p>
          <a:p>
            <a:r>
              <a:rPr lang="en-US" dirty="0"/>
              <a:t>		       patient stratification</a:t>
            </a:r>
          </a:p>
          <a:p>
            <a:r>
              <a:rPr lang="en-US" dirty="0"/>
              <a:t>		       patient screening?</a:t>
            </a:r>
          </a:p>
          <a:p>
            <a:pPr marL="285750" indent="-285750">
              <a:buFont typeface="Wingdings" charset="2"/>
              <a:buChar char="§"/>
            </a:pPr>
            <a:endParaRPr lang="en-US" dirty="0"/>
          </a:p>
          <a:p>
            <a:pPr marL="285750" indent="-285750">
              <a:buFont typeface="Wingdings" charset="2"/>
              <a:buChar char="§"/>
            </a:pPr>
            <a:endParaRPr lang="en-US" dirty="0"/>
          </a:p>
          <a:p>
            <a:endParaRPr lang="en-US" dirty="0"/>
          </a:p>
          <a:p>
            <a:pPr marL="285750" indent="-285750">
              <a:buFont typeface="Wingdings" charset="2"/>
              <a:buChar char="§"/>
            </a:pPr>
            <a:r>
              <a:rPr lang="en-US" dirty="0"/>
              <a:t>How much are ‘we’ determined by the chemical and physical process of the brain?</a:t>
            </a:r>
          </a:p>
          <a:p>
            <a:pPr marL="285750" indent="-285750">
              <a:buFont typeface="Wingdings" charset="2"/>
              <a:buChar char="§"/>
            </a:pPr>
            <a:endParaRPr lang="en-US" dirty="0"/>
          </a:p>
          <a:p>
            <a:pPr marL="285750" indent="-285750">
              <a:buFont typeface="Wingdings" charset="2"/>
              <a:buChar char="§"/>
            </a:pPr>
            <a:r>
              <a:rPr lang="en-US" dirty="0"/>
              <a:t>Genetics vs epigenetics</a:t>
            </a:r>
          </a:p>
          <a:p>
            <a:pPr marL="285750" indent="-285750">
              <a:buFont typeface="Wingdings" charset="2"/>
              <a:buChar char="§"/>
            </a:pPr>
            <a:endParaRPr lang="en-US" dirty="0"/>
          </a:p>
          <a:p>
            <a:pPr lvl="4"/>
            <a:r>
              <a:rPr lang="en-US" i="1" dirty="0"/>
              <a:t>And possibly just as many new questions as answers </a:t>
            </a:r>
            <a:r>
              <a:rPr lang="en-US" dirty="0"/>
              <a:t>	</a:t>
            </a:r>
          </a:p>
        </p:txBody>
      </p:sp>
    </p:spTree>
    <p:extLst>
      <p:ext uri="{BB962C8B-B14F-4D97-AF65-F5344CB8AC3E}">
        <p14:creationId xmlns:p14="http://schemas.microsoft.com/office/powerpoint/2010/main" val="593858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C643706A-F92B-4F46-800E-0CF3D11B3DEF}"/>
              </a:ext>
            </a:extLst>
          </p:cNvPr>
          <p:cNvGrpSpPr/>
          <p:nvPr/>
        </p:nvGrpSpPr>
        <p:grpSpPr>
          <a:xfrm>
            <a:off x="334984" y="252793"/>
            <a:ext cx="7315200" cy="1892300"/>
            <a:chOff x="552808" y="448614"/>
            <a:chExt cx="7315200" cy="1892300"/>
          </a:xfrm>
        </p:grpSpPr>
        <p:pic>
          <p:nvPicPr>
            <p:cNvPr id="10" name="Picture 9" descr="\\Keats\work\vesna\manganese\598_fdg.tiff">
              <a:extLst>
                <a:ext uri="{FF2B5EF4-FFF2-40B4-BE49-F238E27FC236}">
                  <a16:creationId xmlns:a16="http://schemas.microsoft.com/office/drawing/2014/main" id="{080C38C6-6C0E-514B-8B8A-8F91111A22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8236" b="85001"/>
            <a:stretch>
              <a:fillRect/>
            </a:stretch>
          </p:blipFill>
          <p:spPr bwMode="auto">
            <a:xfrm>
              <a:off x="552808" y="1261414"/>
              <a:ext cx="7315200" cy="1079500"/>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xtBox 10">
              <a:extLst>
                <a:ext uri="{FF2B5EF4-FFF2-40B4-BE49-F238E27FC236}">
                  <a16:creationId xmlns:a16="http://schemas.microsoft.com/office/drawing/2014/main" id="{924F00A8-691E-1749-8F56-CD87EE14D599}"/>
                </a:ext>
              </a:extLst>
            </p:cNvPr>
            <p:cNvSpPr txBox="1"/>
            <p:nvPr/>
          </p:nvSpPr>
          <p:spPr>
            <a:xfrm>
              <a:off x="679808" y="448614"/>
              <a:ext cx="4887877" cy="523220"/>
            </a:xfrm>
            <a:prstGeom prst="rect">
              <a:avLst/>
            </a:prstGeom>
            <a:noFill/>
          </p:spPr>
          <p:txBody>
            <a:bodyPr wrap="none" rtlCol="0">
              <a:spAutoFit/>
            </a:bodyPr>
            <a:lstStyle/>
            <a:p>
              <a:r>
                <a:rPr lang="en-US" sz="2800" dirty="0">
                  <a:effectLst>
                    <a:outerShdw blurRad="50800" dist="38100" dir="2700000" algn="tl" rotWithShape="0">
                      <a:prstClr val="black">
                        <a:alpha val="40000"/>
                      </a:prstClr>
                    </a:outerShdw>
                  </a:effectLst>
                </a:rPr>
                <a:t>PETTVI – FDG image ~ 1986</a:t>
              </a:r>
            </a:p>
          </p:txBody>
        </p:sp>
      </p:grpSp>
      <p:sp>
        <p:nvSpPr>
          <p:cNvPr id="13" name="TextBox 12">
            <a:extLst>
              <a:ext uri="{FF2B5EF4-FFF2-40B4-BE49-F238E27FC236}">
                <a16:creationId xmlns:a16="http://schemas.microsoft.com/office/drawing/2014/main" id="{0B0935AB-34F7-604B-BA49-599229123B74}"/>
              </a:ext>
            </a:extLst>
          </p:cNvPr>
          <p:cNvSpPr txBox="1"/>
          <p:nvPr/>
        </p:nvSpPr>
        <p:spPr>
          <a:xfrm>
            <a:off x="535841" y="6268530"/>
            <a:ext cx="6261651" cy="523220"/>
          </a:xfrm>
          <a:prstGeom prst="rect">
            <a:avLst/>
          </a:prstGeom>
          <a:noFill/>
        </p:spPr>
        <p:txBody>
          <a:bodyPr wrap="none" rtlCol="0">
            <a:spAutoFit/>
          </a:bodyPr>
          <a:lstStyle/>
          <a:p>
            <a:r>
              <a:rPr lang="en-US" sz="2800" dirty="0"/>
              <a:t>Thanks to the pioneers, such as John!</a:t>
            </a:r>
          </a:p>
        </p:txBody>
      </p:sp>
      <p:pic>
        <p:nvPicPr>
          <p:cNvPr id="14" name="Picture 13" descr="TRIUMF_logo">
            <a:extLst>
              <a:ext uri="{FF2B5EF4-FFF2-40B4-BE49-F238E27FC236}">
                <a16:creationId xmlns:a16="http://schemas.microsoft.com/office/drawing/2014/main" id="{E733E856-1BF3-B049-A743-49419A2B1F3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654653" y="1715229"/>
            <a:ext cx="1358349" cy="478359"/>
          </a:xfrm>
          <a:prstGeom prst="rect">
            <a:avLst/>
          </a:prstGeom>
          <a:noFill/>
          <a:ln>
            <a:noFill/>
          </a:ln>
        </p:spPr>
      </p:pic>
      <p:pic>
        <p:nvPicPr>
          <p:cNvPr id="15" name="Picture 14" descr="ubclogo_69x94">
            <a:extLst>
              <a:ext uri="{FF2B5EF4-FFF2-40B4-BE49-F238E27FC236}">
                <a16:creationId xmlns:a16="http://schemas.microsoft.com/office/drawing/2014/main" id="{42311E7E-A837-9648-A311-FE1AF3A7BB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6038" y="774880"/>
            <a:ext cx="736031" cy="10022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 name="Group 2">
            <a:extLst>
              <a:ext uri="{FF2B5EF4-FFF2-40B4-BE49-F238E27FC236}">
                <a16:creationId xmlns:a16="http://schemas.microsoft.com/office/drawing/2014/main" id="{650A9948-72EE-E341-9DCB-1B2BE4A209D7}"/>
              </a:ext>
            </a:extLst>
          </p:cNvPr>
          <p:cNvGrpSpPr/>
          <p:nvPr/>
        </p:nvGrpSpPr>
        <p:grpSpPr>
          <a:xfrm>
            <a:off x="260135" y="2794729"/>
            <a:ext cx="8643517" cy="3427049"/>
            <a:chOff x="260135" y="2794729"/>
            <a:chExt cx="8643517" cy="3427049"/>
          </a:xfrm>
        </p:grpSpPr>
        <p:pic>
          <p:nvPicPr>
            <p:cNvPr id="2" name="Picture 1">
              <a:extLst>
                <a:ext uri="{FF2B5EF4-FFF2-40B4-BE49-F238E27FC236}">
                  <a16:creationId xmlns:a16="http://schemas.microsoft.com/office/drawing/2014/main" id="{6C655DF4-F191-D843-93EC-A0E38038576D}"/>
                </a:ext>
              </a:extLst>
            </p:cNvPr>
            <p:cNvPicPr>
              <a:picLocks noChangeAspect="1"/>
            </p:cNvPicPr>
            <p:nvPr/>
          </p:nvPicPr>
          <p:blipFill rotWithShape="1">
            <a:blip r:embed="rId5"/>
            <a:srcRect l="35357"/>
            <a:stretch/>
          </p:blipFill>
          <p:spPr>
            <a:xfrm>
              <a:off x="3825017" y="3821314"/>
              <a:ext cx="1674787" cy="1935517"/>
            </a:xfrm>
            <a:prstGeom prst="rect">
              <a:avLst/>
            </a:prstGeom>
          </p:spPr>
        </p:pic>
        <p:grpSp>
          <p:nvGrpSpPr>
            <p:cNvPr id="5" name="Group 4">
              <a:extLst>
                <a:ext uri="{FF2B5EF4-FFF2-40B4-BE49-F238E27FC236}">
                  <a16:creationId xmlns:a16="http://schemas.microsoft.com/office/drawing/2014/main" id="{4EB630E6-1D4A-D046-841E-B8686523584C}"/>
                </a:ext>
              </a:extLst>
            </p:cNvPr>
            <p:cNvGrpSpPr/>
            <p:nvPr/>
          </p:nvGrpSpPr>
          <p:grpSpPr>
            <a:xfrm>
              <a:off x="260135" y="3821314"/>
              <a:ext cx="3465198" cy="1935517"/>
              <a:chOff x="3864334" y="1593739"/>
              <a:chExt cx="3959748" cy="2333137"/>
            </a:xfrm>
          </p:grpSpPr>
          <p:pic>
            <p:nvPicPr>
              <p:cNvPr id="8" name="Picture 7">
                <a:extLst>
                  <a:ext uri="{FF2B5EF4-FFF2-40B4-BE49-F238E27FC236}">
                    <a16:creationId xmlns:a16="http://schemas.microsoft.com/office/drawing/2014/main" id="{AF5293B6-E628-6848-B624-030ED59E9F37}"/>
                  </a:ext>
                </a:extLst>
              </p:cNvPr>
              <p:cNvPicPr>
                <a:picLocks noChangeAspect="1"/>
              </p:cNvPicPr>
              <p:nvPr/>
            </p:nvPicPr>
            <p:blipFill rotWithShape="1">
              <a:blip r:embed="rId6"/>
              <a:srcRect l="36888" t="-2514" r="6380" b="2514"/>
              <a:stretch/>
            </p:blipFill>
            <p:spPr>
              <a:xfrm>
                <a:off x="3864334" y="1593739"/>
                <a:ext cx="1900361" cy="2333137"/>
              </a:xfrm>
              <a:prstGeom prst="rect">
                <a:avLst/>
              </a:prstGeom>
            </p:spPr>
          </p:pic>
          <p:pic>
            <p:nvPicPr>
              <p:cNvPr id="9" name="Picture 8">
                <a:extLst>
                  <a:ext uri="{FF2B5EF4-FFF2-40B4-BE49-F238E27FC236}">
                    <a16:creationId xmlns:a16="http://schemas.microsoft.com/office/drawing/2014/main" id="{1D1AC0CA-CDE6-FF4D-8352-062FF8C6B690}"/>
                  </a:ext>
                </a:extLst>
              </p:cNvPr>
              <p:cNvPicPr>
                <a:picLocks noChangeAspect="1"/>
              </p:cNvPicPr>
              <p:nvPr/>
            </p:nvPicPr>
            <p:blipFill rotWithShape="1">
              <a:blip r:embed="rId7"/>
              <a:srcRect l="35237" r="817" b="3934"/>
              <a:stretch/>
            </p:blipFill>
            <p:spPr>
              <a:xfrm>
                <a:off x="5764695" y="1653871"/>
                <a:ext cx="2059387" cy="2273005"/>
              </a:xfrm>
              <a:prstGeom prst="rect">
                <a:avLst/>
              </a:prstGeom>
            </p:spPr>
          </p:pic>
        </p:grpSp>
        <p:sp>
          <p:nvSpPr>
            <p:cNvPr id="6" name="TextBox 5">
              <a:extLst>
                <a:ext uri="{FF2B5EF4-FFF2-40B4-BE49-F238E27FC236}">
                  <a16:creationId xmlns:a16="http://schemas.microsoft.com/office/drawing/2014/main" id="{EE58AB18-4277-CD4D-BAC3-FB990E316125}"/>
                </a:ext>
              </a:extLst>
            </p:cNvPr>
            <p:cNvSpPr txBox="1"/>
            <p:nvPr/>
          </p:nvSpPr>
          <p:spPr>
            <a:xfrm>
              <a:off x="461984" y="3080639"/>
              <a:ext cx="2437527" cy="369332"/>
            </a:xfrm>
            <a:prstGeom prst="rect">
              <a:avLst/>
            </a:prstGeom>
            <a:noFill/>
          </p:spPr>
          <p:txBody>
            <a:bodyPr wrap="none" rtlCol="0">
              <a:spAutoFit/>
            </a:bodyPr>
            <a:lstStyle/>
            <a:p>
              <a:r>
                <a:rPr lang="en-US" b="1" dirty="0"/>
                <a:t>2019</a:t>
              </a:r>
              <a:r>
                <a:rPr lang="en-US" dirty="0"/>
                <a:t> FDG –PET only </a:t>
              </a:r>
            </a:p>
          </p:txBody>
        </p:sp>
        <p:sp>
          <p:nvSpPr>
            <p:cNvPr id="7" name="TextBox 6">
              <a:extLst>
                <a:ext uri="{FF2B5EF4-FFF2-40B4-BE49-F238E27FC236}">
                  <a16:creationId xmlns:a16="http://schemas.microsoft.com/office/drawing/2014/main" id="{89367751-8BBB-C545-9FE9-4FD6D6BBF3E8}"/>
                </a:ext>
              </a:extLst>
            </p:cNvPr>
            <p:cNvSpPr txBox="1"/>
            <p:nvPr/>
          </p:nvSpPr>
          <p:spPr>
            <a:xfrm>
              <a:off x="3335134" y="2986449"/>
              <a:ext cx="3142848" cy="646331"/>
            </a:xfrm>
            <a:prstGeom prst="rect">
              <a:avLst/>
            </a:prstGeom>
            <a:noFill/>
          </p:spPr>
          <p:txBody>
            <a:bodyPr wrap="none" rtlCol="0">
              <a:spAutoFit/>
            </a:bodyPr>
            <a:lstStyle/>
            <a:p>
              <a:r>
                <a:rPr lang="en-US" dirty="0"/>
                <a:t>FDG –PET overlaid with MRI</a:t>
              </a:r>
            </a:p>
            <a:p>
              <a:r>
                <a:rPr lang="en-US" dirty="0"/>
                <a:t>GE Signa</a:t>
              </a:r>
            </a:p>
          </p:txBody>
        </p:sp>
        <p:pic>
          <p:nvPicPr>
            <p:cNvPr id="16" name="Picture 15">
              <a:extLst>
                <a:ext uri="{FF2B5EF4-FFF2-40B4-BE49-F238E27FC236}">
                  <a16:creationId xmlns:a16="http://schemas.microsoft.com/office/drawing/2014/main" id="{5C724C08-108E-7D4F-BD26-CC815D807311}"/>
                </a:ext>
              </a:extLst>
            </p:cNvPr>
            <p:cNvPicPr>
              <a:picLocks noChangeAspect="1"/>
            </p:cNvPicPr>
            <p:nvPr/>
          </p:nvPicPr>
          <p:blipFill>
            <a:blip r:embed="rId8"/>
            <a:stretch>
              <a:fillRect/>
            </a:stretch>
          </p:blipFill>
          <p:spPr>
            <a:xfrm>
              <a:off x="6704171" y="2794729"/>
              <a:ext cx="2199481" cy="1784691"/>
            </a:xfrm>
            <a:prstGeom prst="rect">
              <a:avLst/>
            </a:prstGeom>
          </p:spPr>
        </p:pic>
        <p:grpSp>
          <p:nvGrpSpPr>
            <p:cNvPr id="17" name="Group 16">
              <a:extLst>
                <a:ext uri="{FF2B5EF4-FFF2-40B4-BE49-F238E27FC236}">
                  <a16:creationId xmlns:a16="http://schemas.microsoft.com/office/drawing/2014/main" id="{FCA21EF5-1126-1D47-8F00-884B5D18CF46}"/>
                </a:ext>
              </a:extLst>
            </p:cNvPr>
            <p:cNvGrpSpPr/>
            <p:nvPr/>
          </p:nvGrpSpPr>
          <p:grpSpPr>
            <a:xfrm>
              <a:off x="6797492" y="4579419"/>
              <a:ext cx="2106160" cy="1642359"/>
              <a:chOff x="4715854" y="1245783"/>
              <a:chExt cx="2797754" cy="2395284"/>
            </a:xfrm>
          </p:grpSpPr>
          <p:pic>
            <p:nvPicPr>
              <p:cNvPr id="18" name="Picture 17">
                <a:extLst>
                  <a:ext uri="{FF2B5EF4-FFF2-40B4-BE49-F238E27FC236}">
                    <a16:creationId xmlns:a16="http://schemas.microsoft.com/office/drawing/2014/main" id="{1B6EB7E4-179F-C84E-A80B-2CC649E1BCC7}"/>
                  </a:ext>
                </a:extLst>
              </p:cNvPr>
              <p:cNvPicPr>
                <a:picLocks noChangeAspect="1"/>
              </p:cNvPicPr>
              <p:nvPr/>
            </p:nvPicPr>
            <p:blipFill>
              <a:blip r:embed="rId9"/>
              <a:stretch>
                <a:fillRect/>
              </a:stretch>
            </p:blipFill>
            <p:spPr>
              <a:xfrm>
                <a:off x="4715854" y="1245783"/>
                <a:ext cx="2107641" cy="2395284"/>
              </a:xfrm>
              <a:prstGeom prst="rect">
                <a:avLst/>
              </a:prstGeom>
            </p:spPr>
          </p:pic>
          <p:pic>
            <p:nvPicPr>
              <p:cNvPr id="19" name="Picture 18">
                <a:extLst>
                  <a:ext uri="{FF2B5EF4-FFF2-40B4-BE49-F238E27FC236}">
                    <a16:creationId xmlns:a16="http://schemas.microsoft.com/office/drawing/2014/main" id="{F6D861C5-5FB6-C64F-B282-A272911B8FA6}"/>
                  </a:ext>
                </a:extLst>
              </p:cNvPr>
              <p:cNvPicPr>
                <a:picLocks noChangeAspect="1"/>
              </p:cNvPicPr>
              <p:nvPr/>
            </p:nvPicPr>
            <p:blipFill>
              <a:blip r:embed="rId10"/>
              <a:stretch>
                <a:fillRect/>
              </a:stretch>
            </p:blipFill>
            <p:spPr>
              <a:xfrm>
                <a:off x="6823495" y="1245784"/>
                <a:ext cx="690113" cy="2395283"/>
              </a:xfrm>
              <a:prstGeom prst="rect">
                <a:avLst/>
              </a:prstGeom>
            </p:spPr>
          </p:pic>
        </p:grpSp>
      </p:grpSp>
    </p:spTree>
    <p:extLst>
      <p:ext uri="{BB962C8B-B14F-4D97-AF65-F5344CB8AC3E}">
        <p14:creationId xmlns:p14="http://schemas.microsoft.com/office/powerpoint/2010/main" val="1214962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2834" y="1912493"/>
            <a:ext cx="7989966" cy="1815882"/>
          </a:xfrm>
          <a:prstGeom prst="rect">
            <a:avLst/>
          </a:prstGeom>
          <a:noFill/>
        </p:spPr>
        <p:txBody>
          <a:bodyPr wrap="square" rtlCol="0">
            <a:spAutoFit/>
          </a:bodyPr>
          <a:lstStyle/>
          <a:p>
            <a:r>
              <a:rPr lang="is-IS" sz="2800" b="1" dirty="0"/>
              <a:t>Conceptual shift:</a:t>
            </a:r>
          </a:p>
          <a:p>
            <a:endParaRPr lang="is-IS" sz="2800" b="1" dirty="0"/>
          </a:p>
          <a:p>
            <a:r>
              <a:rPr lang="is-IS" sz="2800" dirty="0"/>
              <a:t>….. ‘(</a:t>
            </a:r>
            <a:r>
              <a:rPr lang="is-IS" sz="2800" i="1" dirty="0"/>
              <a:t>Weird</a:t>
            </a:r>
            <a:r>
              <a:rPr lang="is-IS" sz="2800" dirty="0"/>
              <a:t>)‘ personalities also possibly related to brain ‘(</a:t>
            </a:r>
            <a:r>
              <a:rPr lang="is-IS" sz="2800" i="1" dirty="0"/>
              <a:t>mal</a:t>
            </a:r>
            <a:r>
              <a:rPr lang="is-IS" sz="2800" dirty="0"/>
              <a:t>)‘ functioning, i.e. </a:t>
            </a:r>
            <a:r>
              <a:rPr lang="en-US" sz="2800" dirty="0"/>
              <a:t>brain function</a:t>
            </a:r>
            <a:r>
              <a:rPr lang="en-US" sz="2800" i="1" dirty="0"/>
              <a:t> (illness)</a:t>
            </a:r>
            <a:r>
              <a:rPr lang="is-IS" sz="2800" i="1" dirty="0"/>
              <a:t>?</a:t>
            </a:r>
            <a:r>
              <a:rPr lang="is-IS" sz="2800" dirty="0"/>
              <a:t> </a:t>
            </a:r>
            <a:endParaRPr lang="en-US" sz="2800" dirty="0"/>
          </a:p>
        </p:txBody>
      </p:sp>
    </p:spTree>
    <p:extLst>
      <p:ext uri="{BB962C8B-B14F-4D97-AF65-F5344CB8AC3E}">
        <p14:creationId xmlns:p14="http://schemas.microsoft.com/office/powerpoint/2010/main" val="2063696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72" y="743441"/>
            <a:ext cx="4979248" cy="2185214"/>
          </a:xfrm>
          <a:prstGeom prst="rect">
            <a:avLst/>
          </a:prstGeom>
          <a:noFill/>
        </p:spPr>
        <p:txBody>
          <a:bodyPr wrap="none" rtlCol="0">
            <a:spAutoFit/>
          </a:bodyPr>
          <a:lstStyle/>
          <a:p>
            <a:endParaRPr lang="en-US" sz="3600" dirty="0"/>
          </a:p>
          <a:p>
            <a:pPr marL="571500" indent="-571500">
              <a:buFont typeface="Arial"/>
              <a:buChar char="•"/>
            </a:pPr>
            <a:r>
              <a:rPr lang="en-US" sz="3600" dirty="0"/>
              <a:t>	</a:t>
            </a:r>
            <a:r>
              <a:rPr lang="en-US" sz="3200" dirty="0"/>
              <a:t>Invasive surgery</a:t>
            </a:r>
          </a:p>
          <a:p>
            <a:endParaRPr lang="en-US" sz="3200" dirty="0"/>
          </a:p>
          <a:p>
            <a:pPr marL="571500" indent="-571500">
              <a:buFont typeface="Arial"/>
              <a:buChar char="•"/>
            </a:pPr>
            <a:r>
              <a:rPr lang="en-US" sz="3200" dirty="0"/>
              <a:t>	Post-mortem studies </a:t>
            </a:r>
          </a:p>
        </p:txBody>
      </p:sp>
      <p:pic>
        <p:nvPicPr>
          <p:cNvPr id="5" name="Picture 4"/>
          <p:cNvPicPr>
            <a:picLocks noChangeAspect="1"/>
          </p:cNvPicPr>
          <p:nvPr/>
        </p:nvPicPr>
        <p:blipFill>
          <a:blip r:embed="rId2"/>
          <a:stretch>
            <a:fillRect/>
          </a:stretch>
        </p:blipFill>
        <p:spPr>
          <a:xfrm>
            <a:off x="840669" y="3596341"/>
            <a:ext cx="3164932" cy="2627766"/>
          </a:xfrm>
          <a:prstGeom prst="rect">
            <a:avLst/>
          </a:prstGeom>
        </p:spPr>
      </p:pic>
      <p:pic>
        <p:nvPicPr>
          <p:cNvPr id="6" name="Picture 5"/>
          <p:cNvPicPr>
            <a:picLocks noChangeAspect="1"/>
          </p:cNvPicPr>
          <p:nvPr/>
        </p:nvPicPr>
        <p:blipFill>
          <a:blip r:embed="rId3"/>
          <a:stretch>
            <a:fillRect/>
          </a:stretch>
        </p:blipFill>
        <p:spPr>
          <a:xfrm>
            <a:off x="5450404" y="1036158"/>
            <a:ext cx="3202596" cy="2132014"/>
          </a:xfrm>
          <a:prstGeom prst="rect">
            <a:avLst/>
          </a:prstGeom>
        </p:spPr>
      </p:pic>
      <p:sp>
        <p:nvSpPr>
          <p:cNvPr id="3" name="TextBox 2">
            <a:extLst>
              <a:ext uri="{FF2B5EF4-FFF2-40B4-BE49-F238E27FC236}">
                <a16:creationId xmlns:a16="http://schemas.microsoft.com/office/drawing/2014/main" id="{E89F6B3A-82E2-8C40-9A6B-00032757041D}"/>
              </a:ext>
            </a:extLst>
          </p:cNvPr>
          <p:cNvSpPr txBox="1"/>
          <p:nvPr/>
        </p:nvSpPr>
        <p:spPr>
          <a:xfrm>
            <a:off x="4679576" y="4335332"/>
            <a:ext cx="3685624" cy="584775"/>
          </a:xfrm>
          <a:prstGeom prst="rect">
            <a:avLst/>
          </a:prstGeom>
          <a:noFill/>
        </p:spPr>
        <p:txBody>
          <a:bodyPr wrap="none" rtlCol="0">
            <a:spAutoFit/>
          </a:bodyPr>
          <a:lstStyle/>
          <a:p>
            <a:r>
              <a:rPr lang="en-US" sz="3200" dirty="0"/>
              <a:t>Imaging is essential </a:t>
            </a:r>
          </a:p>
        </p:txBody>
      </p:sp>
      <p:sp>
        <p:nvSpPr>
          <p:cNvPr id="4" name="TextBox 3">
            <a:extLst>
              <a:ext uri="{FF2B5EF4-FFF2-40B4-BE49-F238E27FC236}">
                <a16:creationId xmlns:a16="http://schemas.microsoft.com/office/drawing/2014/main" id="{9A97DDBD-C37C-AB4F-ABAB-D9C998CA7C3E}"/>
              </a:ext>
            </a:extLst>
          </p:cNvPr>
          <p:cNvSpPr txBox="1"/>
          <p:nvPr/>
        </p:nvSpPr>
        <p:spPr>
          <a:xfrm>
            <a:off x="5450404" y="4998720"/>
            <a:ext cx="1300356" cy="830997"/>
          </a:xfrm>
          <a:prstGeom prst="rect">
            <a:avLst/>
          </a:prstGeom>
          <a:noFill/>
        </p:spPr>
        <p:txBody>
          <a:bodyPr wrap="none" rtlCol="0">
            <a:spAutoFit/>
          </a:bodyPr>
          <a:lstStyle/>
          <a:p>
            <a:pPr marL="342900" indent="-342900">
              <a:buFont typeface="Wingdings" pitchFamily="2" charset="2"/>
              <a:buChar char="§"/>
            </a:pPr>
            <a:r>
              <a:rPr lang="en-US" sz="2400" dirty="0"/>
              <a:t>PET</a:t>
            </a:r>
          </a:p>
          <a:p>
            <a:pPr marL="342900" indent="-342900">
              <a:buFont typeface="Wingdings" pitchFamily="2" charset="2"/>
              <a:buChar char="§"/>
            </a:pPr>
            <a:r>
              <a:rPr lang="en-US" sz="2400" dirty="0"/>
              <a:t>(MRI)</a:t>
            </a:r>
          </a:p>
        </p:txBody>
      </p:sp>
      <p:sp>
        <p:nvSpPr>
          <p:cNvPr id="8" name="Rectangle 7">
            <a:extLst>
              <a:ext uri="{FF2B5EF4-FFF2-40B4-BE49-F238E27FC236}">
                <a16:creationId xmlns:a16="http://schemas.microsoft.com/office/drawing/2014/main" id="{76C72E49-EEC5-4C43-9B13-435A76A0A30D}"/>
              </a:ext>
            </a:extLst>
          </p:cNvPr>
          <p:cNvSpPr/>
          <p:nvPr/>
        </p:nvSpPr>
        <p:spPr>
          <a:xfrm>
            <a:off x="163761" y="145668"/>
            <a:ext cx="1401346" cy="523220"/>
          </a:xfrm>
          <a:prstGeom prst="rect">
            <a:avLst/>
          </a:prstGeom>
        </p:spPr>
        <p:txBody>
          <a:bodyPr wrap="none">
            <a:spAutoFit/>
          </a:bodyPr>
          <a:lstStyle/>
          <a:p>
            <a:r>
              <a:rPr lang="en-US" sz="2800" b="1" dirty="0"/>
              <a:t>Brain   </a:t>
            </a:r>
          </a:p>
        </p:txBody>
      </p:sp>
    </p:spTree>
    <p:extLst>
      <p:ext uri="{BB962C8B-B14F-4D97-AF65-F5344CB8AC3E}">
        <p14:creationId xmlns:p14="http://schemas.microsoft.com/office/powerpoint/2010/main" val="64659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3608" y="1222102"/>
            <a:ext cx="6586534" cy="3046988"/>
          </a:xfrm>
          <a:prstGeom prst="rect">
            <a:avLst/>
          </a:prstGeom>
          <a:noFill/>
        </p:spPr>
        <p:txBody>
          <a:bodyPr wrap="none" rtlCol="0">
            <a:spAutoFit/>
          </a:bodyPr>
          <a:lstStyle/>
          <a:p>
            <a:r>
              <a:rPr lang="en-US" sz="3200" dirty="0"/>
              <a:t>Positron emission tomography (</a:t>
            </a:r>
            <a:r>
              <a:rPr lang="en-US" sz="3200" b="1" dirty="0"/>
              <a:t>PET</a:t>
            </a:r>
            <a:r>
              <a:rPr lang="en-US" sz="3200" dirty="0"/>
              <a:t>)</a:t>
            </a:r>
          </a:p>
          <a:p>
            <a:r>
              <a:rPr lang="en-US" sz="3200" dirty="0"/>
              <a:t>					</a:t>
            </a:r>
            <a:r>
              <a:rPr lang="en-US" sz="3200" i="1" dirty="0"/>
              <a:t>(antimatter</a:t>
            </a:r>
            <a:r>
              <a:rPr lang="is-IS" sz="3200" i="1" dirty="0"/>
              <a:t>…)</a:t>
            </a:r>
            <a:endParaRPr lang="en-US" sz="3200" i="1" dirty="0"/>
          </a:p>
          <a:p>
            <a:endParaRPr lang="en-US" sz="3200" dirty="0"/>
          </a:p>
          <a:p>
            <a:endParaRPr lang="en-US" sz="3200" dirty="0"/>
          </a:p>
          <a:p>
            <a:r>
              <a:rPr lang="en-US" sz="3200" dirty="0"/>
              <a:t>[Magnetic resonance imaging (</a:t>
            </a:r>
            <a:r>
              <a:rPr lang="en-US" sz="3200" b="1" dirty="0"/>
              <a:t>MRI</a:t>
            </a:r>
            <a:r>
              <a:rPr lang="en-US" sz="3200" dirty="0"/>
              <a:t>)</a:t>
            </a:r>
          </a:p>
          <a:p>
            <a:r>
              <a:rPr lang="en-US" sz="3200" dirty="0"/>
              <a:t>					</a:t>
            </a:r>
            <a:r>
              <a:rPr lang="en-US" sz="3200" i="1" dirty="0"/>
              <a:t>(quantum mechanics</a:t>
            </a:r>
            <a:r>
              <a:rPr lang="is-IS" sz="3200" i="1" dirty="0"/>
              <a:t>…</a:t>
            </a:r>
            <a:r>
              <a:rPr lang="en-US" sz="3200" i="1" dirty="0"/>
              <a:t>)]</a:t>
            </a:r>
          </a:p>
        </p:txBody>
      </p:sp>
    </p:spTree>
    <p:extLst>
      <p:ext uri="{BB962C8B-B14F-4D97-AF65-F5344CB8AC3E}">
        <p14:creationId xmlns:p14="http://schemas.microsoft.com/office/powerpoint/2010/main" val="1932300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15900" y="177800"/>
            <a:ext cx="8928100" cy="6680200"/>
          </a:xfrm>
          <a:prstGeom prst="rect">
            <a:avLst/>
          </a:prstGeom>
        </p:spPr>
      </p:pic>
      <p:sp>
        <p:nvSpPr>
          <p:cNvPr id="4" name="TextBox 3"/>
          <p:cNvSpPr txBox="1"/>
          <p:nvPr/>
        </p:nvSpPr>
        <p:spPr>
          <a:xfrm>
            <a:off x="303308" y="187536"/>
            <a:ext cx="950100" cy="707886"/>
          </a:xfrm>
          <a:prstGeom prst="rect">
            <a:avLst/>
          </a:prstGeom>
          <a:noFill/>
        </p:spPr>
        <p:txBody>
          <a:bodyPr wrap="none" rtlCol="0">
            <a:spAutoFit/>
          </a:bodyPr>
          <a:lstStyle/>
          <a:p>
            <a:r>
              <a:rPr lang="en-US" sz="4000" dirty="0"/>
              <a:t>PET</a:t>
            </a:r>
          </a:p>
        </p:txBody>
      </p:sp>
      <p:sp>
        <p:nvSpPr>
          <p:cNvPr id="7" name="Rectangle 6">
            <a:extLst>
              <a:ext uri="{FF2B5EF4-FFF2-40B4-BE49-F238E27FC236}">
                <a16:creationId xmlns:a16="http://schemas.microsoft.com/office/drawing/2014/main" id="{1684C06B-140F-FC4B-8AFF-3F74C015B085}"/>
              </a:ext>
            </a:extLst>
          </p:cNvPr>
          <p:cNvSpPr/>
          <p:nvPr/>
        </p:nvSpPr>
        <p:spPr>
          <a:xfrm>
            <a:off x="2757714" y="1291771"/>
            <a:ext cx="4601029" cy="63862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287AA38B-2E3F-6345-991D-9F117CBC0321}"/>
              </a:ext>
            </a:extLst>
          </p:cNvPr>
          <p:cNvSpPr txBox="1"/>
          <p:nvPr/>
        </p:nvSpPr>
        <p:spPr>
          <a:xfrm>
            <a:off x="2757714" y="1407180"/>
            <a:ext cx="3879845" cy="523220"/>
          </a:xfrm>
          <a:prstGeom prst="rect">
            <a:avLst/>
          </a:prstGeom>
          <a:noFill/>
        </p:spPr>
        <p:txBody>
          <a:bodyPr wrap="none" rtlCol="0">
            <a:spAutoFit/>
          </a:bodyPr>
          <a:lstStyle/>
          <a:p>
            <a:r>
              <a:rPr lang="en-US" sz="2800" dirty="0"/>
              <a:t>p </a:t>
            </a:r>
            <a:r>
              <a:rPr lang="en-US" sz="2800" dirty="0">
                <a:sym typeface="Wingdings" pitchFamily="2" charset="2"/>
              </a:rPr>
              <a:t> n + </a:t>
            </a:r>
            <a:r>
              <a:rPr lang="en-US" sz="2800" dirty="0">
                <a:latin typeface="Symbol" pitchFamily="2" charset="2"/>
              </a:rPr>
              <a:t>b</a:t>
            </a:r>
            <a:r>
              <a:rPr lang="en-US" sz="2800" baseline="30000" dirty="0">
                <a:latin typeface="Symbol" pitchFamily="2" charset="2"/>
              </a:rPr>
              <a:t>+ </a:t>
            </a:r>
            <a:r>
              <a:rPr lang="en-US" sz="2800" dirty="0">
                <a:latin typeface="Symbol" pitchFamily="2" charset="2"/>
              </a:rPr>
              <a:t>+ n + </a:t>
            </a:r>
            <a:r>
              <a:rPr lang="en-US" sz="2800" dirty="0"/>
              <a:t>energy </a:t>
            </a:r>
            <a:endParaRPr lang="en-US" sz="2800" baseline="30000" dirty="0">
              <a:latin typeface="Symbol" pitchFamily="2" charset="2"/>
            </a:endParaRPr>
          </a:p>
        </p:txBody>
      </p:sp>
    </p:spTree>
    <p:extLst>
      <p:ext uri="{BB962C8B-B14F-4D97-AF65-F5344CB8AC3E}">
        <p14:creationId xmlns:p14="http://schemas.microsoft.com/office/powerpoint/2010/main" val="1209432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5900" y="200025"/>
            <a:ext cx="8763000" cy="1143000"/>
          </a:xfrm>
          <a:noFill/>
        </p:spPr>
        <p:txBody>
          <a:bodyPr>
            <a:noAutofit/>
          </a:bodyPr>
          <a:lstStyle/>
          <a:p>
            <a:r>
              <a:rPr lang="en-US" sz="2800" dirty="0">
                <a:solidFill>
                  <a:schemeClr val="tx1"/>
                </a:solidFill>
              </a:rPr>
              <a:t>Positron emission tomography (PET) molecular imaging: </a:t>
            </a:r>
            <a:r>
              <a:rPr lang="en-US" sz="2800" b="1" dirty="0">
                <a:solidFill>
                  <a:schemeClr val="tx1"/>
                </a:solidFill>
              </a:rPr>
              <a:t>neurochemical function </a:t>
            </a:r>
          </a:p>
        </p:txBody>
      </p:sp>
      <p:sp>
        <p:nvSpPr>
          <p:cNvPr id="4" name="TextBox 3"/>
          <p:cNvSpPr txBox="1"/>
          <p:nvPr/>
        </p:nvSpPr>
        <p:spPr>
          <a:xfrm>
            <a:off x="385418" y="1630431"/>
            <a:ext cx="3852337" cy="769441"/>
          </a:xfrm>
          <a:prstGeom prst="rect">
            <a:avLst/>
          </a:prstGeom>
          <a:noFill/>
        </p:spPr>
        <p:txBody>
          <a:bodyPr wrap="none" rtlCol="0">
            <a:spAutoFit/>
          </a:bodyPr>
          <a:lstStyle/>
          <a:p>
            <a:pPr marL="571500" indent="-571500">
              <a:buFont typeface="Arial"/>
              <a:buChar char="•"/>
            </a:pPr>
            <a:r>
              <a:rPr lang="en-US" sz="2000" b="1" dirty="0">
                <a:solidFill>
                  <a:srgbClr val="1F497D"/>
                </a:solidFill>
              </a:rPr>
              <a:t>Radiotracer</a:t>
            </a:r>
            <a:r>
              <a:rPr lang="en-US" sz="2400" b="1" dirty="0">
                <a:solidFill>
                  <a:srgbClr val="1F497D"/>
                </a:solidFill>
              </a:rPr>
              <a:t> 	</a:t>
            </a:r>
            <a:r>
              <a:rPr lang="en-US" sz="2400" b="1" dirty="0">
                <a:solidFill>
                  <a:schemeClr val="tx2"/>
                </a:solidFill>
              </a:rPr>
              <a:t>		 </a:t>
            </a:r>
          </a:p>
          <a:p>
            <a:r>
              <a:rPr lang="en-US" sz="2000" dirty="0"/>
              <a:t>Confers neurochemical specificity</a:t>
            </a:r>
          </a:p>
        </p:txBody>
      </p:sp>
      <p:sp>
        <p:nvSpPr>
          <p:cNvPr id="5" name="TextBox 4"/>
          <p:cNvSpPr txBox="1"/>
          <p:nvPr/>
        </p:nvSpPr>
        <p:spPr>
          <a:xfrm>
            <a:off x="385418" y="2716149"/>
            <a:ext cx="5128678" cy="1631216"/>
          </a:xfrm>
          <a:prstGeom prst="rect">
            <a:avLst/>
          </a:prstGeom>
          <a:noFill/>
        </p:spPr>
        <p:txBody>
          <a:bodyPr wrap="square" rtlCol="0">
            <a:spAutoFit/>
          </a:bodyPr>
          <a:lstStyle/>
          <a:p>
            <a:pPr marL="457200" indent="-457200">
              <a:buFont typeface="Arial"/>
              <a:buChar char="•"/>
            </a:pPr>
            <a:r>
              <a:rPr lang="en-US" sz="2000" b="1" dirty="0">
                <a:solidFill>
                  <a:srgbClr val="1F497D"/>
                </a:solidFill>
              </a:rPr>
              <a:t>Imaging instrumentation, data quantification and image reconstruction 		</a:t>
            </a:r>
          </a:p>
          <a:p>
            <a:r>
              <a:rPr lang="en-US" sz="2000" dirty="0"/>
              <a:t>Defines the spatial resolution and image quality  </a:t>
            </a:r>
          </a:p>
        </p:txBody>
      </p:sp>
      <p:sp>
        <p:nvSpPr>
          <p:cNvPr id="6" name="TextBox 5"/>
          <p:cNvSpPr txBox="1"/>
          <p:nvPr/>
        </p:nvSpPr>
        <p:spPr>
          <a:xfrm>
            <a:off x="218582" y="5329505"/>
            <a:ext cx="6014969" cy="1077218"/>
          </a:xfrm>
          <a:prstGeom prst="rect">
            <a:avLst/>
          </a:prstGeom>
          <a:noFill/>
        </p:spPr>
        <p:txBody>
          <a:bodyPr wrap="square" rtlCol="0">
            <a:spAutoFit/>
          </a:bodyPr>
          <a:lstStyle/>
          <a:p>
            <a:pPr marL="457200" indent="-457200">
              <a:buFont typeface="Arial"/>
              <a:buChar char="•"/>
            </a:pPr>
            <a:r>
              <a:rPr lang="en-US" sz="2000" b="1" dirty="0">
                <a:solidFill>
                  <a:srgbClr val="1F497D"/>
                </a:solidFill>
              </a:rPr>
              <a:t>Data modeling and interpretation</a:t>
            </a:r>
            <a:endParaRPr lang="en-US" sz="2000" dirty="0"/>
          </a:p>
          <a:p>
            <a:r>
              <a:rPr lang="en-US" sz="2000" dirty="0"/>
              <a:t>Relates acquired data to biologically relevant variables</a:t>
            </a:r>
            <a:r>
              <a:rPr lang="en-US" sz="2400" dirty="0"/>
              <a:t>						</a:t>
            </a:r>
            <a:endParaRPr lang="en-US" sz="2400" b="1" dirty="0">
              <a:solidFill>
                <a:srgbClr val="C0504D"/>
              </a:solidFill>
            </a:endParaRPr>
          </a:p>
        </p:txBody>
      </p:sp>
      <p:pic>
        <p:nvPicPr>
          <p:cNvPr id="9" name="Picture 8"/>
          <p:cNvPicPr>
            <a:picLocks noChangeAspect="1"/>
          </p:cNvPicPr>
          <p:nvPr/>
        </p:nvPicPr>
        <p:blipFill>
          <a:blip r:embed="rId2"/>
          <a:stretch>
            <a:fillRect/>
          </a:stretch>
        </p:blipFill>
        <p:spPr>
          <a:xfrm>
            <a:off x="7114632" y="1320071"/>
            <a:ext cx="1661834" cy="830917"/>
          </a:xfrm>
          <a:prstGeom prst="rect">
            <a:avLst/>
          </a:prstGeom>
        </p:spPr>
      </p:pic>
      <p:pic>
        <p:nvPicPr>
          <p:cNvPr id="10" name="Picture 11" descr="pet_tom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413" y="3745164"/>
            <a:ext cx="1881086" cy="13186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25"/>
          <p:cNvPicPr>
            <a:picLocks noChangeArrowheads="1"/>
          </p:cNvPicPr>
          <p:nvPr/>
        </p:nvPicPr>
        <p:blipFill>
          <a:blip r:embed="rId4">
            <a:extLst>
              <a:ext uri="{28A0092B-C50C-407E-A947-70E740481C1C}">
                <a14:useLocalDpi xmlns:a14="http://schemas.microsoft.com/office/drawing/2010/main" val="0"/>
              </a:ext>
            </a:extLst>
          </a:blip>
          <a:srcRect l="9091" t="21918" r="60074" b="14322"/>
          <a:stretch>
            <a:fillRect/>
          </a:stretch>
        </p:blipFill>
        <p:spPr bwMode="auto">
          <a:xfrm>
            <a:off x="7798132" y="4540802"/>
            <a:ext cx="978334" cy="8674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1"/>
          <p:cNvPicPr>
            <a:picLocks noChangeAspect="1"/>
          </p:cNvPicPr>
          <p:nvPr/>
        </p:nvPicPr>
        <p:blipFill>
          <a:blip r:embed="rId5"/>
          <a:stretch>
            <a:fillRect/>
          </a:stretch>
        </p:blipFill>
        <p:spPr>
          <a:xfrm>
            <a:off x="7440166" y="2938146"/>
            <a:ext cx="1258993" cy="1341654"/>
          </a:xfrm>
          <a:prstGeom prst="rect">
            <a:avLst/>
          </a:prstGeom>
        </p:spPr>
      </p:pic>
      <p:pic>
        <p:nvPicPr>
          <p:cNvPr id="3" name="Picture 2" descr="H00920-RTM-TAC.jpg"/>
          <p:cNvPicPr>
            <a:picLocks noChangeAspect="1"/>
          </p:cNvPicPr>
          <p:nvPr/>
        </p:nvPicPr>
        <p:blipFill rotWithShape="1">
          <a:blip r:embed="rId6">
            <a:extLst>
              <a:ext uri="{28A0092B-C50C-407E-A947-70E740481C1C}">
                <a14:useLocalDpi xmlns:a14="http://schemas.microsoft.com/office/drawing/2010/main" val="0"/>
              </a:ext>
            </a:extLst>
          </a:blip>
          <a:srcRect l="6682" t="2914" r="23868" b="2726"/>
          <a:stretch/>
        </p:blipFill>
        <p:spPr>
          <a:xfrm>
            <a:off x="6215643" y="5243457"/>
            <a:ext cx="1600397" cy="1386273"/>
          </a:xfrm>
          <a:prstGeom prst="rect">
            <a:avLst/>
          </a:prstGeom>
        </p:spPr>
      </p:pic>
      <p:sp>
        <p:nvSpPr>
          <p:cNvPr id="8" name="TextBox 7"/>
          <p:cNvSpPr txBox="1"/>
          <p:nvPr/>
        </p:nvSpPr>
        <p:spPr>
          <a:xfrm>
            <a:off x="3808955" y="1552491"/>
            <a:ext cx="1189813" cy="738664"/>
          </a:xfrm>
          <a:prstGeom prst="rect">
            <a:avLst/>
          </a:prstGeom>
          <a:noFill/>
        </p:spPr>
        <p:txBody>
          <a:bodyPr wrap="none" rtlCol="0">
            <a:spAutoFit/>
          </a:bodyPr>
          <a:lstStyle/>
          <a:p>
            <a:r>
              <a:rPr lang="en-US" sz="2400" b="1" dirty="0">
                <a:solidFill>
                  <a:schemeClr val="accent2"/>
                </a:solidFill>
              </a:rPr>
              <a:t>WHAT</a:t>
            </a:r>
          </a:p>
          <a:p>
            <a:endParaRPr lang="en-US" dirty="0"/>
          </a:p>
        </p:txBody>
      </p:sp>
      <p:sp>
        <p:nvSpPr>
          <p:cNvPr id="13" name="Rectangle 12"/>
          <p:cNvSpPr/>
          <p:nvPr/>
        </p:nvSpPr>
        <p:spPr>
          <a:xfrm>
            <a:off x="2644085" y="4173635"/>
            <a:ext cx="988925" cy="461665"/>
          </a:xfrm>
          <a:prstGeom prst="rect">
            <a:avLst/>
          </a:prstGeom>
        </p:spPr>
        <p:txBody>
          <a:bodyPr wrap="none">
            <a:spAutoFit/>
          </a:bodyPr>
          <a:lstStyle/>
          <a:p>
            <a:r>
              <a:rPr lang="en-US" sz="2400" b="1" dirty="0">
                <a:solidFill>
                  <a:srgbClr val="C0504D"/>
                </a:solidFill>
              </a:rPr>
              <a:t>HOW</a:t>
            </a:r>
          </a:p>
        </p:txBody>
      </p:sp>
      <p:sp>
        <p:nvSpPr>
          <p:cNvPr id="14" name="TextBox 13"/>
          <p:cNvSpPr txBox="1"/>
          <p:nvPr/>
        </p:nvSpPr>
        <p:spPr>
          <a:xfrm>
            <a:off x="4235835" y="6048849"/>
            <a:ext cx="2093394" cy="738664"/>
          </a:xfrm>
          <a:prstGeom prst="rect">
            <a:avLst/>
          </a:prstGeom>
          <a:noFill/>
        </p:spPr>
        <p:txBody>
          <a:bodyPr wrap="none" rtlCol="0">
            <a:spAutoFit/>
          </a:bodyPr>
          <a:lstStyle/>
          <a:p>
            <a:r>
              <a:rPr lang="en-US" sz="2400" b="1" dirty="0">
                <a:solidFill>
                  <a:srgbClr val="C0504D"/>
                </a:solidFill>
              </a:rPr>
              <a:t>HOW MUCH</a:t>
            </a:r>
          </a:p>
          <a:p>
            <a:endParaRPr lang="en-US" dirty="0"/>
          </a:p>
        </p:txBody>
      </p:sp>
      <p:pic>
        <p:nvPicPr>
          <p:cNvPr id="7" name="Picture 16" descr="pet_chem"/>
          <p:cNvPicPr>
            <a:picLocks noChangeAspect="1" noChangeArrowheads="1"/>
          </p:cNvPicPr>
          <p:nvPr/>
        </p:nvPicPr>
        <p:blipFill>
          <a:blip r:embed="rId7">
            <a:extLst>
              <a:ext uri="{28A0092B-C50C-407E-A947-70E740481C1C}">
                <a14:useLocalDpi xmlns:a14="http://schemas.microsoft.com/office/drawing/2010/main" val="0"/>
              </a:ext>
            </a:extLst>
          </a:blip>
          <a:srcRect r="51587"/>
          <a:stretch>
            <a:fillRect/>
          </a:stretch>
        </p:blipFill>
        <p:spPr bwMode="auto">
          <a:xfrm>
            <a:off x="6145696" y="1735530"/>
            <a:ext cx="1217163" cy="14840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TextBox 14">
            <a:extLst>
              <a:ext uri="{FF2B5EF4-FFF2-40B4-BE49-F238E27FC236}">
                <a16:creationId xmlns:a16="http://schemas.microsoft.com/office/drawing/2014/main" id="{F6F51F04-0E38-A544-A2A6-4CAD51AF880C}"/>
              </a:ext>
            </a:extLst>
          </p:cNvPr>
          <p:cNvSpPr txBox="1"/>
          <p:nvPr/>
        </p:nvSpPr>
        <p:spPr>
          <a:xfrm>
            <a:off x="411639" y="1262232"/>
            <a:ext cx="4467890" cy="400110"/>
          </a:xfrm>
          <a:prstGeom prst="rect">
            <a:avLst/>
          </a:prstGeom>
          <a:noFill/>
        </p:spPr>
        <p:txBody>
          <a:bodyPr wrap="none" rtlCol="0">
            <a:spAutoFit/>
          </a:bodyPr>
          <a:lstStyle/>
          <a:p>
            <a:pPr marL="285750" indent="-285750">
              <a:buFont typeface="Arial" panose="020B0604020202020204" pitchFamily="34" charset="0"/>
              <a:buChar char="•"/>
            </a:pPr>
            <a:r>
              <a:rPr lang="en-US" sz="2000" b="1" dirty="0">
                <a:solidFill>
                  <a:schemeClr val="accent1">
                    <a:lumMod val="50000"/>
                  </a:schemeClr>
                </a:solidFill>
              </a:rPr>
              <a:t>    Molecular target identification </a:t>
            </a:r>
          </a:p>
        </p:txBody>
      </p:sp>
    </p:spTree>
    <p:extLst>
      <p:ext uri="{BB962C8B-B14F-4D97-AF65-F5344CB8AC3E}">
        <p14:creationId xmlns:p14="http://schemas.microsoft.com/office/powerpoint/2010/main" val="287014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13" grpId="0"/>
      <p:bldP spid="14" grpId="0"/>
    </p:bldLst>
  </p:timing>
</p:sld>
</file>

<file path=ppt/theme/theme1.xml><?xml version="1.0" encoding="utf-8"?>
<a:theme xmlns:a="http://schemas.openxmlformats.org/drawingml/2006/main" name="VancouverMasterSlid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2274</TotalTime>
  <Words>1320</Words>
  <Application>Microsoft Macintosh PowerPoint</Application>
  <PresentationFormat>On-screen Show (4:3)</PresentationFormat>
  <Paragraphs>249</Paragraphs>
  <Slides>47</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47</vt:i4>
      </vt:variant>
    </vt:vector>
  </HeadingPairs>
  <TitlesOfParts>
    <vt:vector size="57" baseType="lpstr">
      <vt:lpstr>ＭＳ Ｐゴシック</vt:lpstr>
      <vt:lpstr>Arial</vt:lpstr>
      <vt:lpstr>Calibri</vt:lpstr>
      <vt:lpstr>Cambria Math</vt:lpstr>
      <vt:lpstr>Helvetica</vt:lpstr>
      <vt:lpstr>Symbol</vt:lpstr>
      <vt:lpstr>Tahoma</vt:lpstr>
      <vt:lpstr>Times New Roman</vt:lpstr>
      <vt:lpstr>Wingdings</vt:lpstr>
      <vt:lpstr>VancouverMasterSlide-1</vt:lpstr>
      <vt:lpstr>Positron emission tomography (PET) contributions to a better understanding of brain function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Positron emission tomography (PET) molecular imaging: neurochemical function </vt:lpstr>
      <vt:lpstr>PowerPoint Presentation</vt:lpstr>
      <vt:lpstr>PowerPoint Presentation</vt:lpstr>
      <vt:lpstr>PowerPoint Presentation</vt:lpstr>
      <vt:lpstr>PowerPoint Presentation</vt:lpstr>
      <vt:lpstr>Brain as a circuit - neurotransmitters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Cholinergic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Imaging: a window into the brain</dc:title>
  <dc:creator>Vesna Sossi</dc:creator>
  <cp:lastModifiedBy>Vesna Sossi</cp:lastModifiedBy>
  <cp:revision>276</cp:revision>
  <dcterms:created xsi:type="dcterms:W3CDTF">2018-09-06T16:46:02Z</dcterms:created>
  <dcterms:modified xsi:type="dcterms:W3CDTF">2019-06-03T18:21:25Z</dcterms:modified>
</cp:coreProperties>
</file>