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1351" r:id="rId2"/>
    <p:sldId id="1367" r:id="rId3"/>
    <p:sldId id="1352" r:id="rId4"/>
    <p:sldId id="1354" r:id="rId5"/>
    <p:sldId id="1353" r:id="rId6"/>
    <p:sldId id="1364" r:id="rId7"/>
    <p:sldId id="1381" r:id="rId8"/>
    <p:sldId id="1355" r:id="rId9"/>
    <p:sldId id="1356" r:id="rId10"/>
    <p:sldId id="1373" r:id="rId11"/>
    <p:sldId id="1382" r:id="rId12"/>
    <p:sldId id="1387" r:id="rId13"/>
    <p:sldId id="1357" r:id="rId14"/>
    <p:sldId id="1366" r:id="rId15"/>
    <p:sldId id="1375" r:id="rId16"/>
    <p:sldId id="1386" r:id="rId17"/>
    <p:sldId id="1389" r:id="rId18"/>
    <p:sldId id="1365" r:id="rId19"/>
    <p:sldId id="1383" r:id="rId20"/>
    <p:sldId id="1359" r:id="rId21"/>
    <p:sldId id="1379" r:id="rId22"/>
    <p:sldId id="1378" r:id="rId23"/>
    <p:sldId id="1384" r:id="rId24"/>
    <p:sldId id="1372" r:id="rId25"/>
    <p:sldId id="1388" r:id="rId26"/>
    <p:sldId id="1385" r:id="rId27"/>
    <p:sldId id="1380" r:id="rId28"/>
  </p:sldIdLst>
  <p:sldSz cx="10160000" cy="7620000"/>
  <p:notesSz cx="6670675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C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1932" autoAdjust="0"/>
  </p:normalViewPr>
  <p:slideViewPr>
    <p:cSldViewPr>
      <p:cViewPr>
        <p:scale>
          <a:sx n="125" d="100"/>
          <a:sy n="125" d="100"/>
        </p:scale>
        <p:origin x="732" y="-6"/>
      </p:cViewPr>
      <p:guideLst>
        <p:guide orient="horz" pos="2400"/>
        <p:guide pos="320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1942A9-07F6-1043-AC9E-331C96380E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156EA9-16CB-994B-847D-8CDE0F30D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2208273-DAC2-4463-A392-BEE15DD54272}" type="datetimeFigureOut">
              <a:rPr lang="en-US" altLang="en-US"/>
              <a:pPr>
                <a:defRPr/>
              </a:pPr>
              <a:t>11/26/2018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2776F3-66E9-5A4F-93E3-8E5D76A11F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0F5447-217A-1946-9939-3205CC47706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677F4A9-1624-4505-9E97-D856B64009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AD34BC-ADDC-D749-A82C-01F8F7980F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CE51DD-EBA4-D540-9BD6-32D0CCA4A4B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FE3AD95-2BF6-4929-A3DF-96B3F48E50D4}" type="datetimeFigureOut">
              <a:rPr lang="en-US" altLang="en-US"/>
              <a:pPr>
                <a:defRPr/>
              </a:pPr>
              <a:t>11/26/2018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B4C2C10-8B7A-6147-BF54-A977ECE7647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8456BAA-6B42-A141-BBFB-FD31370FA3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7175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173B1-1B43-E24E-A0F9-3C94287B4F2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21512A-A969-834D-8183-5D43ACC058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63B2A1B-BE76-439A-9342-C91F45A138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The fix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propagated</a:t>
            </a:r>
            <a:r>
              <a:rPr lang="fr-FR" dirty="0"/>
              <a:t> </a:t>
            </a:r>
            <a:r>
              <a:rPr lang="fr-FR" dirty="0" err="1"/>
              <a:t>quickly</a:t>
            </a:r>
            <a:r>
              <a:rPr lang="fr-FR" dirty="0"/>
              <a:t> to all </a:t>
            </a:r>
            <a:r>
              <a:rPr lang="fr-FR" b="1" dirty="0"/>
              <a:t>VXS switch </a:t>
            </a:r>
            <a:r>
              <a:rPr lang="fr-FR" b="1" dirty="0" err="1"/>
              <a:t>firmware</a:t>
            </a:r>
            <a:r>
              <a:rPr lang="fr-FR" dirty="0"/>
              <a:t> </a:t>
            </a:r>
            <a:r>
              <a:rPr lang="fr-FR" dirty="0" err="1"/>
              <a:t>nodes</a:t>
            </a:r>
            <a:r>
              <a:rPr lang="fr-FR" dirty="0"/>
              <a:t> </a:t>
            </a:r>
            <a:r>
              <a:rPr lang="fr-FR" dirty="0" err="1"/>
              <a:t>except</a:t>
            </a:r>
            <a:r>
              <a:rPr lang="fr-FR" dirty="0"/>
              <a:t> for the PS (</a:t>
            </a:r>
            <a:r>
              <a:rPr lang="fr-FR" dirty="0" err="1"/>
              <a:t>where</a:t>
            </a:r>
            <a:r>
              <a:rPr lang="fr-FR" dirty="0"/>
              <a:t> the </a:t>
            </a:r>
            <a:r>
              <a:rPr lang="fr-FR" dirty="0" err="1"/>
              <a:t>problem</a:t>
            </a:r>
            <a:r>
              <a:rPr lang="fr-FR" dirty="0"/>
              <a:t> </a:t>
            </a:r>
            <a:r>
              <a:rPr lang="fr-FR" dirty="0" err="1"/>
              <a:t>did</a:t>
            </a:r>
            <a:r>
              <a:rPr lang="fr-FR" dirty="0"/>
              <a:t> not </a:t>
            </a:r>
            <a:r>
              <a:rPr lang="fr-FR" dirty="0" err="1"/>
              <a:t>appear</a:t>
            </a:r>
            <a:r>
              <a:rPr lang="fr-FR" dirty="0"/>
              <a:t>, </a:t>
            </a:r>
            <a:r>
              <a:rPr lang="fr-FR" dirty="0" err="1"/>
              <a:t>continuous</a:t>
            </a:r>
            <a:r>
              <a:rPr lang="fr-FR" dirty="0"/>
              <a:t> running </a:t>
            </a:r>
            <a:r>
              <a:rPr lang="fr-FR" dirty="0" err="1"/>
              <a:t>since</a:t>
            </a:r>
            <a:r>
              <a:rPr lang="fr-FR" dirty="0"/>
              <a:t> 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3B2A1B-BE76-439A-9342-C91F45A138D7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285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2870485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7729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22">
            <a:extLst>
              <a:ext uri="{FF2B5EF4-FFF2-40B4-BE49-F238E27FC236}">
                <a16:creationId xmlns:a16="http://schemas.microsoft.com/office/drawing/2014/main" id="{091C76EC-8011-4D6E-AD18-4623A2F0DB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99588" y="7200900"/>
            <a:ext cx="282575" cy="279400"/>
          </a:xfrm>
          <a:prstGeom prst="rect">
            <a:avLst/>
          </a:prstGeom>
        </p:spPr>
        <p:txBody>
          <a:bodyPr vert="horz" wrap="square" lIns="91431" tIns="45717" rIns="91431" bIns="4571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95E54A00-BBF0-4DF1-8F5D-0EEF8AB68FDD}" type="slidenum">
              <a:rPr lang="it-CH" altLang="en-US"/>
              <a:pPr>
                <a:defRPr/>
              </a:pPr>
              <a:t>‹#›</a:t>
            </a:fld>
            <a:endParaRPr lang="it-CH" altLang="en-US"/>
          </a:p>
        </p:txBody>
      </p:sp>
    </p:spTree>
    <p:extLst>
      <p:ext uri="{BB962C8B-B14F-4D97-AF65-F5344CB8AC3E}">
        <p14:creationId xmlns:p14="http://schemas.microsoft.com/office/powerpoint/2010/main" val="3983152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Rectangle 1">
            <a:extLst>
              <a:ext uri="{FF2B5EF4-FFF2-40B4-BE49-F238E27FC236}">
                <a16:creationId xmlns:a16="http://schemas.microsoft.com/office/drawing/2014/main" id="{FFA19FAF-DC53-453F-9B74-3983F77103E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0160000" cy="762000"/>
            <a:chOff x="0" y="0"/>
            <a:chExt cx="6400" cy="480"/>
          </a:xfrm>
        </p:grpSpPr>
        <p:pic>
          <p:nvPicPr>
            <p:cNvPr id="1033" name="Rectangle 1">
              <a:extLst>
                <a:ext uri="{FF2B5EF4-FFF2-40B4-BE49-F238E27FC236}">
                  <a16:creationId xmlns:a16="http://schemas.microsoft.com/office/drawing/2014/main" id="{3553A38B-3A86-4DDE-A0BC-F560DD51C8B5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400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 Box 3">
              <a:extLst>
                <a:ext uri="{FF2B5EF4-FFF2-40B4-BE49-F238E27FC236}">
                  <a16:creationId xmlns:a16="http://schemas.microsoft.com/office/drawing/2014/main" id="{73C971A5-4299-4AFC-998B-1B613EF2F8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6400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1027" name="Rectangle 2">
            <a:extLst>
              <a:ext uri="{FF2B5EF4-FFF2-40B4-BE49-F238E27FC236}">
                <a16:creationId xmlns:a16="http://schemas.microsoft.com/office/drawing/2014/main" id="{2A6A01DD-0913-4B48-9DE5-1D64E4A783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485900"/>
            <a:ext cx="9144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Arial" panose="020B0604020202020204" pitchFamily="34" charset="0"/>
              </a:rPr>
              <a:t>Fifth level</a:t>
            </a:r>
          </a:p>
        </p:txBody>
      </p:sp>
      <p:grpSp>
        <p:nvGrpSpPr>
          <p:cNvPr id="1028" name="Rectangle 3">
            <a:extLst>
              <a:ext uri="{FF2B5EF4-FFF2-40B4-BE49-F238E27FC236}">
                <a16:creationId xmlns:a16="http://schemas.microsoft.com/office/drawing/2014/main" id="{3A01A62F-0AC6-47D1-83B1-76B13FFE1314}"/>
              </a:ext>
            </a:extLst>
          </p:cNvPr>
          <p:cNvGrpSpPr>
            <a:grpSpLocks/>
          </p:cNvGrpSpPr>
          <p:nvPr/>
        </p:nvGrpSpPr>
        <p:grpSpPr bwMode="auto">
          <a:xfrm>
            <a:off x="0" y="7010400"/>
            <a:ext cx="10160000" cy="609600"/>
            <a:chOff x="0" y="4416"/>
            <a:chExt cx="6400" cy="384"/>
          </a:xfrm>
        </p:grpSpPr>
        <p:pic>
          <p:nvPicPr>
            <p:cNvPr id="1031" name="Rectangle 3">
              <a:extLst>
                <a:ext uri="{FF2B5EF4-FFF2-40B4-BE49-F238E27FC236}">
                  <a16:creationId xmlns:a16="http://schemas.microsoft.com/office/drawing/2014/main" id="{F8D12A4A-C11B-4A13-A1AC-65F63AC7726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16"/>
              <a:ext cx="640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 Box 7">
              <a:extLst>
                <a:ext uri="{FF2B5EF4-FFF2-40B4-BE49-F238E27FC236}">
                  <a16:creationId xmlns:a16="http://schemas.microsoft.com/office/drawing/2014/main" id="{5BDA3A26-1A5B-43BC-8AB4-BE1BCC4F30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3008" y="1408"/>
              <a:ext cx="384" cy="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lIns="0" tIns="0" rIns="0" bIns="0" anchor="ctr"/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400" dirty="0"/>
                <a:t>Status and planning of the PSB B-train</a:t>
              </a:r>
              <a:br>
                <a:rPr lang="en-US" altLang="en-US" sz="1400" dirty="0"/>
              </a:br>
              <a:r>
                <a:rPr lang="en-US" altLang="en-US" sz="1400" dirty="0"/>
                <a:t>14th LIU-PSB Beam Dynamics Working Group, 26</a:t>
              </a:r>
              <a:r>
                <a:rPr lang="en-US" altLang="en-US" sz="1400" baseline="30000" dirty="0"/>
                <a:t>th</a:t>
              </a:r>
              <a:r>
                <a:rPr lang="en-US" altLang="en-US" sz="1400" dirty="0"/>
                <a:t> November 2018 </a:t>
              </a:r>
            </a:p>
          </p:txBody>
        </p:sp>
      </p:grpSp>
      <p:sp>
        <p:nvSpPr>
          <p:cNvPr id="1029" name="Rectangle 4">
            <a:extLst>
              <a:ext uri="{FF2B5EF4-FFF2-40B4-BE49-F238E27FC236}">
                <a16:creationId xmlns:a16="http://schemas.microsoft.com/office/drawing/2014/main" id="{F054412C-6C47-4E54-BFEC-7EF8CF314E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title style</a:t>
            </a:r>
          </a:p>
        </p:txBody>
      </p:sp>
      <p:pic>
        <p:nvPicPr>
          <p:cNvPr id="1030" name="Picture 2" descr="LogoOutline-Black-01.jpg">
            <a:extLst>
              <a:ext uri="{FF2B5EF4-FFF2-40B4-BE49-F238E27FC236}">
                <a16:creationId xmlns:a16="http://schemas.microsoft.com/office/drawing/2014/main" id="{266EE106-9AD0-4F92-82E9-2F0D1C31F45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70104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98" r:id="rId1"/>
    <p:sldLayoutId id="2147484999" r:id="rId2"/>
    <p:sldLayoutId id="2147485000" r:id="rId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+mj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425450" indent="-381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94000"/>
        <a:buFont typeface="Wingdings" panose="05000000000000000000" pitchFamily="2" charset="2"/>
        <a:buChar char="è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marL="819150" indent="-3175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2pPr>
      <a:lvl3pPr marL="1263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3pPr>
      <a:lvl4pPr marL="1771650" indent="-2540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4pPr>
      <a:lvl5pPr marL="2279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5pPr>
      <a:lvl6pPr marL="27368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6pPr>
      <a:lvl7pPr marL="31940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7pPr>
      <a:lvl8pPr marL="36512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8pPr>
      <a:lvl9pPr marL="41084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>
            <a:extLst>
              <a:ext uri="{FF2B5EF4-FFF2-40B4-BE49-F238E27FC236}">
                <a16:creationId xmlns:a16="http://schemas.microsoft.com/office/drawing/2014/main" id="{F159312A-3586-439D-A7F2-24FDE438BC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800" y="914400"/>
            <a:ext cx="8636000" cy="1100137"/>
          </a:xfrm>
        </p:spPr>
        <p:txBody>
          <a:bodyPr/>
          <a:lstStyle/>
          <a:p>
            <a:pPr algn="ctr" eaLnBrk="1" hangingPunct="1">
              <a:lnSpc>
                <a:spcPts val="3900"/>
              </a:lnSpc>
              <a:buFont typeface="Wingdings" panose="05000000000000000000" pitchFamily="2" charset="2"/>
              <a:buNone/>
            </a:pPr>
            <a:r>
              <a:rPr lang="en-US" altLang="fr-FR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Status and planning of the PSB B-train</a:t>
            </a:r>
          </a:p>
        </p:txBody>
      </p:sp>
      <p:sp>
        <p:nvSpPr>
          <p:cNvPr id="5123" name="Subtitle 4">
            <a:extLst>
              <a:ext uri="{FF2B5EF4-FFF2-40B4-BE49-F238E27FC236}">
                <a16:creationId xmlns:a16="http://schemas.microsoft.com/office/drawing/2014/main" id="{D224AC37-A30E-4EC6-8C1F-957EA8F62E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4800" y="1905000"/>
            <a:ext cx="7112000" cy="1371600"/>
          </a:xfrm>
        </p:spPr>
        <p:txBody>
          <a:bodyPr/>
          <a:lstStyle/>
          <a:p>
            <a:r>
              <a:rPr lang="en-US" altLang="fr-FR" sz="1600" u="sng" dirty="0">
                <a:latin typeface="Arial" panose="020B0604020202020204" pitchFamily="34" charset="0"/>
                <a:ea typeface="ＭＳ Ｐゴシック" panose="020B0600070205080204" pitchFamily="34" charset="-128"/>
              </a:rPr>
              <a:t>J. Vella Wallbank</a:t>
            </a:r>
            <a:r>
              <a:rPr lang="en-US" altLang="fr-FR" sz="1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, M. Amodeo, A. Beaumont,</a:t>
            </a:r>
            <a:br>
              <a:rPr lang="en-US" altLang="fr-FR" sz="1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fr-FR" sz="1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M. Buzio, </a:t>
            </a:r>
            <a:r>
              <a:rPr lang="en-US" altLang="fr-FR" sz="1600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V Di Capua, D</a:t>
            </a:r>
            <a:r>
              <a:rPr lang="en-US" altLang="fr-FR" sz="1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. Giloteaux, C. Grech, M. Roda</a:t>
            </a:r>
          </a:p>
          <a:p>
            <a:r>
              <a:rPr lang="en-US" altLang="fr-FR" sz="1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TE-MSC-MM</a:t>
            </a:r>
          </a:p>
          <a:p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" name="Subtitle 4">
            <a:extLst>
              <a:ext uri="{FF2B5EF4-FFF2-40B4-BE49-F238E27FC236}">
                <a16:creationId xmlns:a16="http://schemas.microsoft.com/office/drawing/2014/main" id="{D7EED106-EBFA-43F6-9F4A-A9A732C1A413}"/>
              </a:ext>
            </a:extLst>
          </p:cNvPr>
          <p:cNvSpPr txBox="1">
            <a:spLocks/>
          </p:cNvSpPr>
          <p:nvPr/>
        </p:nvSpPr>
        <p:spPr bwMode="auto">
          <a:xfrm>
            <a:off x="2565400" y="3276600"/>
            <a:ext cx="5257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286000" indent="0" algn="ctr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2743200" indent="0" algn="ctr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200400" indent="0" algn="ctr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3657600" indent="0" algn="ctr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fr-FR" sz="1600" i="1" kern="0" dirty="0">
                <a:latin typeface="Arial" panose="020B0604020202020204" pitchFamily="34" charset="0"/>
                <a:ea typeface="ＭＳ Ｐゴシック" panose="020B0600070205080204" pitchFamily="34" charset="-128"/>
              </a:rPr>
              <a:t>Contents: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fr-FR" sz="1600" i="1" kern="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kern="0" dirty="0">
                <a:latin typeface="Arial" panose="020B0604020202020204" pitchFamily="34" charset="0"/>
                <a:ea typeface="ＭＳ Ｐゴシック" panose="020B0600070205080204" pitchFamily="34" charset="-128"/>
              </a:rPr>
              <a:t>B-train sensors and electronics</a:t>
            </a:r>
          </a:p>
          <a:p>
            <a:pPr marL="457200" indent="-45720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kern="0" dirty="0">
                <a:latin typeface="Arial" panose="020B0604020202020204" pitchFamily="34" charset="0"/>
                <a:ea typeface="ＭＳ Ｐゴシック" panose="020B0600070205080204" pitchFamily="34" charset="-128"/>
              </a:rPr>
              <a:t>Preliminary results of the reliability run:</a:t>
            </a:r>
            <a:br>
              <a:rPr lang="en-US" altLang="fr-FR" kern="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fr-FR" kern="0" dirty="0">
                <a:latin typeface="Arial" panose="020B0604020202020204" pitchFamily="34" charset="0"/>
                <a:ea typeface="ＭＳ Ｐゴシック" panose="020B0600070205080204" pitchFamily="34" charset="-128"/>
              </a:rPr>
              <a:t>- White Rabbit issues</a:t>
            </a:r>
            <a:br>
              <a:rPr lang="en-US" altLang="fr-FR" kern="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fr-FR" kern="0" dirty="0">
                <a:latin typeface="Arial" panose="020B0604020202020204" pitchFamily="34" charset="0"/>
                <a:ea typeface="ＭＳ Ｐゴシック" panose="020B0600070205080204" pitchFamily="34" charset="-128"/>
              </a:rPr>
              <a:t>- metrological characterization</a:t>
            </a:r>
          </a:p>
          <a:p>
            <a:pPr marL="457200" indent="-45720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kern="0" dirty="0">
                <a:latin typeface="Arial" panose="020B0604020202020204" pitchFamily="34" charset="0"/>
                <a:ea typeface="ＭＳ Ｐゴシック" panose="020B0600070205080204" pitchFamily="34" charset="-128"/>
              </a:rPr>
              <a:t>Final system – status and planning</a:t>
            </a:r>
          </a:p>
          <a:p>
            <a:pPr marL="457200" indent="-45720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kern="0" dirty="0">
                <a:latin typeface="Arial" panose="020B0604020202020204" pitchFamily="34" charset="0"/>
                <a:ea typeface="ＭＳ Ｐゴシック" panose="020B0600070205080204" pitchFamily="34" charset="-128"/>
              </a:rPr>
              <a:t>Conclusions</a:t>
            </a:r>
          </a:p>
          <a:p>
            <a:endParaRPr lang="en-GB" altLang="en-US" kern="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342721E0-CCED-4EE3-9D4F-AD35150BE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" y="76200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White Rabbit issues and solutions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CF117A20-D528-48D5-9F7C-FA84EF044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0" y="1143000"/>
            <a:ext cx="9906000" cy="48006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en-US" dirty="0">
                <a:ea typeface="ＭＳ Ｐゴシック" panose="020B0600070205080204" pitchFamily="34" charset="-128"/>
              </a:rPr>
              <a:t>Timing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constraints </a:t>
            </a:r>
            <a:r>
              <a:rPr lang="en-US" altLang="en-US" dirty="0">
                <a:ea typeface="ＭＳ Ｐゴシック" panose="020B0600070205080204" pitchFamily="34" charset="-128"/>
              </a:rPr>
              <a:t>in the receiver’s VXS switch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1200" dirty="0">
                <a:ea typeface="ＭＳ Ｐゴシック" panose="020B0600070205080204" pitchFamily="34" charset="-128"/>
              </a:rPr>
              <a:t>(potentially affects the new LLRF in LEIR, PSB, AD and ELENA)</a:t>
            </a:r>
            <a:br>
              <a:rPr lang="en-US" altLang="en-US" sz="1200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- new WR core firmware being deployed progressively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- adds new diagnostic facilities, greatly facilitates future upgrades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- all seems right so far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- testing can continue w/o beam throughout LS2</a:t>
            </a:r>
          </a:p>
          <a:p>
            <a:pPr marL="4445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>
                <a:ea typeface="ＭＳ Ｐゴシック" panose="020B0600070205080204" pitchFamily="34" charset="-128"/>
              </a:rPr>
              <a:t>“Power cycle” bug in the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new WR </a:t>
            </a:r>
            <a:r>
              <a:rPr lang="en-US" altLang="en-US" dirty="0">
                <a:ea typeface="ＭＳ Ｐゴシック" panose="020B0600070205080204" pitchFamily="34" charset="-128"/>
              </a:rPr>
              <a:t>network switches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- affects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randomly </a:t>
            </a:r>
            <a:r>
              <a:rPr lang="en-US" altLang="en-US" dirty="0" smtClean="0">
                <a:ea typeface="ＭＳ Ｐゴシック" panose="020B0600070205080204" pitchFamily="34" charset="-128"/>
                <a:sym typeface="Symbol" panose="05050102010706020507" pitchFamily="18" charset="2"/>
              </a:rPr>
              <a:t></a:t>
            </a: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6% of restarts after a power cut</a:t>
            </a:r>
            <a:b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</a:b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- BE-CO-HT working are with high priority towards a permanent fix</a:t>
            </a:r>
            <a:b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</a:b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- different workarounds possible e.g. plugging/unplugging the fiber, or re-establishing automatically the link by simple remote FPGA register access (</a:t>
            </a:r>
            <a:r>
              <a:rPr lang="en-US" altLang="en-US" u="sng" dirty="0">
                <a:ea typeface="ＭＳ Ｐゴシック" panose="020B0600070205080204" pitchFamily="34" charset="-128"/>
                <a:sym typeface="Symbol" panose="05050102010706020507" pitchFamily="18" charset="2"/>
              </a:rPr>
              <a:t>no lost beam time</a:t>
            </a: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)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461030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7E7A0D-88A1-4332-9B92-241F0ACDC0EF}"/>
              </a:ext>
            </a:extLst>
          </p:cNvPr>
          <p:cNvSpPr/>
          <p:nvPr/>
        </p:nvSpPr>
        <p:spPr>
          <a:xfrm>
            <a:off x="1117600" y="1362631"/>
            <a:ext cx="8610600" cy="4894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B-train sensors and electronics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b="1" kern="0" dirty="0">
                <a:solidFill>
                  <a:schemeClr val="tx1"/>
                </a:solidFill>
              </a:rPr>
              <a:t>Preliminary results of the reliability run:</a:t>
            </a:r>
            <a:br>
              <a:rPr lang="en-US" altLang="fr-FR" sz="3200" b="1" kern="0" dirty="0">
                <a:solidFill>
                  <a:schemeClr val="tx1"/>
                </a:solidFill>
              </a:rPr>
            </a:b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- White Rabbit issues</a:t>
            </a:r>
            <a:b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altLang="fr-FR" sz="3200" b="1" kern="0" dirty="0">
                <a:solidFill>
                  <a:schemeClr val="tx1"/>
                </a:solidFill>
              </a:rPr>
              <a:t>- metrological characterization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Final system – status and planning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23631379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FB775-1468-4DD8-8CDE-BFD03C179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85" y="19050"/>
            <a:ext cx="6553200" cy="647700"/>
          </a:xfrm>
        </p:spPr>
        <p:txBody>
          <a:bodyPr/>
          <a:lstStyle/>
          <a:p>
            <a:r>
              <a:rPr lang="en-GB" dirty="0"/>
              <a:t>NMR </a:t>
            </a:r>
            <a:r>
              <a:rPr lang="en-GB" dirty="0" smtClean="0"/>
              <a:t>field marker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3CA61-727B-4EA6-808B-FB8725F3C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991929"/>
            <a:ext cx="9296400" cy="1642356"/>
          </a:xfrm>
        </p:spPr>
        <p:txBody>
          <a:bodyPr/>
          <a:lstStyle/>
          <a:p>
            <a:r>
              <a:rPr lang="en-GB" dirty="0"/>
              <a:t>NMR trigger provides initial field value and removes accumulated drift</a:t>
            </a:r>
          </a:p>
          <a:p>
            <a:r>
              <a:rPr lang="en-GB" dirty="0"/>
              <a:t>New system provides better </a:t>
            </a:r>
            <a:r>
              <a:rPr lang="en-GB" dirty="0" smtClean="0"/>
              <a:t>control over trigger</a:t>
            </a:r>
          </a:p>
          <a:p>
            <a:r>
              <a:rPr lang="en-US" dirty="0" smtClean="0"/>
              <a:t>Repeatability of old and new systems is closely comparable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2B0AC9-502D-4AA3-9639-EA12171A701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85" y="2743200"/>
            <a:ext cx="4674870" cy="39941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B58B0CB-39F1-41E1-93F8-217BA97D9C9C}"/>
              </a:ext>
            </a:extLst>
          </p:cNvPr>
          <p:cNvCxnSpPr>
            <a:cxnSpLocks/>
            <a:stCxn id="15" idx="0"/>
          </p:cNvCxnSpPr>
          <p:nvPr/>
        </p:nvCxnSpPr>
        <p:spPr bwMode="auto">
          <a:xfrm flipH="1" flipV="1">
            <a:off x="2260600" y="6019800"/>
            <a:ext cx="204794" cy="683506"/>
          </a:xfrm>
          <a:prstGeom prst="straightConnector1">
            <a:avLst/>
          </a:prstGeom>
          <a:ln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28E61F4-C148-4FF0-B353-07A023FEA997}"/>
              </a:ext>
            </a:extLst>
          </p:cNvPr>
          <p:cNvSpPr txBox="1"/>
          <p:nvPr/>
        </p:nvSpPr>
        <p:spPr>
          <a:xfrm>
            <a:off x="14732" y="6703306"/>
            <a:ext cx="49013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NMR trigger causes difference in systems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3AD7899-9B73-4A8F-8B43-3FD4BC7D459B}"/>
              </a:ext>
            </a:extLst>
          </p:cNvPr>
          <p:cNvCxnSpPr>
            <a:cxnSpLocks/>
            <a:stCxn id="15" idx="0"/>
          </p:cNvCxnSpPr>
          <p:nvPr/>
        </p:nvCxnSpPr>
        <p:spPr bwMode="auto">
          <a:xfrm flipH="1" flipV="1">
            <a:off x="2413000" y="6172200"/>
            <a:ext cx="52394" cy="531106"/>
          </a:xfrm>
          <a:prstGeom prst="straightConnector1">
            <a:avLst/>
          </a:prstGeom>
          <a:ln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36782FE-C664-4B10-B6D7-CDEA69F37B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826857"/>
              </p:ext>
            </p:extLst>
          </p:nvPr>
        </p:nvGraphicFramePr>
        <p:xfrm>
          <a:off x="5384800" y="2976038"/>
          <a:ext cx="4417209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128">
                  <a:extLst>
                    <a:ext uri="{9D8B030D-6E8A-4147-A177-3AD203B41FA5}">
                      <a16:colId xmlns:a16="http://schemas.microsoft.com/office/drawing/2014/main" val="2184595136"/>
                    </a:ext>
                  </a:extLst>
                </a:gridCol>
                <a:gridCol w="786797">
                  <a:extLst>
                    <a:ext uri="{9D8B030D-6E8A-4147-A177-3AD203B41FA5}">
                      <a16:colId xmlns:a16="http://schemas.microsoft.com/office/drawing/2014/main" val="2326620311"/>
                    </a:ext>
                  </a:extLst>
                </a:gridCol>
                <a:gridCol w="1075142">
                  <a:extLst>
                    <a:ext uri="{9D8B030D-6E8A-4147-A177-3AD203B41FA5}">
                      <a16:colId xmlns:a16="http://schemas.microsoft.com/office/drawing/2014/main" val="1791416984"/>
                    </a:ext>
                  </a:extLst>
                </a:gridCol>
                <a:gridCol w="1075142">
                  <a:extLst>
                    <a:ext uri="{9D8B030D-6E8A-4147-A177-3AD203B41FA5}">
                      <a16:colId xmlns:a16="http://schemas.microsoft.com/office/drawing/2014/main" val="1640390376"/>
                    </a:ext>
                  </a:extLst>
                </a:gridCol>
              </a:tblGrid>
              <a:tr h="544011">
                <a:tc>
                  <a:txBody>
                    <a:bodyPr/>
                    <a:lstStyle/>
                    <a:p>
                      <a:r>
                        <a:rPr lang="en-US" noProof="0" dirty="0">
                          <a:solidFill>
                            <a:srgbClr val="0070C0"/>
                          </a:solidFill>
                        </a:rPr>
                        <a:t>NMR Trigger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>
                          <a:solidFill>
                            <a:srgbClr val="0070C0"/>
                          </a:solidFill>
                        </a:rPr>
                        <a:t>Value</a:t>
                      </a:r>
                      <a:br>
                        <a:rPr lang="en-US" noProof="0" dirty="0" smtClean="0">
                          <a:solidFill>
                            <a:srgbClr val="0070C0"/>
                          </a:solidFill>
                        </a:rPr>
                      </a:br>
                      <a:r>
                        <a:rPr lang="en-US" noProof="0" dirty="0" smtClean="0">
                          <a:solidFill>
                            <a:srgbClr val="0070C0"/>
                          </a:solidFill>
                        </a:rPr>
                        <a:t>[</a:t>
                      </a:r>
                      <a:r>
                        <a:rPr lang="en-US" noProof="0" dirty="0" err="1" smtClean="0">
                          <a:solidFill>
                            <a:srgbClr val="0070C0"/>
                          </a:solidFill>
                        </a:rPr>
                        <a:t>ms</a:t>
                      </a:r>
                      <a:r>
                        <a:rPr lang="en-US" noProof="0" dirty="0">
                          <a:solidFill>
                            <a:srgbClr val="0070C0"/>
                          </a:solidFill>
                        </a:rPr>
                        <a:t>]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</a:t>
                      </a:r>
                      <a:endParaRPr lang="de-CH" dirty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[ms]</a:t>
                      </a:r>
                      <a:endParaRPr lang="en-US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</a:t>
                      </a:r>
                      <a:endParaRPr lang="de-CH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</a:rPr>
                        <a:t>[G]</a:t>
                      </a:r>
                      <a:endParaRPr lang="en-US" noProof="0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665178212"/>
                  </a:ext>
                </a:extLst>
              </a:tr>
              <a:tr h="310863"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True Min.</a:t>
                      </a:r>
                      <a:endParaRPr lang="en-US" b="1" noProof="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196.8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noProof="0" dirty="0"/>
                        <a:t>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noProof="0" dirty="0" smtClean="0"/>
                        <a:t>0.13</a:t>
                      </a:r>
                      <a:endParaRPr lang="en-US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941786"/>
                  </a:ext>
                </a:extLst>
              </a:tr>
              <a:tr h="310863"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Legacy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196.8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0.20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0.14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389058"/>
                  </a:ext>
                </a:extLst>
              </a:tr>
              <a:tr h="310863"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FIRESTORM</a:t>
                      </a:r>
                    </a:p>
                  </a:txBody>
                  <a:tcPr marL="45720" marR="4572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196.9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0.18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0.13</a:t>
                      </a:r>
                      <a:endParaRPr lang="en-US" noProof="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8554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66091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EE43203D-C66D-49F7-BA94-405990D4E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6387" name="Title 1">
            <a:extLst>
              <a:ext uri="{FF2B5EF4-FFF2-40B4-BE49-F238E27FC236}">
                <a16:creationId xmlns:a16="http://schemas.microsoft.com/office/drawing/2014/main" id="{08AEB9E6-AB22-4B89-AB3B-E97077E05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Comparison of measured field at injection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6388" name="Picture 7">
            <a:extLst>
              <a:ext uri="{FF2B5EF4-FFF2-40B4-BE49-F238E27FC236}">
                <a16:creationId xmlns:a16="http://schemas.microsoft.com/office/drawing/2014/main" id="{4248E77B-2A78-4869-92D0-BEE6FFAB98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r="53988"/>
          <a:stretch/>
        </p:blipFill>
        <p:spPr bwMode="auto">
          <a:xfrm>
            <a:off x="34562" y="781259"/>
            <a:ext cx="3429728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66D1EC4-848C-4A50-AF15-3F09A5BC1A3B}"/>
              </a:ext>
            </a:extLst>
          </p:cNvPr>
          <p:cNvSpPr txBox="1">
            <a:spLocks/>
          </p:cNvSpPr>
          <p:nvPr/>
        </p:nvSpPr>
        <p:spPr bwMode="auto">
          <a:xfrm>
            <a:off x="377533" y="5317138"/>
            <a:ext cx="9252533" cy="118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Consistency between old and new B-trains tested on 40k </a:t>
            </a:r>
            <a:r>
              <a:rPr lang="en-US" altLang="en-US" kern="0" dirty="0" smtClean="0">
                <a:ea typeface="ＭＳ Ｐゴシック" panose="020B0600070205080204" pitchFamily="34" charset="-128"/>
              </a:rPr>
              <a:t>operational cycles</a:t>
            </a:r>
            <a:endParaRPr lang="en-US" altLang="en-US" kern="0" dirty="0">
              <a:ea typeface="ＭＳ Ｐゴシック" panose="020B0600070205080204" pitchFamily="34" charset="-128"/>
            </a:endParaRPr>
          </a:p>
          <a:p>
            <a:r>
              <a:rPr lang="en-US" altLang="en-US" kern="0" dirty="0">
                <a:ea typeface="ＭＳ Ｐゴシック" panose="020B0600070205080204" pitchFamily="34" charset="-128"/>
              </a:rPr>
              <a:t>Systematic difference at injection well below the scatter of the values</a:t>
            </a:r>
          </a:p>
          <a:p>
            <a:r>
              <a:rPr lang="en-US" altLang="en-US" kern="0" dirty="0">
                <a:ea typeface="ＭＳ Ｐゴシック" panose="020B0600070205080204" pitchFamily="34" charset="-128"/>
              </a:rPr>
              <a:t>Equal standard deviations </a:t>
            </a:r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140 ppm </a:t>
            </a:r>
            <a:r>
              <a:rPr lang="en-US" altLang="en-US" kern="0" dirty="0">
                <a:ea typeface="ＭＳ Ｐゴシック" panose="020B0600070205080204" pitchFamily="34" charset="-128"/>
              </a:rPr>
              <a:t>likely to reflect magnetic field reproducibility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8AF684-0BAF-4CFC-9695-73930AE80B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7" r="10000"/>
          <a:stretch/>
        </p:blipFill>
        <p:spPr bwMode="auto">
          <a:xfrm>
            <a:off x="3464290" y="836854"/>
            <a:ext cx="307975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720DA44-BFA3-4803-AC65-8422370682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572315"/>
              </p:ext>
            </p:extLst>
          </p:nvPr>
        </p:nvGraphicFramePr>
        <p:xfrm>
          <a:off x="6622904" y="885072"/>
          <a:ext cx="3537097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733">
                  <a:extLst>
                    <a:ext uri="{9D8B030D-6E8A-4147-A177-3AD203B41FA5}">
                      <a16:colId xmlns:a16="http://schemas.microsoft.com/office/drawing/2014/main" val="2184595136"/>
                    </a:ext>
                  </a:extLst>
                </a:gridCol>
                <a:gridCol w="916632">
                  <a:extLst>
                    <a:ext uri="{9D8B030D-6E8A-4147-A177-3AD203B41FA5}">
                      <a16:colId xmlns:a16="http://schemas.microsoft.com/office/drawing/2014/main" val="2326620311"/>
                    </a:ext>
                  </a:extLst>
                </a:gridCol>
                <a:gridCol w="676866">
                  <a:extLst>
                    <a:ext uri="{9D8B030D-6E8A-4147-A177-3AD203B41FA5}">
                      <a16:colId xmlns:a16="http://schemas.microsoft.com/office/drawing/2014/main" val="1791416984"/>
                    </a:ext>
                  </a:extLst>
                </a:gridCol>
                <a:gridCol w="676866">
                  <a:extLst>
                    <a:ext uri="{9D8B030D-6E8A-4147-A177-3AD203B41FA5}">
                      <a16:colId xmlns:a16="http://schemas.microsoft.com/office/drawing/2014/main" val="3459734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B-train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</a:rPr>
                        <a:t>Avg.</a:t>
                      </a:r>
                      <a:endParaRPr lang="de-CH" dirty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[G]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</a:t>
                      </a:r>
                      <a:endParaRPr lang="de-CH" dirty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[G] 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/avg</a:t>
                      </a:r>
                      <a:endParaRPr lang="de-CH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</a:rPr>
                        <a:t>[ppm] </a:t>
                      </a:r>
                      <a:endParaRPr lang="fr-FR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665178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b="1" dirty="0"/>
                        <a:t>Legacy</a:t>
                      </a:r>
                      <a:endParaRPr lang="fr-FR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1248.6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b="0" dirty="0"/>
                        <a:t>0.2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/>
                        <a:t>160</a:t>
                      </a:r>
                      <a:endParaRPr lang="fr-FR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941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1" dirty="0"/>
                        <a:t>FIRESTORM</a:t>
                      </a:r>
                      <a:endParaRPr lang="fr-FR" sz="18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1248.7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0.2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160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38905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27084E6-EBFD-493E-AFBF-FB748B817F32}"/>
              </a:ext>
            </a:extLst>
          </p:cNvPr>
          <p:cNvSpPr/>
          <p:nvPr/>
        </p:nvSpPr>
        <p:spPr>
          <a:xfrm>
            <a:off x="5510049" y="1182485"/>
            <a:ext cx="8931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kern="0" dirty="0"/>
              <a:t>MD cycles</a:t>
            </a:r>
            <a:endParaRPr lang="fr-FR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54AF451-785F-4B4A-BE7D-4CB55AA2CE7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886613" y="1192784"/>
            <a:ext cx="692718" cy="142101"/>
          </a:xfrm>
          <a:prstGeom prst="straightConnector1">
            <a:avLst/>
          </a:prstGeom>
          <a:solidFill>
            <a:schemeClr val="accent1"/>
          </a:solidFill>
          <a:ln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4D08B8C-8D94-4CBB-BEA9-0A99E053B7A6}"/>
              </a:ext>
            </a:extLst>
          </p:cNvPr>
          <p:cNvCxnSpPr>
            <a:cxnSpLocks/>
          </p:cNvCxnSpPr>
          <p:nvPr/>
        </p:nvCxnSpPr>
        <p:spPr bwMode="auto">
          <a:xfrm flipH="1">
            <a:off x="5510049" y="1431683"/>
            <a:ext cx="138564" cy="152400"/>
          </a:xfrm>
          <a:prstGeom prst="straightConnector1">
            <a:avLst/>
          </a:prstGeom>
          <a:solidFill>
            <a:schemeClr val="accent1"/>
          </a:solidFill>
          <a:ln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7E2355-B679-43E2-916F-2A01D716F90D}"/>
              </a:ext>
            </a:extLst>
          </p:cNvPr>
          <p:cNvCxnSpPr>
            <a:cxnSpLocks/>
          </p:cNvCxnSpPr>
          <p:nvPr/>
        </p:nvCxnSpPr>
        <p:spPr bwMode="auto">
          <a:xfrm>
            <a:off x="5727477" y="1445584"/>
            <a:ext cx="144718" cy="210750"/>
          </a:xfrm>
          <a:prstGeom prst="straightConnector1">
            <a:avLst/>
          </a:prstGeom>
          <a:solidFill>
            <a:schemeClr val="accent1"/>
          </a:solidFill>
          <a:ln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330E1AAA-AB4E-4EEF-8D88-6ABB8C26A3F4}"/>
              </a:ext>
            </a:extLst>
          </p:cNvPr>
          <p:cNvSpPr/>
          <p:nvPr/>
        </p:nvSpPr>
        <p:spPr>
          <a:xfrm>
            <a:off x="890865" y="4001170"/>
            <a:ext cx="25122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000" kern="0" dirty="0"/>
              <a:t>banding shows 0.1 G </a:t>
            </a:r>
            <a:r>
              <a:rPr lang="en-US" altLang="en-US" sz="1000" kern="0" dirty="0" err="1"/>
              <a:t>B</a:t>
            </a:r>
            <a:r>
              <a:rPr lang="en-US" altLang="en-US" sz="1000" kern="0" baseline="-25000" dirty="0" err="1"/>
              <a:t>up</a:t>
            </a:r>
            <a:r>
              <a:rPr lang="en-US" altLang="en-US" sz="1000" kern="0" dirty="0"/>
              <a:t>/</a:t>
            </a:r>
            <a:r>
              <a:rPr lang="en-US" altLang="en-US" sz="1000" kern="0" dirty="0" err="1"/>
              <a:t>B</a:t>
            </a:r>
            <a:r>
              <a:rPr lang="en-US" altLang="en-US" sz="1000" kern="0" baseline="-25000" dirty="0" err="1"/>
              <a:t>down</a:t>
            </a:r>
            <a:r>
              <a:rPr lang="en-US" altLang="en-US" sz="1000" kern="0" dirty="0"/>
              <a:t> resolution</a:t>
            </a:r>
            <a:endParaRPr lang="fr-FR" sz="10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EB6AEF5-537C-40B3-B9CF-AB032A6CB57E}"/>
              </a:ext>
            </a:extLst>
          </p:cNvPr>
          <p:cNvCxnSpPr>
            <a:cxnSpLocks/>
          </p:cNvCxnSpPr>
          <p:nvPr/>
        </p:nvCxnSpPr>
        <p:spPr bwMode="auto">
          <a:xfrm flipV="1">
            <a:off x="2870200" y="3598050"/>
            <a:ext cx="304800" cy="364350"/>
          </a:xfrm>
          <a:prstGeom prst="straightConnector1">
            <a:avLst/>
          </a:prstGeom>
          <a:solidFill>
            <a:schemeClr val="accent1"/>
          </a:solidFill>
          <a:ln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A52C4A32-98F4-4B6D-A556-C5D86A881A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018" y="2342339"/>
            <a:ext cx="3271728" cy="2440792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C81D0D-B033-41CD-AB0B-2BA71AC9F493}"/>
              </a:ext>
            </a:extLst>
          </p:cNvPr>
          <p:cNvCxnSpPr>
            <a:cxnSpLocks/>
            <a:stCxn id="18" idx="2"/>
          </p:cNvCxnSpPr>
          <p:nvPr/>
        </p:nvCxnSpPr>
        <p:spPr bwMode="auto">
          <a:xfrm flipH="1">
            <a:off x="9148580" y="3795374"/>
            <a:ext cx="342900" cy="475730"/>
          </a:xfrm>
          <a:prstGeom prst="straightConnector1">
            <a:avLst/>
          </a:prstGeom>
          <a:ln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851A2FD-07CF-4F8D-BD91-7375C24A180F}"/>
              </a:ext>
            </a:extLst>
          </p:cNvPr>
          <p:cNvSpPr txBox="1"/>
          <p:nvPr/>
        </p:nvSpPr>
        <p:spPr>
          <a:xfrm>
            <a:off x="8691380" y="2779711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Deviation due to NMR Trigger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135F8048-4FD8-49F7-AC57-1E3DC2E32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Comparison of measured field at extraction</a:t>
            </a:r>
            <a:endParaRPr lang="en-GB" altLang="en-001" dirty="0">
              <a:ea typeface="ＭＳ Ｐゴシック" panose="020B0600070205080204" pitchFamily="34" charset="-128"/>
            </a:endParaRPr>
          </a:p>
        </p:txBody>
      </p:sp>
      <p:pic>
        <p:nvPicPr>
          <p:cNvPr id="17412" name="Picture 3">
            <a:extLst>
              <a:ext uri="{FF2B5EF4-FFF2-40B4-BE49-F238E27FC236}">
                <a16:creationId xmlns:a16="http://schemas.microsoft.com/office/drawing/2014/main" id="{4D4CFCAD-A3B4-4D87-8FFA-B78BD3449D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" r="52845"/>
          <a:stretch/>
        </p:blipFill>
        <p:spPr bwMode="auto">
          <a:xfrm>
            <a:off x="0" y="762000"/>
            <a:ext cx="3479801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E46AA062-54E5-43C6-9568-0D1ECDE4C9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32" r="8943"/>
          <a:stretch/>
        </p:blipFill>
        <p:spPr bwMode="auto">
          <a:xfrm>
            <a:off x="3479801" y="762000"/>
            <a:ext cx="3048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E3E92F8-97B4-4630-94D6-8CEFC05568FA}"/>
              </a:ext>
            </a:extLst>
          </p:cNvPr>
          <p:cNvSpPr txBox="1">
            <a:spLocks/>
          </p:cNvSpPr>
          <p:nvPr/>
        </p:nvSpPr>
        <p:spPr bwMode="auto">
          <a:xfrm>
            <a:off x="195043" y="5240070"/>
            <a:ext cx="8085357" cy="1542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Systematic difference at extraction twice as large than at injection</a:t>
            </a:r>
            <a:br>
              <a:rPr lang="en-US" altLang="en-US" kern="0" dirty="0">
                <a:ea typeface="ＭＳ Ｐゴシック" panose="020B0600070205080204" pitchFamily="34" charset="-128"/>
              </a:rPr>
            </a:br>
            <a:r>
              <a:rPr lang="en-US" altLang="en-US" kern="0" dirty="0">
                <a:ea typeface="ＭＳ Ｐゴシック" panose="020B0600070205080204" pitchFamily="34" charset="-128"/>
              </a:rPr>
              <a:t>(still </a:t>
            </a:r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 scatter; compatible </a:t>
            </a:r>
            <a:r>
              <a:rPr lang="en-US" altLang="en-US" kern="0" dirty="0">
                <a:ea typeface="ＭＳ Ｐゴシック" panose="020B0600070205080204" pitchFamily="34" charset="-128"/>
              </a:rPr>
              <a:t>with 3</a:t>
            </a:r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0 ppm gain error)</a:t>
            </a:r>
          </a:p>
          <a:p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Standard deviation of FIRESTORM twice as high than legacy, </a:t>
            </a:r>
            <a:b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</a:br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may be due to uncorrected integrator drift</a:t>
            </a:r>
            <a:b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</a:br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(0.6 G = </a:t>
            </a:r>
            <a:r>
              <a:rPr lang="en-US" altLang="en-US" kern="0" dirty="0" smtClean="0">
                <a:ea typeface="ＭＳ Ｐゴシック" panose="020B0600070205080204" pitchFamily="34" charset="-128"/>
                <a:sym typeface="Symbol" panose="05050102010706020507" pitchFamily="18" charset="2"/>
              </a:rPr>
              <a:t>300 Hz, </a:t>
            </a:r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well within the correction range of the radial loop)</a:t>
            </a:r>
            <a:endParaRPr lang="en-US" altLang="en-US" kern="0" dirty="0">
              <a:ea typeface="ＭＳ Ｐゴシック" panose="020B0600070205080204" pitchFamily="34" charset="-128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0C0AF02-AFC1-4206-AB08-1C6BCB6068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062810"/>
              </p:ext>
            </p:extLst>
          </p:nvPr>
        </p:nvGraphicFramePr>
        <p:xfrm>
          <a:off x="6527800" y="861060"/>
          <a:ext cx="355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504">
                  <a:extLst>
                    <a:ext uri="{9D8B030D-6E8A-4147-A177-3AD203B41FA5}">
                      <a16:colId xmlns:a16="http://schemas.microsoft.com/office/drawing/2014/main" val="2184595136"/>
                    </a:ext>
                  </a:extLst>
                </a:gridCol>
                <a:gridCol w="906817">
                  <a:extLst>
                    <a:ext uri="{9D8B030D-6E8A-4147-A177-3AD203B41FA5}">
                      <a16:colId xmlns:a16="http://schemas.microsoft.com/office/drawing/2014/main" val="2326620311"/>
                    </a:ext>
                  </a:extLst>
                </a:gridCol>
                <a:gridCol w="695196">
                  <a:extLst>
                    <a:ext uri="{9D8B030D-6E8A-4147-A177-3AD203B41FA5}">
                      <a16:colId xmlns:a16="http://schemas.microsoft.com/office/drawing/2014/main" val="1791416984"/>
                    </a:ext>
                  </a:extLst>
                </a:gridCol>
                <a:gridCol w="680483">
                  <a:extLst>
                    <a:ext uri="{9D8B030D-6E8A-4147-A177-3AD203B41FA5}">
                      <a16:colId xmlns:a16="http://schemas.microsoft.com/office/drawing/2014/main" val="544875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B-train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</a:rPr>
                        <a:t>Avg.</a:t>
                      </a:r>
                      <a:endParaRPr lang="de-CH" dirty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[G]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</a:t>
                      </a:r>
                      <a:endParaRPr lang="de-CH" dirty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[G] 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/avg</a:t>
                      </a:r>
                      <a:endParaRPr lang="de-CH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</a:rPr>
                        <a:t>[ppm] </a:t>
                      </a:r>
                      <a:endParaRPr lang="fr-FR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665178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b="1" dirty="0"/>
                        <a:t>Legacy</a:t>
                      </a:r>
                      <a:endParaRPr lang="fr-FR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8612.9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b="0" dirty="0"/>
                        <a:t>0.3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/>
                        <a:t>35</a:t>
                      </a:r>
                      <a:endParaRPr lang="fr-FR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941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1" dirty="0"/>
                        <a:t>FIRESTORM</a:t>
                      </a:r>
                      <a:endParaRPr lang="fr-FR" sz="18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8612.6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0.6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70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38905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0963EBB-FFA7-4D40-A0D6-656D29A9C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939" y="2347546"/>
            <a:ext cx="3231848" cy="24384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709988-283F-4662-B18C-397D26387C4D}"/>
              </a:ext>
            </a:extLst>
          </p:cNvPr>
          <p:cNvCxnSpPr>
            <a:cxnSpLocks/>
          </p:cNvCxnSpPr>
          <p:nvPr/>
        </p:nvCxnSpPr>
        <p:spPr bwMode="auto">
          <a:xfrm flipH="1">
            <a:off x="7823273" y="2778429"/>
            <a:ext cx="816452" cy="579094"/>
          </a:xfrm>
          <a:prstGeom prst="straightConnector1">
            <a:avLst/>
          </a:prstGeom>
          <a:ln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DBD2924-A811-4EAD-A24E-06E4404EEA81}"/>
              </a:ext>
            </a:extLst>
          </p:cNvPr>
          <p:cNvSpPr txBox="1"/>
          <p:nvPr/>
        </p:nvSpPr>
        <p:spPr>
          <a:xfrm>
            <a:off x="8624023" y="2495528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Deviation due to change in compensation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7788FF-12C2-4F93-BC9F-892C8F5D5DD0}"/>
              </a:ext>
            </a:extLst>
          </p:cNvPr>
          <p:cNvSpPr txBox="1"/>
          <p:nvPr/>
        </p:nvSpPr>
        <p:spPr>
          <a:xfrm>
            <a:off x="8639725" y="524007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Deviation due to NMR Trigger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0E957FA-9D2B-4FC2-B52E-547E1FFF0475}"/>
              </a:ext>
            </a:extLst>
          </p:cNvPr>
          <p:cNvCxnSpPr>
            <a:cxnSpLocks/>
            <a:stCxn id="13" idx="0"/>
          </p:cNvCxnSpPr>
          <p:nvPr/>
        </p:nvCxnSpPr>
        <p:spPr bwMode="auto">
          <a:xfrm flipH="1" flipV="1">
            <a:off x="8966200" y="4267200"/>
            <a:ext cx="473625" cy="972870"/>
          </a:xfrm>
          <a:prstGeom prst="straightConnector1">
            <a:avLst/>
          </a:prstGeom>
          <a:ln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135F8048-4FD8-49F7-AC57-1E3DC2E32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Comparison of measured field throughout a cycle</a:t>
            </a:r>
            <a:endParaRPr lang="en-US" altLang="en-001" dirty="0">
              <a:ea typeface="ＭＳ Ｐゴシック" panose="020B0600070205080204" pitchFamily="34" charset="-128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E3E92F8-97B4-4630-94D6-8CEFC05568FA}"/>
              </a:ext>
            </a:extLst>
          </p:cNvPr>
          <p:cNvSpPr txBox="1">
            <a:spLocks/>
          </p:cNvSpPr>
          <p:nvPr/>
        </p:nvSpPr>
        <p:spPr bwMode="auto">
          <a:xfrm>
            <a:off x="4464544" y="841414"/>
            <a:ext cx="5276355" cy="61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r>
              <a:rPr lang="en-GB" dirty="0"/>
              <a:t>Prototype FIRESTORM system shows similar </a:t>
            </a:r>
            <a:br>
              <a:rPr lang="en-GB" dirty="0"/>
            </a:br>
            <a:r>
              <a:rPr lang="en-GB" dirty="0"/>
              <a:t>performance to Legacy B-Train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0C0AF02-AFC1-4206-AB08-1C6BCB6068C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3370" y="923528"/>
          <a:ext cx="3274207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074">
                  <a:extLst>
                    <a:ext uri="{9D8B030D-6E8A-4147-A177-3AD203B41FA5}">
                      <a16:colId xmlns:a16="http://schemas.microsoft.com/office/drawing/2014/main" val="2184595136"/>
                    </a:ext>
                  </a:extLst>
                </a:gridCol>
                <a:gridCol w="1049301">
                  <a:extLst>
                    <a:ext uri="{9D8B030D-6E8A-4147-A177-3AD203B41FA5}">
                      <a16:colId xmlns:a16="http://schemas.microsoft.com/office/drawing/2014/main" val="2326620311"/>
                    </a:ext>
                  </a:extLst>
                </a:gridCol>
                <a:gridCol w="774832">
                  <a:extLst>
                    <a:ext uri="{9D8B030D-6E8A-4147-A177-3AD203B41FA5}">
                      <a16:colId xmlns:a16="http://schemas.microsoft.com/office/drawing/2014/main" val="17914169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solidFill>
                            <a:srgbClr val="0070C0"/>
                          </a:solidFill>
                        </a:rPr>
                        <a:t>Correlation</a:t>
                      </a:r>
                      <a:br>
                        <a:rPr lang="en-US" noProof="0" dirty="0">
                          <a:solidFill>
                            <a:srgbClr val="0070C0"/>
                          </a:solidFill>
                        </a:rPr>
                      </a:br>
                      <a:r>
                        <a:rPr lang="en-US" noProof="0" dirty="0">
                          <a:solidFill>
                            <a:srgbClr val="0070C0"/>
                          </a:solidFill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>
                          <a:solidFill>
                            <a:srgbClr val="0070C0"/>
                          </a:solidFill>
                        </a:rPr>
                        <a:t>Value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Unit</a:t>
                      </a:r>
                      <a:endParaRPr lang="en-US" noProof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665178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noProof="0"/>
                        <a:t>Offset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-0.14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noProof="0"/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941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Slope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1.00005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G/G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389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RMS residual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554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Peak residual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949807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79BE6350-940D-445F-9752-7A3918E13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3048000"/>
            <a:ext cx="4357943" cy="326845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E79A5D5-5028-4C0C-A06A-AC424CCE2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649" y="4687690"/>
            <a:ext cx="4811250" cy="22829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15827F0-7003-4213-9241-D1082D0C7774}"/>
              </a:ext>
            </a:extLst>
          </p:cNvPr>
          <p:cNvSpPr/>
          <p:nvPr/>
        </p:nvSpPr>
        <p:spPr bwMode="auto">
          <a:xfrm>
            <a:off x="3600183" y="3352800"/>
            <a:ext cx="336817" cy="22860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81918-DEF9-4E96-91E7-4BD04E4016B6}"/>
              </a:ext>
            </a:extLst>
          </p:cNvPr>
          <p:cNvSpPr/>
          <p:nvPr/>
        </p:nvSpPr>
        <p:spPr bwMode="auto">
          <a:xfrm>
            <a:off x="628383" y="5638800"/>
            <a:ext cx="336817" cy="22860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0DD6DA8-DC46-4B34-B54B-2EFA1C38D68B}"/>
              </a:ext>
            </a:extLst>
          </p:cNvPr>
          <p:cNvCxnSpPr>
            <a:cxnSpLocks/>
          </p:cNvCxnSpPr>
          <p:nvPr/>
        </p:nvCxnSpPr>
        <p:spPr bwMode="auto">
          <a:xfrm flipV="1">
            <a:off x="965200" y="4687690"/>
            <a:ext cx="3964449" cy="951110"/>
          </a:xfrm>
          <a:prstGeom prst="line">
            <a:avLst/>
          </a:prstGeom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D8ACBC5-5D13-4C75-9480-BF15C3C58498}"/>
              </a:ext>
            </a:extLst>
          </p:cNvPr>
          <p:cNvCxnSpPr>
            <a:cxnSpLocks/>
          </p:cNvCxnSpPr>
          <p:nvPr/>
        </p:nvCxnSpPr>
        <p:spPr bwMode="auto">
          <a:xfrm>
            <a:off x="965200" y="5867400"/>
            <a:ext cx="3964449" cy="1103217"/>
          </a:xfrm>
          <a:prstGeom prst="line">
            <a:avLst/>
          </a:prstGeom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475F8359-4240-4A50-9BAF-F65765A2B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649" y="2041775"/>
            <a:ext cx="4811250" cy="2548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63331FA-63F9-4E17-95D1-23CC60B3DEFA}"/>
              </a:ext>
            </a:extLst>
          </p:cNvPr>
          <p:cNvCxnSpPr>
            <a:cxnSpLocks/>
          </p:cNvCxnSpPr>
          <p:nvPr/>
        </p:nvCxnSpPr>
        <p:spPr bwMode="auto">
          <a:xfrm flipV="1">
            <a:off x="3937000" y="2041776"/>
            <a:ext cx="961166" cy="1311024"/>
          </a:xfrm>
          <a:prstGeom prst="line">
            <a:avLst/>
          </a:prstGeom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BA36245-CA8F-498F-9099-24B589468C7B}"/>
              </a:ext>
            </a:extLst>
          </p:cNvPr>
          <p:cNvCxnSpPr>
            <a:cxnSpLocks/>
          </p:cNvCxnSpPr>
          <p:nvPr/>
        </p:nvCxnSpPr>
        <p:spPr bwMode="auto">
          <a:xfrm>
            <a:off x="3937000" y="3581400"/>
            <a:ext cx="961166" cy="1009004"/>
          </a:xfrm>
          <a:prstGeom prst="line">
            <a:avLst/>
          </a:prstGeom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52703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B98564DB-B260-43EF-945E-ED67091E4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Integrator drift correction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CCCC2ED7-AE97-409E-9554-F89431453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2000"/>
            <a:ext cx="5994400" cy="6350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>
                <a:ea typeface="ＭＳ Ｐゴシック" panose="020B0600070205080204" pitchFamily="34" charset="-128"/>
              </a:rPr>
              <a:t>Outliers in the measured field at extraction are correlated to large DPOT settings, suggesting a possible problem with the correction algorithm or the coil signal conditioning (investigation ongoing)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>
                <a:ea typeface="ＭＳ Ｐゴシック" panose="020B0600070205080204" pitchFamily="34" charset="-128"/>
              </a:rPr>
              <a:t>Additional correction methods to be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implemented during LS2</a:t>
            </a:r>
          </a:p>
          <a:p>
            <a:endParaRPr lang="en-GB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ADAEF4-A326-49E2-AD84-A222CE9B6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70" y="2614598"/>
            <a:ext cx="4515001" cy="3377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1BAE5D-CCE6-4630-A9DC-4CA31D222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801" y="3996437"/>
            <a:ext cx="4648200" cy="30375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D70B2F-0909-4AF4-8863-671ED298A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801" y="1371600"/>
            <a:ext cx="4648200" cy="269778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F9F78C-8CDA-4FA1-870E-E8D1A2F131F5}"/>
              </a:ext>
            </a:extLst>
          </p:cNvPr>
          <p:cNvSpPr txBox="1"/>
          <p:nvPr/>
        </p:nvSpPr>
        <p:spPr>
          <a:xfrm>
            <a:off x="4241800" y="3705761"/>
            <a:ext cx="213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Digital calibration value reduces drift &amp; error at extraction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71E3C49-154C-4B3D-B74B-B59EF88879E0}"/>
              </a:ext>
            </a:extLst>
          </p:cNvPr>
          <p:cNvCxnSpPr>
            <a:cxnSpLocks/>
            <a:stCxn id="17" idx="0"/>
            <a:endCxn id="16" idx="1"/>
          </p:cNvCxnSpPr>
          <p:nvPr/>
        </p:nvCxnSpPr>
        <p:spPr bwMode="auto">
          <a:xfrm flipV="1">
            <a:off x="5308600" y="2720491"/>
            <a:ext cx="457201" cy="985270"/>
          </a:xfrm>
          <a:prstGeom prst="straightConnector1">
            <a:avLst/>
          </a:prstGeom>
          <a:ln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323AFBF-94FC-469D-A465-97CB012B8895}"/>
              </a:ext>
            </a:extLst>
          </p:cNvPr>
          <p:cNvCxnSpPr>
            <a:cxnSpLocks/>
            <a:stCxn id="17" idx="2"/>
            <a:endCxn id="15" idx="1"/>
          </p:cNvCxnSpPr>
          <p:nvPr/>
        </p:nvCxnSpPr>
        <p:spPr bwMode="auto">
          <a:xfrm>
            <a:off x="5308600" y="5029200"/>
            <a:ext cx="457201" cy="486036"/>
          </a:xfrm>
          <a:prstGeom prst="straightConnector1">
            <a:avLst/>
          </a:prstGeom>
          <a:ln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AA4D5DB-9C15-4F8B-9326-508F12ECBECD}"/>
              </a:ext>
            </a:extLst>
          </p:cNvPr>
          <p:cNvSpPr txBox="1"/>
          <p:nvPr/>
        </p:nvSpPr>
        <p:spPr>
          <a:xfrm>
            <a:off x="349499" y="6091160"/>
            <a:ext cx="3900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Large variation in digital calibration value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1905E14-80BC-459D-A84E-D312F6AE8EAD}"/>
              </a:ext>
            </a:extLst>
          </p:cNvPr>
          <p:cNvCxnSpPr>
            <a:cxnSpLocks/>
            <a:stCxn id="20" idx="0"/>
          </p:cNvCxnSpPr>
          <p:nvPr/>
        </p:nvCxnSpPr>
        <p:spPr bwMode="auto">
          <a:xfrm flipH="1" flipV="1">
            <a:off x="1651000" y="5257800"/>
            <a:ext cx="648785" cy="833360"/>
          </a:xfrm>
          <a:prstGeom prst="straightConnector1">
            <a:avLst/>
          </a:prstGeom>
          <a:ln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135F8048-4FD8-49F7-AC57-1E3DC2E32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100" y="38100"/>
            <a:ext cx="6553200" cy="647700"/>
          </a:xfrm>
        </p:spPr>
        <p:txBody>
          <a:bodyPr/>
          <a:lstStyle/>
          <a:p>
            <a:r>
              <a:rPr lang="en-US" altLang="en-001" dirty="0">
                <a:ea typeface="ＭＳ Ｐゴシック" panose="020B0600070205080204" pitchFamily="34" charset="-128"/>
              </a:rPr>
              <a:t>Impact on radial loop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E3E92F8-97B4-4630-94D6-8CEFC05568FA}"/>
              </a:ext>
            </a:extLst>
          </p:cNvPr>
          <p:cNvSpPr txBox="1">
            <a:spLocks/>
          </p:cNvSpPr>
          <p:nvPr/>
        </p:nvSpPr>
        <p:spPr bwMode="auto">
          <a:xfrm>
            <a:off x="165100" y="5943600"/>
            <a:ext cx="5295900" cy="36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25450" marR="0" lvl="0" indent="-381000" algn="l" defTabSz="914400" rtl="0" eaLnBrk="0" fontAlgn="base" latinLnBrk="0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tabLst/>
              <a:defRPr/>
            </a:pPr>
            <a:r>
              <a:rPr lang="en-US" altLang="en-US" kern="0" dirty="0" smtClean="0">
                <a:solidFill>
                  <a:srgbClr val="000000"/>
                </a:solidFill>
                <a:latin typeface="Calibri"/>
                <a:ea typeface="ＭＳ Ｐゴシック" panose="020B0600070205080204" pitchFamily="34" charset="-128"/>
              </a:rPr>
              <a:t>Radial Loop correction </a:t>
            </a:r>
            <a:r>
              <a:rPr lang="en-US" altLang="en-US" kern="0" dirty="0" smtClean="0">
                <a:solidFill>
                  <a:srgbClr val="000000"/>
                </a:solidFill>
                <a:latin typeface="Calibri"/>
                <a:ea typeface="ＭＳ Ｐゴシック" panose="020B0600070205080204" pitchFamily="34" charset="-128"/>
              </a:rPr>
              <a:t>is closely comparable</a:t>
            </a: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600" y="914400"/>
            <a:ext cx="3987800" cy="2990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914400"/>
            <a:ext cx="4089400" cy="30670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3708400" y="1384160"/>
            <a:ext cx="609600" cy="38100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4318000" y="914400"/>
            <a:ext cx="990600" cy="469760"/>
          </a:xfrm>
          <a:prstGeom prst="line">
            <a:avLst/>
          </a:prstGeom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>
            <a:off x="4318000" y="1752600"/>
            <a:ext cx="990600" cy="2152650"/>
          </a:xfrm>
          <a:prstGeom prst="line">
            <a:avLst/>
          </a:prstGeom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36782FE-C664-4B10-B6D7-CDEA69F37B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791216"/>
              </p:ext>
            </p:extLst>
          </p:nvPr>
        </p:nvGraphicFramePr>
        <p:xfrm>
          <a:off x="279401" y="4162425"/>
          <a:ext cx="9715500" cy="1228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599">
                  <a:extLst>
                    <a:ext uri="{9D8B030D-6E8A-4147-A177-3AD203B41FA5}">
                      <a16:colId xmlns:a16="http://schemas.microsoft.com/office/drawing/2014/main" val="2184595136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32662031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79141698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381914842"/>
                    </a:ext>
                  </a:extLst>
                </a:gridCol>
                <a:gridCol w="1181101">
                  <a:extLst>
                    <a:ext uri="{9D8B030D-6E8A-4147-A177-3AD203B41FA5}">
                      <a16:colId xmlns:a16="http://schemas.microsoft.com/office/drawing/2014/main" val="1030680707"/>
                    </a:ext>
                  </a:extLst>
                </a:gridCol>
              </a:tblGrid>
              <a:tr h="497475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0070C0"/>
                          </a:solidFill>
                        </a:rPr>
                        <a:t>Radial</a:t>
                      </a:r>
                      <a:r>
                        <a:rPr lang="en-US" baseline="0" noProof="0" dirty="0" smtClean="0">
                          <a:solidFill>
                            <a:srgbClr val="0070C0"/>
                          </a:solidFill>
                        </a:rPr>
                        <a:t> Correction at Extraction</a:t>
                      </a:r>
                      <a:endParaRPr lang="en-US" noProof="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rgbClr val="0070C0"/>
                          </a:solidFill>
                        </a:rPr>
                        <a:t>Value </a:t>
                      </a:r>
                      <a:r>
                        <a:rPr lang="en-US" noProof="0" dirty="0" smtClean="0">
                          <a:solidFill>
                            <a:srgbClr val="0070C0"/>
                          </a:solidFill>
                        </a:rPr>
                        <a:t>[Hz]</a:t>
                      </a:r>
                      <a:endParaRPr lang="en-US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 </a:t>
                      </a:r>
                      <a:r>
                        <a:rPr lang="de-CH" dirty="0" smtClean="0">
                          <a:solidFill>
                            <a:srgbClr val="0070C0"/>
                          </a:solidFill>
                        </a:rPr>
                        <a:t>[Hz]</a:t>
                      </a:r>
                      <a:endParaRPr lang="en-US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rgbClr val="0070C0"/>
                          </a:solidFill>
                        </a:rPr>
                        <a:t>Value </a:t>
                      </a:r>
                      <a:r>
                        <a:rPr lang="en-US" noProof="0" dirty="0" smtClean="0">
                          <a:solidFill>
                            <a:srgbClr val="0070C0"/>
                          </a:solidFill>
                        </a:rPr>
                        <a:t>[Gauss]</a:t>
                      </a:r>
                      <a:endParaRPr lang="en-US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 </a:t>
                      </a:r>
                      <a:r>
                        <a:rPr lang="de-CH" dirty="0" smtClean="0">
                          <a:solidFill>
                            <a:srgbClr val="0070C0"/>
                          </a:solidFill>
                        </a:rPr>
                        <a:t>[</a:t>
                      </a:r>
                      <a:r>
                        <a:rPr lang="en-US" noProof="0" dirty="0" smtClean="0">
                          <a:solidFill>
                            <a:srgbClr val="0070C0"/>
                          </a:solidFill>
                        </a:rPr>
                        <a:t>Gauss</a:t>
                      </a:r>
                      <a:r>
                        <a:rPr lang="de-CH" dirty="0" smtClean="0">
                          <a:solidFill>
                            <a:srgbClr val="0070C0"/>
                          </a:solidFill>
                        </a:rPr>
                        <a:t>]</a:t>
                      </a:r>
                      <a:endParaRPr lang="en-US" noProof="0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665178212"/>
                  </a:ext>
                </a:extLst>
              </a:tr>
              <a:tr h="284271"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Legacy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-</a:t>
                      </a:r>
                      <a:r>
                        <a:rPr lang="en-US" noProof="0" dirty="0" smtClean="0"/>
                        <a:t>354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13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0.71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0.03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389058"/>
                  </a:ext>
                </a:extLst>
              </a:tr>
              <a:tr h="284271"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FIRESTORM</a:t>
                      </a:r>
                    </a:p>
                  </a:txBody>
                  <a:tcPr marL="45720" marR="4572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-</a:t>
                      </a:r>
                      <a:r>
                        <a:rPr lang="en-US" noProof="0" dirty="0" smtClean="0"/>
                        <a:t>352</a:t>
                      </a:r>
                      <a:endParaRPr lang="en-US" noProof="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30</a:t>
                      </a:r>
                      <a:endParaRPr lang="en-US" noProof="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0.70</a:t>
                      </a:r>
                      <a:endParaRPr lang="en-US" noProof="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0.07</a:t>
                      </a:r>
                      <a:endParaRPr lang="en-US" noProof="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8554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822320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DD43CE4F-AA31-4B4A-B636-7F51161B0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38100"/>
            <a:ext cx="6553200" cy="647700"/>
          </a:xfrm>
        </p:spPr>
        <p:txBody>
          <a:bodyPr/>
          <a:lstStyle/>
          <a:p>
            <a:r>
              <a:rPr lang="en-US" altLang="en-001" dirty="0">
                <a:ea typeface="ＭＳ Ｐゴシック" panose="020B0600070205080204" pitchFamily="34" charset="-128"/>
              </a:rPr>
              <a:t>Possible temperature effects</a:t>
            </a:r>
            <a:endParaRPr lang="en-GB" altLang="en-001" dirty="0">
              <a:ea typeface="ＭＳ Ｐゴシック" panose="020B0600070205080204" pitchFamily="34" charset="-128"/>
            </a:endParaRPr>
          </a:p>
        </p:txBody>
      </p:sp>
      <p:pic>
        <p:nvPicPr>
          <p:cNvPr id="20483" name="Content Placeholder 3">
            <a:extLst>
              <a:ext uri="{FF2B5EF4-FFF2-40B4-BE49-F238E27FC236}">
                <a16:creationId xmlns:a16="http://schemas.microsoft.com/office/drawing/2014/main" id="{832AEDAC-98E2-4708-88B6-A92AC8DBF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6" r="7752"/>
          <a:stretch/>
        </p:blipFill>
        <p:spPr>
          <a:xfrm>
            <a:off x="50800" y="838200"/>
            <a:ext cx="9906000" cy="4442085"/>
          </a:xfr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522200A-E395-4C2D-812D-A41EBDDF10DE}"/>
              </a:ext>
            </a:extLst>
          </p:cNvPr>
          <p:cNvSpPr txBox="1">
            <a:spLocks/>
          </p:cNvSpPr>
          <p:nvPr/>
        </p:nvSpPr>
        <p:spPr bwMode="auto">
          <a:xfrm>
            <a:off x="127000" y="5384319"/>
            <a:ext cx="9829800" cy="159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T between reference and ring magnets expected to have negligible impact</a:t>
            </a:r>
          </a:p>
          <a:p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Coil calibration error in reference magnet = 10 ppm/deg</a:t>
            </a:r>
          </a:p>
          <a:p>
            <a:r>
              <a:rPr lang="en-US" altLang="en-US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T between reference magnet and electronic rack  thermocouple offset voltages</a:t>
            </a:r>
            <a:endParaRPr lang="en-US" altLang="en-US" kern="0" dirty="0">
              <a:ea typeface="ＭＳ Ｐゴシック" panose="020B0600070205080204" pitchFamily="34" charset="-128"/>
            </a:endParaRPr>
          </a:p>
          <a:p>
            <a:pPr marL="44450" indent="0" algn="ctr">
              <a:buNone/>
            </a:pPr>
            <a:r>
              <a:rPr lang="en-US" altLang="en-US" i="1" kern="0" dirty="0">
                <a:ea typeface="ＭＳ Ｐゴシック" panose="020B0600070205080204" pitchFamily="34" charset="-128"/>
                <a:sym typeface="Symbol" panose="05050102010706020507" pitchFamily="18" charset="2"/>
              </a:rPr>
              <a:t>Need and possibilities for on-line correction to be investigated during LS2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F0196C-E642-401C-B975-67C568B1C533}"/>
              </a:ext>
            </a:extLst>
          </p:cNvPr>
          <p:cNvSpPr/>
          <p:nvPr/>
        </p:nvSpPr>
        <p:spPr>
          <a:xfrm>
            <a:off x="3860800" y="4248074"/>
            <a:ext cx="4667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kern="0" dirty="0"/>
              <a:t>TS2</a:t>
            </a:r>
            <a:endParaRPr lang="fr-FR" sz="12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FD0B2CF-EB3E-4FEF-85C3-1D984511E5CA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 flipH="1" flipV="1">
            <a:off x="3359000" y="4105974"/>
            <a:ext cx="501800" cy="280600"/>
          </a:xfrm>
          <a:prstGeom prst="straightConnector1">
            <a:avLst/>
          </a:prstGeom>
          <a:solidFill>
            <a:schemeClr val="accent1"/>
          </a:solidFill>
          <a:ln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1A22043-586D-4CCB-9D1E-643C3492512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722403" y="3962400"/>
            <a:ext cx="309597" cy="381000"/>
          </a:xfrm>
          <a:prstGeom prst="straightConnector1">
            <a:avLst/>
          </a:prstGeom>
          <a:solidFill>
            <a:schemeClr val="accent1"/>
          </a:solidFill>
          <a:ln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40B57E1-B528-4096-82EC-4825394F4589}"/>
              </a:ext>
            </a:extLst>
          </p:cNvPr>
          <p:cNvSpPr/>
          <p:nvPr/>
        </p:nvSpPr>
        <p:spPr>
          <a:xfrm>
            <a:off x="1722403" y="4386573"/>
            <a:ext cx="8675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kern="0" dirty="0"/>
              <a:t>Power cut</a:t>
            </a:r>
            <a:endParaRPr lang="fr-FR" sz="1200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7E7A0D-88A1-4332-9B92-241F0ACDC0EF}"/>
              </a:ext>
            </a:extLst>
          </p:cNvPr>
          <p:cNvSpPr/>
          <p:nvPr/>
        </p:nvSpPr>
        <p:spPr>
          <a:xfrm>
            <a:off x="1117600" y="1362631"/>
            <a:ext cx="8610600" cy="4894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B-train sensors and electronics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Preliminary results of the reliability run:</a:t>
            </a:r>
            <a:b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- White Rabbit issues</a:t>
            </a:r>
            <a:b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- metrological characterization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b="1" kern="0" dirty="0">
                <a:solidFill>
                  <a:schemeClr val="tx1"/>
                </a:solidFill>
              </a:rPr>
              <a:t>Final system – status and planning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20991715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7E7A0D-88A1-4332-9B92-241F0ACDC0EF}"/>
              </a:ext>
            </a:extLst>
          </p:cNvPr>
          <p:cNvSpPr/>
          <p:nvPr/>
        </p:nvSpPr>
        <p:spPr>
          <a:xfrm>
            <a:off x="1117600" y="1362631"/>
            <a:ext cx="8610600" cy="4894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b="1" kern="0" dirty="0">
                <a:solidFill>
                  <a:schemeClr val="tx1"/>
                </a:solidFill>
              </a:rPr>
              <a:t>B-train sensors and electronics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Preliminary results of the reliability run:</a:t>
            </a:r>
            <a:b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- White Rabbit issues</a:t>
            </a:r>
            <a:b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- metrological characterization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Final system – status and planning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62755177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FE2427E8-A8DC-4955-9439-DABAF245C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7" y="15240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Final FIRESTORM B-train system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9459" name="Content Placeholder 4">
            <a:extLst>
              <a:ext uri="{FF2B5EF4-FFF2-40B4-BE49-F238E27FC236}">
                <a16:creationId xmlns:a16="http://schemas.microsoft.com/office/drawing/2014/main" id="{D1A71817-ED85-48A6-98EE-0AD745365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" y="762000"/>
            <a:ext cx="10027920" cy="4800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B-Train System will be located in B. 245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Two parallel and (in principle) independent systems for the inner and outer rings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Proposed routing: 	R3(1) </a:t>
            </a: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 POPS-B </a:t>
            </a:r>
            <a:r>
              <a:rPr lang="en-US" altLang="en-US" dirty="0" smtClean="0">
                <a:ea typeface="ＭＳ Ｐゴシック" panose="020B0600070205080204" pitchFamily="34" charset="-128"/>
                <a:sym typeface="Symbol" panose="05050102010706020507" pitchFamily="18" charset="2"/>
              </a:rPr>
              <a:t>13, </a:t>
            </a: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LLRF R2 &amp; R3, BCT</a:t>
            </a:r>
            <a:b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</a:b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			R4(2)  POPS-B </a:t>
            </a:r>
            <a:r>
              <a:rPr lang="en-US" altLang="en-US" dirty="0" smtClean="0">
                <a:ea typeface="ＭＳ Ｐゴシック" panose="020B0600070205080204" pitchFamily="34" charset="-128"/>
                <a:sym typeface="Symbol" panose="05050102010706020507" pitchFamily="18" charset="2"/>
              </a:rPr>
              <a:t>24, </a:t>
            </a: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LLRF R1 &amp; R4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9460" name="Picture 1">
            <a:extLst>
              <a:ext uri="{FF2B5EF4-FFF2-40B4-BE49-F238E27FC236}">
                <a16:creationId xmlns:a16="http://schemas.microsoft.com/office/drawing/2014/main" id="{9AB57A67-AD17-45E2-9D33-14DB198A5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2319337"/>
            <a:ext cx="9826625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342721E0-CCED-4EE3-9D4F-AD35150BE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Status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CF117A20-D528-48D5-9F7C-FA84EF044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0" y="914400"/>
            <a:ext cx="9906000" cy="4800600"/>
          </a:xfrm>
        </p:spPr>
        <p:txBody>
          <a:bodyPr/>
          <a:lstStyle/>
          <a:p>
            <a:r>
              <a:rPr lang="en-US" altLang="en-US" dirty="0" smtClean="0">
                <a:ea typeface="ＭＳ Ｐゴシック" panose="020B0600070205080204" pitchFamily="34" charset="-128"/>
              </a:rPr>
              <a:t>Bldg</a:t>
            </a:r>
            <a:r>
              <a:rPr lang="en-US" altLang="en-US" dirty="0">
                <a:ea typeface="ＭＳ Ｐゴシック" panose="020B0600070205080204" pitchFamily="34" charset="-128"/>
              </a:rPr>
              <a:t>. 245: racks installed, electronic components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ordered and mostly installed,</a:t>
            </a:r>
            <a:br>
              <a:rPr lang="en-US" altLang="en-US" dirty="0" smtClean="0">
                <a:ea typeface="ＭＳ Ｐゴシック" panose="020B0600070205080204" pitchFamily="34" charset="-128"/>
              </a:rPr>
            </a:br>
            <a:r>
              <a:rPr lang="en-US" altLang="en-US" dirty="0" smtClean="0">
                <a:ea typeface="ＭＳ Ｐゴシック" panose="020B0600070205080204" pitchFamily="34" charset="-128"/>
              </a:rPr>
              <a:t>all </a:t>
            </a:r>
            <a:r>
              <a:rPr lang="en-US" altLang="en-US" dirty="0">
                <a:ea typeface="ＭＳ Ｐゴシック" panose="020B0600070205080204" pitchFamily="34" charset="-128"/>
              </a:rPr>
              <a:t>cabling demands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done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New sensor support structure in preparation, expected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end 2018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New induction coils: winding forms in stock, winding process just started,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 smtClean="0">
                <a:ea typeface="ＭＳ Ｐゴシック" panose="020B0600070205080204" pitchFamily="34" charset="-128"/>
              </a:rPr>
              <a:t>(four </a:t>
            </a:r>
            <a:r>
              <a:rPr lang="en-US" altLang="en-US" dirty="0">
                <a:ea typeface="ＭＳ Ｐゴシック" panose="020B0600070205080204" pitchFamily="34" charset="-128"/>
              </a:rPr>
              <a:t>coils essential for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start of commissioning</a:t>
            </a:r>
            <a:r>
              <a:rPr lang="en-US" altLang="en-US" dirty="0">
                <a:ea typeface="ＭＳ Ｐゴシック" panose="020B0600070205080204" pitchFamily="34" charset="-128"/>
              </a:rPr>
              <a:t>, expected Feb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2019)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 smtClean="0">
                <a:ea typeface="ＭＳ Ｐゴシック" panose="020B0600070205080204" pitchFamily="34" charset="-128"/>
              </a:rPr>
              <a:t>NMR markers available, new </a:t>
            </a:r>
            <a:r>
              <a:rPr lang="en-US" altLang="en-US" dirty="0">
                <a:ea typeface="ＭＳ Ｐゴシック" panose="020B0600070205080204" pitchFamily="34" charset="-128"/>
              </a:rPr>
              <a:t>FMR field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markers being manufactured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marL="44450" indent="0"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r="16500"/>
          <a:stretch/>
        </p:blipFill>
        <p:spPr>
          <a:xfrm>
            <a:off x="406400" y="3429000"/>
            <a:ext cx="4724399" cy="34796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200" y="3314700"/>
            <a:ext cx="2933008" cy="34232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46800" y="6537849"/>
            <a:ext cx="192232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Sensor support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8551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342721E0-CCED-4EE3-9D4F-AD35150BE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" y="76200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Planning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CF117A20-D528-48D5-9F7C-FA84EF044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36" y="4513878"/>
            <a:ext cx="10096500" cy="1981200"/>
          </a:xfrm>
        </p:spPr>
        <p:txBody>
          <a:bodyPr/>
          <a:lstStyle/>
          <a:p>
            <a:pPr marL="444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2019/01 	Dismantle the prototype FIRESTORM installation in 361-1-012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	In particular: recover FEC, B-train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SPEC/FMC, OASIS crate</a:t>
            </a:r>
            <a:br>
              <a:rPr lang="en-US" altLang="en-US" dirty="0" smtClean="0">
                <a:ea typeface="ＭＳ Ｐゴシック" panose="020B0600070205080204" pitchFamily="34" charset="-128"/>
              </a:rPr>
            </a:br>
            <a:r>
              <a:rPr lang="en-US" altLang="en-US" dirty="0" smtClean="0">
                <a:ea typeface="ＭＳ Ｐゴシック" panose="020B0600070205080204" pitchFamily="34" charset="-128"/>
              </a:rPr>
              <a:t>		and </a:t>
            </a:r>
            <a:r>
              <a:rPr lang="en-US" altLang="en-US" u="sng" dirty="0">
                <a:ea typeface="ＭＳ Ｐゴシック" panose="020B0600070205080204" pitchFamily="34" charset="-128"/>
              </a:rPr>
              <a:t>NMR teslameter &amp; probes</a:t>
            </a:r>
          </a:p>
          <a:p>
            <a:pPr marL="444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2019/09</a:t>
            </a:r>
            <a:r>
              <a:rPr lang="en-US" altLang="en-US" dirty="0">
                <a:ea typeface="ＭＳ Ｐゴシック" panose="020B0600070205080204" pitchFamily="34" charset="-128"/>
              </a:rPr>
              <a:t>	Installation of reference magnet in 245-S-243</a:t>
            </a:r>
          </a:p>
          <a:p>
            <a:pPr marL="444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2019/10</a:t>
            </a:r>
            <a:r>
              <a:rPr lang="en-US" altLang="en-US" dirty="0">
                <a:ea typeface="ＭＳ Ｐゴシック" panose="020B0600070205080204" pitchFamily="34" charset="-128"/>
              </a:rPr>
              <a:t>	Assembly of sensors and electronics completed</a:t>
            </a:r>
          </a:p>
          <a:p>
            <a:pPr marL="444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2020/08</a:t>
            </a:r>
            <a:r>
              <a:rPr lang="en-US" altLang="en-US" dirty="0">
                <a:ea typeface="ＭＳ Ｐゴシック" panose="020B0600070205080204" pitchFamily="34" charset="-128"/>
              </a:rPr>
              <a:t>	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5 </a:t>
            </a:r>
            <a:r>
              <a:rPr lang="en-US" altLang="en-US" dirty="0">
                <a:ea typeface="ＭＳ Ｐゴシック" panose="020B0600070205080204" pitchFamily="34" charset="-128"/>
              </a:rPr>
              <a:t>days of dedicated MD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tests with RF + POPS-B, no beam</a:t>
            </a:r>
            <a:r>
              <a:rPr lang="en-US" altLang="en-US" dirty="0"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 smtClean="0">
                <a:ea typeface="ＭＳ Ｐゴシック" panose="020B0600070205080204" pitchFamily="34" charset="-128"/>
              </a:rPr>
              <a:t>2020/09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	2 </a:t>
            </a:r>
            <a:r>
              <a:rPr lang="en-US" altLang="en-US" dirty="0">
                <a:ea typeface="ＭＳ Ｐゴシック" panose="020B0600070205080204" pitchFamily="34" charset="-128"/>
              </a:rPr>
              <a:t>days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of </a:t>
            </a:r>
            <a:r>
              <a:rPr lang="en-US" altLang="en-US" dirty="0">
                <a:ea typeface="ＭＳ Ｐゴシック" panose="020B0600070205080204" pitchFamily="34" charset="-128"/>
              </a:rPr>
              <a:t>dedicated MD tests with RF +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POPS-B  + beam</a:t>
            </a:r>
            <a:r>
              <a:rPr lang="en-US" altLang="en-US" dirty="0"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ea typeface="ＭＳ Ｐゴシック" panose="020B0600070205080204" pitchFamily="34" charset="-128"/>
              </a:rPr>
            </a:br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E21B78-F08B-41F0-B21F-405EA4CDE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6" y="1905000"/>
            <a:ext cx="10125964" cy="2245954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CDD4D5C8-FA68-4D5F-9369-E452D8A0ED3C}"/>
              </a:ext>
            </a:extLst>
          </p:cNvPr>
          <p:cNvSpPr/>
          <p:nvPr/>
        </p:nvSpPr>
        <p:spPr bwMode="auto">
          <a:xfrm rot="16200000">
            <a:off x="4869965" y="475763"/>
            <a:ext cx="267673" cy="2438400"/>
          </a:xfrm>
          <a:prstGeom prst="rightBrac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CCBCC0C8-B83A-4307-BEB0-90A35146EA5F}"/>
              </a:ext>
            </a:extLst>
          </p:cNvPr>
          <p:cNvSpPr/>
          <p:nvPr/>
        </p:nvSpPr>
        <p:spPr bwMode="auto">
          <a:xfrm rot="16200000">
            <a:off x="7403615" y="418612"/>
            <a:ext cx="267673" cy="2552701"/>
          </a:xfrm>
          <a:prstGeom prst="rightBrace">
            <a:avLst/>
          </a:prstGeom>
          <a:noFill/>
          <a:ln>
            <a:solidFill>
              <a:srgbClr val="FFC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A4ADBF-0854-4788-B5E7-B115018AE3DF}"/>
              </a:ext>
            </a:extLst>
          </p:cNvPr>
          <p:cNvSpPr/>
          <p:nvPr/>
        </p:nvSpPr>
        <p:spPr>
          <a:xfrm>
            <a:off x="2848989" y="999806"/>
            <a:ext cx="3687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B-train commissioning and in-situ calibration</a:t>
            </a:r>
            <a:br>
              <a:rPr lang="en-US" sz="1400" dirty="0"/>
            </a:br>
            <a:r>
              <a:rPr lang="en-US" sz="1400" dirty="0"/>
              <a:t> (POPS-B on the dummy load)</a:t>
            </a:r>
            <a:endParaRPr lang="fr-FR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CC1D7E-F004-4A34-8362-5048FE375590}"/>
              </a:ext>
            </a:extLst>
          </p:cNvPr>
          <p:cNvSpPr/>
          <p:nvPr/>
        </p:nvSpPr>
        <p:spPr>
          <a:xfrm>
            <a:off x="6536217" y="1018856"/>
            <a:ext cx="22942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B-train tests in the shadow</a:t>
            </a:r>
            <a:br>
              <a:rPr lang="en-US" sz="1400" dirty="0"/>
            </a:br>
            <a:r>
              <a:rPr lang="en-US" sz="1400" dirty="0"/>
              <a:t>of HW tests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6857465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7E7A0D-88A1-4332-9B92-241F0ACDC0EF}"/>
              </a:ext>
            </a:extLst>
          </p:cNvPr>
          <p:cNvSpPr/>
          <p:nvPr/>
        </p:nvSpPr>
        <p:spPr>
          <a:xfrm>
            <a:off x="1117600" y="1362631"/>
            <a:ext cx="8610600" cy="4894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B-train sensors and electronics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Preliminary results of the reliability run:</a:t>
            </a:r>
            <a:b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- White Rabbit issues</a:t>
            </a:r>
            <a:b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- metrological characterization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Final system – status and planning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b="1" kern="0" dirty="0">
                <a:solidFill>
                  <a:schemeClr val="tx1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05200308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B98564DB-B260-43EF-945E-ED67091E4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76200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Conclusions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CCCC2ED7-AE97-409E-9554-F89431453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" y="990600"/>
            <a:ext cx="10109200" cy="6172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en-US" sz="3200" dirty="0" smtClean="0">
                <a:ea typeface="ＭＳ Ｐゴシック" panose="020B0600070205080204" pitchFamily="34" charset="-128"/>
              </a:rPr>
              <a:t>Measurement performance of the new FIRESTORM</a:t>
            </a:r>
            <a:br>
              <a:rPr lang="en-US" altLang="en-US" sz="3200" dirty="0" smtClean="0">
                <a:ea typeface="ＭＳ Ｐゴシック" panose="020B0600070205080204" pitchFamily="34" charset="-128"/>
              </a:rPr>
            </a:br>
            <a:r>
              <a:rPr lang="en-US" altLang="en-US" sz="3200" dirty="0" smtClean="0">
                <a:ea typeface="ＭＳ Ｐゴシック" panose="020B0600070205080204" pitchFamily="34" charset="-128"/>
              </a:rPr>
              <a:t>B-train on a par or better than legacy system</a:t>
            </a:r>
          </a:p>
          <a:p>
            <a:pPr>
              <a:lnSpc>
                <a:spcPct val="100000"/>
              </a:lnSpc>
            </a:pPr>
            <a:r>
              <a:rPr lang="en-US" altLang="en-US" sz="3200" dirty="0" smtClean="0">
                <a:ea typeface="ＭＳ Ｐゴシック" panose="020B0600070205080204" pitchFamily="34" charset="-128"/>
              </a:rPr>
              <a:t>Overall reliability of the new system established by several years of cumulated operation</a:t>
            </a:r>
          </a:p>
          <a:p>
            <a:pPr>
              <a:lnSpc>
                <a:spcPct val="100000"/>
              </a:lnSpc>
            </a:pPr>
            <a:r>
              <a:rPr lang="en-US" altLang="en-US" sz="3200" dirty="0" smtClean="0">
                <a:ea typeface="ＭＳ Ｐゴシック" panose="020B0600070205080204" pitchFamily="34" charset="-128"/>
              </a:rPr>
              <a:t>Sporadic White Rabbit instabilities being fixed, no impact expected after LS2 (many </a:t>
            </a:r>
            <a:r>
              <a:rPr lang="en-US" altLang="en-US" sz="3200" dirty="0">
                <a:ea typeface="ＭＳ Ｐゴシック" panose="020B0600070205080204" pitchFamily="34" charset="-128"/>
              </a:rPr>
              <a:t>thanks to </a:t>
            </a:r>
            <a:r>
              <a:rPr lang="en-US" altLang="en-US" sz="3200" dirty="0" smtClean="0">
                <a:ea typeface="ＭＳ Ｐゴシック" panose="020B0600070205080204" pitchFamily="34" charset="-128"/>
              </a:rPr>
              <a:t>BE/CO, BE/RF and BE/OP teams </a:t>
            </a:r>
            <a:r>
              <a:rPr lang="en-US" altLang="en-US" sz="3200" dirty="0">
                <a:ea typeface="ＭＳ Ｐゴシック" panose="020B0600070205080204" pitchFamily="34" charset="-128"/>
              </a:rPr>
              <a:t>for their </a:t>
            </a:r>
            <a:r>
              <a:rPr lang="en-US" altLang="en-US" sz="3200" dirty="0" smtClean="0">
                <a:ea typeface="ＭＳ Ｐゴシック" panose="020B0600070205080204" pitchFamily="34" charset="-128"/>
              </a:rPr>
              <a:t>efforts !)</a:t>
            </a:r>
            <a:endParaRPr lang="en-US" altLang="en-US" sz="32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009908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7E7A0D-88A1-4332-9B92-241F0ACDC0EF}"/>
              </a:ext>
            </a:extLst>
          </p:cNvPr>
          <p:cNvSpPr/>
          <p:nvPr/>
        </p:nvSpPr>
        <p:spPr>
          <a:xfrm>
            <a:off x="3251200" y="2362200"/>
            <a:ext cx="37338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fr-FR" sz="3200" kern="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fr-FR" sz="3200" b="1" kern="0" dirty="0" smtClean="0">
                <a:solidFill>
                  <a:schemeClr val="tx1"/>
                </a:solidFill>
              </a:rPr>
              <a:t>Additional slides</a:t>
            </a:r>
            <a:endParaRPr lang="en-US" altLang="fr-FR" sz="3200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183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D9D150-598B-468E-AD3F-3F439B79E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352800"/>
            <a:ext cx="5168900" cy="3377500"/>
          </a:xfrm>
          <a:prstGeom prst="rect">
            <a:avLst/>
          </a:prstGeom>
        </p:spPr>
      </p:pic>
      <p:sp>
        <p:nvSpPr>
          <p:cNvPr id="7170" name="Title 1">
            <a:extLst>
              <a:ext uri="{FF2B5EF4-FFF2-40B4-BE49-F238E27FC236}">
                <a16:creationId xmlns:a16="http://schemas.microsoft.com/office/drawing/2014/main" id="{8A213F1B-D8A3-4D6D-8A50-BF26F9A88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a typeface="ＭＳ Ｐゴシック" panose="020B0600070205080204" pitchFamily="34" charset="-128"/>
              </a:rPr>
              <a:t>Integrator Drift </a:t>
            </a:r>
            <a:r>
              <a:rPr lang="en-US" altLang="en-US" dirty="0">
                <a:ea typeface="ＭＳ Ｐゴシック" panose="020B0600070205080204" pitchFamily="34" charset="-128"/>
              </a:rPr>
              <a:t>Over Time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55D047F8-F48E-4E67-B9D8-4B3560B44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2000"/>
            <a:ext cx="10160000" cy="6858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>
                <a:ea typeface="ＭＳ Ｐゴシック" panose="020B0600070205080204" pitchFamily="34" charset="-128"/>
              </a:rPr>
              <a:t>RMS average integrator drift 0.5 G/s is higher than other systems (e.g. 0.05 G/s in ELENA)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>
                <a:ea typeface="ＭＳ Ｐゴシック" panose="020B0600070205080204" pitchFamily="34" charset="-128"/>
              </a:rPr>
              <a:t>Input voltage offset correction in FIRESTORM is similar to legacy B-trains: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dirty="0">
                <a:ea typeface="ＭＳ Ｐゴシック" panose="020B0600070205080204" pitchFamily="34" charset="-128"/>
              </a:rPr>
              <a:t>Manual correction of the systematic offset once a year via analog potentiometer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dirty="0">
                <a:ea typeface="ＭＳ Ｐゴシック" panose="020B0600070205080204" pitchFamily="34" charset="-128"/>
              </a:rPr>
              <a:t>Automatic subtraction of the short-circuit input voltage every n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th</a:t>
            </a:r>
            <a:r>
              <a:rPr lang="en-US" altLang="en-US" dirty="0">
                <a:ea typeface="ＭＳ Ｐゴシック" panose="020B0600070205080204" pitchFamily="34" charset="-128"/>
              </a:rPr>
              <a:t> zero-cycle (n=15)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via a digital potentiometer (DPOT)</a:t>
            </a:r>
          </a:p>
          <a:p>
            <a:r>
              <a:rPr lang="en-GB" altLang="en-US" dirty="0">
                <a:ea typeface="ＭＳ Ｐゴシック" panose="020B0600070205080204" pitchFamily="34" charset="-128"/>
              </a:rPr>
              <a:t>Drift over multiple cycles is non-existent</a:t>
            </a:r>
            <a:br>
              <a:rPr lang="en-GB" altLang="en-US" dirty="0">
                <a:ea typeface="ＭＳ Ｐゴシック" panose="020B0600070205080204" pitchFamily="34" charset="-128"/>
              </a:rPr>
            </a:br>
            <a:r>
              <a:rPr lang="en-GB" altLang="en-US" dirty="0">
                <a:ea typeface="ＭＳ Ｐゴシック" panose="020B0600070205080204" pitchFamily="34" charset="-128"/>
              </a:rPr>
              <a:t>due to NMR marker repeatability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464C7B-6D00-4D37-9F3F-2F382FBCF534}"/>
              </a:ext>
            </a:extLst>
          </p:cNvPr>
          <p:cNvSpPr/>
          <p:nvPr/>
        </p:nvSpPr>
        <p:spPr bwMode="auto">
          <a:xfrm>
            <a:off x="4241800" y="5257800"/>
            <a:ext cx="457200" cy="45720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  <a:sym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0C61AB-A1A4-425D-BA0F-AD52CCC9F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849" y="3528552"/>
            <a:ext cx="4515001" cy="337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4DCDCB-12DC-429E-8B53-B487460FD10F}"/>
              </a:ext>
            </a:extLst>
          </p:cNvPr>
          <p:cNvCxnSpPr>
            <a:cxnSpLocks/>
          </p:cNvCxnSpPr>
          <p:nvPr/>
        </p:nvCxnSpPr>
        <p:spPr bwMode="auto">
          <a:xfrm flipV="1">
            <a:off x="4695750" y="3528552"/>
            <a:ext cx="765099" cy="1729248"/>
          </a:xfrm>
          <a:prstGeom prst="line">
            <a:avLst/>
          </a:prstGeom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719E249-080C-436C-87F1-4226DFFB3694}"/>
              </a:ext>
            </a:extLst>
          </p:cNvPr>
          <p:cNvCxnSpPr>
            <a:cxnSpLocks/>
          </p:cNvCxnSpPr>
          <p:nvPr/>
        </p:nvCxnSpPr>
        <p:spPr bwMode="auto">
          <a:xfrm>
            <a:off x="4695750" y="5715000"/>
            <a:ext cx="765099" cy="1191052"/>
          </a:xfrm>
          <a:prstGeom prst="line">
            <a:avLst/>
          </a:prstGeom>
          <a:ln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FF2DD59-B644-4D26-9F2C-8257E99276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811321"/>
              </p:ext>
            </p:extLst>
          </p:nvPr>
        </p:nvGraphicFramePr>
        <p:xfrm>
          <a:off x="5356149" y="2192512"/>
          <a:ext cx="4724399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18459513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326620311"/>
                    </a:ext>
                  </a:extLst>
                </a:gridCol>
                <a:gridCol w="1447799">
                  <a:extLst>
                    <a:ext uri="{9D8B030D-6E8A-4147-A177-3AD203B41FA5}">
                      <a16:colId xmlns:a16="http://schemas.microsoft.com/office/drawing/2014/main" val="17914169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Drift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Average [G/s]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 </a:t>
                      </a:r>
                      <a:r>
                        <a:rPr lang="de-CH" dirty="0">
                          <a:solidFill>
                            <a:srgbClr val="0070C0"/>
                          </a:solidFill>
                        </a:rPr>
                        <a:t>[G/s] 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665178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b="1" dirty="0" smtClean="0"/>
                        <a:t>Single Cycle</a:t>
                      </a:r>
                      <a:endParaRPr lang="fr-FR" b="1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0.5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b="0" dirty="0"/>
                        <a:t>0.5</a:t>
                      </a:r>
                      <a:endParaRPr lang="fr-FR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4941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b="1" dirty="0" smtClean="0"/>
                        <a:t>Cycle to Cycle</a:t>
                      </a:r>
                      <a:endParaRPr lang="fr-FR" b="1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0.007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NA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1389058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342721E0-CCED-4EE3-9D4F-AD35150BE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" y="76200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Test campaign in bldg. 867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7000" y="1452905"/>
            <a:ext cx="982980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5450" lvl="0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</a:pPr>
            <a:r>
              <a:rPr lang="en-US" altLang="en-US" kern="0" dirty="0">
                <a:latin typeface="Calibri"/>
              </a:rPr>
              <a:t>Extensive test campaign carried out on the new reference dipole (one of the two old spares, refurbished) in 2018 to validate final </a:t>
            </a:r>
            <a:r>
              <a:rPr lang="en-US" altLang="en-US" kern="0" dirty="0" smtClean="0">
                <a:latin typeface="Calibri"/>
              </a:rPr>
              <a:t>configuration (new stainless steel side </a:t>
            </a:r>
            <a:r>
              <a:rPr lang="en-US" altLang="en-US" kern="0" dirty="0">
                <a:latin typeface="Calibri"/>
              </a:rPr>
              <a:t>plates: </a:t>
            </a:r>
            <a:r>
              <a:rPr lang="en-US" altLang="en-US" kern="0" dirty="0" smtClean="0">
                <a:latin typeface="Calibri"/>
              </a:rPr>
              <a:t>laminated outer rings,  solid inner ring)</a:t>
            </a:r>
          </a:p>
          <a:p>
            <a:pPr marL="44450" lvl="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</a:pPr>
            <a:endParaRPr lang="en-US" altLang="en-US" kern="0" dirty="0"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6400" y="2667000"/>
            <a:ext cx="7312150" cy="36317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200" y="2709620"/>
            <a:ext cx="4114800" cy="354652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2703559" y="4548719"/>
            <a:ext cx="0" cy="1143000"/>
          </a:xfrm>
          <a:prstGeom prst="straightConnector1">
            <a:avLst/>
          </a:prstGeom>
          <a:ln>
            <a:headEnd type="triangle"/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73175" y="4690820"/>
            <a:ext cx="217322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New Side plate reduces field by 60 units</a:t>
            </a:r>
            <a:endParaRPr lang="en-GB" sz="15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5879397" y="4693332"/>
            <a:ext cx="0" cy="901483"/>
          </a:xfrm>
          <a:prstGeom prst="straightConnector1">
            <a:avLst/>
          </a:prstGeom>
          <a:ln>
            <a:headEnd type="triangle"/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84600" y="4614620"/>
            <a:ext cx="226672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New Side plate Increases field by 170 units</a:t>
            </a:r>
            <a:endParaRPr lang="en-GB" sz="15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9956800" y="4309820"/>
            <a:ext cx="0" cy="1371600"/>
          </a:xfrm>
          <a:prstGeom prst="straightConnector1">
            <a:avLst/>
          </a:prstGeom>
          <a:ln>
            <a:headEnd type="triangle"/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5737" y="4326567"/>
            <a:ext cx="22768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New Side plate reduces field difference between Inner and Outer apertures to 120 units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72085964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9B6A07DA-7DFF-4BC7-AF47-84AE23DDA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Legacy B-Train Sensors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6148" name="Picture 1">
            <a:extLst>
              <a:ext uri="{FF2B5EF4-FFF2-40B4-BE49-F238E27FC236}">
                <a16:creationId xmlns:a16="http://schemas.microsoft.com/office/drawing/2014/main" id="{AB1AB884-130C-4F5C-8DEB-3B4326AD4B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514600"/>
            <a:ext cx="9424988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271618B-436E-476C-A38D-FA3B8B434268}"/>
              </a:ext>
            </a:extLst>
          </p:cNvPr>
          <p:cNvSpPr txBox="1">
            <a:spLocks/>
          </p:cNvSpPr>
          <p:nvPr/>
        </p:nvSpPr>
        <p:spPr bwMode="auto">
          <a:xfrm>
            <a:off x="139700" y="914400"/>
            <a:ext cx="98806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Legacy B-Train in place since 1998, prototype PSB bending dipole used as reference</a:t>
            </a:r>
          </a:p>
          <a:p>
            <a:r>
              <a:rPr lang="en-US" altLang="en-US" kern="0" dirty="0">
                <a:ea typeface="ＭＳ Ｐゴシック" panose="020B0600070205080204" pitchFamily="34" charset="-128"/>
              </a:rPr>
              <a:t>Includes a central coil in Ring 3 for measuring dynamic field</a:t>
            </a:r>
          </a:p>
          <a:p>
            <a:r>
              <a:rPr lang="en-US" altLang="en-US" kern="0" dirty="0">
                <a:ea typeface="ＭＳ Ｐゴシック" panose="020B0600070205080204" pitchFamily="34" charset="-128"/>
              </a:rPr>
              <a:t>NMR probe for setting initial field value</a:t>
            </a:r>
          </a:p>
          <a:p>
            <a:r>
              <a:rPr lang="en-US" altLang="en-US" kern="0" dirty="0">
                <a:ea typeface="ＭＳ Ｐゴシック" panose="020B0600070205080204" pitchFamily="34" charset="-128"/>
              </a:rPr>
              <a:t>Incremental distribution of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B </a:t>
            </a:r>
            <a:r>
              <a:rPr lang="en-US" altLang="en-US" kern="0" dirty="0">
                <a:ea typeface="ＭＳ Ｐゴシック" panose="020B0600070205080204" pitchFamily="34" charset="-128"/>
              </a:rPr>
              <a:t>through two pulse trains</a:t>
            </a:r>
            <a:endParaRPr lang="en-US" altLang="en-US" i="1" kern="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CCFE84CC-C70A-458F-A5EC-72D1DB67D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Legacy B-Train Electronics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B294B36F-ACDF-490D-BEED-E314C82AF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" y="914400"/>
            <a:ext cx="9966960" cy="1447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Legacy B-Train crate consists of outdated electronics with dwindling stock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Calibration of new coils possible but difficult (hard-wired in the integrator gain)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Distribution system limits resolution to 10 </a:t>
            </a:r>
            <a:r>
              <a:rPr lang="el-GR" altLang="en-US" dirty="0">
                <a:ea typeface="ＭＳ Ｐゴシック" panose="020B0600070205080204" pitchFamily="34" charset="-128"/>
              </a:rPr>
              <a:t>μ</a:t>
            </a:r>
            <a:r>
              <a:rPr lang="en-US" altLang="en-US" dirty="0">
                <a:ea typeface="ＭＳ Ｐゴシック" panose="020B0600070205080204" pitchFamily="34" charset="-128"/>
              </a:rPr>
              <a:t>T, dB/dt to 2.5 T/s</a:t>
            </a:r>
          </a:p>
          <a:p>
            <a:endParaRPr lang="en-GB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7172" name="Content Placeholder 3">
            <a:extLst>
              <a:ext uri="{FF2B5EF4-FFF2-40B4-BE49-F238E27FC236}">
                <a16:creationId xmlns:a16="http://schemas.microsoft.com/office/drawing/2014/main" id="{8EBD9DB1-B26F-41DC-B524-77E12FEE9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2438400"/>
            <a:ext cx="7620000" cy="399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5">
            <a:extLst>
              <a:ext uri="{FF2B5EF4-FFF2-40B4-BE49-F238E27FC236}">
                <a16:creationId xmlns:a16="http://schemas.microsoft.com/office/drawing/2014/main" id="{CB9E6030-E695-46A2-94EA-42147382C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" y="838200"/>
            <a:ext cx="10109200" cy="16764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New electronics crate which future proofs B-Train system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Optical fiber distribution system improves reliability,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theoretical resolution to 10 </a:t>
            </a:r>
            <a:r>
              <a:rPr lang="en-US" altLang="en-US" dirty="0" err="1">
                <a:ea typeface="ＭＳ Ｐゴシック" panose="020B0600070205080204" pitchFamily="34" charset="-128"/>
              </a:rPr>
              <a:t>nT</a:t>
            </a:r>
            <a:r>
              <a:rPr lang="en-US" altLang="en-US" dirty="0">
                <a:ea typeface="ＭＳ Ｐゴシック" panose="020B0600070205080204" pitchFamily="34" charset="-128"/>
              </a:rPr>
              <a:t>, theoretical bandwidth to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500 kHz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Standard CERN FEC/FESA implementation provides remote configuration and diagnostics, including flexibility for calibration coefficients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8195" name="Title 1">
            <a:extLst>
              <a:ext uri="{FF2B5EF4-FFF2-40B4-BE49-F238E27FC236}">
                <a16:creationId xmlns:a16="http://schemas.microsoft.com/office/drawing/2014/main" id="{ADC53F27-083C-47EB-A513-71E3F2228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New FIRESTORM B-Train System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3BDA8DC4-0B94-4440-8E4D-C79BF8A94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2590800"/>
            <a:ext cx="6902450" cy="421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63859CA4-8BAD-40A5-87E9-8482CBF81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001">
                <a:ea typeface="ＭＳ Ｐゴシック" panose="020B0600070205080204" pitchFamily="34" charset="-128"/>
              </a:rPr>
              <a:t>White Rabbit Distribution System</a:t>
            </a:r>
            <a:endParaRPr lang="en-GB" altLang="en-001">
              <a:ea typeface="ＭＳ Ｐゴシック" panose="020B0600070205080204" pitchFamily="34" charset="-128"/>
            </a:endParaRP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AC20F1BB-343E-4B4B-980A-41D4A6424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" y="914400"/>
            <a:ext cx="9144000" cy="4800600"/>
          </a:xfrm>
        </p:spPr>
        <p:txBody>
          <a:bodyPr/>
          <a:lstStyle/>
          <a:p>
            <a:r>
              <a:rPr lang="en-US" altLang="en-001" dirty="0">
                <a:ea typeface="ＭＳ Ｐゴシック" panose="020B0600070205080204" pitchFamily="34" charset="-128"/>
              </a:rPr>
              <a:t>New distribution system using the fiber-optic White Rabbit Network</a:t>
            </a:r>
          </a:p>
          <a:p>
            <a:r>
              <a:rPr lang="en-US" altLang="en-001" dirty="0">
                <a:ea typeface="ＭＳ Ｐゴシック" panose="020B0600070205080204" pitchFamily="34" charset="-128"/>
              </a:rPr>
              <a:t>All B-Train data transmitted in a single Ethernet frame </a:t>
            </a:r>
          </a:p>
          <a:p>
            <a:pPr lvl="1"/>
            <a:r>
              <a:rPr lang="en-US" altLang="en-001" dirty="0">
                <a:ea typeface="ＭＳ Ｐゴシック" panose="020B0600070205080204" pitchFamily="34" charset="-128"/>
              </a:rPr>
              <a:t>users can extract the desired field </a:t>
            </a:r>
            <a:r>
              <a:rPr lang="en-US" altLang="en-001" dirty="0" smtClean="0">
                <a:ea typeface="ＭＳ Ｐゴシック" panose="020B0600070205080204" pitchFamily="34" charset="-128"/>
              </a:rPr>
              <a:t>version</a:t>
            </a:r>
            <a:endParaRPr lang="en-US" altLang="en-001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001" dirty="0">
                <a:ea typeface="ＭＳ Ｐゴシック" panose="020B0600070205080204" pitchFamily="34" charset="-128"/>
              </a:rPr>
              <a:t>CCC-chosen version copied up front, to be used by default for consistency</a:t>
            </a:r>
          </a:p>
          <a:p>
            <a:endParaRPr lang="en-GB" altLang="en-001" dirty="0">
              <a:ea typeface="ＭＳ Ｐゴシック" panose="020B0600070205080204" pitchFamily="34" charset="-128"/>
            </a:endParaRPr>
          </a:p>
        </p:txBody>
      </p:sp>
      <p:pic>
        <p:nvPicPr>
          <p:cNvPr id="10244" name="Picture 3">
            <a:extLst>
              <a:ext uri="{FF2B5EF4-FFF2-40B4-BE49-F238E27FC236}">
                <a16:creationId xmlns:a16="http://schemas.microsoft.com/office/drawing/2014/main" id="{DB342063-41C8-4897-B87F-9DD3D8090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695575"/>
            <a:ext cx="9834563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9F2BF9F-1D7C-4181-98B7-6AAC3C95947E}"/>
              </a:ext>
            </a:extLst>
          </p:cNvPr>
          <p:cNvSpPr/>
          <p:nvPr/>
        </p:nvSpPr>
        <p:spPr bwMode="auto">
          <a:xfrm>
            <a:off x="889000" y="6019800"/>
            <a:ext cx="10668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91CB91-F238-4AA9-B51D-AF0F497A7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0" y="5667375"/>
            <a:ext cx="8082902" cy="90735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6" name="Picture 2" descr="Image result for cern white rabbit">
            <a:extLst>
              <a:ext uri="{FF2B5EF4-FFF2-40B4-BE49-F238E27FC236}">
                <a16:creationId xmlns:a16="http://schemas.microsoft.com/office/drawing/2014/main" id="{FFE557C8-D357-4C74-A021-C14225376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27" y="6166294"/>
            <a:ext cx="849746" cy="77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7E7A0D-88A1-4332-9B92-241F0ACDC0EF}"/>
              </a:ext>
            </a:extLst>
          </p:cNvPr>
          <p:cNvSpPr/>
          <p:nvPr/>
        </p:nvSpPr>
        <p:spPr>
          <a:xfrm>
            <a:off x="1117600" y="1362631"/>
            <a:ext cx="8610600" cy="4894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B-train sensors and electronics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b="1" kern="0" dirty="0">
                <a:solidFill>
                  <a:schemeClr val="tx1"/>
                </a:solidFill>
              </a:rPr>
              <a:t>Preliminary results of the reliability run:</a:t>
            </a:r>
            <a:br>
              <a:rPr lang="en-US" altLang="fr-FR" sz="3200" b="1" kern="0" dirty="0">
                <a:solidFill>
                  <a:schemeClr val="tx1"/>
                </a:solidFill>
              </a:rPr>
            </a:br>
            <a:r>
              <a:rPr lang="en-US" altLang="fr-FR" sz="3200" b="1" kern="0" dirty="0">
                <a:solidFill>
                  <a:schemeClr val="tx1"/>
                </a:solidFill>
              </a:rPr>
              <a:t>- White Rabbit issues</a:t>
            </a:r>
            <a:br>
              <a:rPr lang="en-US" altLang="fr-FR" sz="3200" b="1" kern="0" dirty="0">
                <a:solidFill>
                  <a:schemeClr val="tx1"/>
                </a:solidFill>
              </a:rPr>
            </a:b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- metrological characterization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Final system – status and planning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fr-FR" sz="3200" kern="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72719228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342721E0-CCED-4EE3-9D4F-AD35150BE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PSB B-train Reliability Run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CF117A20-D528-48D5-9F7C-FA84EF044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14400"/>
            <a:ext cx="10160000" cy="4800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Part of CERN wide reliability run for testing of White Rabbit distribution system and the consolidated FIRESTORM B-Train systems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Four systems (PS, PSB, LEIR and ELENA) currently under test with beam,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27 months of operation in 2018 (aggregated).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That is over 3 million beam cycles in the PSB !!</a:t>
            </a:r>
            <a:endParaRPr lang="en-GB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All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tested </a:t>
            </a:r>
            <a:r>
              <a:rPr lang="en-US" altLang="en-US" dirty="0">
                <a:ea typeface="ＭＳ Ｐゴシック" panose="020B0600070205080204" pitchFamily="34" charset="-128"/>
              </a:rPr>
              <a:t>B-trains share the same essential HW and SW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components</a:t>
            </a:r>
          </a:p>
          <a:p>
            <a:r>
              <a:rPr lang="en-US" altLang="en-US" dirty="0" smtClean="0">
                <a:ea typeface="ＭＳ Ｐゴシック" panose="020B0600070205080204" pitchFamily="34" charset="-128"/>
              </a:rPr>
              <a:t>Input </a:t>
            </a:r>
            <a:r>
              <a:rPr lang="en-US" altLang="en-US" dirty="0">
                <a:ea typeface="ＭＳ Ｐゴシック" panose="020B0600070205080204" pitchFamily="34" charset="-128"/>
              </a:rPr>
              <a:t>from same sensors (coil in R3, central NMR @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1108 </a:t>
            </a:r>
            <a:r>
              <a:rPr lang="en-US" altLang="en-US" dirty="0">
                <a:ea typeface="ＭＳ Ｐゴシック" panose="020B0600070205080204" pitchFamily="34" charset="-128"/>
              </a:rPr>
              <a:t>G) as legacy system </a:t>
            </a: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 </a:t>
            </a:r>
            <a:b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</a:br>
            <a:r>
              <a:rPr lang="en-US" altLang="en-US" u="sng" dirty="0">
                <a:ea typeface="ＭＳ Ｐゴシック" panose="020B0600070205080204" pitchFamily="34" charset="-128"/>
                <a:sym typeface="Symbol" panose="05050102010706020507" pitchFamily="18" charset="2"/>
              </a:rPr>
              <a:t>exactly same measured magnetic field is expected</a:t>
            </a:r>
          </a:p>
          <a:p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WR also used </a:t>
            </a:r>
            <a:r>
              <a:rPr lang="en-US" altLang="en-US" dirty="0" smtClean="0">
                <a:ea typeface="ＭＳ Ｐゴシック" panose="020B0600070205080204" pitchFamily="34" charset="-128"/>
                <a:sym typeface="Symbol" panose="05050102010706020507" pitchFamily="18" charset="2"/>
              </a:rPr>
              <a:t>successfully in the last month </a:t>
            </a:r>
            <a:r>
              <a:rPr lang="en-US" altLang="en-US" dirty="0">
                <a:ea typeface="ＭＳ Ｐゴシック" panose="020B0600070205080204" pitchFamily="34" charset="-128"/>
                <a:sym typeface="Symbol" panose="05050102010706020507" pitchFamily="18" charset="2"/>
              </a:rPr>
              <a:t>for beta normalization by the BCT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B73B668F-254C-41F0-A8D5-FC8329FBB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13" y="53437"/>
            <a:ext cx="6553200" cy="6477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Time Line of PSB Reliability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AD883-279D-4DE9-8116-BAAC6BB7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3168" y="4933412"/>
            <a:ext cx="1997343" cy="471924"/>
          </a:xfrm>
        </p:spPr>
        <p:txBody>
          <a:bodyPr wrap="none">
            <a:spAutoFit/>
          </a:bodyPr>
          <a:lstStyle/>
          <a:p>
            <a:pPr marL="4445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/>
              <a:t>Beam lost again in R4</a:t>
            </a:r>
            <a:br>
              <a:rPr lang="en-US" sz="1200" dirty="0"/>
            </a:br>
            <a:r>
              <a:rPr lang="en-US" sz="1200" dirty="0"/>
              <a:t>(after network interruption)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E063C8E-ECAE-427A-A361-C3861AAA8705}"/>
              </a:ext>
            </a:extLst>
          </p:cNvPr>
          <p:cNvCxnSpPr>
            <a:cxnSpLocks/>
          </p:cNvCxnSpPr>
          <p:nvPr/>
        </p:nvCxnSpPr>
        <p:spPr bwMode="auto">
          <a:xfrm>
            <a:off x="736600" y="2590220"/>
            <a:ext cx="9144000" cy="0"/>
          </a:xfrm>
          <a:prstGeom prst="straightConnector1">
            <a:avLst/>
          </a:prstGeom>
          <a:ln>
            <a:tailEnd type="triangle" w="lg" len="lg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Arrow: Right 6">
            <a:extLst>
              <a:ext uri="{FF2B5EF4-FFF2-40B4-BE49-F238E27FC236}">
                <a16:creationId xmlns:a16="http://schemas.microsoft.com/office/drawing/2014/main" id="{3D8685CE-FB4C-4DBA-8486-2DE822E2387A}"/>
              </a:ext>
            </a:extLst>
          </p:cNvPr>
          <p:cNvSpPr/>
          <p:nvPr/>
        </p:nvSpPr>
        <p:spPr bwMode="auto">
          <a:xfrm>
            <a:off x="1041400" y="2418770"/>
            <a:ext cx="990600" cy="342900"/>
          </a:xfrm>
          <a:prstGeom prst="rightArrow">
            <a:avLst/>
          </a:prstGeom>
          <a:solidFill>
            <a:srgbClr val="89CC40">
              <a:alpha val="4588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63E2949-C815-499B-A6BF-68582F8D3881}"/>
              </a:ext>
            </a:extLst>
          </p:cNvPr>
          <p:cNvSpPr/>
          <p:nvPr/>
        </p:nvSpPr>
        <p:spPr bwMode="auto">
          <a:xfrm>
            <a:off x="2673909" y="2418770"/>
            <a:ext cx="825779" cy="342900"/>
          </a:xfrm>
          <a:prstGeom prst="rightArrow">
            <a:avLst/>
          </a:prstGeom>
          <a:solidFill>
            <a:srgbClr val="89CC40">
              <a:alpha val="4588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5CBF0354-AC48-4571-A871-7EC4DC870899}"/>
              </a:ext>
            </a:extLst>
          </p:cNvPr>
          <p:cNvSpPr/>
          <p:nvPr/>
        </p:nvSpPr>
        <p:spPr bwMode="auto">
          <a:xfrm>
            <a:off x="4851401" y="2418770"/>
            <a:ext cx="3066710" cy="342900"/>
          </a:xfrm>
          <a:prstGeom prst="rightArrow">
            <a:avLst/>
          </a:prstGeom>
          <a:solidFill>
            <a:srgbClr val="FF0000">
              <a:alpha val="4588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DD0FB1-91EE-4607-8C64-A53A41F85BB3}"/>
              </a:ext>
            </a:extLst>
          </p:cNvPr>
          <p:cNvSpPr/>
          <p:nvPr/>
        </p:nvSpPr>
        <p:spPr>
          <a:xfrm>
            <a:off x="50800" y="1535735"/>
            <a:ext cx="94664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WR</a:t>
            </a:r>
            <a:r>
              <a:rPr lang="en-US" sz="1200">
                <a:solidFill>
                  <a:schemeClr val="tx1"/>
                </a:solidFill>
                <a:sym typeface="Symbol" panose="05050102010706020507" pitchFamily="18" charset="2"/>
              </a:rPr>
              <a:t>RF:     </a:t>
            </a:r>
            <a:r>
              <a:rPr lang="en-US" sz="1200">
                <a:solidFill>
                  <a:srgbClr val="89CC40"/>
                </a:solidFill>
              </a:rPr>
              <a:t>ISOGPS, ISOHRS only			   </a:t>
            </a:r>
            <a:r>
              <a:rPr lang="en-US" sz="1200">
                <a:solidFill>
                  <a:srgbClr val="FF0000"/>
                </a:solidFill>
              </a:rPr>
              <a:t>All beams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68221E-4D37-4A9E-97DD-C529FAD78BA5}"/>
              </a:ext>
            </a:extLst>
          </p:cNvPr>
          <p:cNvSpPr/>
          <p:nvPr/>
        </p:nvSpPr>
        <p:spPr>
          <a:xfrm rot="16200000">
            <a:off x="785076" y="203657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19/04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ED30E-46AD-4691-AC36-9B53668DB37C}"/>
              </a:ext>
            </a:extLst>
          </p:cNvPr>
          <p:cNvSpPr/>
          <p:nvPr/>
        </p:nvSpPr>
        <p:spPr>
          <a:xfrm rot="16200000">
            <a:off x="1641067" y="203657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22/04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E21841-69AE-428D-BCE7-AF7E6C0CE1C4}"/>
              </a:ext>
            </a:extLst>
          </p:cNvPr>
          <p:cNvSpPr/>
          <p:nvPr/>
        </p:nvSpPr>
        <p:spPr>
          <a:xfrm rot="16200000">
            <a:off x="2390017" y="203657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23/05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D45FB1-17EB-4366-A0D6-20AEFF36EE33}"/>
              </a:ext>
            </a:extLst>
          </p:cNvPr>
          <p:cNvSpPr/>
          <p:nvPr/>
        </p:nvSpPr>
        <p:spPr>
          <a:xfrm rot="16200000">
            <a:off x="3159275" y="203657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10/06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EA85DAA3-988D-452B-885D-0E34A4AD431A}"/>
              </a:ext>
            </a:extLst>
          </p:cNvPr>
          <p:cNvSpPr/>
          <p:nvPr/>
        </p:nvSpPr>
        <p:spPr bwMode="auto">
          <a:xfrm>
            <a:off x="3819126" y="2418770"/>
            <a:ext cx="1032274" cy="342900"/>
          </a:xfrm>
          <a:prstGeom prst="rightArrow">
            <a:avLst/>
          </a:prstGeom>
          <a:solidFill>
            <a:srgbClr val="89CC40">
              <a:alpha val="4588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E50A7D-5A5A-4F60-ADE5-163F114B0956}"/>
              </a:ext>
            </a:extLst>
          </p:cNvPr>
          <p:cNvSpPr/>
          <p:nvPr/>
        </p:nvSpPr>
        <p:spPr>
          <a:xfrm rot="16200000">
            <a:off x="3595102" y="203657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21/06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8474A58-BFDA-4D77-8881-6C931D66C169}"/>
              </a:ext>
            </a:extLst>
          </p:cNvPr>
          <p:cNvSpPr/>
          <p:nvPr/>
        </p:nvSpPr>
        <p:spPr>
          <a:xfrm rot="16200000">
            <a:off x="4543309" y="203657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17/07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D3A221-5617-44AB-B089-7ED49BF20EBD}"/>
              </a:ext>
            </a:extLst>
          </p:cNvPr>
          <p:cNvSpPr/>
          <p:nvPr/>
        </p:nvSpPr>
        <p:spPr>
          <a:xfrm rot="16200000">
            <a:off x="5100216" y="203657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28/07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354812-F7A6-4204-9DC6-C7F05B5DD7F2}"/>
              </a:ext>
            </a:extLst>
          </p:cNvPr>
          <p:cNvSpPr/>
          <p:nvPr/>
        </p:nvSpPr>
        <p:spPr>
          <a:xfrm rot="16200000">
            <a:off x="5975777" y="203657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15/08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42CEE04-0EC0-45B3-8194-05DF2469ED7D}"/>
              </a:ext>
            </a:extLst>
          </p:cNvPr>
          <p:cNvSpPr/>
          <p:nvPr/>
        </p:nvSpPr>
        <p:spPr>
          <a:xfrm rot="16200000">
            <a:off x="7772719" y="203657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30/10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A3B85CD-33C9-4AE9-B430-99EC4D838887}"/>
              </a:ext>
            </a:extLst>
          </p:cNvPr>
          <p:cNvSpPr/>
          <p:nvPr/>
        </p:nvSpPr>
        <p:spPr>
          <a:xfrm rot="16200000">
            <a:off x="8645371" y="2036572"/>
            <a:ext cx="5563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19/11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FC8D3F-07D5-4844-A5C8-C66531DF14F1}"/>
              </a:ext>
            </a:extLst>
          </p:cNvPr>
          <p:cNvGrpSpPr/>
          <p:nvPr/>
        </p:nvGrpSpPr>
        <p:grpSpPr>
          <a:xfrm>
            <a:off x="5192073" y="2417065"/>
            <a:ext cx="419877" cy="419877"/>
            <a:chOff x="3636494" y="2895600"/>
            <a:chExt cx="3710374" cy="3710374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4A3AF33-CAB8-422A-9C19-853F9E68A188}"/>
                </a:ext>
              </a:extLst>
            </p:cNvPr>
            <p:cNvSpPr/>
            <p:nvPr/>
          </p:nvSpPr>
          <p:spPr bwMode="auto">
            <a:xfrm>
              <a:off x="3941294" y="3223439"/>
              <a:ext cx="3100774" cy="310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5CE9501-F1E7-4CAC-B2CE-903100CEA9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36494" y="2895600"/>
              <a:ext cx="3710374" cy="3710374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1A96EAD-8981-46F6-9CBC-5E0AA3859B74}"/>
              </a:ext>
            </a:extLst>
          </p:cNvPr>
          <p:cNvGrpSpPr/>
          <p:nvPr/>
        </p:nvGrpSpPr>
        <p:grpSpPr>
          <a:xfrm>
            <a:off x="6049730" y="2402442"/>
            <a:ext cx="419877" cy="419877"/>
            <a:chOff x="3636494" y="2895600"/>
            <a:chExt cx="3710374" cy="3710374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685D936-8549-415C-890B-16FAD8B586EB}"/>
                </a:ext>
              </a:extLst>
            </p:cNvPr>
            <p:cNvSpPr/>
            <p:nvPr/>
          </p:nvSpPr>
          <p:spPr bwMode="auto">
            <a:xfrm>
              <a:off x="3941294" y="3223439"/>
              <a:ext cx="3100774" cy="310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3EFFA21-FC5C-4B56-8DF8-D41B596A6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36494" y="2895600"/>
              <a:ext cx="3710374" cy="3710374"/>
            </a:xfrm>
            <a:prstGeom prst="rect">
              <a:avLst/>
            </a:prstGeom>
          </p:spPr>
        </p:pic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B60E8E7-F212-43A7-BE08-1DD416A5E712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>
            <a:off x="3499688" y="2590220"/>
            <a:ext cx="0" cy="23041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C7FA194-BD4D-42AA-A589-2420C3768663}"/>
              </a:ext>
            </a:extLst>
          </p:cNvPr>
          <p:cNvSpPr txBox="1">
            <a:spLocks/>
          </p:cNvSpPr>
          <p:nvPr/>
        </p:nvSpPr>
        <p:spPr bwMode="auto">
          <a:xfrm>
            <a:off x="7918111" y="3118197"/>
            <a:ext cx="1399422" cy="3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>
              <a:buFont typeface="Wingdings" panose="05000000000000000000" pitchFamily="2" charset="2"/>
              <a:buNone/>
            </a:pPr>
            <a:r>
              <a:rPr lang="en-US" sz="1200" kern="0" dirty="0">
                <a:solidFill>
                  <a:schemeClr val="bg1">
                    <a:lumMod val="75000"/>
                  </a:schemeClr>
                </a:solidFill>
              </a:rPr>
              <a:t>New VSX in ELENA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9E39818E-AF1F-4CD6-9CBE-D0E7A0559396}"/>
              </a:ext>
            </a:extLst>
          </p:cNvPr>
          <p:cNvSpPr txBox="1">
            <a:spLocks/>
          </p:cNvSpPr>
          <p:nvPr/>
        </p:nvSpPr>
        <p:spPr bwMode="auto">
          <a:xfrm>
            <a:off x="8764859" y="2771002"/>
            <a:ext cx="1256754" cy="33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>
              <a:buFont typeface="Wingdings" panose="05000000000000000000" pitchFamily="2" charset="2"/>
              <a:buNone/>
            </a:pPr>
            <a:r>
              <a:rPr lang="en-US" sz="1200" kern="0" dirty="0">
                <a:solidFill>
                  <a:schemeClr val="bg1">
                    <a:lumMod val="75000"/>
                  </a:schemeClr>
                </a:solidFill>
              </a:rPr>
              <a:t>New VSX in LEIR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8EF0ACC-2309-44A1-B1FA-21B4136892F0}"/>
              </a:ext>
            </a:extLst>
          </p:cNvPr>
          <p:cNvSpPr/>
          <p:nvPr/>
        </p:nvSpPr>
        <p:spPr>
          <a:xfrm rot="16200000">
            <a:off x="7576110" y="2038277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/>
              <a:t>29/10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CC9FF1F1-A5B7-4471-9B4A-7F4A5A2094BD}"/>
              </a:ext>
            </a:extLst>
          </p:cNvPr>
          <p:cNvSpPr/>
          <p:nvPr/>
        </p:nvSpPr>
        <p:spPr bwMode="auto">
          <a:xfrm>
            <a:off x="7976729" y="2417065"/>
            <a:ext cx="1633766" cy="342900"/>
          </a:xfrm>
          <a:prstGeom prst="rightArrow">
            <a:avLst/>
          </a:prstGeom>
          <a:solidFill>
            <a:srgbClr val="FF0000">
              <a:alpha val="4588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16DA11AF-FACF-4B6B-A0D6-6369E5616557}"/>
              </a:ext>
            </a:extLst>
          </p:cNvPr>
          <p:cNvSpPr txBox="1">
            <a:spLocks/>
          </p:cNvSpPr>
          <p:nvPr/>
        </p:nvSpPr>
        <p:spPr bwMode="auto">
          <a:xfrm>
            <a:off x="7721502" y="3585059"/>
            <a:ext cx="2300310" cy="471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sz="1200" kern="0" dirty="0"/>
              <a:t>New VSX firmware in R0</a:t>
            </a:r>
            <a:br>
              <a:rPr lang="en-US" sz="1200" kern="0" dirty="0"/>
            </a:br>
            <a:r>
              <a:rPr lang="en-US" sz="1200" kern="0" dirty="0"/>
              <a:t>RR interrupted </a:t>
            </a:r>
            <a:r>
              <a:rPr lang="de-CH" sz="1200" kern="0" dirty="0"/>
              <a:t>(</a:t>
            </a:r>
            <a:r>
              <a:rPr lang="en-US" sz="1200" kern="0" dirty="0"/>
              <a:t>unrelated issues)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F6FC2548-7530-4509-9617-D72C78F1736B}"/>
              </a:ext>
            </a:extLst>
          </p:cNvPr>
          <p:cNvSpPr txBox="1">
            <a:spLocks/>
          </p:cNvSpPr>
          <p:nvPr/>
        </p:nvSpPr>
        <p:spPr bwMode="auto">
          <a:xfrm>
            <a:off x="199980" y="3229610"/>
            <a:ext cx="2014975" cy="84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kern="0"/>
              <a:t>Beam lost on R4</a:t>
            </a:r>
            <a:br>
              <a:rPr lang="en-US" sz="1200" kern="0"/>
            </a:br>
            <a:r>
              <a:rPr lang="en-US" sz="1200" kern="0"/>
              <a:t>(constant received B values)</a:t>
            </a:r>
            <a:br>
              <a:rPr lang="en-US" sz="1200" kern="0"/>
            </a:br>
            <a:r>
              <a:rPr lang="en-US" sz="1200" kern="0"/>
              <a:t>Back to B</a:t>
            </a:r>
            <a:r>
              <a:rPr lang="en-US" sz="1200" kern="0" baseline="-25000"/>
              <a:t>up</a:t>
            </a:r>
            <a:r>
              <a:rPr lang="en-US" sz="1200" kern="0"/>
              <a:t>/B</a:t>
            </a:r>
            <a:r>
              <a:rPr lang="en-US" sz="1200" kern="0" baseline="-25000"/>
              <a:t>down</a:t>
            </a:r>
            <a:r>
              <a:rPr lang="en-US" sz="1200" kern="0"/>
              <a:t> on R4 only</a:t>
            </a:r>
          </a:p>
          <a:p>
            <a:pPr marL="44450" indent="0" algn="r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sz="1200" kern="0"/>
              <a:t>RR stopped on 24/04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74E5AA7-B26D-475A-B237-83373BC37DB2}"/>
              </a:ext>
            </a:extLst>
          </p:cNvPr>
          <p:cNvCxnSpPr>
            <a:cxnSpLocks/>
          </p:cNvCxnSpPr>
          <p:nvPr/>
        </p:nvCxnSpPr>
        <p:spPr bwMode="auto">
          <a:xfrm>
            <a:off x="2032000" y="2588515"/>
            <a:ext cx="0" cy="6294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428439A8-8081-4340-9F32-89723BDB6035}"/>
              </a:ext>
            </a:extLst>
          </p:cNvPr>
          <p:cNvSpPr txBox="1">
            <a:spLocks/>
          </p:cNvSpPr>
          <p:nvPr/>
        </p:nvSpPr>
        <p:spPr bwMode="auto">
          <a:xfrm>
            <a:off x="479631" y="4191341"/>
            <a:ext cx="2386871" cy="65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kern="0" dirty="0"/>
              <a:t>Instability traced to</a:t>
            </a:r>
            <a:r>
              <a:rPr lang="en-US" sz="1200" kern="0" dirty="0">
                <a:sym typeface="Symbol" panose="05050102010706020507" pitchFamily="18" charset="2"/>
              </a:rPr>
              <a:t> </a:t>
            </a:r>
            <a:r>
              <a:rPr lang="en-US" sz="1200" kern="0" dirty="0" smtClean="0">
                <a:sym typeface="Symbol" panose="05050102010706020507" pitchFamily="18" charset="2"/>
              </a:rPr>
              <a:t/>
            </a:r>
            <a:br>
              <a:rPr lang="en-US" sz="1200" kern="0" dirty="0" smtClean="0">
                <a:sym typeface="Symbol" panose="05050102010706020507" pitchFamily="18" charset="2"/>
              </a:rPr>
            </a:br>
            <a:r>
              <a:rPr lang="en-US" sz="1200" kern="0" dirty="0" smtClean="0">
                <a:sym typeface="Symbol" panose="05050102010706020507" pitchFamily="18" charset="2"/>
              </a:rPr>
              <a:t>the </a:t>
            </a:r>
            <a:r>
              <a:rPr lang="en-US" sz="1200" kern="0" dirty="0">
                <a:sym typeface="Symbol" panose="05050102010706020507" pitchFamily="18" charset="2"/>
              </a:rPr>
              <a:t>receiver’s VSX switch </a:t>
            </a:r>
            <a:r>
              <a:rPr lang="en-US" sz="1200" kern="0" dirty="0"/>
              <a:t/>
            </a:r>
            <a:br>
              <a:rPr lang="en-US" sz="1200" kern="0" dirty="0"/>
            </a:br>
            <a:r>
              <a:rPr lang="en-US" sz="1200" kern="0" dirty="0"/>
              <a:t>workaround: use spare SFP3 input</a:t>
            </a: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383964AF-3794-470F-89C8-7EC4BDD2C021}"/>
              </a:ext>
            </a:extLst>
          </p:cNvPr>
          <p:cNvSpPr txBox="1">
            <a:spLocks/>
          </p:cNvSpPr>
          <p:nvPr/>
        </p:nvSpPr>
        <p:spPr bwMode="auto">
          <a:xfrm>
            <a:off x="1981803" y="5351542"/>
            <a:ext cx="2040623" cy="287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kern="0" dirty="0"/>
              <a:t>R4 VXS switch changed (TS1)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F02A38E-A201-4DDA-BBA8-921F73DE72F0}"/>
              </a:ext>
            </a:extLst>
          </p:cNvPr>
          <p:cNvCxnSpPr>
            <a:cxnSpLocks/>
          </p:cNvCxnSpPr>
          <p:nvPr/>
        </p:nvCxnSpPr>
        <p:spPr bwMode="auto">
          <a:xfrm>
            <a:off x="3819126" y="2588515"/>
            <a:ext cx="0" cy="27630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972A681C-AD73-4A4B-A76C-C244A2462754}"/>
              </a:ext>
            </a:extLst>
          </p:cNvPr>
          <p:cNvSpPr txBox="1">
            <a:spLocks/>
          </p:cNvSpPr>
          <p:nvPr/>
        </p:nvSpPr>
        <p:spPr bwMode="auto">
          <a:xfrm>
            <a:off x="3508410" y="3448174"/>
            <a:ext cx="2090666" cy="65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kern="0" dirty="0"/>
              <a:t>No WR after power cut</a:t>
            </a:r>
          </a:p>
          <a:p>
            <a:pPr marL="4445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kern="0" dirty="0"/>
              <a:t>Back (</a:t>
            </a:r>
            <a:r>
              <a:rPr lang="de-CH" sz="1200" kern="0" dirty="0"/>
              <a:t>1 </a:t>
            </a:r>
            <a:r>
              <a:rPr lang="de-CH" sz="1200" kern="0" dirty="0" err="1"/>
              <a:t>day</a:t>
            </a:r>
            <a:r>
              <a:rPr lang="it-IT" sz="1200" kern="0" dirty="0"/>
              <a:t>)</a:t>
            </a:r>
            <a:r>
              <a:rPr lang="en-US" sz="1200" kern="0" dirty="0"/>
              <a:t> to </a:t>
            </a:r>
            <a:r>
              <a:rPr lang="en-US" sz="1200" kern="0" dirty="0" err="1"/>
              <a:t>B</a:t>
            </a:r>
            <a:r>
              <a:rPr lang="en-US" sz="1200" kern="0" baseline="-25000" dirty="0" err="1"/>
              <a:t>up</a:t>
            </a:r>
            <a:r>
              <a:rPr lang="en-US" sz="1200" kern="0" dirty="0"/>
              <a:t>/</a:t>
            </a:r>
            <a:r>
              <a:rPr lang="en-US" sz="1200" kern="0" dirty="0" err="1"/>
              <a:t>B</a:t>
            </a:r>
            <a:r>
              <a:rPr lang="en-US" sz="1200" kern="0" baseline="-25000" dirty="0" err="1"/>
              <a:t>down</a:t>
            </a:r>
            <a:r>
              <a:rPr lang="en-US" sz="1200" kern="0" baseline="-25000" dirty="0"/>
              <a:t/>
            </a:r>
            <a:br>
              <a:rPr lang="en-US" sz="1200" kern="0" baseline="-25000" dirty="0"/>
            </a:br>
            <a:r>
              <a:rPr lang="en-US" sz="1200" kern="0" dirty="0"/>
              <a:t>no special action taken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4BCCCC3-FBB9-4C02-8C7D-8DE0F9B841D9}"/>
              </a:ext>
            </a:extLst>
          </p:cNvPr>
          <p:cNvCxnSpPr>
            <a:cxnSpLocks/>
          </p:cNvCxnSpPr>
          <p:nvPr/>
        </p:nvCxnSpPr>
        <p:spPr bwMode="auto">
          <a:xfrm>
            <a:off x="2673909" y="2588515"/>
            <a:ext cx="0" cy="15961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576D266-5F43-494D-B991-B45F2B34C111}"/>
              </a:ext>
            </a:extLst>
          </p:cNvPr>
          <p:cNvCxnSpPr>
            <a:cxnSpLocks/>
          </p:cNvCxnSpPr>
          <p:nvPr/>
        </p:nvCxnSpPr>
        <p:spPr bwMode="auto">
          <a:xfrm>
            <a:off x="5402011" y="2836942"/>
            <a:ext cx="0" cy="6294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015E4AD-FA4A-4A3A-B873-4A94C346FE12}"/>
              </a:ext>
            </a:extLst>
          </p:cNvPr>
          <p:cNvCxnSpPr>
            <a:cxnSpLocks/>
          </p:cNvCxnSpPr>
          <p:nvPr/>
        </p:nvCxnSpPr>
        <p:spPr bwMode="auto">
          <a:xfrm>
            <a:off x="6265475" y="2822319"/>
            <a:ext cx="0" cy="13690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D27E4CC-6A39-4C48-9285-68E0805A5935}"/>
              </a:ext>
            </a:extLst>
          </p:cNvPr>
          <p:cNvCxnSpPr>
            <a:cxnSpLocks/>
          </p:cNvCxnSpPr>
          <p:nvPr/>
        </p:nvCxnSpPr>
        <p:spPr bwMode="auto">
          <a:xfrm>
            <a:off x="7877077" y="2588514"/>
            <a:ext cx="0" cy="10025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610642B-D4B9-49C4-AA2C-14393F7EC8B7}"/>
              </a:ext>
            </a:extLst>
          </p:cNvPr>
          <p:cNvCxnSpPr>
            <a:cxnSpLocks/>
          </p:cNvCxnSpPr>
          <p:nvPr/>
        </p:nvCxnSpPr>
        <p:spPr bwMode="auto">
          <a:xfrm>
            <a:off x="8076368" y="2579183"/>
            <a:ext cx="0" cy="63875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DF141DB-8AE9-42C0-8E8E-F94D6DFD0A68}"/>
              </a:ext>
            </a:extLst>
          </p:cNvPr>
          <p:cNvCxnSpPr>
            <a:cxnSpLocks/>
          </p:cNvCxnSpPr>
          <p:nvPr/>
        </p:nvCxnSpPr>
        <p:spPr bwMode="auto">
          <a:xfrm>
            <a:off x="8922724" y="2590851"/>
            <a:ext cx="0" cy="24609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id="{3A3DAEB0-A6C0-41CF-BCDF-66B6FAD31409}"/>
              </a:ext>
            </a:extLst>
          </p:cNvPr>
          <p:cNvSpPr txBox="1">
            <a:spLocks/>
          </p:cNvSpPr>
          <p:nvPr/>
        </p:nvSpPr>
        <p:spPr bwMode="auto">
          <a:xfrm>
            <a:off x="3878994" y="4166311"/>
            <a:ext cx="2574315" cy="65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kern="0" dirty="0"/>
              <a:t>No WR on R3 after power cut</a:t>
            </a:r>
          </a:p>
          <a:p>
            <a:pPr marL="4445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kern="0" dirty="0"/>
              <a:t>Back (</a:t>
            </a:r>
            <a:r>
              <a:rPr lang="de-CH" sz="1200" kern="0" dirty="0"/>
              <a:t>1 </a:t>
            </a:r>
            <a:r>
              <a:rPr lang="de-CH" sz="1200" kern="0" dirty="0" err="1"/>
              <a:t>day</a:t>
            </a:r>
            <a:r>
              <a:rPr lang="it-IT" sz="1200" kern="0" dirty="0"/>
              <a:t>)</a:t>
            </a:r>
            <a:r>
              <a:rPr lang="en-US" sz="1200" kern="0" dirty="0"/>
              <a:t> to </a:t>
            </a:r>
            <a:r>
              <a:rPr lang="en-US" sz="1200" kern="0" dirty="0" err="1"/>
              <a:t>B</a:t>
            </a:r>
            <a:r>
              <a:rPr lang="en-US" sz="1200" kern="0" baseline="-25000" dirty="0" err="1"/>
              <a:t>up</a:t>
            </a:r>
            <a:r>
              <a:rPr lang="en-US" sz="1200" kern="0" dirty="0"/>
              <a:t>/</a:t>
            </a:r>
            <a:r>
              <a:rPr lang="en-US" sz="1200" kern="0" dirty="0" err="1"/>
              <a:t>B</a:t>
            </a:r>
            <a:r>
              <a:rPr lang="en-US" sz="1200" kern="0" baseline="-25000" dirty="0" err="1"/>
              <a:t>down</a:t>
            </a:r>
            <a:r>
              <a:rPr lang="en-US" sz="1200" kern="0" dirty="0"/>
              <a:t> workaround: use spare SFP3 input</a:t>
            </a:r>
            <a:endParaRPr lang="en-US" sz="1200" kern="0" baseline="-250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14846</TotalTime>
  <Pages>0</Pages>
  <Words>990</Words>
  <Characters>0</Characters>
  <Application>Microsoft Office PowerPoint</Application>
  <PresentationFormat>Custom</PresentationFormat>
  <Lines>0</Lines>
  <Paragraphs>239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ＭＳ Ｐゴシック</vt:lpstr>
      <vt:lpstr>Arial</vt:lpstr>
      <vt:lpstr>Calibri</vt:lpstr>
      <vt:lpstr>Symbol</vt:lpstr>
      <vt:lpstr>Wingdings</vt:lpstr>
      <vt:lpstr>AT-MEL_template</vt:lpstr>
      <vt:lpstr>Status and planning of the PSB B-train</vt:lpstr>
      <vt:lpstr>PowerPoint Presentation</vt:lpstr>
      <vt:lpstr>Legacy B-Train Sensors</vt:lpstr>
      <vt:lpstr>Legacy B-Train Electronics</vt:lpstr>
      <vt:lpstr>New FIRESTORM B-Train System</vt:lpstr>
      <vt:lpstr>White Rabbit Distribution System</vt:lpstr>
      <vt:lpstr>PowerPoint Presentation</vt:lpstr>
      <vt:lpstr>PSB B-train Reliability Run</vt:lpstr>
      <vt:lpstr>Time Line of PSB Reliability Run</vt:lpstr>
      <vt:lpstr>White Rabbit issues and solutions</vt:lpstr>
      <vt:lpstr>PowerPoint Presentation</vt:lpstr>
      <vt:lpstr>NMR field marker results</vt:lpstr>
      <vt:lpstr>Comparison of measured field at injection</vt:lpstr>
      <vt:lpstr>Comparison of measured field at extraction</vt:lpstr>
      <vt:lpstr>Comparison of measured field throughout a cycle</vt:lpstr>
      <vt:lpstr>Integrator drift correction</vt:lpstr>
      <vt:lpstr>Impact on radial loop</vt:lpstr>
      <vt:lpstr>Possible temperature effects</vt:lpstr>
      <vt:lpstr>PowerPoint Presentation</vt:lpstr>
      <vt:lpstr>Final FIRESTORM B-train system</vt:lpstr>
      <vt:lpstr>Status</vt:lpstr>
      <vt:lpstr>Planning</vt:lpstr>
      <vt:lpstr>PowerPoint Presentation</vt:lpstr>
      <vt:lpstr>Conclusions</vt:lpstr>
      <vt:lpstr>PowerPoint Presentation</vt:lpstr>
      <vt:lpstr>Integrator Drift Over Time</vt:lpstr>
      <vt:lpstr>Test campaign in bldg. 867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Eleni Tournaki</dc:creator>
  <cp:keywords/>
  <dc:description/>
  <cp:lastModifiedBy>Marco Buzio</cp:lastModifiedBy>
  <cp:revision>553</cp:revision>
  <dcterms:modified xsi:type="dcterms:W3CDTF">2018-11-26T11:08:24Z</dcterms:modified>
</cp:coreProperties>
</file>