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4160" r:id="rId1"/>
  </p:sldMasterIdLst>
  <p:notesMasterIdLst>
    <p:notesMasterId r:id="rId18"/>
  </p:notesMasterIdLst>
  <p:handoutMasterIdLst>
    <p:handoutMasterId r:id="rId19"/>
  </p:handoutMasterIdLst>
  <p:sldIdLst>
    <p:sldId id="606" r:id="rId2"/>
    <p:sldId id="666" r:id="rId3"/>
    <p:sldId id="665" r:id="rId4"/>
    <p:sldId id="670" r:id="rId5"/>
    <p:sldId id="677" r:id="rId6"/>
    <p:sldId id="680" r:id="rId7"/>
    <p:sldId id="681" r:id="rId8"/>
    <p:sldId id="683" r:id="rId9"/>
    <p:sldId id="686" r:id="rId10"/>
    <p:sldId id="495" r:id="rId11"/>
    <p:sldId id="497" r:id="rId12"/>
    <p:sldId id="500" r:id="rId13"/>
    <p:sldId id="506" r:id="rId14"/>
    <p:sldId id="507" r:id="rId15"/>
    <p:sldId id="499" r:id="rId16"/>
    <p:sldId id="687" r:id="rId17"/>
  </p:sldIdLst>
  <p:sldSz cx="12192000" cy="6858000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Franklin Gothic Book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Franklin Gothic Book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Franklin Gothic Book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Franklin Gothic Book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Franklin Gothic Book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Franklin Gothic Book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Franklin Gothic Book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Franklin Gothic Book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Franklin Gothic Book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3202988-0087-9145-89D5-9A387C555A96}">
          <p14:sldIdLst>
            <p14:sldId id="606"/>
            <p14:sldId id="666"/>
            <p14:sldId id="665"/>
            <p14:sldId id="670"/>
            <p14:sldId id="677"/>
            <p14:sldId id="680"/>
            <p14:sldId id="681"/>
            <p14:sldId id="683"/>
            <p14:sldId id="686"/>
            <p14:sldId id="495"/>
            <p14:sldId id="497"/>
            <p14:sldId id="500"/>
            <p14:sldId id="506"/>
            <p14:sldId id="507"/>
            <p14:sldId id="499"/>
            <p14:sldId id="6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e Chew jtchew@lbl.gov" initials="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95A"/>
    <a:srgbClr val="1F497B"/>
    <a:srgbClr val="000000"/>
    <a:srgbClr val="1E497D"/>
    <a:srgbClr val="0432FF"/>
    <a:srgbClr val="E56C0A"/>
    <a:srgbClr val="B9B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57" autoAdjust="0"/>
    <p:restoredTop sz="86306" autoAdjust="0"/>
  </p:normalViewPr>
  <p:slideViewPr>
    <p:cSldViewPr>
      <p:cViewPr varScale="1">
        <p:scale>
          <a:sx n="92" d="100"/>
          <a:sy n="92" d="100"/>
        </p:scale>
        <p:origin x="1000" y="144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36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9616"/>
    </p:cViewPr>
  </p:sorterViewPr>
  <p:notesViewPr>
    <p:cSldViewPr>
      <p:cViewPr varScale="1">
        <p:scale>
          <a:sx n="116" d="100"/>
          <a:sy n="116" d="100"/>
        </p:scale>
        <p:origin x="3120" y="19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AEAAC-FF4A-BB4E-8F33-70C3EF028A8E}" type="datetimeFigureOut">
              <a:rPr lang="en-US" smtClean="0"/>
              <a:pPr/>
              <a:t>11/28/18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21B7B-7190-7045-8798-B453942897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38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8" name="AutoShape 1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2" name="AutoShape 1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4" name="AutoShape 2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5" name="AutoShape 2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7" name="AutoShape 2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8" name="AutoShape 2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9" name="AutoShape 2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0" name="AutoShape 2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1" name="AutoShape 2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2" name="AutoShape 2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3" name="AutoShape 2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4" name="AutoShape 3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5" name="AutoShape 3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6" name="AutoShape 3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7" name="AutoShape 3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8" name="AutoShape 3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9" name="AutoShape 3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0" name="AutoShape 3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1" name="AutoShape 3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2" name="AutoShape 3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3" name="AutoShape 3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4" name="AutoShape 4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6" name="Rectangle 42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083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endParaRPr lang="en-US" altLang="x-none"/>
          </a:p>
        </p:txBody>
      </p:sp>
      <p:sp>
        <p:nvSpPr>
          <p:cNvPr id="6187" name="Rectangle 4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685800"/>
            <a:ext cx="5981700" cy="3365500"/>
          </a:xfrm>
          <a:prstGeom prst="rect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188" name="Rectangle 4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22900" cy="405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x-none" altLang="x-none"/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90" name="Rectangle 46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083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fld id="{E84E3283-8A06-0E42-A559-FF12BE7771D8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42545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85800"/>
            <a:ext cx="5981700" cy="3365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E84E3283-8A06-0E42-A559-FF12BE7771D8}" type="slidenum">
              <a:rPr lang="en-US" altLang="x-none" smtClean="0"/>
              <a:pPr/>
              <a:t>1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932509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 increase with no increase in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Jc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tape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460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85800"/>
            <a:ext cx="5981700" cy="3365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8B5D81-DB48-4DEA-B765-3C289C1C364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6400" y="685800"/>
            <a:ext cx="5981700" cy="3365500"/>
          </a:xfrm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F2544-5079-40B7-A367-FD84E81D67A0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6400" y="685800"/>
            <a:ext cx="5981700" cy="3365500"/>
          </a:xfrm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F2544-5079-40B7-A367-FD84E81D67A0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81BDA6-B052-47EF-8423-002DDCF8F356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63445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3048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800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664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632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7924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20160714_001-2-Edit_blueppt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087"/>
          <a:stretch/>
        </p:blipFill>
        <p:spPr>
          <a:xfrm>
            <a:off x="0" y="8"/>
            <a:ext cx="1752600" cy="6306741"/>
          </a:xfrm>
          <a:prstGeom prst="rect">
            <a:avLst/>
          </a:prstGeom>
        </p:spPr>
      </p:pic>
      <p:pic>
        <p:nvPicPr>
          <p:cNvPr id="8" name="Picture 7" descr="20160714_001-2-Edit_blueppt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087"/>
          <a:stretch/>
        </p:blipFill>
        <p:spPr>
          <a:xfrm>
            <a:off x="10439400" y="8"/>
            <a:ext cx="1752600" cy="6306741"/>
          </a:xfrm>
          <a:prstGeom prst="rect">
            <a:avLst/>
          </a:prstGeom>
        </p:spPr>
      </p:pic>
      <p:pic>
        <p:nvPicPr>
          <p:cNvPr id="4" name="Picture 3" descr="20160714_001-2-Edit_blueppt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9"/>
            <a:ext cx="9134856" cy="6306741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4891939"/>
            <a:ext cx="12192000" cy="1421788"/>
          </a:xfrm>
          <a:prstGeom prst="rect">
            <a:avLst/>
          </a:prstGeom>
          <a:gradFill>
            <a:gsLst>
              <a:gs pos="0">
                <a:schemeClr val="tx2">
                  <a:alpha val="61000"/>
                </a:schemeClr>
              </a:gs>
              <a:gs pos="100000">
                <a:schemeClr val="accent3">
                  <a:alpha val="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726" y="4891939"/>
            <a:ext cx="10968567" cy="805052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+mn-lt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2209800"/>
            <a:ext cx="12192000" cy="2183808"/>
          </a:xfrm>
          <a:prstGeom prst="rect">
            <a:avLst/>
          </a:prstGeom>
          <a:solidFill>
            <a:srgbClr val="00395A">
              <a:alpha val="9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11717" y="2538981"/>
            <a:ext cx="10968568" cy="1574800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855464" y="186650"/>
            <a:ext cx="2842953" cy="102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488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-1"/>
            <a:ext cx="12192000" cy="6313727"/>
          </a:xfrm>
          <a:prstGeom prst="rect">
            <a:avLst/>
          </a:prstGeom>
          <a:solidFill>
            <a:srgbClr val="00395A">
              <a:alpha val="9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4891939"/>
            <a:ext cx="12192000" cy="1421788"/>
          </a:xfrm>
          <a:prstGeom prst="rect">
            <a:avLst/>
          </a:prstGeom>
          <a:gradFill>
            <a:gsLst>
              <a:gs pos="0">
                <a:schemeClr val="tx2">
                  <a:alpha val="61000"/>
                </a:schemeClr>
              </a:gs>
              <a:gs pos="100000">
                <a:schemeClr val="accent3">
                  <a:alpha val="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726" y="4891939"/>
            <a:ext cx="10968567" cy="805052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+mn-lt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11717" y="2538981"/>
            <a:ext cx="10968568" cy="1574800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459" y="186650"/>
            <a:ext cx="2838796" cy="101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007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" y="0"/>
            <a:ext cx="12191999" cy="114300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92964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460" y="123515"/>
            <a:ext cx="2477193" cy="889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383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812" y="2130859"/>
            <a:ext cx="10364391" cy="147004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9100" y="3886658"/>
            <a:ext cx="8533805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8822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11"/>
            <a:ext cx="12192000" cy="855663"/>
          </a:xfrm>
          <a:prstGeom prst="rect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91416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12578"/>
            <a:ext cx="12192000" cy="855765"/>
          </a:xfrm>
        </p:spPr>
        <p:txBody>
          <a:bodyPr anchor="ctr"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3503" y="6356361"/>
            <a:ext cx="688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D260E43B-7F43-FA45-AAB7-E054FD6CC4E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471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O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13"/>
            <a:ext cx="12192000" cy="855663"/>
          </a:xfrm>
          <a:prstGeom prst="rect">
            <a:avLst/>
          </a:prstGeom>
          <a:solidFill>
            <a:srgbClr val="1F497D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endParaRPr lang="x-none" altLang="x-none" sz="2400">
              <a:solidFill>
                <a:srgbClr val="000000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12579"/>
            <a:ext cx="12192000" cy="84308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D0C11F7-91F7-EF4B-BDE6-9C994AE440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803" y="6400812"/>
            <a:ext cx="688900" cy="347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fld id="{D260E43B-7F43-FA45-AAB7-E054FD6CC4E3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144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3503" y="6356359"/>
            <a:ext cx="688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211627" y="-142629"/>
            <a:ext cx="12596659" cy="7137992"/>
            <a:chOff x="-158720" y="-142629"/>
            <a:chExt cx="9447494" cy="7137992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467806" y="6873248"/>
              <a:ext cx="8217866" cy="122115"/>
              <a:chOff x="467806" y="6873248"/>
              <a:chExt cx="8217866" cy="122115"/>
            </a:xfrm>
          </p:grpSpPr>
          <p:cxnSp>
            <p:nvCxnSpPr>
              <p:cNvPr id="39" name="Straight Connector 38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5" name="Straight Connector 4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Group 11"/>
            <p:cNvGrpSpPr/>
            <p:nvPr userDrawn="1"/>
          </p:nvGrpSpPr>
          <p:grpSpPr>
            <a:xfrm>
              <a:off x="467806" y="-142629"/>
              <a:ext cx="8217866" cy="122115"/>
              <a:chOff x="467806" y="6873248"/>
              <a:chExt cx="8217866" cy="122115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7" name="Straight Connector 36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 userDrawn="1"/>
          </p:nvGrpSpPr>
          <p:grpSpPr>
            <a:xfrm>
              <a:off x="-158720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 userDrawn="1"/>
          </p:nvGrpSpPr>
          <p:grpSpPr>
            <a:xfrm>
              <a:off x="9166659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Rectangle 46"/>
          <p:cNvSpPr/>
          <p:nvPr userDrawn="1"/>
        </p:nvSpPr>
        <p:spPr>
          <a:xfrm>
            <a:off x="618" y="6323783"/>
            <a:ext cx="12221599" cy="5460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457082"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457082"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8" name="Picture 47" descr="RGB_White-Seal_White-Mark_SC_Horizontal–400dpi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91" y="6457861"/>
            <a:ext cx="1586816" cy="26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01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3" r:id="rId2"/>
    <p:sldLayoutId id="2147484164" r:id="rId3"/>
    <p:sldLayoutId id="2147484165" r:id="rId4"/>
    <p:sldLayoutId id="2147484166" r:id="rId5"/>
    <p:sldLayoutId id="2147484168" r:id="rId6"/>
    <p:sldLayoutId id="2147484171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rgbClr val="1F497D"/>
          </a:solidFill>
          <a:latin typeface="+mj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1F497D"/>
          </a:solidFill>
          <a:latin typeface="+mj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1F497D"/>
          </a:solidFill>
          <a:latin typeface="+mj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1F497D"/>
          </a:solidFill>
          <a:latin typeface="+mj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4463" y="5410200"/>
            <a:ext cx="10968567" cy="80505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Soren Prestemon</a:t>
            </a:r>
          </a:p>
          <a:p>
            <a:r>
              <a:rPr lang="en-US" dirty="0"/>
              <a:t> for the (LBNL) MDP team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Status update from LBNL</a:t>
            </a:r>
          </a:p>
          <a:p>
            <a:r>
              <a:rPr lang="en-US" dirty="0"/>
              <a:t>MDP - FCC - </a:t>
            </a:r>
            <a:r>
              <a:rPr lang="en-US" dirty="0" err="1"/>
              <a:t>EuroCirCol</a:t>
            </a:r>
            <a:r>
              <a:rPr lang="en-US" dirty="0"/>
              <a:t> Meeting </a:t>
            </a:r>
          </a:p>
          <a:p>
            <a:r>
              <a:rPr lang="en-US" dirty="0"/>
              <a:t>03/12/2018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1B1B1D-2F66-854C-8700-5D7F6D38935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03030" y="6400808"/>
            <a:ext cx="688975" cy="347663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fld id="{D260E43B-7F43-FA45-AAB7-E054FD6CC4E3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61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Successfully scaled up and developed C1 magnet, </a:t>
            </a:r>
            <a:br>
              <a:rPr lang="en-US" sz="3200" dirty="0"/>
            </a:br>
            <a:r>
              <a:rPr lang="en-US" sz="3200" dirty="0"/>
              <a:t>the first 2-layer CORC</a:t>
            </a:r>
            <a:r>
              <a:rPr lang="en-US" sz="3200" baseline="30000" dirty="0"/>
              <a:t>®</a:t>
            </a:r>
            <a:r>
              <a:rPr lang="en-US" sz="3200" dirty="0"/>
              <a:t> CCT dipole magnet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F2A72A-8BE6-4ACC-9516-1CA1CEF62261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2063731"/>
            <a:ext cx="9144000" cy="32703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76401" y="1477575"/>
            <a:ext cx="1770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F497D"/>
                </a:solidFill>
                <a:latin typeface="Franklin Gothic Medium" panose="020B0603020102020204" pitchFamily="34" charset="0"/>
              </a:rPr>
              <a:t>Return-end joint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079687" y="1455925"/>
            <a:ext cx="159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F497D"/>
                </a:solidFill>
                <a:latin typeface="Franklin Gothic Medium" panose="020B0603020102020204" pitchFamily="34" charset="0"/>
              </a:rPr>
              <a:t>Lead-end joint</a:t>
            </a:r>
          </a:p>
        </p:txBody>
      </p:sp>
      <p:cxnSp>
        <p:nvCxnSpPr>
          <p:cNvPr id="12" name="Straight Arrow Connector 11"/>
          <p:cNvCxnSpPr>
            <a:stCxn id="9" idx="2"/>
          </p:cNvCxnSpPr>
          <p:nvPr/>
        </p:nvCxnSpPr>
        <p:spPr bwMode="auto">
          <a:xfrm>
            <a:off x="2561740" y="1846907"/>
            <a:ext cx="31299" cy="142502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1F497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9220204" y="1948368"/>
            <a:ext cx="1" cy="92756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1F497D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8064264" y="5311783"/>
            <a:ext cx="181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1F497D"/>
                </a:solidFill>
                <a:latin typeface="Franklin Gothic Medium" panose="020B0603020102020204" pitchFamily="34" charset="0"/>
              </a:rPr>
              <a:t>NbTi</a:t>
            </a:r>
            <a:r>
              <a:rPr lang="en-US" dirty="0">
                <a:solidFill>
                  <a:srgbClr val="1F497D"/>
                </a:solidFill>
                <a:latin typeface="Franklin Gothic Medium" panose="020B0603020102020204" pitchFamily="34" charset="0"/>
              </a:rPr>
              <a:t> cable leads</a:t>
            </a:r>
          </a:p>
        </p:txBody>
      </p:sp>
      <p:cxnSp>
        <p:nvCxnSpPr>
          <p:cNvPr id="17" name="Straight Arrow Connector 16"/>
          <p:cNvCxnSpPr>
            <a:stCxn id="15" idx="0"/>
          </p:cNvCxnSpPr>
          <p:nvPr/>
        </p:nvCxnSpPr>
        <p:spPr bwMode="auto">
          <a:xfrm flipH="1" flipV="1">
            <a:off x="7719528" y="4491135"/>
            <a:ext cx="1250593" cy="82064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1F497D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1673714" y="5311785"/>
            <a:ext cx="3532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1F497D"/>
                </a:solidFill>
                <a:latin typeface="Franklin Gothic Medium" panose="020B0603020102020204" pitchFamily="34" charset="0"/>
              </a:rPr>
              <a:t>Strongback</a:t>
            </a:r>
            <a:r>
              <a:rPr lang="en-US" dirty="0">
                <a:solidFill>
                  <a:srgbClr val="1F497D"/>
                </a:solidFill>
                <a:latin typeface="Franklin Gothic Medium" panose="020B0603020102020204" pitchFamily="34" charset="0"/>
              </a:rPr>
              <a:t> to anchor the coils and joints</a:t>
            </a:r>
          </a:p>
        </p:txBody>
      </p:sp>
      <p:cxnSp>
        <p:nvCxnSpPr>
          <p:cNvPr id="21" name="Straight Arrow Connector 20"/>
          <p:cNvCxnSpPr>
            <a:stCxn id="19" idx="0"/>
          </p:cNvCxnSpPr>
          <p:nvPr/>
        </p:nvCxnSpPr>
        <p:spPr bwMode="auto">
          <a:xfrm flipV="1">
            <a:off x="3440099" y="3698893"/>
            <a:ext cx="369906" cy="161289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1F497D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5551221" y="5334053"/>
            <a:ext cx="1312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F497D"/>
                </a:solidFill>
                <a:latin typeface="Franklin Gothic Medium" panose="020B0603020102020204" pitchFamily="34" charset="0"/>
              </a:rPr>
              <a:t>C1 mockup</a:t>
            </a:r>
          </a:p>
        </p:txBody>
      </p:sp>
      <p:cxnSp>
        <p:nvCxnSpPr>
          <p:cNvPr id="14" name="Straight Arrow Connector 13"/>
          <p:cNvCxnSpPr>
            <a:stCxn id="20" idx="0"/>
          </p:cNvCxnSpPr>
          <p:nvPr/>
        </p:nvCxnSpPr>
        <p:spPr bwMode="auto">
          <a:xfrm flipH="1" flipV="1">
            <a:off x="5728234" y="3527241"/>
            <a:ext cx="479257" cy="180681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1F497D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777302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C1 showed high thermal stability during the superconducting-normal transition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11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386" y="1333430"/>
            <a:ext cx="3442860" cy="2339564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0957" y="1375550"/>
            <a:ext cx="5556249" cy="378190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392558" y="1315678"/>
            <a:ext cx="519485" cy="172808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9" idx="6"/>
          </p:cNvCxnSpPr>
          <p:nvPr/>
        </p:nvCxnSpPr>
        <p:spPr>
          <a:xfrm>
            <a:off x="3912043" y="2179720"/>
            <a:ext cx="975360" cy="4389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35001" y="4212008"/>
            <a:ext cx="4025956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rgbClr val="1F497D"/>
                </a:solidFill>
                <a:latin typeface="Franklin Gothic Medium" panose="020B0603020102020204" pitchFamily="34" charset="0"/>
              </a:rPr>
              <a:t>100 </a:t>
            </a:r>
            <a:r>
              <a:rPr lang="en-US" sz="2133" dirty="0" err="1">
                <a:solidFill>
                  <a:srgbClr val="1F497D"/>
                </a:solidFill>
                <a:latin typeface="Franklin Gothic Medium" panose="020B0603020102020204" pitchFamily="34" charset="0"/>
              </a:rPr>
              <a:t>mW</a:t>
            </a:r>
            <a:r>
              <a:rPr lang="en-US" sz="2133" dirty="0">
                <a:solidFill>
                  <a:srgbClr val="1F497D"/>
                </a:solidFill>
                <a:latin typeface="Franklin Gothic Medium" panose="020B0603020102020204" pitchFamily="34" charset="0"/>
              </a:rPr>
              <a:t> peak power generation without thermal runaway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90386" y="5308793"/>
            <a:ext cx="11341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indent="-457189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497D"/>
                </a:solidFill>
                <a:latin typeface="Franklin Gothic Medium" panose="020B0603020102020204" pitchFamily="34" charset="0"/>
              </a:rPr>
              <a:t>Enable stable magnets that have no training and can tolerate high heat load</a:t>
            </a:r>
          </a:p>
          <a:p>
            <a:pPr marL="457189" indent="-457189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497D"/>
                </a:solidFill>
                <a:latin typeface="Franklin Gothic Medium" panose="020B0603020102020204" pitchFamily="34" charset="0"/>
              </a:rPr>
              <a:t>Next CCT magnets will be impregnated and thermal stability will be evaluated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648523" y="1476204"/>
            <a:ext cx="4025956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i="1" dirty="0">
                <a:solidFill>
                  <a:srgbClr val="1F497D"/>
                </a:solidFill>
                <a:latin typeface="Franklin Gothic Medium" panose="020B0603020102020204" pitchFamily="34" charset="0"/>
              </a:rPr>
              <a:t>J</a:t>
            </a:r>
            <a:r>
              <a:rPr lang="en-US" sz="2133" baseline="-25000" dirty="0">
                <a:solidFill>
                  <a:srgbClr val="1F497D"/>
                </a:solidFill>
                <a:latin typeface="Franklin Gothic Medium" panose="020B0603020102020204" pitchFamily="34" charset="0"/>
              </a:rPr>
              <a:t>e</a:t>
            </a:r>
            <a:r>
              <a:rPr lang="en-US" sz="2133" dirty="0">
                <a:solidFill>
                  <a:srgbClr val="1F497D"/>
                </a:solidFill>
                <a:latin typeface="Franklin Gothic Medium" panose="020B0603020102020204" pitchFamily="34" charset="0"/>
              </a:rPr>
              <a:t> ~ 620 A/mm</a:t>
            </a:r>
            <a:r>
              <a:rPr lang="en-US" sz="2133" baseline="30000" dirty="0">
                <a:solidFill>
                  <a:srgbClr val="1F497D"/>
                </a:solidFill>
                <a:latin typeface="Franklin Gothic Medium" panose="020B06030201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7928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Based on the C1 experience, we are making </a:t>
            </a:r>
            <a:br>
              <a:rPr lang="en-US" sz="3200" dirty="0"/>
            </a:br>
            <a:r>
              <a:rPr lang="en-US" sz="3200" dirty="0"/>
              <a:t>C2 magnet as a next step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4951" y="1341123"/>
            <a:ext cx="7416516" cy="365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667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4-layer design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3 T at 4.2 K and 8 kA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70 mm ID, 130 mm OD (compatible with a future MDP Nb</a:t>
            </a:r>
            <a:r>
              <a:rPr lang="en-US" kern="0" baseline="-2500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3</a:t>
            </a:r>
            <a:r>
              <a:rPr lang="en-US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Sn </a:t>
            </a:r>
            <a:r>
              <a:rPr lang="en-US" kern="0" dirty="0" err="1">
                <a:solidFill>
                  <a:srgbClr val="003366"/>
                </a:solidFill>
                <a:latin typeface="Franklin Gothic Medium" panose="020B0603020102020204" pitchFamily="34" charset="0"/>
              </a:rPr>
              <a:t>outsert</a:t>
            </a:r>
            <a:r>
              <a:rPr lang="en-US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 for hybrid testing)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630 mm long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Tilt angle: 50° for Layer 1/2; 35° for Layer 3/4 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sz="1600" kern="0" dirty="0">
              <a:solidFill>
                <a:srgbClr val="003366"/>
              </a:solidFill>
              <a:latin typeface="Franklin Gothic Medium" panose="020B0603020102020204" pitchFamily="34" charset="0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667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30-tape CORC</a:t>
            </a:r>
            <a:r>
              <a:rPr lang="en-US" sz="2667" kern="0" baseline="3000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®</a:t>
            </a:r>
            <a:r>
              <a:rPr lang="en-US" sz="2667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 wire 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kern="0" dirty="0" err="1">
                <a:solidFill>
                  <a:srgbClr val="003366"/>
                </a:solidFill>
                <a:latin typeface="Franklin Gothic Medium" panose="020B0603020102020204" pitchFamily="34" charset="0"/>
              </a:rPr>
              <a:t>SuperPower</a:t>
            </a:r>
            <a:r>
              <a:rPr lang="en-US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 30 </a:t>
            </a:r>
            <a:r>
              <a:rPr lang="en-US" i="1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µ</a:t>
            </a:r>
            <a:r>
              <a:rPr lang="en-US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m substrate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81 m long wire (4.2 km of tape)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Wire OD: 3.65 mm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Minimum bending radius: 30 mm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1607" y="1342035"/>
            <a:ext cx="2649196" cy="2422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6800" y="3904436"/>
            <a:ext cx="5889149" cy="180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811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C2 will test several key technology features required for high-field REBCO accelerator insert magnets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5834" y="1516693"/>
            <a:ext cx="5777989" cy="2185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>
              <a:buFont typeface="Arial" panose="020B0604020202020204" pitchFamily="34" charset="0"/>
              <a:buChar char="•"/>
            </a:pPr>
            <a:r>
              <a:rPr lang="en-US" sz="2933" dirty="0">
                <a:solidFill>
                  <a:schemeClr val="tx2"/>
                </a:solidFill>
                <a:latin typeface="+mj-lt"/>
              </a:rPr>
              <a:t>Develop strong metal mandrels</a:t>
            </a:r>
          </a:p>
          <a:p>
            <a:pPr marL="1066773" lvl="1" indent="-457189">
              <a:buFont typeface="Arial" panose="020B0604020202020204" pitchFamily="34" charset="0"/>
              <a:buChar char="•"/>
            </a:pPr>
            <a:r>
              <a:rPr lang="en-US" sz="2667" dirty="0">
                <a:solidFill>
                  <a:schemeClr val="tx2"/>
                </a:solidFill>
                <a:latin typeface="+mj-lt"/>
              </a:rPr>
              <a:t>Friendly design for coil winding </a:t>
            </a:r>
          </a:p>
          <a:p>
            <a:pPr marL="1066773" lvl="1" indent="-457189">
              <a:buFont typeface="Arial" panose="020B0604020202020204" pitchFamily="34" charset="0"/>
              <a:buChar char="•"/>
            </a:pPr>
            <a:r>
              <a:rPr lang="en-US" sz="2667" dirty="0">
                <a:solidFill>
                  <a:schemeClr val="tx2"/>
                </a:solidFill>
                <a:latin typeface="+mj-lt"/>
              </a:rPr>
              <a:t>Convenient to machine</a:t>
            </a:r>
          </a:p>
          <a:p>
            <a:pPr marL="1066773" lvl="1" indent="-457189">
              <a:buFont typeface="Arial" panose="020B0604020202020204" pitchFamily="34" charset="0"/>
              <a:buChar char="•"/>
            </a:pPr>
            <a:r>
              <a:rPr lang="en-US" sz="2667" dirty="0">
                <a:solidFill>
                  <a:schemeClr val="tx2"/>
                </a:solidFill>
                <a:latin typeface="+mj-lt"/>
              </a:rPr>
              <a:t>Aluminum-Bronze (leveraging MDP Nb</a:t>
            </a:r>
            <a:r>
              <a:rPr lang="en-US" sz="2667" baseline="-25000" dirty="0">
                <a:solidFill>
                  <a:schemeClr val="tx2"/>
                </a:solidFill>
                <a:latin typeface="+mj-lt"/>
              </a:rPr>
              <a:t>3</a:t>
            </a:r>
            <a:r>
              <a:rPr lang="en-US" sz="2667" dirty="0">
                <a:solidFill>
                  <a:schemeClr val="tx2"/>
                </a:solidFill>
                <a:latin typeface="+mj-lt"/>
              </a:rPr>
              <a:t>Sn CCT knowledge)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5834" y="4353581"/>
            <a:ext cx="59930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>
              <a:buFont typeface="Arial" panose="020B0604020202020204" pitchFamily="34" charset="0"/>
              <a:buChar char="•"/>
            </a:pPr>
            <a:r>
              <a:rPr lang="en-US" sz="2933" dirty="0">
                <a:solidFill>
                  <a:schemeClr val="tx2"/>
                </a:solidFill>
                <a:latin typeface="+mj-lt"/>
              </a:rPr>
              <a:t>Constrain conductors with epoxy</a:t>
            </a:r>
          </a:p>
          <a:p>
            <a:pPr marL="1066773" lvl="1" indent="-457189">
              <a:buFont typeface="Arial" panose="020B0604020202020204" pitchFamily="34" charset="0"/>
              <a:buChar char="•"/>
            </a:pPr>
            <a:r>
              <a:rPr lang="en-US" sz="2667" dirty="0" err="1">
                <a:solidFill>
                  <a:schemeClr val="tx2"/>
                </a:solidFill>
                <a:latin typeface="+mj-lt"/>
              </a:rPr>
              <a:t>Stycast</a:t>
            </a:r>
            <a:r>
              <a:rPr lang="en-US" sz="2667" dirty="0">
                <a:solidFill>
                  <a:schemeClr val="tx2"/>
                </a:solidFill>
                <a:latin typeface="+mj-lt"/>
              </a:rPr>
              <a:t> 2850 MT </a:t>
            </a:r>
          </a:p>
        </p:txBody>
      </p:sp>
      <p:pic>
        <p:nvPicPr>
          <p:cNvPr id="8" name="Picture 2" descr="https://lh3.googleusercontent.com/OPThvOrSkTkfrXiKla6lnrlivJ1yp2x4CrOoiLJ7S31xxshwl6rbJPln1LZfccvtiuf_ejJXd4etzgb8OL_--RvmI_ZEGem2_T-CBGjqgDYQ-w7vxxa_J2yzIzAAxhOfh6krWJQMAwb1JsitYlREaUnddBvG19dY0y7Bp6WNGBbxCMoJvUb-Z9cXnYOCtvnP7tSgrz7FLjhC9DIfa_KBDxqSY_CrN-r1zplaBzwrx5hOrbd515aL1o4u5QhEWytFZpvq42q753e3FnHAWVZNxscF2AefEuGlE39Un90NZyD9XXKiRnshIU-WzurvhZVZInShnZ5M8IAyNOR9mTQOEe2HjTDNFwjjOha1VY5A0-vXM76vaQyP2HS5XyPCfY8qJia_Fmh6F_Ym4rSVenulmWp9fSpTeewgiQ2OvxHXrdsWG9lMS8QA_9uvg4iPixS7YaX8HBdR4A09PuMz521xNzUpoe_GqZJ9OQI3FSwENOTNYdW1U4YD4b7aEl8P5GkdP4FYSBXTeo2uSy0zzx5yIZcw9iUJXmqa4tj3x2MonyLeBEJEtK9lOQcnhFd1G__UypvfdclMaKc7QD6vXiKBSnBX3YYii04gn6DToTRaKbCVGIFXrYXE1B9iU_bdVYD4=w1668-h938-no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7587" y="1594915"/>
            <a:ext cx="4444584" cy="249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lh3.googleusercontent.com/sQcIPhJhk8_qinvhZCtiw8Wub_u-oZ0z1Qec6FxhYAGlyaSXz3-QPDFmdO19jARtYJMrncFOIu-Mbsf9SSxKbxti2XdRW9bk-LKjwZ-wuAmcXPE-wlkUIEKriGZGWFNwdQ7kRvVffeZti_BJGCA7T2Il0M9v1wHCqbTZO1ey82K8SFfLEnGH8CukVVgsPilmRqCC59M0LlU9KreDzqzoiHBdUDvxkhRkH91AUgSeTyhst9cK5VGgIt--SiKeJvhFSJbcScaD_hUBkcyVfl9Kg5cDqSInR03FNzifZi5sw_nnzP5uuyaKdMjZEadAVktY4qT59x5O2DjtGpXk343BXm-1G-rmTIjT2N6P61EuBYPGUlWZOqAjHDlxADnMl1j-HQmsWV_hQBftPw-8YdTqDi5hvY6oFhOkl1q8XucxdK1vpeEbDL7s8UO4o0EzQN5mt-OJuJS0pyFBeVYvrtFsc5XBpQNip0X-fxuCflDwDFDT6G0OtpDwDnwrvdWO7oUgu24DN0c1p4W3jJEOR9-S7S9-XO5_EKm1_x1Gi7gdksUvGiEiJYXZOAyc62CSEi5LfvvBFezSLCCMUDhSF3n4_almllOfy8GKLCi4jLRI5eQsqDeqNmyfuMMmSALH7KLdf6J1yWKYlaNQ72f152VSh_pDrD9MO91RUnP5Ubwh_BeQ3YsqxAKQ-Sdhug=w1186-h889-no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7587" y="4353581"/>
            <a:ext cx="4444584" cy="1797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581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3-turn subscale coils provided first positive feedback on the wire performance for C2 magnet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449" y="1782171"/>
            <a:ext cx="4555740" cy="235571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14</a:t>
            </a:fld>
            <a:endParaRPr lang="en-US" dirty="0"/>
          </a:p>
        </p:txBody>
      </p:sp>
      <p:pic>
        <p:nvPicPr>
          <p:cNvPr id="8" name="Content Placeholder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997" y="1689599"/>
            <a:ext cx="4955507" cy="33726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4833" y="4137884"/>
            <a:ext cx="4684859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solidFill>
                  <a:schemeClr val="tx2"/>
                </a:solidFill>
                <a:latin typeface="+mj-lt"/>
              </a:rPr>
              <a:t>C2 wires will be bent to a minimum radius of 30 mm</a:t>
            </a:r>
          </a:p>
        </p:txBody>
      </p:sp>
      <p:sp>
        <p:nvSpPr>
          <p:cNvPr id="13" name="Right Arrow 12"/>
          <p:cNvSpPr/>
          <p:nvPr/>
        </p:nvSpPr>
        <p:spPr>
          <a:xfrm flipH="1">
            <a:off x="10008360" y="2765948"/>
            <a:ext cx="564107" cy="32754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0751185" y="2447066"/>
            <a:ext cx="1553255" cy="995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33" dirty="0">
                <a:solidFill>
                  <a:srgbClr val="FF0000"/>
                </a:solidFill>
                <a:latin typeface="+mj-lt"/>
              </a:rPr>
              <a:t>Before winding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49671" y="2308688"/>
            <a:ext cx="2547579" cy="995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33" dirty="0">
                <a:solidFill>
                  <a:schemeClr val="tx2"/>
                </a:solidFill>
                <a:latin typeface="+mj-lt"/>
              </a:rPr>
              <a:t>After bending &amp; </a:t>
            </a:r>
            <a:r>
              <a:rPr lang="en-US" sz="2933" dirty="0" err="1">
                <a:solidFill>
                  <a:schemeClr val="tx2"/>
                </a:solidFill>
                <a:latin typeface="+mj-lt"/>
              </a:rPr>
              <a:t>stycast</a:t>
            </a:r>
            <a:endParaRPr lang="en-US" sz="2933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929" y="5090547"/>
            <a:ext cx="109221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+mj-lt"/>
              </a:rPr>
              <a:t>2 – 3 m long CORC</a:t>
            </a:r>
            <a:r>
              <a:rPr lang="en-US" baseline="30000" dirty="0">
                <a:solidFill>
                  <a:schemeClr val="tx2"/>
                </a:solidFill>
                <a:latin typeface="+mj-lt"/>
              </a:rPr>
              <a:t>®</a:t>
            </a:r>
            <a:r>
              <a:rPr lang="en-US" dirty="0">
                <a:solidFill>
                  <a:schemeClr val="tx2"/>
                </a:solidFill>
                <a:latin typeface="+mj-lt"/>
              </a:rPr>
              <a:t> wire used for each 3-turn coil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+mj-lt"/>
              </a:rPr>
              <a:t>We observed 27% </a:t>
            </a:r>
            <a:r>
              <a:rPr lang="en-US" i="1" dirty="0" err="1">
                <a:solidFill>
                  <a:schemeClr val="tx2"/>
                </a:solidFill>
                <a:latin typeface="+mj-lt"/>
              </a:rPr>
              <a:t>I</a:t>
            </a:r>
            <a:r>
              <a:rPr lang="en-US" baseline="-25000" dirty="0" err="1">
                <a:solidFill>
                  <a:schemeClr val="tx2"/>
                </a:solidFill>
                <a:latin typeface="+mj-lt"/>
              </a:rPr>
              <a:t>c</a:t>
            </a:r>
            <a:r>
              <a:rPr lang="en-US" dirty="0">
                <a:solidFill>
                  <a:schemeClr val="tx2"/>
                </a:solidFill>
                <a:latin typeface="+mj-lt"/>
              </a:rPr>
              <a:t> reduction at 77 K after winding and applying </a:t>
            </a:r>
            <a:r>
              <a:rPr lang="en-US" dirty="0" err="1">
                <a:solidFill>
                  <a:schemeClr val="tx2"/>
                </a:solidFill>
                <a:latin typeface="+mj-lt"/>
              </a:rPr>
              <a:t>stycast</a:t>
            </a:r>
            <a:endParaRPr lang="en-US" dirty="0">
              <a:solidFill>
                <a:schemeClr val="tx2"/>
              </a:solidFill>
              <a:latin typeface="+mj-lt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  <a:latin typeface="+mj-lt"/>
              </a:rPr>
              <a:t>Stycast</a:t>
            </a:r>
            <a:r>
              <a:rPr lang="en-US" dirty="0">
                <a:solidFill>
                  <a:schemeClr val="tx2"/>
                </a:solidFill>
                <a:latin typeface="+mj-lt"/>
              </a:rPr>
              <a:t> has negligible impact (1% </a:t>
            </a:r>
            <a:r>
              <a:rPr lang="en-US" i="1" dirty="0" err="1">
                <a:solidFill>
                  <a:schemeClr val="tx2"/>
                </a:solidFill>
                <a:latin typeface="+mj-lt"/>
              </a:rPr>
              <a:t>I</a:t>
            </a:r>
            <a:r>
              <a:rPr lang="en-US" baseline="-25000" dirty="0" err="1">
                <a:solidFill>
                  <a:schemeClr val="tx2"/>
                </a:solidFill>
                <a:latin typeface="+mj-lt"/>
              </a:rPr>
              <a:t>c</a:t>
            </a:r>
            <a:r>
              <a:rPr lang="en-US" dirty="0">
                <a:solidFill>
                  <a:schemeClr val="tx2"/>
                </a:solidFill>
                <a:latin typeface="+mj-lt"/>
              </a:rPr>
              <a:t> reduction)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17734" y="1816245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F497D"/>
                </a:solidFill>
              </a:rPr>
              <a:t>77 K</a:t>
            </a:r>
          </a:p>
        </p:txBody>
      </p:sp>
    </p:spTree>
    <p:extLst>
      <p:ext uri="{BB962C8B-B14F-4D97-AF65-F5344CB8AC3E}">
        <p14:creationId xmlns:p14="http://schemas.microsoft.com/office/powerpoint/2010/main" val="74885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More flexible high-current REBCO wires are critical to demonstrate higher dipole fields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3867" y="1585270"/>
            <a:ext cx="5541664" cy="4490004"/>
          </a:xfrm>
        </p:spPr>
        <p:txBody>
          <a:bodyPr>
            <a:noAutofit/>
          </a:bodyPr>
          <a:lstStyle/>
          <a:p>
            <a:r>
              <a:rPr lang="en-US" sz="2133" dirty="0"/>
              <a:t>Thinner tapes are the key </a:t>
            </a:r>
          </a:p>
          <a:p>
            <a:pPr lvl="1"/>
            <a:r>
              <a:rPr lang="en-US" sz="2133" dirty="0"/>
              <a:t>They permit smaller CORC</a:t>
            </a:r>
            <a:r>
              <a:rPr lang="en-US" sz="2133" baseline="30000" dirty="0"/>
              <a:t>®</a:t>
            </a:r>
            <a:r>
              <a:rPr lang="en-US" sz="2133" dirty="0"/>
              <a:t> bending radii </a:t>
            </a:r>
            <a:r>
              <a:rPr lang="en-US" sz="2133" dirty="0">
                <a:sym typeface="Wingdings" panose="05000000000000000000" pitchFamily="2" charset="2"/>
              </a:rPr>
              <a:t>and </a:t>
            </a:r>
            <a:r>
              <a:rPr lang="en-US" sz="2133" dirty="0"/>
              <a:t>tilt angles </a:t>
            </a:r>
            <a:r>
              <a:rPr lang="en-US" sz="2133" dirty="0">
                <a:sym typeface="Wingdings" panose="05000000000000000000" pitchFamily="2" charset="2"/>
              </a:rPr>
              <a:t> </a:t>
            </a:r>
            <a:r>
              <a:rPr lang="en-US" sz="2133" dirty="0"/>
              <a:t>higher dipole fields </a:t>
            </a:r>
          </a:p>
          <a:p>
            <a:pPr lvl="1"/>
            <a:r>
              <a:rPr lang="en-US" sz="2133" dirty="0"/>
              <a:t>30 </a:t>
            </a:r>
            <a:r>
              <a:rPr lang="en-US" sz="2133" i="1" dirty="0"/>
              <a:t>µ</a:t>
            </a:r>
            <a:r>
              <a:rPr lang="en-US" sz="2133" dirty="0"/>
              <a:t>m substrate </a:t>
            </a:r>
            <a:r>
              <a:rPr lang="en-US" sz="2133" dirty="0">
                <a:sym typeface="Wingdings" panose="05000000000000000000" pitchFamily="2" charset="2"/>
              </a:rPr>
              <a:t> </a:t>
            </a:r>
            <a:r>
              <a:rPr lang="en-US" sz="2133" dirty="0"/>
              <a:t>25 </a:t>
            </a:r>
            <a:r>
              <a:rPr lang="en-US" sz="2133" i="1" dirty="0"/>
              <a:t>µ</a:t>
            </a:r>
            <a:r>
              <a:rPr lang="en-US" sz="2133" dirty="0"/>
              <a:t>m corresponds to 25% increase in </a:t>
            </a:r>
            <a:r>
              <a:rPr lang="en-US" sz="2133" i="1" dirty="0" err="1"/>
              <a:t>J</a:t>
            </a:r>
            <a:r>
              <a:rPr lang="en-US" sz="2133" baseline="-25000" dirty="0" err="1"/>
              <a:t>e</a:t>
            </a:r>
            <a:r>
              <a:rPr lang="en-US" sz="2400" baseline="-25000" dirty="0"/>
              <a:t> </a:t>
            </a:r>
          </a:p>
          <a:p>
            <a:pPr lvl="1"/>
            <a:r>
              <a:rPr lang="en-US" sz="2133" dirty="0"/>
              <a:t>Increase pinning performance at 4.2 K</a:t>
            </a:r>
            <a:endParaRPr lang="en-US" dirty="0"/>
          </a:p>
          <a:p>
            <a:endParaRPr lang="en-US" sz="1600" dirty="0"/>
          </a:p>
          <a:p>
            <a:r>
              <a:rPr lang="en-US" sz="2133" dirty="0"/>
              <a:t>The resulting tapes will have strong technology and market impact</a:t>
            </a:r>
          </a:p>
          <a:p>
            <a:pPr lvl="1"/>
            <a:r>
              <a:rPr lang="en-US" sz="2133" u="sng" dirty="0"/>
              <a:t>Need to develop them now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15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13" y="1737351"/>
            <a:ext cx="5641116" cy="40255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9507" y="5823426"/>
            <a:ext cx="391142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67" dirty="0">
                <a:solidFill>
                  <a:srgbClr val="003366"/>
                </a:solidFill>
                <a:latin typeface="Franklin Gothic Book" panose="020B0503020102020204" pitchFamily="34" charset="0"/>
              </a:rPr>
              <a:t>Wang et al., 2018 </a:t>
            </a:r>
            <a:r>
              <a:rPr lang="fr-FR" sz="1867" dirty="0" err="1">
                <a:solidFill>
                  <a:srgbClr val="003366"/>
                </a:solidFill>
                <a:latin typeface="Franklin Gothic Book" panose="020B0503020102020204" pitchFamily="34" charset="0"/>
              </a:rPr>
              <a:t>SuST</a:t>
            </a:r>
            <a:r>
              <a:rPr lang="fr-FR" sz="1867" dirty="0">
                <a:solidFill>
                  <a:srgbClr val="003366"/>
                </a:solidFill>
                <a:latin typeface="Franklin Gothic Book" panose="020B0503020102020204" pitchFamily="34" charset="0"/>
              </a:rPr>
              <a:t>, 31, 045007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4894631" y="3493138"/>
            <a:ext cx="2000887" cy="369332"/>
          </a:xfrm>
          <a:prstGeom prst="rect">
            <a:avLst/>
          </a:prstGeom>
          <a:solidFill>
            <a:srgbClr val="203BE2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Radius (mm)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7989" y="4398586"/>
            <a:ext cx="2712544" cy="830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rc 8"/>
          <p:cNvSpPr/>
          <p:nvPr/>
        </p:nvSpPr>
        <p:spPr>
          <a:xfrm rot="5400000" flipH="1">
            <a:off x="2944787" y="4438427"/>
            <a:ext cx="692467" cy="612784"/>
          </a:xfrm>
          <a:prstGeom prst="arc">
            <a:avLst>
              <a:gd name="adj1" fmla="val 15490094"/>
              <a:gd name="adj2" fmla="val 20825225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2878951" y="4165600"/>
            <a:ext cx="718461" cy="6773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869561" y="4842933"/>
            <a:ext cx="9372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59933" y="4094451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Tilt angle</a:t>
            </a:r>
          </a:p>
        </p:txBody>
      </p:sp>
    </p:spTree>
    <p:extLst>
      <p:ext uri="{BB962C8B-B14F-4D97-AF65-F5344CB8AC3E}">
        <p14:creationId xmlns:p14="http://schemas.microsoft.com/office/powerpoint/2010/main" val="4064959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2411A-8BAC-2840-B4CC-9EDDDBD07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AE162-A705-944E-8AD3-E3A88EFFE6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provides a snapshot of a subset of MDP activities</a:t>
            </a:r>
          </a:p>
          <a:p>
            <a:pPr lvl="1"/>
            <a:r>
              <a:rPr lang="en-US" dirty="0"/>
              <a:t>Note that significant work is ongoing at FNAL and at ASC/NHMFL as part of MDP as well</a:t>
            </a:r>
          </a:p>
          <a:p>
            <a:pPr lvl="1"/>
            <a:endParaRPr lang="en-US" dirty="0"/>
          </a:p>
          <a:p>
            <a:r>
              <a:rPr lang="en-US" dirty="0"/>
              <a:t>Other areas that may serve for dedicated presentations in the future include…	</a:t>
            </a:r>
          </a:p>
          <a:p>
            <a:pPr lvl="1"/>
            <a:r>
              <a:rPr lang="en-US" dirty="0"/>
              <a:t>Advances in modeling, e.g. custom FEA elements</a:t>
            </a:r>
          </a:p>
          <a:p>
            <a:pPr lvl="1"/>
            <a:r>
              <a:rPr lang="en-US" dirty="0"/>
              <a:t>Advances in diagnostics, e.g. active acoustics and machine learning</a:t>
            </a:r>
          </a:p>
          <a:p>
            <a:pPr lvl="1"/>
            <a:r>
              <a:rPr lang="en-US" dirty="0"/>
              <a:t>Advances in Nb</a:t>
            </a:r>
            <a:r>
              <a:rPr lang="en-US" baseline="-25000" dirty="0"/>
              <a:t>3</a:t>
            </a:r>
            <a:r>
              <a:rPr lang="en-US" dirty="0"/>
              <a:t>Sn superconductors</a:t>
            </a:r>
          </a:p>
          <a:p>
            <a:pPr lvl="1"/>
            <a:r>
              <a:rPr lang="en-US" dirty="0"/>
              <a:t>Developments in epoxies</a:t>
            </a:r>
          </a:p>
          <a:p>
            <a:pPr lvl="1"/>
            <a:r>
              <a:rPr lang="en-US" dirty="0"/>
              <a:t>…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E0757E-845E-814E-8730-922111A9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992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History of CCT Dipole Tests at LBNL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894487" y="6356359"/>
            <a:ext cx="687916" cy="365125"/>
          </a:xfrm>
          <a:prstGeom prst="rect">
            <a:avLst/>
          </a:prstGeom>
        </p:spPr>
        <p:txBody>
          <a:bodyPr/>
          <a:lstStyle/>
          <a:p>
            <a:fld id="{235FAACA-0ABD-BB4E-8400-0750B64F62D3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16" name="TextBox 3"/>
          <p:cNvSpPr txBox="1"/>
          <p:nvPr/>
        </p:nvSpPr>
        <p:spPr>
          <a:xfrm>
            <a:off x="76200" y="1278552"/>
            <a:ext cx="9829800" cy="4893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9456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8912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58368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7824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736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36192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55648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CCT1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/>
              <a:t>2.5 T short-sample dipole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/>
              <a:t>50 mm clear bore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/>
              <a:t>8  </a:t>
            </a:r>
            <a:r>
              <a:rPr lang="en-US" sz="1800" dirty="0" err="1"/>
              <a:t>strd</a:t>
            </a:r>
            <a:r>
              <a:rPr lang="en-US" sz="1800" dirty="0"/>
              <a:t>. </a:t>
            </a:r>
            <a:r>
              <a:rPr lang="en-US" sz="1800" dirty="0" err="1"/>
              <a:t>NbTi</a:t>
            </a:r>
            <a:r>
              <a:rPr lang="en-US" sz="1800" dirty="0"/>
              <a:t> cable   (0.65 mm SSC Outer)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/>
              <a:t>not impregnated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/>
              <a:t>11/2013</a:t>
            </a:r>
            <a:r>
              <a:rPr lang="en-US" sz="1800" i="1" dirty="0"/>
              <a:t>: </a:t>
            </a:r>
            <a:r>
              <a:rPr lang="en-US" sz="1800" b="1" i="1" dirty="0"/>
              <a:t>tested up to 2.5 T  </a:t>
            </a:r>
          </a:p>
          <a:p>
            <a:r>
              <a:rPr lang="en-US" sz="2000" b="1" i="1" dirty="0">
                <a:solidFill>
                  <a:schemeClr val="tx2">
                    <a:lumMod val="75000"/>
                  </a:schemeClr>
                </a:solidFill>
              </a:rPr>
              <a:t>CCT2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/>
              <a:t>5.3 T short-sample dipole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/>
              <a:t>90 mm clear bore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/>
              <a:t>23 </a:t>
            </a:r>
            <a:r>
              <a:rPr lang="en-US" sz="1800" dirty="0" err="1"/>
              <a:t>strd</a:t>
            </a:r>
            <a:r>
              <a:rPr lang="en-US" sz="1800" dirty="0"/>
              <a:t>. </a:t>
            </a:r>
            <a:r>
              <a:rPr lang="en-US" sz="1800" dirty="0" err="1"/>
              <a:t>NbTi</a:t>
            </a:r>
            <a:r>
              <a:rPr lang="en-US" sz="1800" dirty="0"/>
              <a:t> cable   (0.8 mm SSC Inner)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/>
              <a:t>epoxy impregnated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/>
              <a:t>5/2015: </a:t>
            </a:r>
            <a:r>
              <a:rPr lang="en-US" sz="1800" b="1" dirty="0"/>
              <a:t>tested up to 4.7 T  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CCT3/4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/>
              <a:t>10.5 T bore field at round wire short-sample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/>
              <a:t>90 mm clear bore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/>
              <a:t>CCT3 03/2016: </a:t>
            </a:r>
            <a:r>
              <a:rPr lang="en-US" sz="1800" b="1" dirty="0"/>
              <a:t>reached bore field of 7.4 T (conductor damage)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/>
              <a:t>CCT4 08/2017:</a:t>
            </a:r>
            <a:r>
              <a:rPr lang="en-US" sz="1800" b="1" dirty="0"/>
              <a:t> reached bore field of 9.1 T (substantial training)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V="1">
            <a:off x="6700614" y="2281357"/>
            <a:ext cx="2748191" cy="168105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7806" y="1272692"/>
            <a:ext cx="1200607" cy="221326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485485" y="3773315"/>
            <a:ext cx="2593630" cy="2209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91788" y="876688"/>
            <a:ext cx="756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CCT1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01588" y="1828800"/>
            <a:ext cx="756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CCT2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982208" y="3181290"/>
            <a:ext cx="15732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CCT3 / CCT4</a:t>
            </a:r>
          </a:p>
        </p:txBody>
      </p:sp>
    </p:spTree>
    <p:extLst>
      <p:ext uri="{BB962C8B-B14F-4D97-AF65-F5344CB8AC3E}">
        <p14:creationId xmlns:p14="http://schemas.microsoft.com/office/powerpoint/2010/main" val="307680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CCT Design Requires Minimal Amount of Tooling and Parts When Compared to Traditional Dipole Magnets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28600" y="1219209"/>
            <a:ext cx="11734800" cy="91439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Aluminum Bronze mandrels incorporate features for stress management and cable positioning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Minimal tooling is required for heat treatment and epoxy impregnation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235FAACA-0ABD-BB4E-8400-0750B64F62D3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2051" name="Picture 3" descr="\\thunder\Supercon\Large Magnets\CCT\CCT3a-Nb3Sn\L1\Photos\DSC071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397" y="2286008"/>
            <a:ext cx="5025043" cy="1750661"/>
          </a:xfrm>
          <a:prstGeom prst="rect">
            <a:avLst/>
          </a:prstGeom>
          <a:noFill/>
        </p:spPr>
      </p:pic>
      <p:pic>
        <p:nvPicPr>
          <p:cNvPr id="2052" name="Picture 4" descr="\\thunder\Supercon\Large Magnets\CCT\CCT3a-Nb3Sn\L1\Photos\DSC071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7599" y="2286007"/>
            <a:ext cx="3387436" cy="253841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768199" y="1905000"/>
            <a:ext cx="1518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Coil Winding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91397" y="1906939"/>
            <a:ext cx="22172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Machined Mandrel</a:t>
            </a:r>
          </a:p>
        </p:txBody>
      </p:sp>
      <p:pic>
        <p:nvPicPr>
          <p:cNvPr id="15" name="Picture 2" descr="\\thunder\Supercon\Large Magnets\CCT\CCT3a-Nb3Sn\L1\Photos\DSC0737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399" y="4515044"/>
            <a:ext cx="3661756" cy="166169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93754" y="4114800"/>
            <a:ext cx="4887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Heat Treatment with SST Sheet and Clamps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53605" y="1905000"/>
            <a:ext cx="2084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Coil Impregnation</a:t>
            </a:r>
          </a:p>
        </p:txBody>
      </p:sp>
      <p:pic>
        <p:nvPicPr>
          <p:cNvPr id="3" name="Picture 2" descr="IMG_5427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902205" y="3442199"/>
            <a:ext cx="3757320" cy="144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01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Main Technology Issues Are Being Addressed With CCT 2-Layer Magnet Series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894487" y="6356359"/>
            <a:ext cx="687916" cy="365125"/>
          </a:xfrm>
          <a:prstGeom prst="rect">
            <a:avLst/>
          </a:prstGeom>
        </p:spPr>
        <p:txBody>
          <a:bodyPr/>
          <a:lstStyle/>
          <a:p>
            <a:fld id="{235FAACA-0ABD-BB4E-8400-0750B64F62D3}" type="slidenum">
              <a:rPr lang="en-US" altLang="en-US" smtClean="0"/>
              <a:pPr/>
              <a:t>4</a:t>
            </a:fld>
            <a:endParaRPr lang="en-US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762778"/>
              </p:ext>
            </p:extLst>
          </p:nvPr>
        </p:nvGraphicFramePr>
        <p:xfrm>
          <a:off x="745067" y="1447800"/>
          <a:ext cx="7382932" cy="456628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845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5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57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57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736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/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CCT3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CCT4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CCT5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736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/>
                        <a:t>Bore size [mm]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90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90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736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/>
                        <a:t>Groove design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constant width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1.25 mm gap at pole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1.65 mm gap at pole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736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/>
                        <a:t>Conductor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RRP 54/61</a:t>
                      </a:r>
                    </a:p>
                    <a:p>
                      <a:pPr algn="ctr" fontAlgn="b"/>
                      <a:r>
                        <a:rPr lang="en-US" sz="1600" u="none" strike="noStrike" dirty="0"/>
                        <a:t>Ta doped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RRP 54/61</a:t>
                      </a:r>
                    </a:p>
                    <a:p>
                      <a:pPr algn="ctr" fontAlgn="b"/>
                      <a:r>
                        <a:rPr lang="en-US" sz="1600" u="none" strike="noStrike" dirty="0"/>
                        <a:t>Ta doped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RRP 108/127</a:t>
                      </a:r>
                    </a:p>
                    <a:p>
                      <a:pPr algn="ctr" fontAlgn="b"/>
                      <a:r>
                        <a:rPr lang="en-US" sz="1600" u="none" strike="noStrike" dirty="0"/>
                        <a:t>Ti doped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36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/>
                        <a:t>HT Temp [C]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650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660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675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736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/>
                        <a:t>Potting configuration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full magnet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full magnet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individual layers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736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/>
                        <a:t>Epoxy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CTD-101K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CTD-101K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FSU Mix 61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736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/>
                        <a:t>Layer-to-layer interface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bonded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mold released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bend and shim process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7365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/>
                        <a:t>Short</a:t>
                      </a:r>
                      <a:r>
                        <a:rPr lang="en-US" sz="1600" u="none" strike="noStrike" baseline="0" dirty="0"/>
                        <a:t> Sample Current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19.3 kA</a:t>
                      </a: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19.3 kA</a:t>
                      </a:r>
                    </a:p>
                  </a:txBody>
                  <a:tcPr marL="12700" marR="12700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17.8 kA</a:t>
                      </a:r>
                    </a:p>
                  </a:txBody>
                  <a:tcPr marL="12700" marR="12700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864600" y="3048002"/>
            <a:ext cx="325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 Field quality 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 Conductor damage/stability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 Cost and scalability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 Training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8001001" y="2743200"/>
            <a:ext cx="872067" cy="72426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958667" y="3449320"/>
            <a:ext cx="914400" cy="3048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958668" y="3763651"/>
            <a:ext cx="880533" cy="447675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8009467" y="4084320"/>
            <a:ext cx="863600" cy="70326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8077203" y="2743200"/>
            <a:ext cx="795868" cy="46717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8009467" y="4084320"/>
            <a:ext cx="863600" cy="11938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8009467" y="4084321"/>
            <a:ext cx="863600" cy="21272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7958667" y="3325495"/>
            <a:ext cx="914400" cy="1524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6248400" y="3962400"/>
            <a:ext cx="2286000" cy="1752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097488" y="2665496"/>
            <a:ext cx="457200" cy="0"/>
          </a:xfrm>
          <a:prstGeom prst="straightConnector1">
            <a:avLst/>
          </a:prstGeom>
          <a:ln w="38100"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097488" y="3219074"/>
            <a:ext cx="457200" cy="0"/>
          </a:xfrm>
          <a:prstGeom prst="straightConnector1">
            <a:avLst/>
          </a:prstGeom>
          <a:ln w="38100"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260093" y="3735304"/>
            <a:ext cx="457200" cy="0"/>
          </a:xfrm>
          <a:prstGeom prst="straightConnector1">
            <a:avLst/>
          </a:prstGeom>
          <a:ln w="38100"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260093" y="4763252"/>
            <a:ext cx="457200" cy="0"/>
          </a:xfrm>
          <a:prstGeom prst="straightConnector1">
            <a:avLst/>
          </a:prstGeom>
          <a:ln w="38100"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260093" y="2667000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097488" y="4267200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6097488" y="4781926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097488" y="5257800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667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Conductor Damage Problems Were Resolved for CCT4 and Results Lead to Focus on Training Reduction for CCT5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5791206" y="1143000"/>
            <a:ext cx="6248399" cy="1143000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1F497B"/>
                </a:solidFill>
              </a:rPr>
              <a:t>Reduction in training is the main focus for CCT5</a:t>
            </a:r>
          </a:p>
          <a:p>
            <a:pPr lvl="1"/>
            <a:r>
              <a:rPr lang="en-US" sz="1800" dirty="0">
                <a:solidFill>
                  <a:srgbClr val="1F497B"/>
                </a:solidFill>
              </a:rPr>
              <a:t>Impregnation material (CCT5 uses tougher epoxy)</a:t>
            </a:r>
          </a:p>
          <a:p>
            <a:pPr lvl="1"/>
            <a:r>
              <a:rPr lang="en-US" sz="1800" dirty="0">
                <a:solidFill>
                  <a:srgbClr val="1F497B"/>
                </a:solidFill>
              </a:rPr>
              <a:t>Frictional interfaces (CCT5 uses shim interface)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894487" y="6356359"/>
            <a:ext cx="687916" cy="365125"/>
          </a:xfrm>
          <a:prstGeom prst="rect">
            <a:avLst/>
          </a:prstGeom>
        </p:spPr>
        <p:txBody>
          <a:bodyPr/>
          <a:lstStyle/>
          <a:p>
            <a:fld id="{235FAACA-0ABD-BB4E-8400-0750B64F62D3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21" name="Content Placeholder 17"/>
          <p:cNvSpPr txBox="1">
            <a:spLocks/>
          </p:cNvSpPr>
          <p:nvPr/>
        </p:nvSpPr>
        <p:spPr bwMode="auto">
          <a:xfrm>
            <a:off x="76205" y="1138449"/>
            <a:ext cx="5774249" cy="1985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charset="0"/>
              <a:buChar char="o"/>
              <a:defRPr sz="2000" kern="1200">
                <a:solidFill>
                  <a:srgbClr val="1F497D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1F497D"/>
                </a:solidFill>
                <a:latin typeface="+mj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F497D"/>
                </a:solidFill>
                <a:latin typeface="+mj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F497D"/>
                </a:solidFill>
                <a:latin typeface="+mj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1F497B"/>
                </a:solidFill>
                <a:latin typeface="+mj-lt"/>
              </a:rPr>
              <a:t>Reached 86% of round wire short sample after 85 quenches</a:t>
            </a:r>
          </a:p>
          <a:p>
            <a:r>
              <a:rPr lang="en-US" sz="1800" dirty="0">
                <a:solidFill>
                  <a:srgbClr val="1F497B"/>
                </a:solidFill>
                <a:latin typeface="+mj-lt"/>
              </a:rPr>
              <a:t>Maximum current is 16.7 kA</a:t>
            </a:r>
          </a:p>
          <a:p>
            <a:r>
              <a:rPr lang="en-US" sz="1800" dirty="0">
                <a:solidFill>
                  <a:srgbClr val="1F497B"/>
                </a:solidFill>
                <a:latin typeface="+mj-lt"/>
              </a:rPr>
              <a:t>Maximum bore field is 9.14 T (90 mm aperture)</a:t>
            </a:r>
          </a:p>
          <a:p>
            <a:r>
              <a:rPr lang="en-US" sz="1800" dirty="0">
                <a:solidFill>
                  <a:srgbClr val="1F497B"/>
                </a:solidFill>
                <a:latin typeface="+mj-lt"/>
              </a:rPr>
              <a:t>Magnet exhibits long training but good memory after thermal cycle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70" t="29049" r="6974" b="3444"/>
          <a:stretch/>
        </p:blipFill>
        <p:spPr>
          <a:xfrm>
            <a:off x="6172201" y="2667000"/>
            <a:ext cx="3051515" cy="1828800"/>
          </a:xfrm>
          <a:prstGeom prst="rect">
            <a:avLst/>
          </a:prstGeom>
        </p:spPr>
      </p:pic>
      <p:pic>
        <p:nvPicPr>
          <p:cNvPr id="4" name="Picture 3" descr="q2_matche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1401" y="4610796"/>
            <a:ext cx="4327091" cy="16184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3600" y="2297668"/>
            <a:ext cx="3424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+mj-lt"/>
              </a:rPr>
              <a:t>Stress at Layer-to-Layer Interface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15200" y="4552890"/>
            <a:ext cx="4853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+mj-lt"/>
              </a:rPr>
              <a:t>Localization of Quenches from Acoustic Signals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534400" y="5848290"/>
            <a:ext cx="32483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chemeClr val="tx2"/>
                </a:solidFill>
                <a:latin typeface="+mj-lt"/>
              </a:rPr>
              <a:t>See talk by M. </a:t>
            </a:r>
            <a:r>
              <a:rPr lang="en-US" sz="2000" i="1" dirty="0" err="1">
                <a:solidFill>
                  <a:schemeClr val="tx2"/>
                </a:solidFill>
                <a:latin typeface="+mj-lt"/>
              </a:rPr>
              <a:t>Martchevskii</a:t>
            </a:r>
            <a:endParaRPr lang="en-US" sz="2000" i="1" dirty="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143004" y="2895608"/>
            <a:ext cx="4090471" cy="3432079"/>
            <a:chOff x="1143000" y="2792580"/>
            <a:chExt cx="4090469" cy="3432079"/>
          </a:xfrm>
        </p:grpSpPr>
        <p:sp>
          <p:nvSpPr>
            <p:cNvPr id="16" name="TextBox 15"/>
            <p:cNvSpPr txBox="1"/>
            <p:nvPr/>
          </p:nvSpPr>
          <p:spPr>
            <a:xfrm>
              <a:off x="2267528" y="2792580"/>
              <a:ext cx="24331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tx2"/>
                  </a:solidFill>
                </a:rPr>
                <a:t>CCT4 Training Behavior</a:t>
              </a:r>
            </a:p>
          </p:txBody>
        </p:sp>
        <p:pic>
          <p:nvPicPr>
            <p:cNvPr id="11" name="Picture 10" descr="Screen Shot 2018-02-07 at 11.30.02 AM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887"/>
            <a:stretch/>
          </p:blipFill>
          <p:spPr>
            <a:xfrm>
              <a:off x="1143000" y="3124200"/>
              <a:ext cx="4090469" cy="3100459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1828800" y="3505200"/>
              <a:ext cx="533400" cy="1219200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67001" y="3200400"/>
              <a:ext cx="1981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After Thermal Cycle</a:t>
              </a:r>
            </a:p>
          </p:txBody>
        </p:sp>
        <p:cxnSp>
          <p:nvCxnSpPr>
            <p:cNvPr id="22" name="Straight Arrow Connector 21"/>
            <p:cNvCxnSpPr>
              <a:stCxn id="19" idx="1"/>
            </p:cNvCxnSpPr>
            <p:nvPr/>
          </p:nvCxnSpPr>
          <p:spPr>
            <a:xfrm flipH="1">
              <a:off x="2286001" y="3369677"/>
              <a:ext cx="381000" cy="13552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806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778541" y="0"/>
            <a:ext cx="8413465" cy="1143000"/>
          </a:xfrm>
          <a:noFill/>
        </p:spPr>
        <p:txBody>
          <a:bodyPr>
            <a:normAutofit/>
          </a:bodyPr>
          <a:lstStyle/>
          <a:p>
            <a:r>
              <a:rPr lang="en-US" dirty="0"/>
              <a:t>Reminder: CCT3/CCT4 Layers Were Assembled Into The Shell And Impregnated As One Unit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111106" y="3882763"/>
            <a:ext cx="4421881" cy="2383572"/>
            <a:chOff x="457200" y="1066800"/>
            <a:chExt cx="3482788" cy="2537460"/>
          </a:xfrm>
        </p:grpSpPr>
        <p:pic>
          <p:nvPicPr>
            <p:cNvPr id="62" name="Picture 3" descr="\\thunder\Supercon\Large Magnets\CCT\CCT2-NbTi\Layer 2\Photos\DSC05583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066800"/>
              <a:ext cx="3482788" cy="2537460"/>
            </a:xfrm>
            <a:prstGeom prst="rect">
              <a:avLst/>
            </a:prstGeom>
            <a:noFill/>
          </p:spPr>
        </p:pic>
        <p:grpSp>
          <p:nvGrpSpPr>
            <p:cNvPr id="63" name="Group 62"/>
            <p:cNvGrpSpPr/>
            <p:nvPr/>
          </p:nvGrpSpPr>
          <p:grpSpPr>
            <a:xfrm>
              <a:off x="512007" y="1143000"/>
              <a:ext cx="3374193" cy="1851648"/>
              <a:chOff x="512007" y="1143000"/>
              <a:chExt cx="3374193" cy="1851648"/>
            </a:xfrm>
          </p:grpSpPr>
          <p:sp>
            <p:nvSpPr>
              <p:cNvPr id="64" name="TextBox 63"/>
              <p:cNvSpPr txBox="1"/>
              <p:nvPr/>
            </p:nvSpPr>
            <p:spPr>
              <a:xfrm>
                <a:off x="3124200" y="1143000"/>
                <a:ext cx="762000" cy="32764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</a:rPr>
                  <a:t>Layer 2</a:t>
                </a: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1981200" y="1981200"/>
                <a:ext cx="838199" cy="32764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</a:rPr>
                  <a:t>Layer 1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2286000" y="2667000"/>
                <a:ext cx="1262186" cy="32764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</a:rPr>
                  <a:t>G10 slip plane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12007" y="2667000"/>
                <a:ext cx="1283120" cy="32764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</a:rPr>
                  <a:t>Linear driver</a:t>
                </a:r>
              </a:p>
            </p:txBody>
          </p:sp>
          <p:cxnSp>
            <p:nvCxnSpPr>
              <p:cNvPr id="68" name="Straight Arrow Connector 67"/>
              <p:cNvCxnSpPr/>
              <p:nvPr/>
            </p:nvCxnSpPr>
            <p:spPr>
              <a:xfrm flipV="1">
                <a:off x="2819400" y="2286000"/>
                <a:ext cx="381000" cy="457200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638816" y="6858024"/>
            <a:ext cx="2844800" cy="365125"/>
          </a:xfrm>
        </p:spPr>
        <p:txBody>
          <a:bodyPr/>
          <a:lstStyle/>
          <a:p>
            <a:fld id="{E18BAA10-D419-4A42-A53B-D115FA5A0B9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174600" y="3919803"/>
            <a:ext cx="203332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Step 1. Assemble Layers</a:t>
            </a:r>
          </a:p>
        </p:txBody>
      </p:sp>
      <p:sp>
        <p:nvSpPr>
          <p:cNvPr id="21" name="Slide Number Placeholder 2"/>
          <p:cNvSpPr txBox="1">
            <a:spLocks/>
          </p:cNvSpPr>
          <p:nvPr/>
        </p:nvSpPr>
        <p:spPr>
          <a:xfrm>
            <a:off x="10893503" y="6388107"/>
            <a:ext cx="688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60E43B-7F43-FA45-AAB7-E054FD6CC4E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3289" y="4270375"/>
            <a:ext cx="3905160" cy="1990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49314" y="4338843"/>
            <a:ext cx="2347255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Step 2. Layers 1+2 into shell</a:t>
            </a: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0785" y="2646207"/>
            <a:ext cx="3614395" cy="3614395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8563121" y="2714790"/>
            <a:ext cx="3544417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Step 3. all impregnated together</a:t>
            </a:r>
          </a:p>
          <a:p>
            <a:r>
              <a:rPr lang="en-US" sz="1400" dirty="0">
                <a:solidFill>
                  <a:srgbClr val="000000"/>
                </a:solidFill>
              </a:rPr>
              <a:t>with the shell used as tooling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80687" y="1371606"/>
            <a:ext cx="8297764" cy="2175159"/>
          </a:xfrm>
        </p:spPr>
        <p:txBody>
          <a:bodyPr>
            <a:normAutofit/>
          </a:bodyPr>
          <a:lstStyle/>
          <a:p>
            <a:r>
              <a:rPr lang="en-US" sz="2000" dirty="0"/>
              <a:t>Reacted coils are assembled together with G10 shim between layers</a:t>
            </a:r>
          </a:p>
          <a:p>
            <a:r>
              <a:rPr lang="en-US" sz="2000" dirty="0"/>
              <a:t>Coils are inserted into the Aluminum shell and the entire assembly is vacuum impregnated with epoxy</a:t>
            </a:r>
          </a:p>
          <a:p>
            <a:r>
              <a:rPr lang="en-US" sz="2000" dirty="0"/>
              <a:t>Areas of unfilled epoxy remain between the layers </a:t>
            </a:r>
          </a:p>
          <a:p>
            <a:pPr lvl="1"/>
            <a:r>
              <a:rPr lang="en-US" sz="1600" dirty="0"/>
              <a:t>G10 shim has to be substantially thinner than gap between layers due to distortion of the mandrels during heat treatment</a:t>
            </a:r>
          </a:p>
        </p:txBody>
      </p:sp>
    </p:spTree>
    <p:extLst>
      <p:ext uri="{BB962C8B-B14F-4D97-AF65-F5344CB8AC3E}">
        <p14:creationId xmlns:p14="http://schemas.microsoft.com/office/powerpoint/2010/main" val="2542009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CCT5: New Method Developed for Coupling of Individually Potted Layers (Bend-and-Shim)</a:t>
            </a:r>
            <a:endParaRPr lang="en-US" sz="2800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228599" y="1193804"/>
            <a:ext cx="11645900" cy="2552701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Contact location between layers is controlled by using shims and </a:t>
            </a:r>
            <a:r>
              <a:rPr lang="en-US" sz="2000" dirty="0" err="1"/>
              <a:t>Kapton</a:t>
            </a:r>
            <a:r>
              <a:rPr lang="en-US" sz="2000" dirty="0"/>
              <a:t> bags that are filled with glass and epoxy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Allows for control of contact location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Fracture in interface epoxy does not propagate to the coil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Improved cooling at the pole regions from direct contact with </a:t>
            </a:r>
            <a:r>
              <a:rPr lang="en-US" sz="1800" dirty="0" err="1"/>
              <a:t>LHe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2000" dirty="0"/>
              <a:t>Directional preload to reduce energized stress can be applied by bending layers or shell, filling and curing epoxy in bent state, releasing bending pressure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0894487" y="6356357"/>
            <a:ext cx="687916" cy="365125"/>
          </a:xfrm>
          <a:prstGeom prst="rect">
            <a:avLst/>
          </a:prstGeom>
        </p:spPr>
        <p:txBody>
          <a:bodyPr/>
          <a:lstStyle/>
          <a:p>
            <a:fld id="{235FAACA-0ABD-BB4E-8400-0750B64F62D3}" type="slidenum">
              <a:rPr lang="en-US" altLang="en-US" smtClean="0"/>
              <a:pPr/>
              <a:t>7</a:t>
            </a:fld>
            <a:endParaRPr lang="en-US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754205" y="3352800"/>
            <a:ext cx="9989995" cy="2837084"/>
            <a:chOff x="228601" y="3725616"/>
            <a:chExt cx="9989995" cy="2837084"/>
          </a:xfrm>
        </p:grpSpPr>
        <p:pic>
          <p:nvPicPr>
            <p:cNvPr id="18" name="Picture 17" descr="diagram.eps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7978" b="65278"/>
            <a:stretch/>
          </p:blipFill>
          <p:spPr>
            <a:xfrm>
              <a:off x="1412522" y="4160367"/>
              <a:ext cx="2168879" cy="2127942"/>
            </a:xfrm>
            <a:prstGeom prst="rect">
              <a:avLst/>
            </a:prstGeom>
          </p:spPr>
        </p:pic>
        <p:pic>
          <p:nvPicPr>
            <p:cNvPr id="19" name="Picture 18" descr="diagram.eps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3991" t="63981"/>
            <a:stretch/>
          </p:blipFill>
          <p:spPr>
            <a:xfrm>
              <a:off x="7630142" y="4120627"/>
              <a:ext cx="2335103" cy="2207429"/>
            </a:xfrm>
            <a:prstGeom prst="rect">
              <a:avLst/>
            </a:prstGeom>
          </p:spPr>
        </p:pic>
        <p:pic>
          <p:nvPicPr>
            <p:cNvPr id="20" name="Picture 19" descr="diagram.eps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4259" r="41921" b="31945"/>
            <a:stretch/>
          </p:blipFill>
          <p:spPr>
            <a:xfrm>
              <a:off x="4419601" y="4188742"/>
              <a:ext cx="2421404" cy="2071192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228601" y="5746750"/>
              <a:ext cx="8365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layer 1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94650" y="5890602"/>
              <a:ext cx="8365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layer 2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69984" y="4465543"/>
              <a:ext cx="6555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shell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961720" y="3995130"/>
              <a:ext cx="1915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epoxy filled </a:t>
              </a:r>
              <a:r>
                <a:rPr lang="en-US" dirty="0" err="1">
                  <a:solidFill>
                    <a:srgbClr val="000000"/>
                  </a:solidFill>
                </a:rPr>
                <a:t>Kapton</a:t>
              </a:r>
              <a:r>
                <a:rPr lang="en-US" dirty="0">
                  <a:solidFill>
                    <a:srgbClr val="000000"/>
                  </a:solidFill>
                </a:rPr>
                <a:t> bag</a:t>
              </a:r>
            </a:p>
          </p:txBody>
        </p:sp>
        <p:cxnSp>
          <p:nvCxnSpPr>
            <p:cNvPr id="25" name="Straight Arrow Connector 24"/>
            <p:cNvCxnSpPr>
              <a:stCxn id="21" idx="3"/>
            </p:cNvCxnSpPr>
            <p:nvPr/>
          </p:nvCxnSpPr>
          <p:spPr>
            <a:xfrm flipV="1">
              <a:off x="1065188" y="5603881"/>
              <a:ext cx="903314" cy="32753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22" idx="1"/>
            </p:cNvCxnSpPr>
            <p:nvPr/>
          </p:nvCxnSpPr>
          <p:spPr>
            <a:xfrm flipH="1" flipV="1">
              <a:off x="2494649" y="5746750"/>
              <a:ext cx="1" cy="3285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3005668" y="4641458"/>
              <a:ext cx="604429" cy="5814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5562600" y="3783141"/>
              <a:ext cx="0" cy="452716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5562600" y="6116082"/>
              <a:ext cx="0" cy="446618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3610098" y="4641458"/>
              <a:ext cx="1491071" cy="5814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7630140" y="3820866"/>
              <a:ext cx="25884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Force Release After Cure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7846040" y="5287838"/>
              <a:ext cx="426720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9450473" y="5287838"/>
              <a:ext cx="426720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585649" y="3725616"/>
              <a:ext cx="15089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Applied Force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705601" y="5649975"/>
              <a:ext cx="25162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Directional </a:t>
              </a:r>
            </a:p>
            <a:p>
              <a:r>
                <a:rPr lang="en-US" dirty="0">
                  <a:solidFill>
                    <a:srgbClr val="000000"/>
                  </a:solidFill>
                </a:rPr>
                <a:t>Pre-Load on Coils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7655542" y="5287838"/>
              <a:ext cx="190500" cy="3621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128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Vacuum Impregnation of CCT5 1 Meter Coils using New Process Was Successful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919" y="1357884"/>
            <a:ext cx="5153881" cy="2293366"/>
          </a:xfrm>
        </p:spPr>
        <p:txBody>
          <a:bodyPr>
            <a:normAutofit/>
          </a:bodyPr>
          <a:lstStyle/>
          <a:p>
            <a:r>
              <a:rPr lang="en-US" sz="2000" dirty="0"/>
              <a:t>Coils are impregnated with mix 61 epoxy</a:t>
            </a:r>
          </a:p>
          <a:p>
            <a:r>
              <a:rPr lang="en-US" sz="2000" dirty="0"/>
              <a:t>CCT5 coils were successfully impregnated with new process</a:t>
            </a:r>
          </a:p>
          <a:p>
            <a:r>
              <a:rPr lang="en-US" sz="2000" dirty="0"/>
              <a:t>Instrumentation traces were included in the impregnation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8" name="Picture 4" descr="C:\Users\darbelaez\Downloads\DSC039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156" y="3581564"/>
            <a:ext cx="5060244" cy="2640367"/>
          </a:xfrm>
          <a:prstGeom prst="rect">
            <a:avLst/>
          </a:prstGeom>
          <a:noFill/>
        </p:spPr>
      </p:pic>
      <p:pic>
        <p:nvPicPr>
          <p:cNvPr id="1029" name="Picture 5" descr="C:\Users\darbelaez\Downloads\IMG_5480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4695" y="3858977"/>
            <a:ext cx="5228705" cy="2360815"/>
          </a:xfrm>
          <a:prstGeom prst="rect">
            <a:avLst/>
          </a:prstGeom>
          <a:noFill/>
        </p:spPr>
      </p:pic>
      <p:grpSp>
        <p:nvGrpSpPr>
          <p:cNvPr id="6" name="Group 5"/>
          <p:cNvGrpSpPr/>
          <p:nvPr/>
        </p:nvGrpSpPr>
        <p:grpSpPr>
          <a:xfrm>
            <a:off x="4749628" y="1136103"/>
            <a:ext cx="6756572" cy="2652366"/>
            <a:chOff x="130024" y="1439004"/>
            <a:chExt cx="5067429" cy="2652366"/>
          </a:xfrm>
        </p:grpSpPr>
        <p:sp>
          <p:nvSpPr>
            <p:cNvPr id="7" name="TextBox 6"/>
            <p:cNvSpPr txBox="1"/>
            <p:nvPr/>
          </p:nvSpPr>
          <p:spPr>
            <a:xfrm>
              <a:off x="2395879" y="1439004"/>
              <a:ext cx="2687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Instrumentation Trace After Potting</a:t>
              </a:r>
            </a:p>
          </p:txBody>
        </p:sp>
        <p:pic>
          <p:nvPicPr>
            <p:cNvPr id="8" name="Picture 6" descr="\\thunder\Supercon\Large Magnets\CCT\CCT5\Assembly\Potting\IMG_1750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3050" y="1842777"/>
              <a:ext cx="3014403" cy="2248593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762454" y="2641860"/>
              <a:ext cx="592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V taps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62454" y="3330214"/>
              <a:ext cx="6288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Heater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0024" y="2990086"/>
              <a:ext cx="11217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Thermometer</a:t>
              </a:r>
            </a:p>
          </p:txBody>
        </p:sp>
        <p:cxnSp>
          <p:nvCxnSpPr>
            <p:cNvPr id="12" name="Straight Arrow Connector 11"/>
            <p:cNvCxnSpPr>
              <a:stCxn id="9" idx="3"/>
            </p:cNvCxnSpPr>
            <p:nvPr/>
          </p:nvCxnSpPr>
          <p:spPr>
            <a:xfrm>
              <a:off x="1354728" y="2826526"/>
              <a:ext cx="1806342" cy="13181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9" idx="3"/>
            </p:cNvCxnSpPr>
            <p:nvPr/>
          </p:nvCxnSpPr>
          <p:spPr>
            <a:xfrm flipV="1">
              <a:off x="1354728" y="2562486"/>
              <a:ext cx="1806342" cy="26404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11" idx="3"/>
            </p:cNvCxnSpPr>
            <p:nvPr/>
          </p:nvCxnSpPr>
          <p:spPr>
            <a:xfrm flipV="1">
              <a:off x="1251731" y="2743326"/>
              <a:ext cx="1909340" cy="431426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0" idx="3"/>
            </p:cNvCxnSpPr>
            <p:nvPr/>
          </p:nvCxnSpPr>
          <p:spPr>
            <a:xfrm flipV="1">
              <a:off x="1391331" y="3160402"/>
              <a:ext cx="1664098" cy="35447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1684114" y="3212068"/>
            <a:ext cx="3345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Wrapped Coil After Impregnation </a:t>
            </a:r>
          </a:p>
        </p:txBody>
      </p:sp>
    </p:spTree>
    <p:extLst>
      <p:ext uri="{BB962C8B-B14F-4D97-AF65-F5344CB8AC3E}">
        <p14:creationId xmlns:p14="http://schemas.microsoft.com/office/powerpoint/2010/main" val="3000195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rainin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3"/>
          <a:stretch/>
        </p:blipFill>
        <p:spPr>
          <a:xfrm>
            <a:off x="7896751" y="3432434"/>
            <a:ext cx="3609446" cy="2910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Quench Training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61674"/>
            <a:ext cx="12192000" cy="2133600"/>
          </a:xfrm>
        </p:spPr>
        <p:txBody>
          <a:bodyPr>
            <a:normAutofit fontScale="92500"/>
          </a:bodyPr>
          <a:lstStyle/>
          <a:p>
            <a:r>
              <a:rPr lang="en-US" sz="2000" dirty="0"/>
              <a:t>First quench at 69% of short sample</a:t>
            </a:r>
          </a:p>
          <a:p>
            <a:r>
              <a:rPr lang="en-US" sz="2000" dirty="0"/>
              <a:t>Magnet reached 78% of short sample after 15 training quenches</a:t>
            </a:r>
          </a:p>
          <a:p>
            <a:r>
              <a:rPr lang="en-US" sz="2000" dirty="0">
                <a:solidFill>
                  <a:srgbClr val="1F497B"/>
                </a:solidFill>
              </a:rPr>
              <a:t>Outer layer (L2) quench current drops substantially after highest current quench</a:t>
            </a:r>
          </a:p>
          <a:p>
            <a:pPr lvl="1"/>
            <a:r>
              <a:rPr lang="en-US" sz="1800" dirty="0"/>
              <a:t>Quench was initiated in the inner layer (L1)</a:t>
            </a:r>
          </a:p>
          <a:p>
            <a:pPr lvl="1"/>
            <a:r>
              <a:rPr lang="en-US" sz="1800" dirty="0"/>
              <a:t>Irregular voltage develops during extraction</a:t>
            </a:r>
          </a:p>
          <a:p>
            <a:r>
              <a:rPr lang="en-US" sz="2000" dirty="0"/>
              <a:t>Improvement in early training (e.g. first quench current) and training rate possibly improved, but not dramatically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274500" y="6356359"/>
            <a:ext cx="688900" cy="365125"/>
          </a:xfrm>
        </p:spPr>
        <p:txBody>
          <a:bodyPr/>
          <a:lstStyle/>
          <a:p>
            <a:fld id="{D260E43B-7F43-FA45-AAB7-E054FD6CC4E3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 descr="Training_rel_S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2"/>
          <a:stretch/>
        </p:blipFill>
        <p:spPr>
          <a:xfrm>
            <a:off x="3733800" y="3432434"/>
            <a:ext cx="3599254" cy="29108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62400" y="3219074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F497B"/>
                </a:solidFill>
              </a:rPr>
              <a:t>Quench Current Relative to SSL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020648" y="3219074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F497B"/>
                </a:solidFill>
              </a:rPr>
              <a:t>Quench Current</a:t>
            </a:r>
          </a:p>
        </p:txBody>
      </p:sp>
      <p:pic>
        <p:nvPicPr>
          <p:cNvPr id="14" name="Picture 13" descr="IMG_553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5300" y="3714374"/>
            <a:ext cx="2743200" cy="20574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4229100" y="4184650"/>
            <a:ext cx="533400" cy="50292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267200" y="4800600"/>
            <a:ext cx="304800" cy="83820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572000" y="4021328"/>
            <a:ext cx="1447800" cy="804672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382000" y="4448048"/>
            <a:ext cx="533400" cy="530352"/>
          </a:xfrm>
          <a:prstGeom prst="line">
            <a:avLst/>
          </a:prstGeom>
          <a:ln w="12700">
            <a:solidFill>
              <a:schemeClr val="accent6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382000" y="4800600"/>
            <a:ext cx="381000" cy="91440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8763000" y="3962400"/>
            <a:ext cx="1371600" cy="83820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0858380"/>
      </p:ext>
    </p:extLst>
  </p:cSld>
  <p:clrMapOvr>
    <a:masterClrMapping/>
  </p:clrMapOvr>
</p:sld>
</file>

<file path=ppt/theme/theme1.xml><?xml version="1.0" encoding="utf-8"?>
<a:theme xmlns:a="http://schemas.openxmlformats.org/drawingml/2006/main" name="ATAP No Footer">
  <a:themeElements>
    <a:clrScheme name="Custom 1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42317</TotalTime>
  <Words>1146</Words>
  <Application>Microsoft Macintosh PowerPoint</Application>
  <PresentationFormat>Widescreen</PresentationFormat>
  <Paragraphs>222</Paragraphs>
  <Slides>16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ＭＳ Ｐゴシック</vt:lpstr>
      <vt:lpstr>Arial</vt:lpstr>
      <vt:lpstr>Calibri</vt:lpstr>
      <vt:lpstr>Courier New</vt:lpstr>
      <vt:lpstr>Franklin Gothic Book</vt:lpstr>
      <vt:lpstr>Franklin Gothic Medium</vt:lpstr>
      <vt:lpstr>Helvetica</vt:lpstr>
      <vt:lpstr>Times New Roman</vt:lpstr>
      <vt:lpstr>Wingdings</vt:lpstr>
      <vt:lpstr>ATAP No Footer</vt:lpstr>
      <vt:lpstr>PowerPoint Presentation</vt:lpstr>
      <vt:lpstr>History of CCT Dipole Tests at LBNL</vt:lpstr>
      <vt:lpstr>CCT Design Requires Minimal Amount of Tooling and Parts When Compared to Traditional Dipole Magnets</vt:lpstr>
      <vt:lpstr>Main Technology Issues Are Being Addressed With CCT 2-Layer Magnet Series </vt:lpstr>
      <vt:lpstr>Conductor Damage Problems Were Resolved for CCT4 and Results Lead to Focus on Training Reduction for CCT5</vt:lpstr>
      <vt:lpstr>Reminder: CCT3/CCT4 Layers Were Assembled Into The Shell And Impregnated As One Unit</vt:lpstr>
      <vt:lpstr>CCT5: New Method Developed for Coupling of Individually Potted Layers (Bend-and-Shim)</vt:lpstr>
      <vt:lpstr>Vacuum Impregnation of CCT5 1 Meter Coils using New Process Was Successful</vt:lpstr>
      <vt:lpstr>First Quench Training Results</vt:lpstr>
      <vt:lpstr>Successfully scaled up and developed C1 magnet,  the first 2-layer CORC® CCT dipole magnet</vt:lpstr>
      <vt:lpstr>C1 showed high thermal stability during the superconducting-normal transition</vt:lpstr>
      <vt:lpstr>Based on the C1 experience, we are making  C2 magnet as a next step</vt:lpstr>
      <vt:lpstr>C2 will test several key technology features required for high-field REBCO accelerator insert magnets</vt:lpstr>
      <vt:lpstr>3-turn subscale coils provided first positive feedback on the wire performance for C2 magnet</vt:lpstr>
      <vt:lpstr>More flexible high-current REBCO wires are critical to demonstrate higher dipole fields</vt:lpstr>
      <vt:lpstr>Summary comments</vt:lpstr>
    </vt:vector>
  </TitlesOfParts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teid05</dc:creator>
  <cp:lastModifiedBy>soren.prestemon@me.com</cp:lastModifiedBy>
  <cp:revision>802</cp:revision>
  <cp:lastPrinted>2018-01-30T00:12:16Z</cp:lastPrinted>
  <dcterms:created xsi:type="dcterms:W3CDTF">2015-07-10T17:44:33Z</dcterms:created>
  <dcterms:modified xsi:type="dcterms:W3CDTF">2018-12-03T15:33:11Z</dcterms:modified>
</cp:coreProperties>
</file>