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17"/>
  </p:notesMasterIdLst>
  <p:sldIdLst>
    <p:sldId id="256" r:id="rId3"/>
    <p:sldId id="413" r:id="rId4"/>
    <p:sldId id="407" r:id="rId5"/>
    <p:sldId id="408" r:id="rId6"/>
    <p:sldId id="409" r:id="rId7"/>
    <p:sldId id="414" r:id="rId8"/>
    <p:sldId id="411" r:id="rId9"/>
    <p:sldId id="417" r:id="rId10"/>
    <p:sldId id="418" r:id="rId11"/>
    <p:sldId id="419" r:id="rId12"/>
    <p:sldId id="420" r:id="rId13"/>
    <p:sldId id="421" r:id="rId14"/>
    <p:sldId id="416" r:id="rId15"/>
    <p:sldId id="415" r:id="rId16"/>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a:srgbClr val="00FF00"/>
    <a:srgbClr val="00FFFF"/>
    <a:srgbClr val="FF00FF"/>
    <a:srgbClr val="F3900D"/>
    <a:srgbClr val="008000"/>
    <a:srgbClr val="F9B223"/>
    <a:srgbClr val="E9CB4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29" autoAdjust="0"/>
    <p:restoredTop sz="96568" autoAdjust="0"/>
  </p:normalViewPr>
  <p:slideViewPr>
    <p:cSldViewPr snapToGrid="0" snapToObjects="1">
      <p:cViewPr varScale="1">
        <p:scale>
          <a:sx n="125" d="100"/>
          <a:sy n="125" d="100"/>
        </p:scale>
        <p:origin x="90"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uizquie\cernbox\conferences\1810_EuroCirCol\Graficas%20para%20Susan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ysClr val="windowText" lastClr="000000"/>
                </a:solidFill>
                <a:latin typeface="+mn-lt"/>
                <a:ea typeface="+mn-ea"/>
                <a:cs typeface="+mn-cs"/>
              </a:defRPr>
            </a:pPr>
            <a:endParaRPr lang="en-US"/>
          </a:p>
        </c:rich>
      </c:tx>
      <c:layout/>
      <c:overlay val="0"/>
      <c:spPr>
        <a:noFill/>
        <a:ln>
          <a:noFill/>
        </a:ln>
        <a:effectLst/>
      </c:spPr>
      <c:txPr>
        <a:bodyPr rot="0" spcFirstLastPara="1" vertOverflow="ellipsis" vert="horz" wrap="square" anchor="ctr" anchorCtr="1"/>
        <a:lstStyle/>
        <a:p>
          <a:pPr>
            <a:defRPr sz="1920" b="0"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'Pole gap'!$F$6:$H$6</c:f>
              <c:strCache>
                <c:ptCount val="1"/>
                <c:pt idx="0">
                  <c:v>Coil 101</c:v>
                </c:pt>
              </c:strCache>
            </c:strRef>
          </c:tx>
          <c:spPr>
            <a:solidFill>
              <a:srgbClr val="00B050"/>
            </a:solidFill>
            <a:ln>
              <a:noFill/>
            </a:ln>
            <a:effectLst/>
          </c:spPr>
          <c:invertIfNegative val="0"/>
          <c:cat>
            <c:strRef>
              <c:f>'Pole gap'!$E$8:$E$10</c:f>
              <c:strCache>
                <c:ptCount val="3"/>
                <c:pt idx="0">
                  <c:v>During winding</c:v>
                </c:pt>
                <c:pt idx="1">
                  <c:v>After releasing winding tension</c:v>
                </c:pt>
                <c:pt idx="2">
                  <c:v>After heat treatment</c:v>
                </c:pt>
              </c:strCache>
            </c:strRef>
          </c:cat>
          <c:val>
            <c:numRef>
              <c:f>'Pole gap'!$H$8:$H$10</c:f>
              <c:numCache>
                <c:formatCode>General</c:formatCode>
                <c:ptCount val="3"/>
                <c:pt idx="0">
                  <c:v>1.5</c:v>
                </c:pt>
                <c:pt idx="1">
                  <c:v>0.73</c:v>
                </c:pt>
                <c:pt idx="2">
                  <c:v>0.55000000000000004</c:v>
                </c:pt>
              </c:numCache>
            </c:numRef>
          </c:val>
          <c:extLst>
            <c:ext xmlns:c16="http://schemas.microsoft.com/office/drawing/2014/chart" uri="{C3380CC4-5D6E-409C-BE32-E72D297353CC}">
              <c16:uniqueId val="{00000000-9502-483D-AE9D-8EBADE7810C6}"/>
            </c:ext>
          </c:extLst>
        </c:ser>
        <c:ser>
          <c:idx val="1"/>
          <c:order val="1"/>
          <c:tx>
            <c:strRef>
              <c:f>'Pole gap'!$I$6:$K$6</c:f>
              <c:strCache>
                <c:ptCount val="1"/>
                <c:pt idx="0">
                  <c:v>Coil 102</c:v>
                </c:pt>
              </c:strCache>
            </c:strRef>
          </c:tx>
          <c:spPr>
            <a:solidFill>
              <a:srgbClr val="FF0000"/>
            </a:solidFill>
            <a:ln>
              <a:noFill/>
            </a:ln>
            <a:effectLst/>
          </c:spPr>
          <c:invertIfNegative val="0"/>
          <c:cat>
            <c:strRef>
              <c:f>'Pole gap'!$E$8:$E$10</c:f>
              <c:strCache>
                <c:ptCount val="3"/>
                <c:pt idx="0">
                  <c:v>During winding</c:v>
                </c:pt>
                <c:pt idx="1">
                  <c:v>After releasing winding tension</c:v>
                </c:pt>
                <c:pt idx="2">
                  <c:v>After heat treatment</c:v>
                </c:pt>
              </c:strCache>
            </c:strRef>
          </c:cat>
          <c:val>
            <c:numRef>
              <c:f>'Pole gap'!$K$8:$K$10</c:f>
              <c:numCache>
                <c:formatCode>General</c:formatCode>
                <c:ptCount val="3"/>
                <c:pt idx="0">
                  <c:v>1.5</c:v>
                </c:pt>
                <c:pt idx="1">
                  <c:v>1.5</c:v>
                </c:pt>
                <c:pt idx="2">
                  <c:v>1.5</c:v>
                </c:pt>
              </c:numCache>
            </c:numRef>
          </c:val>
          <c:extLst>
            <c:ext xmlns:c16="http://schemas.microsoft.com/office/drawing/2014/chart" uri="{C3380CC4-5D6E-409C-BE32-E72D297353CC}">
              <c16:uniqueId val="{00000001-9502-483D-AE9D-8EBADE7810C6}"/>
            </c:ext>
          </c:extLst>
        </c:ser>
        <c:ser>
          <c:idx val="2"/>
          <c:order val="2"/>
          <c:tx>
            <c:strRef>
              <c:f>'Pole gap'!$L$6:$N$6</c:f>
              <c:strCache>
                <c:ptCount val="1"/>
                <c:pt idx="0">
                  <c:v>Coil 103</c:v>
                </c:pt>
              </c:strCache>
            </c:strRef>
          </c:tx>
          <c:spPr>
            <a:solidFill>
              <a:srgbClr val="002060"/>
            </a:solidFill>
            <a:ln>
              <a:noFill/>
            </a:ln>
            <a:effectLst/>
          </c:spPr>
          <c:invertIfNegative val="0"/>
          <c:cat>
            <c:strRef>
              <c:f>'Pole gap'!$E$8:$E$10</c:f>
              <c:strCache>
                <c:ptCount val="3"/>
                <c:pt idx="0">
                  <c:v>During winding</c:v>
                </c:pt>
                <c:pt idx="1">
                  <c:v>After releasing winding tension</c:v>
                </c:pt>
                <c:pt idx="2">
                  <c:v>After heat treatment</c:v>
                </c:pt>
              </c:strCache>
            </c:strRef>
          </c:cat>
          <c:val>
            <c:numRef>
              <c:f>'Pole gap'!$N$8:$N$10</c:f>
              <c:numCache>
                <c:formatCode>General</c:formatCode>
                <c:ptCount val="3"/>
                <c:pt idx="0">
                  <c:v>1.5</c:v>
                </c:pt>
                <c:pt idx="1">
                  <c:v>1.5</c:v>
                </c:pt>
                <c:pt idx="2">
                  <c:v>0.55000000000000004</c:v>
                </c:pt>
              </c:numCache>
            </c:numRef>
          </c:val>
          <c:extLst>
            <c:ext xmlns:c16="http://schemas.microsoft.com/office/drawing/2014/chart" uri="{C3380CC4-5D6E-409C-BE32-E72D297353CC}">
              <c16:uniqueId val="{00000002-9502-483D-AE9D-8EBADE7810C6}"/>
            </c:ext>
          </c:extLst>
        </c:ser>
        <c:dLbls>
          <c:showLegendKey val="0"/>
          <c:showVal val="0"/>
          <c:showCatName val="0"/>
          <c:showSerName val="0"/>
          <c:showPercent val="0"/>
          <c:showBubbleSize val="0"/>
        </c:dLbls>
        <c:gapWidth val="0"/>
        <c:axId val="581405632"/>
        <c:axId val="581405304"/>
      </c:barChart>
      <c:catAx>
        <c:axId val="58140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581405304"/>
        <c:crosses val="autoZero"/>
        <c:auto val="1"/>
        <c:lblAlgn val="ctr"/>
        <c:lblOffset val="100"/>
        <c:noMultiLvlLbl val="0"/>
      </c:catAx>
      <c:valAx>
        <c:axId val="581405304"/>
        <c:scaling>
          <c:orientation val="minMax"/>
          <c:max val="2.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baseline="0">
                    <a:solidFill>
                      <a:sysClr val="windowText" lastClr="000000"/>
                    </a:solidFill>
                    <a:latin typeface="+mn-lt"/>
                    <a:ea typeface="+mn-ea"/>
                    <a:cs typeface="+mn-cs"/>
                  </a:defRPr>
                </a:pPr>
                <a:r>
                  <a:rPr lang="en-GB"/>
                  <a:t>Pole gap (mm)</a:t>
                </a:r>
              </a:p>
            </c:rich>
          </c:tx>
          <c:layout/>
          <c:overlay val="0"/>
          <c:spPr>
            <a:noFill/>
            <a:ln>
              <a:noFill/>
            </a:ln>
            <a:effectLst/>
          </c:spPr>
          <c:txPr>
            <a:bodyPr rot="-5400000" spcFirstLastPara="1" vertOverflow="ellipsis" vert="horz" wrap="square" anchor="ctr" anchorCtr="1"/>
            <a:lstStyle/>
            <a:p>
              <a:pPr>
                <a:defRPr sz="1600" b="0" i="0" u="none" strike="noStrike"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581405632"/>
        <c:crosses val="autoZero"/>
        <c:crossBetween val="between"/>
      </c:valAx>
      <c:spPr>
        <a:noFill/>
        <a:ln>
          <a:noFill/>
        </a:ln>
        <a:effectLst/>
      </c:spPr>
    </c:plotArea>
    <c:legend>
      <c:legendPos val="t"/>
      <c:layout>
        <c:manualLayout>
          <c:xMode val="edge"/>
          <c:yMode val="edge"/>
          <c:x val="0.72128408280560274"/>
          <c:y val="0.1436686754937756"/>
          <c:w val="0.23111577630101834"/>
          <c:h val="0.22906347600404697"/>
        </c:manualLayout>
      </c:layout>
      <c:overlay val="1"/>
      <c:spPr>
        <a:noFill/>
        <a:ln>
          <a:noFill/>
        </a:ln>
        <a:effectLst/>
      </c:spPr>
      <c:txPr>
        <a:bodyPr rot="0" spcFirstLastPara="1" vertOverflow="ellipsis" vert="horz" wrap="square" anchor="ctr" anchorCtr="1"/>
        <a:lstStyle/>
        <a:p>
          <a:pPr>
            <a:defRPr sz="1600" b="0" i="0" u="none" strike="noStrike"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solidFill>
            <a:sysClr val="windowText" lastClr="000000"/>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eRMC - Shell SMT - Azimuthal Strain</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1"/>
          <c:tx>
            <c:strRef>
              <c:f>Shell!$C$2</c:f>
              <c:strCache>
                <c:ptCount val="1"/>
                <c:pt idx="0">
                  <c:v>S1MT</c:v>
                </c:pt>
              </c:strCache>
              <c:extLst xmlns:c15="http://schemas.microsoft.com/office/drawing/2012/chart"/>
            </c:strRef>
          </c:tx>
          <c:spPr>
            <a:gradFill rotWithShape="1">
              <a:gsLst>
                <a:gs pos="0">
                  <a:schemeClr val="accent3">
                    <a:shade val="51000"/>
                    <a:shade val="51000"/>
                    <a:satMod val="130000"/>
                  </a:schemeClr>
                </a:gs>
                <a:gs pos="80000">
                  <a:schemeClr val="accent3">
                    <a:shade val="51000"/>
                    <a:shade val="93000"/>
                    <a:satMod val="130000"/>
                  </a:schemeClr>
                </a:gs>
                <a:gs pos="100000">
                  <a:schemeClr val="accent3">
                    <a:shade val="51000"/>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Shell!$A$3:$A$20</c:f>
              <c:strCache>
                <c:ptCount val="4"/>
                <c:pt idx="0">
                  <c:v>Initial</c:v>
                </c:pt>
                <c:pt idx="1">
                  <c:v>10mm shims on the yoke</c:v>
                </c:pt>
                <c:pt idx="2">
                  <c:v>Loading 9.55 mm shims</c:v>
                </c:pt>
                <c:pt idx="3">
                  <c:v>Cooldown</c:v>
                </c:pt>
              </c:strCache>
            </c:strRef>
          </c:cat>
          <c:val>
            <c:numRef>
              <c:f>Shell!$C$3:$C$20</c:f>
              <c:numCache>
                <c:formatCode>0</c:formatCode>
                <c:ptCount val="4"/>
                <c:pt idx="0">
                  <c:v>0</c:v>
                </c:pt>
                <c:pt idx="1">
                  <c:v>296</c:v>
                </c:pt>
                <c:pt idx="2">
                  <c:v>612</c:v>
                </c:pt>
                <c:pt idx="3">
                  <c:v>947.81885000000011</c:v>
                </c:pt>
              </c:numCache>
            </c:numRef>
          </c:val>
          <c:extLst xmlns:c15="http://schemas.microsoft.com/office/drawing/2012/chart">
            <c:ext xmlns:c16="http://schemas.microsoft.com/office/drawing/2014/chart" uri="{C3380CC4-5D6E-409C-BE32-E72D297353CC}">
              <c16:uniqueId val="{00000000-2AE4-4925-B4E6-7651EEB5CF1D}"/>
            </c:ext>
          </c:extLst>
        </c:ser>
        <c:ser>
          <c:idx val="6"/>
          <c:order val="6"/>
          <c:tx>
            <c:strRef>
              <c:f>Shell!$H$2</c:f>
              <c:strCache>
                <c:ptCount val="1"/>
                <c:pt idx="0">
                  <c:v>S2MT</c:v>
                </c:pt>
              </c:strCache>
              <c:extLst xmlns:c15="http://schemas.microsoft.com/office/drawing/2012/chart"/>
            </c:strRef>
          </c:tx>
          <c:spPr>
            <a:gradFill rotWithShape="1">
              <a:gsLst>
                <a:gs pos="0">
                  <a:schemeClr val="accent3">
                    <a:tint val="95000"/>
                    <a:shade val="51000"/>
                    <a:satMod val="130000"/>
                  </a:schemeClr>
                </a:gs>
                <a:gs pos="80000">
                  <a:schemeClr val="accent3">
                    <a:tint val="95000"/>
                    <a:shade val="93000"/>
                    <a:satMod val="130000"/>
                  </a:schemeClr>
                </a:gs>
                <a:gs pos="100000">
                  <a:schemeClr val="accent3">
                    <a:tint val="95000"/>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Shell!$A$3:$A$20</c:f>
              <c:strCache>
                <c:ptCount val="4"/>
                <c:pt idx="0">
                  <c:v>Initial</c:v>
                </c:pt>
                <c:pt idx="1">
                  <c:v>10mm shims on the yoke</c:v>
                </c:pt>
                <c:pt idx="2">
                  <c:v>Loading 9.55 mm shims</c:v>
                </c:pt>
                <c:pt idx="3">
                  <c:v>Cooldown</c:v>
                </c:pt>
              </c:strCache>
            </c:strRef>
          </c:cat>
          <c:val>
            <c:numRef>
              <c:f>Shell!$H$3:$H$20</c:f>
              <c:numCache>
                <c:formatCode>0</c:formatCode>
                <c:ptCount val="4"/>
                <c:pt idx="0">
                  <c:v>0</c:v>
                </c:pt>
                <c:pt idx="1">
                  <c:v>361</c:v>
                </c:pt>
                <c:pt idx="2">
                  <c:v>677</c:v>
                </c:pt>
                <c:pt idx="3">
                  <c:v>1004.4892</c:v>
                </c:pt>
              </c:numCache>
            </c:numRef>
          </c:val>
          <c:extLst xmlns:c15="http://schemas.microsoft.com/office/drawing/2012/chart">
            <c:ext xmlns:c16="http://schemas.microsoft.com/office/drawing/2014/chart" uri="{C3380CC4-5D6E-409C-BE32-E72D297353CC}">
              <c16:uniqueId val="{00000001-2AE4-4925-B4E6-7651EEB5CF1D}"/>
            </c:ext>
          </c:extLst>
        </c:ser>
        <c:dLbls>
          <c:showLegendKey val="0"/>
          <c:showVal val="0"/>
          <c:showCatName val="0"/>
          <c:showSerName val="0"/>
          <c:showPercent val="0"/>
          <c:showBubbleSize val="0"/>
        </c:dLbls>
        <c:gapWidth val="150"/>
        <c:axId val="230835320"/>
        <c:axId val="230835712"/>
        <c:extLst>
          <c:ext xmlns:c15="http://schemas.microsoft.com/office/drawing/2012/chart" uri="{02D57815-91ED-43cb-92C2-25804820EDAC}">
            <c15:filteredBarSeries>
              <c15:ser>
                <c:idx val="0"/>
                <c:order val="0"/>
                <c:tx>
                  <c:strRef>
                    <c:extLst>
                      <c:ext uri="{02D57815-91ED-43cb-92C2-25804820EDAC}">
                        <c15:formulaRef>
                          <c15:sqref>Shell!$B$2</c15:sqref>
                        </c15:formulaRef>
                      </c:ext>
                    </c:extLst>
                    <c:strCache>
                      <c:ptCount val="1"/>
                      <c:pt idx="0">
                        <c:v>S1CST</c:v>
                      </c:pt>
                    </c:strCache>
                  </c:strRef>
                </c:tx>
                <c:spPr>
                  <a:gradFill rotWithShape="1">
                    <a:gsLst>
                      <a:gs pos="0">
                        <a:schemeClr val="accent3">
                          <a:shade val="40000"/>
                          <a:shade val="51000"/>
                          <a:satMod val="130000"/>
                        </a:schemeClr>
                      </a:gs>
                      <a:gs pos="80000">
                        <a:schemeClr val="accent3">
                          <a:shade val="40000"/>
                          <a:shade val="93000"/>
                          <a:satMod val="130000"/>
                        </a:schemeClr>
                      </a:gs>
                      <a:gs pos="100000">
                        <a:schemeClr val="accent3">
                          <a:shade val="40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c:ex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c:ext uri="{02D57815-91ED-43cb-92C2-25804820EDAC}">
                        <c15:formulaRef>
                          <c15:sqref>Shell!$B$3:$B$19</c15:sqref>
                        </c15:formulaRef>
                      </c:ext>
                    </c:extLst>
                    <c:numCache>
                      <c:formatCode>0</c:formatCode>
                      <c:ptCount val="3"/>
                      <c:pt idx="0">
                        <c:v>0</c:v>
                      </c:pt>
                      <c:pt idx="1">
                        <c:v>287</c:v>
                      </c:pt>
                      <c:pt idx="2">
                        <c:v>575</c:v>
                      </c:pt>
                    </c:numCache>
                  </c:numRef>
                </c:val>
                <c:extLst>
                  <c:ext xmlns:c16="http://schemas.microsoft.com/office/drawing/2014/chart" uri="{C3380CC4-5D6E-409C-BE32-E72D297353CC}">
                    <c16:uniqueId val="{00000004-2AE4-4925-B4E6-7651EEB5CF1D}"/>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Shell!$E$2</c15:sqref>
                        </c15:formulaRef>
                      </c:ext>
                    </c:extLst>
                    <c:strCache>
                      <c:ptCount val="1"/>
                      <c:pt idx="0">
                        <c:v>S1CWT</c:v>
                      </c:pt>
                    </c:strCache>
                  </c:strRef>
                </c:tx>
                <c:spPr>
                  <a:gradFill rotWithShape="1">
                    <a:gsLst>
                      <a:gs pos="0">
                        <a:schemeClr val="accent3">
                          <a:shade val="73000"/>
                          <a:shade val="51000"/>
                          <a:satMod val="130000"/>
                        </a:schemeClr>
                      </a:gs>
                      <a:gs pos="80000">
                        <a:schemeClr val="accent3">
                          <a:shade val="73000"/>
                          <a:shade val="93000"/>
                          <a:satMod val="130000"/>
                        </a:schemeClr>
                      </a:gs>
                      <a:gs pos="100000">
                        <a:schemeClr val="accent3">
                          <a:shade val="73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Shell!$E$3:$E$19</c15:sqref>
                        </c15:formulaRef>
                      </c:ext>
                    </c:extLst>
                    <c:numCache>
                      <c:formatCode>0</c:formatCode>
                      <c:ptCount val="3"/>
                      <c:pt idx="0">
                        <c:v>0</c:v>
                      </c:pt>
                      <c:pt idx="1">
                        <c:v>195</c:v>
                      </c:pt>
                      <c:pt idx="2">
                        <c:v>396</c:v>
                      </c:pt>
                    </c:numCache>
                  </c:numRef>
                </c:val>
                <c:extLst xmlns:c15="http://schemas.microsoft.com/office/drawing/2012/chart">
                  <c:ext xmlns:c16="http://schemas.microsoft.com/office/drawing/2014/chart" uri="{C3380CC4-5D6E-409C-BE32-E72D297353CC}">
                    <c16:uniqueId val="{00000005-2AE4-4925-B4E6-7651EEB5CF1D}"/>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Shell!$F$2</c15:sqref>
                        </c15:formulaRef>
                      </c:ext>
                    </c:extLst>
                    <c:strCache>
                      <c:ptCount val="1"/>
                      <c:pt idx="0">
                        <c:v>S1ACWT</c:v>
                      </c:pt>
                    </c:strCache>
                  </c:strRef>
                </c:tx>
                <c:spPr>
                  <a:gradFill rotWithShape="1">
                    <a:gsLst>
                      <a:gs pos="0">
                        <a:schemeClr val="accent3">
                          <a:shade val="83000"/>
                          <a:shade val="51000"/>
                          <a:satMod val="130000"/>
                        </a:schemeClr>
                      </a:gs>
                      <a:gs pos="80000">
                        <a:schemeClr val="accent3">
                          <a:shade val="83000"/>
                          <a:shade val="93000"/>
                          <a:satMod val="130000"/>
                        </a:schemeClr>
                      </a:gs>
                      <a:gs pos="100000">
                        <a:schemeClr val="accent3">
                          <a:shade val="83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Shell!$F$3:$F$19</c15:sqref>
                        </c15:formulaRef>
                      </c:ext>
                    </c:extLst>
                    <c:numCache>
                      <c:formatCode>0</c:formatCode>
                      <c:ptCount val="3"/>
                      <c:pt idx="0">
                        <c:v>0</c:v>
                      </c:pt>
                      <c:pt idx="1">
                        <c:v>232</c:v>
                      </c:pt>
                      <c:pt idx="2">
                        <c:v>366</c:v>
                      </c:pt>
                    </c:numCache>
                  </c:numRef>
                </c:val>
                <c:extLst xmlns:c15="http://schemas.microsoft.com/office/drawing/2012/chart">
                  <c:ext xmlns:c16="http://schemas.microsoft.com/office/drawing/2014/chart" uri="{C3380CC4-5D6E-409C-BE32-E72D297353CC}">
                    <c16:uniqueId val="{00000006-2AE4-4925-B4E6-7651EEB5CF1D}"/>
                  </c:ext>
                </c:extLst>
              </c15:ser>
            </c15:filteredBarSeries>
            <c15:filteredBarSeries>
              <c15:ser>
                <c:idx val="2"/>
                <c:order val="4"/>
                <c:tx>
                  <c:strRef>
                    <c:extLst xmlns:c15="http://schemas.microsoft.com/office/drawing/2012/chart">
                      <c:ext xmlns:c15="http://schemas.microsoft.com/office/drawing/2012/chart" uri="{02D57815-91ED-43cb-92C2-25804820EDAC}">
                        <c15:formulaRef>
                          <c15:sqref>Shell!$D$2</c15:sqref>
                        </c15:formulaRef>
                      </c:ext>
                    </c:extLst>
                    <c:strCache>
                      <c:ptCount val="1"/>
                      <c:pt idx="0">
                        <c:v>S1NCST</c:v>
                      </c:pt>
                    </c:strCache>
                  </c:strRef>
                </c:tx>
                <c:spPr>
                  <a:gradFill rotWithShape="1">
                    <a:gsLst>
                      <a:gs pos="0">
                        <a:schemeClr val="accent3">
                          <a:shade val="62000"/>
                          <a:shade val="51000"/>
                          <a:satMod val="130000"/>
                        </a:schemeClr>
                      </a:gs>
                      <a:gs pos="80000">
                        <a:schemeClr val="accent3">
                          <a:shade val="62000"/>
                          <a:shade val="93000"/>
                          <a:satMod val="130000"/>
                        </a:schemeClr>
                      </a:gs>
                      <a:gs pos="100000">
                        <a:schemeClr val="accent3">
                          <a:shade val="62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Shell!$D$3:$D$19</c15:sqref>
                        </c15:formulaRef>
                      </c:ext>
                    </c:extLst>
                    <c:numCache>
                      <c:formatCode>0</c:formatCode>
                      <c:ptCount val="3"/>
                      <c:pt idx="0">
                        <c:v>0</c:v>
                      </c:pt>
                      <c:pt idx="1">
                        <c:v>306</c:v>
                      </c:pt>
                      <c:pt idx="2">
                        <c:v>499</c:v>
                      </c:pt>
                    </c:numCache>
                  </c:numRef>
                </c:val>
                <c:extLst xmlns:c15="http://schemas.microsoft.com/office/drawing/2012/chart">
                  <c:ext xmlns:c16="http://schemas.microsoft.com/office/drawing/2014/chart" uri="{C3380CC4-5D6E-409C-BE32-E72D297353CC}">
                    <c16:uniqueId val="{00000007-2AE4-4925-B4E6-7651EEB5CF1D}"/>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Shell!$G$2</c15:sqref>
                        </c15:formulaRef>
                      </c:ext>
                    </c:extLst>
                    <c:strCache>
                      <c:ptCount val="1"/>
                      <c:pt idx="0">
                        <c:v>S2CST</c:v>
                      </c:pt>
                    </c:strCache>
                  </c:strRef>
                </c:tx>
                <c:spPr>
                  <a:gradFill rotWithShape="1">
                    <a:gsLst>
                      <a:gs pos="0">
                        <a:schemeClr val="accent3">
                          <a:shade val="94000"/>
                          <a:shade val="51000"/>
                          <a:satMod val="130000"/>
                        </a:schemeClr>
                      </a:gs>
                      <a:gs pos="80000">
                        <a:schemeClr val="accent3">
                          <a:shade val="94000"/>
                          <a:shade val="93000"/>
                          <a:satMod val="130000"/>
                        </a:schemeClr>
                      </a:gs>
                      <a:gs pos="100000">
                        <a:schemeClr val="accent3">
                          <a:shade val="94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Shell!$G$3:$G$19</c15:sqref>
                        </c15:formulaRef>
                      </c:ext>
                    </c:extLst>
                    <c:numCache>
                      <c:formatCode>0</c:formatCode>
                      <c:ptCount val="3"/>
                      <c:pt idx="0">
                        <c:v>0</c:v>
                      </c:pt>
                      <c:pt idx="1">
                        <c:v>312</c:v>
                      </c:pt>
                      <c:pt idx="2">
                        <c:v>625</c:v>
                      </c:pt>
                    </c:numCache>
                  </c:numRef>
                </c:val>
                <c:extLst xmlns:c15="http://schemas.microsoft.com/office/drawing/2012/chart">
                  <c:ext xmlns:c16="http://schemas.microsoft.com/office/drawing/2014/chart" uri="{C3380CC4-5D6E-409C-BE32-E72D297353CC}">
                    <c16:uniqueId val="{00000008-2AE4-4925-B4E6-7651EEB5CF1D}"/>
                  </c:ext>
                </c:extLst>
              </c15:ser>
            </c15:filteredBarSeries>
            <c15:filteredBarSeries>
              <c15:ser>
                <c:idx val="8"/>
                <c:order val="7"/>
                <c:tx>
                  <c:strRef>
                    <c:extLst xmlns:c15="http://schemas.microsoft.com/office/drawing/2012/chart">
                      <c:ext xmlns:c15="http://schemas.microsoft.com/office/drawing/2012/chart" uri="{02D57815-91ED-43cb-92C2-25804820EDAC}">
                        <c15:formulaRef>
                          <c15:sqref>Shell!$J$2</c15:sqref>
                        </c15:formulaRef>
                      </c:ext>
                    </c:extLst>
                    <c:strCache>
                      <c:ptCount val="1"/>
                      <c:pt idx="0">
                        <c:v>S2CWT</c:v>
                      </c:pt>
                    </c:strCache>
                  </c:strRef>
                </c:tx>
                <c:spPr>
                  <a:gradFill rotWithShape="1">
                    <a:gsLst>
                      <a:gs pos="0">
                        <a:schemeClr val="accent3">
                          <a:tint val="74000"/>
                          <a:shade val="51000"/>
                          <a:satMod val="130000"/>
                        </a:schemeClr>
                      </a:gs>
                      <a:gs pos="80000">
                        <a:schemeClr val="accent3">
                          <a:tint val="74000"/>
                          <a:shade val="93000"/>
                          <a:satMod val="130000"/>
                        </a:schemeClr>
                      </a:gs>
                      <a:gs pos="100000">
                        <a:schemeClr val="accent3">
                          <a:tint val="74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Shell!$J$3:$J$19</c15:sqref>
                        </c15:formulaRef>
                      </c:ext>
                    </c:extLst>
                    <c:numCache>
                      <c:formatCode>0</c:formatCode>
                      <c:ptCount val="3"/>
                      <c:pt idx="0">
                        <c:v>0</c:v>
                      </c:pt>
                      <c:pt idx="1">
                        <c:v>257</c:v>
                      </c:pt>
                      <c:pt idx="2">
                        <c:v>432</c:v>
                      </c:pt>
                    </c:numCache>
                  </c:numRef>
                </c:val>
                <c:extLst xmlns:c15="http://schemas.microsoft.com/office/drawing/2012/chart">
                  <c:ext xmlns:c16="http://schemas.microsoft.com/office/drawing/2014/chart" uri="{C3380CC4-5D6E-409C-BE32-E72D297353CC}">
                    <c16:uniqueId val="{00000009-2AE4-4925-B4E6-7651EEB5CF1D}"/>
                  </c:ext>
                </c:extLst>
              </c15:ser>
            </c15:filteredBarSeries>
            <c15:filteredBarSeries>
              <c15:ser>
                <c:idx val="9"/>
                <c:order val="8"/>
                <c:tx>
                  <c:strRef>
                    <c:extLst xmlns:c15="http://schemas.microsoft.com/office/drawing/2012/chart">
                      <c:ext xmlns:c15="http://schemas.microsoft.com/office/drawing/2012/chart" uri="{02D57815-91ED-43cb-92C2-25804820EDAC}">
                        <c15:formulaRef>
                          <c15:sqref>Shell!$K$2</c15:sqref>
                        </c15:formulaRef>
                      </c:ext>
                    </c:extLst>
                    <c:strCache>
                      <c:ptCount val="1"/>
                      <c:pt idx="0">
                        <c:v>S2ACWT</c:v>
                      </c:pt>
                    </c:strCache>
                  </c:strRef>
                </c:tx>
                <c:spPr>
                  <a:gradFill rotWithShape="1">
                    <a:gsLst>
                      <a:gs pos="0">
                        <a:schemeClr val="accent3">
                          <a:tint val="63000"/>
                          <a:shade val="51000"/>
                          <a:satMod val="130000"/>
                        </a:schemeClr>
                      </a:gs>
                      <a:gs pos="80000">
                        <a:schemeClr val="accent3">
                          <a:tint val="63000"/>
                          <a:shade val="93000"/>
                          <a:satMod val="130000"/>
                        </a:schemeClr>
                      </a:gs>
                      <a:gs pos="100000">
                        <a:schemeClr val="accent3">
                          <a:tint val="63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Shell!$K$3:$K$19</c15:sqref>
                        </c15:formulaRef>
                      </c:ext>
                    </c:extLst>
                    <c:numCache>
                      <c:formatCode>0</c:formatCode>
                      <c:ptCount val="3"/>
                      <c:pt idx="0">
                        <c:v>0</c:v>
                      </c:pt>
                      <c:pt idx="1">
                        <c:v>237</c:v>
                      </c:pt>
                      <c:pt idx="2">
                        <c:v>448</c:v>
                      </c:pt>
                    </c:numCache>
                  </c:numRef>
                </c:val>
                <c:extLst xmlns:c15="http://schemas.microsoft.com/office/drawing/2012/chart">
                  <c:ext xmlns:c16="http://schemas.microsoft.com/office/drawing/2014/chart" uri="{C3380CC4-5D6E-409C-BE32-E72D297353CC}">
                    <c16:uniqueId val="{0000000A-2AE4-4925-B4E6-7651EEB5CF1D}"/>
                  </c:ext>
                </c:extLst>
              </c15:ser>
            </c15:filteredBarSeries>
            <c15:filteredBarSeries>
              <c15:ser>
                <c:idx val="7"/>
                <c:order val="9"/>
                <c:tx>
                  <c:strRef>
                    <c:extLst xmlns:c15="http://schemas.microsoft.com/office/drawing/2012/chart">
                      <c:ext xmlns:c15="http://schemas.microsoft.com/office/drawing/2012/chart" uri="{02D57815-91ED-43cb-92C2-25804820EDAC}">
                        <c15:formulaRef>
                          <c15:sqref>Shell!$I$2</c15:sqref>
                        </c15:formulaRef>
                      </c:ext>
                    </c:extLst>
                    <c:strCache>
                      <c:ptCount val="1"/>
                      <c:pt idx="0">
                        <c:v>S2NCST</c:v>
                      </c:pt>
                    </c:strCache>
                  </c:strRef>
                </c:tx>
                <c:spPr>
                  <a:gradFill rotWithShape="1">
                    <a:gsLst>
                      <a:gs pos="0">
                        <a:schemeClr val="accent3">
                          <a:tint val="84000"/>
                          <a:shade val="51000"/>
                          <a:satMod val="130000"/>
                        </a:schemeClr>
                      </a:gs>
                      <a:gs pos="80000">
                        <a:schemeClr val="accent3">
                          <a:tint val="84000"/>
                          <a:shade val="93000"/>
                          <a:satMod val="130000"/>
                        </a:schemeClr>
                      </a:gs>
                      <a:gs pos="100000">
                        <a:schemeClr val="accent3">
                          <a:tint val="84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Shell!$A$3:$A$20</c15:sqref>
                        </c15:formulaRef>
                      </c:ext>
                    </c:extLst>
                    <c:strCache>
                      <c:ptCount val="4"/>
                      <c:pt idx="0">
                        <c:v>Initial</c:v>
                      </c:pt>
                      <c:pt idx="1">
                        <c:v>10mm shims on the yoke</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Shell!$I$3:$I$19</c15:sqref>
                        </c15:formulaRef>
                      </c:ext>
                    </c:extLst>
                    <c:numCache>
                      <c:formatCode>0</c:formatCode>
                      <c:ptCount val="3"/>
                      <c:pt idx="0">
                        <c:v>0</c:v>
                      </c:pt>
                      <c:pt idx="1">
                        <c:v>365</c:v>
                      </c:pt>
                      <c:pt idx="2">
                        <c:v>779</c:v>
                      </c:pt>
                    </c:numCache>
                  </c:numRef>
                </c:val>
                <c:extLst xmlns:c15="http://schemas.microsoft.com/office/drawing/2012/chart">
                  <c:ext xmlns:c16="http://schemas.microsoft.com/office/drawing/2014/chart" uri="{C3380CC4-5D6E-409C-BE32-E72D297353CC}">
                    <c16:uniqueId val="{0000000B-2AE4-4925-B4E6-7651EEB5CF1D}"/>
                  </c:ext>
                </c:extLst>
              </c15:ser>
            </c15:filteredBarSeries>
          </c:ext>
        </c:extLst>
      </c:barChart>
      <c:lineChart>
        <c:grouping val="standard"/>
        <c:varyColors val="0"/>
        <c:ser>
          <c:idx val="10"/>
          <c:order val="10"/>
          <c:tx>
            <c:strRef>
              <c:f>Shell!$AQ$1</c:f>
              <c:strCache>
                <c:ptCount val="1"/>
                <c:pt idx="0">
                  <c:v>FEA Strain SMT (um/m)</c:v>
                </c:pt>
              </c:strCache>
            </c:strRef>
          </c:tx>
          <c:spPr>
            <a:ln w="31750" cap="rnd">
              <a:solidFill>
                <a:schemeClr val="tx1"/>
              </a:solidFill>
              <a:round/>
            </a:ln>
            <a:effectLst>
              <a:outerShdw blurRad="40000" dist="23000" dir="5400000" rotWithShape="0">
                <a:srgbClr val="000000">
                  <a:alpha val="35000"/>
                </a:srgbClr>
              </a:outerShdw>
            </a:effectLst>
          </c:spPr>
          <c:marker>
            <c:symbol val="circle"/>
            <c:size val="6"/>
            <c:spPr>
              <a:solidFill>
                <a:schemeClr val="tx1"/>
              </a:solidFill>
              <a:ln w="12700">
                <a:solidFill>
                  <a:srgbClr val="00B050"/>
                </a:solidFill>
                <a:round/>
              </a:ln>
              <a:effectLst>
                <a:outerShdw blurRad="40000" dist="23000" dir="5400000" rotWithShape="0">
                  <a:srgbClr val="000000">
                    <a:alpha val="35000"/>
                  </a:srgbClr>
                </a:outerShdw>
              </a:effectLst>
            </c:spPr>
          </c:marker>
          <c:val>
            <c:numRef>
              <c:f>Shell!$AQ$3:$AQ$20</c:f>
              <c:numCache>
                <c:formatCode>General</c:formatCode>
                <c:ptCount val="4"/>
                <c:pt idx="0">
                  <c:v>0</c:v>
                </c:pt>
                <c:pt idx="1">
                  <c:v>312</c:v>
                </c:pt>
                <c:pt idx="2">
                  <c:v>502</c:v>
                </c:pt>
                <c:pt idx="3">
                  <c:v>1322</c:v>
                </c:pt>
              </c:numCache>
            </c:numRef>
          </c:val>
          <c:smooth val="0"/>
          <c:extLst>
            <c:ext xmlns:c16="http://schemas.microsoft.com/office/drawing/2014/chart" uri="{C3380CC4-5D6E-409C-BE32-E72D297353CC}">
              <c16:uniqueId val="{00000002-2AE4-4925-B4E6-7651EEB5CF1D}"/>
            </c:ext>
          </c:extLst>
        </c:ser>
        <c:ser>
          <c:idx val="11"/>
          <c:order val="11"/>
          <c:tx>
            <c:strRef>
              <c:f>Shell!$BC$1</c:f>
              <c:strCache>
                <c:ptCount val="1"/>
                <c:pt idx="0">
                  <c:v>AVG Strain SMT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50"/>
                </a:solidFill>
                <a:round/>
              </a:ln>
              <a:effectLst>
                <a:outerShdw blurRad="40000" dist="23000" dir="5400000" rotWithShape="0">
                  <a:srgbClr val="000000">
                    <a:alpha val="35000"/>
                  </a:srgbClr>
                </a:outerShdw>
              </a:effectLst>
            </c:spPr>
          </c:marker>
          <c:val>
            <c:numRef>
              <c:f>Shell!$BC$3:$BC$20</c:f>
              <c:numCache>
                <c:formatCode>0</c:formatCode>
                <c:ptCount val="4"/>
                <c:pt idx="0">
                  <c:v>0</c:v>
                </c:pt>
                <c:pt idx="1">
                  <c:v>328.5</c:v>
                </c:pt>
                <c:pt idx="2">
                  <c:v>644.5</c:v>
                </c:pt>
                <c:pt idx="3">
                  <c:v>976.15402500000005</c:v>
                </c:pt>
              </c:numCache>
            </c:numRef>
          </c:val>
          <c:smooth val="0"/>
          <c:extLst>
            <c:ext xmlns:c16="http://schemas.microsoft.com/office/drawing/2014/chart" uri="{C3380CC4-5D6E-409C-BE32-E72D297353CC}">
              <c16:uniqueId val="{00000003-2AE4-4925-B4E6-7651EEB5CF1D}"/>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max val="15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majorUnit val="1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eRMC - Coil CMT - Azimuthal Strain</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1"/>
          <c:tx>
            <c:strRef>
              <c:f>Coils!$C$2</c:f>
              <c:strCache>
                <c:ptCount val="1"/>
                <c:pt idx="0">
                  <c:v>C1MT</c:v>
                </c:pt>
              </c:strCache>
            </c:strRef>
          </c:tx>
          <c:spPr>
            <a:gradFill rotWithShape="1">
              <a:gsLst>
                <a:gs pos="0">
                  <a:schemeClr val="accent3">
                    <a:shade val="51000"/>
                    <a:shade val="51000"/>
                    <a:satMod val="130000"/>
                  </a:schemeClr>
                </a:gs>
                <a:gs pos="80000">
                  <a:schemeClr val="accent3">
                    <a:shade val="51000"/>
                    <a:shade val="93000"/>
                    <a:satMod val="130000"/>
                  </a:schemeClr>
                </a:gs>
                <a:gs pos="100000">
                  <a:schemeClr val="accent3">
                    <a:shade val="51000"/>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Coils!$A$3:$A$20</c:f>
              <c:strCache>
                <c:ptCount val="4"/>
                <c:pt idx="0">
                  <c:v>Initial</c:v>
                </c:pt>
                <c:pt idx="1">
                  <c:v>Coil pacl bolting</c:v>
                </c:pt>
                <c:pt idx="2">
                  <c:v>Loading 9.55 mm shims</c:v>
                </c:pt>
                <c:pt idx="3">
                  <c:v>Cooldown</c:v>
                </c:pt>
              </c:strCache>
            </c:strRef>
          </c:cat>
          <c:val>
            <c:numRef>
              <c:f>Coils!$C$3:$C$20</c:f>
              <c:numCache>
                <c:formatCode>0</c:formatCode>
                <c:ptCount val="4"/>
                <c:pt idx="0">
                  <c:v>0</c:v>
                </c:pt>
                <c:pt idx="1">
                  <c:v>-12</c:v>
                </c:pt>
                <c:pt idx="2">
                  <c:v>-568</c:v>
                </c:pt>
                <c:pt idx="3">
                  <c:v>-2109.6632500000005</c:v>
                </c:pt>
              </c:numCache>
            </c:numRef>
          </c:val>
          <c:extLst xmlns:c15="http://schemas.microsoft.com/office/drawing/2012/chart">
            <c:ext xmlns:c16="http://schemas.microsoft.com/office/drawing/2014/chart" uri="{C3380CC4-5D6E-409C-BE32-E72D297353CC}">
              <c16:uniqueId val="{00000000-2382-4373-B8EE-9FF3C95A96C2}"/>
            </c:ext>
          </c:extLst>
        </c:ser>
        <c:ser>
          <c:idx val="6"/>
          <c:order val="6"/>
          <c:tx>
            <c:strRef>
              <c:f>Coils!$H$2</c:f>
              <c:strCache>
                <c:ptCount val="1"/>
                <c:pt idx="0">
                  <c:v>C2MT</c:v>
                </c:pt>
              </c:strCache>
            </c:strRef>
          </c:tx>
          <c:spPr>
            <a:gradFill rotWithShape="1">
              <a:gsLst>
                <a:gs pos="0">
                  <a:schemeClr val="accent3">
                    <a:tint val="95000"/>
                    <a:shade val="51000"/>
                    <a:satMod val="130000"/>
                  </a:schemeClr>
                </a:gs>
                <a:gs pos="80000">
                  <a:schemeClr val="accent3">
                    <a:tint val="95000"/>
                    <a:shade val="93000"/>
                    <a:satMod val="130000"/>
                  </a:schemeClr>
                </a:gs>
                <a:gs pos="100000">
                  <a:schemeClr val="accent3">
                    <a:tint val="95000"/>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Coils!$A$3:$A$20</c:f>
              <c:strCache>
                <c:ptCount val="4"/>
                <c:pt idx="0">
                  <c:v>Initial</c:v>
                </c:pt>
                <c:pt idx="1">
                  <c:v>Coil pacl bolting</c:v>
                </c:pt>
                <c:pt idx="2">
                  <c:v>Loading 9.55 mm shims</c:v>
                </c:pt>
                <c:pt idx="3">
                  <c:v>Cooldown</c:v>
                </c:pt>
              </c:strCache>
            </c:strRef>
          </c:cat>
          <c:val>
            <c:numRef>
              <c:f>Coils!$H$3:$H$20</c:f>
              <c:numCache>
                <c:formatCode>0</c:formatCode>
                <c:ptCount val="4"/>
                <c:pt idx="0">
                  <c:v>0</c:v>
                </c:pt>
                <c:pt idx="1">
                  <c:v>-45</c:v>
                </c:pt>
                <c:pt idx="2">
                  <c:v>-715</c:v>
                </c:pt>
                <c:pt idx="3">
                  <c:v>-2244.1256000000003</c:v>
                </c:pt>
              </c:numCache>
            </c:numRef>
          </c:val>
          <c:extLst xmlns:c15="http://schemas.microsoft.com/office/drawing/2012/chart">
            <c:ext xmlns:c16="http://schemas.microsoft.com/office/drawing/2014/chart" uri="{C3380CC4-5D6E-409C-BE32-E72D297353CC}">
              <c16:uniqueId val="{00000001-2382-4373-B8EE-9FF3C95A96C2}"/>
            </c:ext>
          </c:extLst>
        </c:ser>
        <c:dLbls>
          <c:showLegendKey val="0"/>
          <c:showVal val="0"/>
          <c:showCatName val="0"/>
          <c:showSerName val="0"/>
          <c:showPercent val="0"/>
          <c:showBubbleSize val="0"/>
        </c:dLbls>
        <c:gapWidth val="150"/>
        <c:axId val="230835320"/>
        <c:axId val="230835712"/>
        <c:extLst>
          <c:ext xmlns:c15="http://schemas.microsoft.com/office/drawing/2012/chart" uri="{02D57815-91ED-43cb-92C2-25804820EDAC}">
            <c15:filteredBarSeries>
              <c15:ser>
                <c:idx val="0"/>
                <c:order val="0"/>
                <c:tx>
                  <c:strRef>
                    <c:extLst>
                      <c:ext uri="{02D57815-91ED-43cb-92C2-25804820EDAC}">
                        <c15:formulaRef>
                          <c15:sqref>Coils!$B$2</c15:sqref>
                        </c15:formulaRef>
                      </c:ext>
                    </c:extLst>
                    <c:strCache>
                      <c:ptCount val="1"/>
                      <c:pt idx="0">
                        <c:v>C1CST</c:v>
                      </c:pt>
                    </c:strCache>
                  </c:strRef>
                </c:tx>
                <c:spPr>
                  <a:gradFill rotWithShape="1">
                    <a:gsLst>
                      <a:gs pos="0">
                        <a:schemeClr val="accent3">
                          <a:shade val="40000"/>
                          <a:shade val="51000"/>
                          <a:satMod val="130000"/>
                        </a:schemeClr>
                      </a:gs>
                      <a:gs pos="80000">
                        <a:schemeClr val="accent3">
                          <a:shade val="40000"/>
                          <a:shade val="93000"/>
                          <a:satMod val="130000"/>
                        </a:schemeClr>
                      </a:gs>
                      <a:gs pos="100000">
                        <a:schemeClr val="accent3">
                          <a:shade val="40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c:ex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c:ext uri="{02D57815-91ED-43cb-92C2-25804820EDAC}">
                        <c15:formulaRef>
                          <c15:sqref>Coils!$B$3:$B$19</c15:sqref>
                        </c15:formulaRef>
                      </c:ext>
                    </c:extLst>
                    <c:numCache>
                      <c:formatCode>0</c:formatCode>
                      <c:ptCount val="3"/>
                      <c:pt idx="0">
                        <c:v>0</c:v>
                      </c:pt>
                      <c:pt idx="1">
                        <c:v>-13</c:v>
                      </c:pt>
                      <c:pt idx="2">
                        <c:v>-637</c:v>
                      </c:pt>
                    </c:numCache>
                  </c:numRef>
                </c:val>
                <c:extLst>
                  <c:ext xmlns:c16="http://schemas.microsoft.com/office/drawing/2014/chart" uri="{C3380CC4-5D6E-409C-BE32-E72D297353CC}">
                    <c16:uniqueId val="{00000004-2382-4373-B8EE-9FF3C95A96C2}"/>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Coils!$E$2</c15:sqref>
                        </c15:formulaRef>
                      </c:ext>
                    </c:extLst>
                    <c:strCache>
                      <c:ptCount val="1"/>
                      <c:pt idx="0">
                        <c:v>C1RT</c:v>
                      </c:pt>
                    </c:strCache>
                  </c:strRef>
                </c:tx>
                <c:spPr>
                  <a:gradFill rotWithShape="1">
                    <a:gsLst>
                      <a:gs pos="0">
                        <a:schemeClr val="accent3">
                          <a:shade val="73000"/>
                          <a:shade val="51000"/>
                          <a:satMod val="130000"/>
                        </a:schemeClr>
                      </a:gs>
                      <a:gs pos="80000">
                        <a:schemeClr val="accent3">
                          <a:shade val="73000"/>
                          <a:shade val="93000"/>
                          <a:satMod val="130000"/>
                        </a:schemeClr>
                      </a:gs>
                      <a:gs pos="100000">
                        <a:schemeClr val="accent3">
                          <a:shade val="73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Coils!$E$3:$E$19</c15:sqref>
                        </c15:formulaRef>
                      </c:ext>
                    </c:extLst>
                    <c:numCache>
                      <c:formatCode>0</c:formatCode>
                      <c:ptCount val="3"/>
                      <c:pt idx="0">
                        <c:v>0</c:v>
                      </c:pt>
                      <c:pt idx="1">
                        <c:v>1</c:v>
                      </c:pt>
                      <c:pt idx="2">
                        <c:v>-616</c:v>
                      </c:pt>
                    </c:numCache>
                  </c:numRef>
                </c:val>
                <c:extLst xmlns:c15="http://schemas.microsoft.com/office/drawing/2012/chart">
                  <c:ext xmlns:c16="http://schemas.microsoft.com/office/drawing/2014/chart" uri="{C3380CC4-5D6E-409C-BE32-E72D297353CC}">
                    <c16:uniqueId val="{00000005-2382-4373-B8EE-9FF3C95A96C2}"/>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Coils!$F$2</c15:sqref>
                        </c15:formulaRef>
                      </c:ext>
                    </c:extLst>
                    <c:strCache>
                      <c:ptCount val="1"/>
                      <c:pt idx="0">
                        <c:v>C1LT</c:v>
                      </c:pt>
                    </c:strCache>
                  </c:strRef>
                </c:tx>
                <c:spPr>
                  <a:gradFill rotWithShape="1">
                    <a:gsLst>
                      <a:gs pos="0">
                        <a:schemeClr val="accent3">
                          <a:shade val="83000"/>
                          <a:shade val="51000"/>
                          <a:satMod val="130000"/>
                        </a:schemeClr>
                      </a:gs>
                      <a:gs pos="80000">
                        <a:schemeClr val="accent3">
                          <a:shade val="83000"/>
                          <a:shade val="93000"/>
                          <a:satMod val="130000"/>
                        </a:schemeClr>
                      </a:gs>
                      <a:gs pos="100000">
                        <a:schemeClr val="accent3">
                          <a:shade val="83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Coils!$F$3:$F$19</c15:sqref>
                        </c15:formulaRef>
                      </c:ext>
                    </c:extLst>
                    <c:numCache>
                      <c:formatCode>0</c:formatCode>
                      <c:ptCount val="3"/>
                      <c:pt idx="0">
                        <c:v>0</c:v>
                      </c:pt>
                      <c:pt idx="1">
                        <c:v>1</c:v>
                      </c:pt>
                      <c:pt idx="2">
                        <c:v>-938</c:v>
                      </c:pt>
                    </c:numCache>
                  </c:numRef>
                </c:val>
                <c:extLst xmlns:c15="http://schemas.microsoft.com/office/drawing/2012/chart">
                  <c:ext xmlns:c16="http://schemas.microsoft.com/office/drawing/2014/chart" uri="{C3380CC4-5D6E-409C-BE32-E72D297353CC}">
                    <c16:uniqueId val="{00000006-2382-4373-B8EE-9FF3C95A96C2}"/>
                  </c:ext>
                </c:extLst>
              </c15:ser>
            </c15:filteredBarSeries>
            <c15:filteredBarSeries>
              <c15:ser>
                <c:idx val="2"/>
                <c:order val="4"/>
                <c:tx>
                  <c:strRef>
                    <c:extLst xmlns:c15="http://schemas.microsoft.com/office/drawing/2012/chart">
                      <c:ext xmlns:c15="http://schemas.microsoft.com/office/drawing/2012/chart" uri="{02D57815-91ED-43cb-92C2-25804820EDAC}">
                        <c15:formulaRef>
                          <c15:sqref>Coils!$D$2</c15:sqref>
                        </c15:formulaRef>
                      </c:ext>
                    </c:extLst>
                    <c:strCache>
                      <c:ptCount val="1"/>
                      <c:pt idx="0">
                        <c:v>C1NCST</c:v>
                      </c:pt>
                    </c:strCache>
                  </c:strRef>
                </c:tx>
                <c:spPr>
                  <a:gradFill rotWithShape="1">
                    <a:gsLst>
                      <a:gs pos="0">
                        <a:schemeClr val="accent3">
                          <a:shade val="62000"/>
                          <a:shade val="51000"/>
                          <a:satMod val="130000"/>
                        </a:schemeClr>
                      </a:gs>
                      <a:gs pos="80000">
                        <a:schemeClr val="accent3">
                          <a:shade val="62000"/>
                          <a:shade val="93000"/>
                          <a:satMod val="130000"/>
                        </a:schemeClr>
                      </a:gs>
                      <a:gs pos="100000">
                        <a:schemeClr val="accent3">
                          <a:shade val="62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Coils!$D$3:$D$19</c15:sqref>
                        </c15:formulaRef>
                      </c:ext>
                    </c:extLst>
                    <c:numCache>
                      <c:formatCode>0</c:formatCode>
                      <c:ptCount val="3"/>
                      <c:pt idx="0">
                        <c:v>0</c:v>
                      </c:pt>
                      <c:pt idx="1">
                        <c:v>-6</c:v>
                      </c:pt>
                      <c:pt idx="2">
                        <c:v>-620</c:v>
                      </c:pt>
                    </c:numCache>
                  </c:numRef>
                </c:val>
                <c:extLst xmlns:c15="http://schemas.microsoft.com/office/drawing/2012/chart">
                  <c:ext xmlns:c16="http://schemas.microsoft.com/office/drawing/2014/chart" uri="{C3380CC4-5D6E-409C-BE32-E72D297353CC}">
                    <c16:uniqueId val="{00000007-2382-4373-B8EE-9FF3C95A96C2}"/>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Coils!$G$2</c15:sqref>
                        </c15:formulaRef>
                      </c:ext>
                    </c:extLst>
                    <c:strCache>
                      <c:ptCount val="1"/>
                      <c:pt idx="0">
                        <c:v>C2CST</c:v>
                      </c:pt>
                    </c:strCache>
                  </c:strRef>
                </c:tx>
                <c:spPr>
                  <a:gradFill rotWithShape="1">
                    <a:gsLst>
                      <a:gs pos="0">
                        <a:schemeClr val="accent3">
                          <a:shade val="94000"/>
                          <a:shade val="51000"/>
                          <a:satMod val="130000"/>
                        </a:schemeClr>
                      </a:gs>
                      <a:gs pos="80000">
                        <a:schemeClr val="accent3">
                          <a:shade val="94000"/>
                          <a:shade val="93000"/>
                          <a:satMod val="130000"/>
                        </a:schemeClr>
                      </a:gs>
                      <a:gs pos="100000">
                        <a:schemeClr val="accent3">
                          <a:shade val="94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Coils!$G$3:$G$19</c15:sqref>
                        </c15:formulaRef>
                      </c:ext>
                    </c:extLst>
                    <c:numCache>
                      <c:formatCode>0</c:formatCode>
                      <c:ptCount val="3"/>
                      <c:pt idx="0">
                        <c:v>0</c:v>
                      </c:pt>
                      <c:pt idx="1">
                        <c:v>-51</c:v>
                      </c:pt>
                      <c:pt idx="2">
                        <c:v>-617</c:v>
                      </c:pt>
                    </c:numCache>
                  </c:numRef>
                </c:val>
                <c:extLst xmlns:c15="http://schemas.microsoft.com/office/drawing/2012/chart">
                  <c:ext xmlns:c16="http://schemas.microsoft.com/office/drawing/2014/chart" uri="{C3380CC4-5D6E-409C-BE32-E72D297353CC}">
                    <c16:uniqueId val="{00000008-2382-4373-B8EE-9FF3C95A96C2}"/>
                  </c:ext>
                </c:extLst>
              </c15:ser>
            </c15:filteredBarSeries>
            <c15:filteredBarSeries>
              <c15:ser>
                <c:idx val="8"/>
                <c:order val="7"/>
                <c:tx>
                  <c:strRef>
                    <c:extLst xmlns:c15="http://schemas.microsoft.com/office/drawing/2012/chart">
                      <c:ext xmlns:c15="http://schemas.microsoft.com/office/drawing/2012/chart" uri="{02D57815-91ED-43cb-92C2-25804820EDAC}">
                        <c15:formulaRef>
                          <c15:sqref>Coils!$J$2</c15:sqref>
                        </c15:formulaRef>
                      </c:ext>
                    </c:extLst>
                    <c:strCache>
                      <c:ptCount val="1"/>
                      <c:pt idx="0">
                        <c:v>C2RT</c:v>
                      </c:pt>
                    </c:strCache>
                  </c:strRef>
                </c:tx>
                <c:spPr>
                  <a:gradFill rotWithShape="1">
                    <a:gsLst>
                      <a:gs pos="0">
                        <a:schemeClr val="accent3">
                          <a:tint val="74000"/>
                          <a:shade val="51000"/>
                          <a:satMod val="130000"/>
                        </a:schemeClr>
                      </a:gs>
                      <a:gs pos="80000">
                        <a:schemeClr val="accent3">
                          <a:tint val="74000"/>
                          <a:shade val="93000"/>
                          <a:satMod val="130000"/>
                        </a:schemeClr>
                      </a:gs>
                      <a:gs pos="100000">
                        <a:schemeClr val="accent3">
                          <a:tint val="74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Coils!$J$3:$J$19</c15:sqref>
                        </c15:formulaRef>
                      </c:ext>
                    </c:extLst>
                    <c:numCache>
                      <c:formatCode>0</c:formatCode>
                      <c:ptCount val="3"/>
                      <c:pt idx="0">
                        <c:v>0</c:v>
                      </c:pt>
                      <c:pt idx="1">
                        <c:v>-112</c:v>
                      </c:pt>
                      <c:pt idx="2">
                        <c:v>-500</c:v>
                      </c:pt>
                    </c:numCache>
                  </c:numRef>
                </c:val>
                <c:extLst xmlns:c15="http://schemas.microsoft.com/office/drawing/2012/chart">
                  <c:ext xmlns:c16="http://schemas.microsoft.com/office/drawing/2014/chart" uri="{C3380CC4-5D6E-409C-BE32-E72D297353CC}">
                    <c16:uniqueId val="{00000009-2382-4373-B8EE-9FF3C95A96C2}"/>
                  </c:ext>
                </c:extLst>
              </c15:ser>
            </c15:filteredBarSeries>
            <c15:filteredBarSeries>
              <c15:ser>
                <c:idx val="9"/>
                <c:order val="8"/>
                <c:tx>
                  <c:strRef>
                    <c:extLst xmlns:c15="http://schemas.microsoft.com/office/drawing/2012/chart">
                      <c:ext xmlns:c15="http://schemas.microsoft.com/office/drawing/2012/chart" uri="{02D57815-91ED-43cb-92C2-25804820EDAC}">
                        <c15:formulaRef>
                          <c15:sqref>Coils!$K$2</c15:sqref>
                        </c15:formulaRef>
                      </c:ext>
                    </c:extLst>
                    <c:strCache>
                      <c:ptCount val="1"/>
                      <c:pt idx="0">
                        <c:v>C2LT</c:v>
                      </c:pt>
                    </c:strCache>
                  </c:strRef>
                </c:tx>
                <c:spPr>
                  <a:gradFill rotWithShape="1">
                    <a:gsLst>
                      <a:gs pos="0">
                        <a:schemeClr val="accent3">
                          <a:tint val="63000"/>
                          <a:shade val="51000"/>
                          <a:satMod val="130000"/>
                        </a:schemeClr>
                      </a:gs>
                      <a:gs pos="80000">
                        <a:schemeClr val="accent3">
                          <a:tint val="63000"/>
                          <a:shade val="93000"/>
                          <a:satMod val="130000"/>
                        </a:schemeClr>
                      </a:gs>
                      <a:gs pos="100000">
                        <a:schemeClr val="accent3">
                          <a:tint val="63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Coils!$K$3:$K$19</c15:sqref>
                        </c15:formulaRef>
                      </c:ext>
                    </c:extLst>
                    <c:numCache>
                      <c:formatCode>0</c:formatCode>
                      <c:ptCount val="3"/>
                      <c:pt idx="0">
                        <c:v>0</c:v>
                      </c:pt>
                      <c:pt idx="1">
                        <c:v>-1</c:v>
                      </c:pt>
                      <c:pt idx="2">
                        <c:v>-662</c:v>
                      </c:pt>
                    </c:numCache>
                  </c:numRef>
                </c:val>
                <c:extLst xmlns:c15="http://schemas.microsoft.com/office/drawing/2012/chart">
                  <c:ext xmlns:c16="http://schemas.microsoft.com/office/drawing/2014/chart" uri="{C3380CC4-5D6E-409C-BE32-E72D297353CC}">
                    <c16:uniqueId val="{0000000A-2382-4373-B8EE-9FF3C95A96C2}"/>
                  </c:ext>
                </c:extLst>
              </c15:ser>
            </c15:filteredBarSeries>
            <c15:filteredBarSeries>
              <c15:ser>
                <c:idx val="7"/>
                <c:order val="9"/>
                <c:tx>
                  <c:strRef>
                    <c:extLst xmlns:c15="http://schemas.microsoft.com/office/drawing/2012/chart">
                      <c:ext xmlns:c15="http://schemas.microsoft.com/office/drawing/2012/chart" uri="{02D57815-91ED-43cb-92C2-25804820EDAC}">
                        <c15:formulaRef>
                          <c15:sqref>Coils!$I$2</c15:sqref>
                        </c15:formulaRef>
                      </c:ext>
                    </c:extLst>
                    <c:strCache>
                      <c:ptCount val="1"/>
                      <c:pt idx="0">
                        <c:v>C2NCST</c:v>
                      </c:pt>
                    </c:strCache>
                  </c:strRef>
                </c:tx>
                <c:spPr>
                  <a:gradFill rotWithShape="1">
                    <a:gsLst>
                      <a:gs pos="0">
                        <a:schemeClr val="accent3">
                          <a:tint val="84000"/>
                          <a:shade val="51000"/>
                          <a:satMod val="130000"/>
                        </a:schemeClr>
                      </a:gs>
                      <a:gs pos="80000">
                        <a:schemeClr val="accent3">
                          <a:tint val="84000"/>
                          <a:shade val="93000"/>
                          <a:satMod val="130000"/>
                        </a:schemeClr>
                      </a:gs>
                      <a:gs pos="100000">
                        <a:schemeClr val="accent3">
                          <a:tint val="84000"/>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Coils!$A$3:$A$20</c15:sqref>
                        </c15:formulaRef>
                      </c:ext>
                    </c:extLst>
                    <c:strCache>
                      <c:ptCount val="4"/>
                      <c:pt idx="0">
                        <c:v>Initial</c:v>
                      </c:pt>
                      <c:pt idx="1">
                        <c:v>Coil pacl bolting</c:v>
                      </c:pt>
                      <c:pt idx="2">
                        <c:v>Loading 9.55 mm shims</c:v>
                      </c:pt>
                      <c:pt idx="3">
                        <c:v>Cooldown</c:v>
                      </c:pt>
                    </c:strCache>
                  </c:strRef>
                </c:cat>
                <c:val>
                  <c:numRef>
                    <c:extLst xmlns:c15="http://schemas.microsoft.com/office/drawing/2012/chart">
                      <c:ext xmlns:c15="http://schemas.microsoft.com/office/drawing/2012/chart" uri="{02D57815-91ED-43cb-92C2-25804820EDAC}">
                        <c15:formulaRef>
                          <c15:sqref>Coils!$I$3:$I$19</c15:sqref>
                        </c15:formulaRef>
                      </c:ext>
                    </c:extLst>
                    <c:numCache>
                      <c:formatCode>0</c:formatCode>
                      <c:ptCount val="3"/>
                      <c:pt idx="0">
                        <c:v>0</c:v>
                      </c:pt>
                      <c:pt idx="1">
                        <c:v>-56</c:v>
                      </c:pt>
                      <c:pt idx="2">
                        <c:v>-697</c:v>
                      </c:pt>
                    </c:numCache>
                  </c:numRef>
                </c:val>
                <c:extLst xmlns:c15="http://schemas.microsoft.com/office/drawing/2012/chart">
                  <c:ext xmlns:c16="http://schemas.microsoft.com/office/drawing/2014/chart" uri="{C3380CC4-5D6E-409C-BE32-E72D297353CC}">
                    <c16:uniqueId val="{0000000B-2382-4373-B8EE-9FF3C95A96C2}"/>
                  </c:ext>
                </c:extLst>
              </c15:ser>
            </c15:filteredBarSeries>
          </c:ext>
        </c:extLst>
      </c:barChart>
      <c:lineChart>
        <c:grouping val="standard"/>
        <c:varyColors val="0"/>
        <c:ser>
          <c:idx val="10"/>
          <c:order val="10"/>
          <c:tx>
            <c:strRef>
              <c:f>Coils!$AQ$1</c:f>
              <c:strCache>
                <c:ptCount val="1"/>
                <c:pt idx="0">
                  <c:v>FEA Strain CMT (um/m)</c:v>
                </c:pt>
              </c:strCache>
            </c:strRef>
          </c:tx>
          <c:spPr>
            <a:ln w="31750" cap="rnd">
              <a:solidFill>
                <a:schemeClr val="tx1"/>
              </a:solidFill>
              <a:round/>
            </a:ln>
            <a:effectLst>
              <a:outerShdw blurRad="40000" dist="23000" dir="5400000" rotWithShape="0">
                <a:srgbClr val="000000">
                  <a:alpha val="35000"/>
                </a:srgbClr>
              </a:outerShdw>
            </a:effectLst>
          </c:spPr>
          <c:marker>
            <c:symbol val="circle"/>
            <c:size val="6"/>
            <c:spPr>
              <a:solidFill>
                <a:schemeClr val="tx1"/>
              </a:solidFill>
              <a:ln w="12700">
                <a:solidFill>
                  <a:srgbClr val="00B050"/>
                </a:solidFill>
                <a:round/>
              </a:ln>
              <a:effectLst>
                <a:outerShdw blurRad="40000" dist="23000" dir="5400000" rotWithShape="0">
                  <a:srgbClr val="000000">
                    <a:alpha val="35000"/>
                  </a:srgbClr>
                </a:outerShdw>
              </a:effectLst>
            </c:spPr>
          </c:marker>
          <c:val>
            <c:numRef>
              <c:f>Coils!$AQ$3:$AQ$20</c:f>
              <c:numCache>
                <c:formatCode>General</c:formatCode>
                <c:ptCount val="4"/>
                <c:pt idx="0">
                  <c:v>0</c:v>
                </c:pt>
                <c:pt idx="1">
                  <c:v>0</c:v>
                </c:pt>
                <c:pt idx="2">
                  <c:v>-872</c:v>
                </c:pt>
                <c:pt idx="3">
                  <c:v>-1569</c:v>
                </c:pt>
              </c:numCache>
            </c:numRef>
          </c:val>
          <c:smooth val="0"/>
          <c:extLst>
            <c:ext xmlns:c16="http://schemas.microsoft.com/office/drawing/2014/chart" uri="{C3380CC4-5D6E-409C-BE32-E72D297353CC}">
              <c16:uniqueId val="{00000002-2382-4373-B8EE-9FF3C95A96C2}"/>
            </c:ext>
          </c:extLst>
        </c:ser>
        <c:ser>
          <c:idx val="11"/>
          <c:order val="11"/>
          <c:tx>
            <c:strRef>
              <c:f>Coils!$BC$1</c:f>
              <c:strCache>
                <c:ptCount val="1"/>
                <c:pt idx="0">
                  <c:v>AVG Strain CMT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50"/>
                </a:solidFill>
                <a:round/>
              </a:ln>
              <a:effectLst>
                <a:outerShdw blurRad="40000" dist="23000" dir="5400000" rotWithShape="0">
                  <a:srgbClr val="000000">
                    <a:alpha val="35000"/>
                  </a:srgbClr>
                </a:outerShdw>
              </a:effectLst>
            </c:spPr>
          </c:marker>
          <c:val>
            <c:numRef>
              <c:f>Coils!$BC$3:$BC$20</c:f>
              <c:numCache>
                <c:formatCode>0</c:formatCode>
                <c:ptCount val="4"/>
                <c:pt idx="0">
                  <c:v>0</c:v>
                </c:pt>
                <c:pt idx="1">
                  <c:v>-28.5</c:v>
                </c:pt>
                <c:pt idx="2">
                  <c:v>-641.5</c:v>
                </c:pt>
                <c:pt idx="3">
                  <c:v>-2176.8944250000004</c:v>
                </c:pt>
              </c:numCache>
            </c:numRef>
          </c:val>
          <c:smooth val="0"/>
          <c:extLst>
            <c:ext xmlns:c16="http://schemas.microsoft.com/office/drawing/2014/chart" uri="{C3380CC4-5D6E-409C-BE32-E72D297353CC}">
              <c16:uniqueId val="{00000003-2382-4373-B8EE-9FF3C95A96C2}"/>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max val="0"/>
          <c:min val="-240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majorUnit val="15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eRMC - Rods - Longitudinal Strain</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Rods!$A$3:$A$16</c:f>
              <c:strCache>
                <c:ptCount val="3"/>
                <c:pt idx="0">
                  <c:v>Initial</c:v>
                </c:pt>
                <c:pt idx="1">
                  <c:v>Loading 9.55 mm shims</c:v>
                </c:pt>
                <c:pt idx="2">
                  <c:v>CoolDown</c:v>
                </c:pt>
              </c:strCache>
            </c:strRef>
          </c:cat>
          <c:val>
            <c:numRef>
              <c:f>Rods!$B$3:$B$16</c:f>
              <c:numCache>
                <c:formatCode>0</c:formatCode>
                <c:ptCount val="3"/>
                <c:pt idx="0">
                  <c:v>0</c:v>
                </c:pt>
                <c:pt idx="1">
                  <c:v>200</c:v>
                </c:pt>
                <c:pt idx="2">
                  <c:v>799.42500000000007</c:v>
                </c:pt>
              </c:numCache>
            </c:numRef>
          </c:val>
          <c:extLst xmlns:c15="http://schemas.microsoft.com/office/drawing/2012/chart">
            <c:ext xmlns:c16="http://schemas.microsoft.com/office/drawing/2014/chart" uri="{C3380CC4-5D6E-409C-BE32-E72D297353CC}">
              <c16:uniqueId val="{00000000-5827-45E6-BBBA-F9846FD57D74}"/>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Rods!$A$3:$A$16</c:f>
              <c:strCache>
                <c:ptCount val="3"/>
                <c:pt idx="0">
                  <c:v>Initial</c:v>
                </c:pt>
                <c:pt idx="1">
                  <c:v>Loading 9.55 mm shims</c:v>
                </c:pt>
                <c:pt idx="2">
                  <c:v>CoolDown</c:v>
                </c:pt>
              </c:strCache>
            </c:strRef>
          </c:cat>
          <c:val>
            <c:numRef>
              <c:f>Rods!$C$3:$C$16</c:f>
              <c:numCache>
                <c:formatCode>0</c:formatCode>
                <c:ptCount val="3"/>
                <c:pt idx="0">
                  <c:v>0</c:v>
                </c:pt>
                <c:pt idx="1">
                  <c:v>219</c:v>
                </c:pt>
                <c:pt idx="2">
                  <c:v>815.32</c:v>
                </c:pt>
              </c:numCache>
            </c:numRef>
          </c:val>
          <c:extLst>
            <c:ext xmlns:c16="http://schemas.microsoft.com/office/drawing/2014/chart" uri="{C3380CC4-5D6E-409C-BE32-E72D297353CC}">
              <c16:uniqueId val="{00000001-5827-45E6-BBBA-F9846FD57D74}"/>
            </c:ext>
          </c:extLst>
        </c:ser>
        <c:ser>
          <c:idx val="2"/>
          <c:order val="3"/>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Rods!$A$3:$A$16</c:f>
              <c:strCache>
                <c:ptCount val="3"/>
                <c:pt idx="0">
                  <c:v>Initial</c:v>
                </c:pt>
                <c:pt idx="1">
                  <c:v>Loading 9.55 mm shims</c:v>
                </c:pt>
                <c:pt idx="2">
                  <c:v>CoolDown</c:v>
                </c:pt>
              </c:strCache>
            </c:strRef>
          </c:cat>
          <c:val>
            <c:numRef>
              <c:f>Rods!$D$3:$D$16</c:f>
              <c:numCache>
                <c:formatCode>0</c:formatCode>
                <c:ptCount val="3"/>
                <c:pt idx="0">
                  <c:v>0</c:v>
                </c:pt>
                <c:pt idx="1">
                  <c:v>221</c:v>
                </c:pt>
                <c:pt idx="2">
                  <c:v>794.75</c:v>
                </c:pt>
              </c:numCache>
            </c:numRef>
          </c:val>
          <c:extLst>
            <c:ext xmlns:c16="http://schemas.microsoft.com/office/drawing/2014/chart" uri="{C3380CC4-5D6E-409C-BE32-E72D297353CC}">
              <c16:uniqueId val="{00000002-5827-45E6-BBBA-F9846FD57D74}"/>
            </c:ext>
          </c:extLst>
        </c:ser>
        <c:ser>
          <c:idx val="5"/>
          <c:order val="5"/>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Rods!$A$3:$A$16</c:f>
              <c:strCache>
                <c:ptCount val="3"/>
                <c:pt idx="0">
                  <c:v>Initial</c:v>
                </c:pt>
                <c:pt idx="1">
                  <c:v>Loading 9.55 mm shims</c:v>
                </c:pt>
                <c:pt idx="2">
                  <c:v>CoolDown</c:v>
                </c:pt>
              </c:strCache>
            </c:strRef>
          </c:cat>
          <c:val>
            <c:numRef>
              <c:f>Rods!$E$3:$E$16</c:f>
              <c:numCache>
                <c:formatCode>0</c:formatCode>
                <c:ptCount val="3"/>
                <c:pt idx="0">
                  <c:v>0</c:v>
                </c:pt>
                <c:pt idx="1">
                  <c:v>219</c:v>
                </c:pt>
                <c:pt idx="2">
                  <c:v>752.67500000000007</c:v>
                </c:pt>
              </c:numCache>
            </c:numRef>
          </c:val>
          <c:extLst>
            <c:ext xmlns:c16="http://schemas.microsoft.com/office/drawing/2014/chart" uri="{C3380CC4-5D6E-409C-BE32-E72D297353CC}">
              <c16:uniqueId val="{00000003-5827-45E6-BBBA-F9846FD57D74}"/>
            </c:ext>
          </c:extLst>
        </c:ser>
        <c:dLbls>
          <c:showLegendKey val="0"/>
          <c:showVal val="0"/>
          <c:showCatName val="0"/>
          <c:showSerName val="0"/>
          <c:showPercent val="0"/>
          <c:showBubbleSize val="0"/>
        </c:dLbls>
        <c:gapWidth val="150"/>
        <c:axId val="230835320"/>
        <c:axId val="230835712"/>
        <c:extLst>
          <c:ext xmlns:c15="http://schemas.microsoft.com/office/drawing/2012/chart" uri="{02D57815-91ED-43cb-92C2-25804820EDAC}">
            <c15:filteredBarSeries>
              <c15:ser>
                <c:idx val="3"/>
                <c:order val="2"/>
                <c:tx>
                  <c:strRef>
                    <c:extLst>
                      <c:ext uri="{02D57815-91ED-43cb-92C2-25804820EDAC}">
                        <c15:formulaRef>
                          <c15:sqref>Rods!$D$2</c15:sqref>
                        </c15:formulaRef>
                      </c:ext>
                    </c:extLst>
                    <c:strCache>
                      <c:ptCount val="1"/>
                      <c:pt idx="0">
                        <c:v>RCZ</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c:ext uri="{02D57815-91ED-43cb-92C2-25804820EDAC}">
                        <c15:formulaRef>
                          <c15:sqref>Rods!$A$3:$A$16</c15:sqref>
                        </c15:formulaRef>
                      </c:ext>
                    </c:extLst>
                    <c:strCache>
                      <c:ptCount val="3"/>
                      <c:pt idx="0">
                        <c:v>Initial</c:v>
                      </c:pt>
                      <c:pt idx="1">
                        <c:v>Loading 9.55 mm shims</c:v>
                      </c:pt>
                      <c:pt idx="2">
                        <c:v>CoolDown</c:v>
                      </c:pt>
                    </c:strCache>
                  </c:strRef>
                </c:cat>
                <c:val>
                  <c:numRef>
                    <c:extLst>
                      <c:ext uri="{02D57815-91ED-43cb-92C2-25804820EDAC}">
                        <c15:formulaRef>
                          <c15:sqref>Rods!$D$3:$D$15</c15:sqref>
                        </c15:formulaRef>
                      </c:ext>
                    </c:extLst>
                    <c:numCache>
                      <c:formatCode>0</c:formatCode>
                      <c:ptCount val="2"/>
                      <c:pt idx="0">
                        <c:v>0</c:v>
                      </c:pt>
                      <c:pt idx="1">
                        <c:v>221</c:v>
                      </c:pt>
                    </c:numCache>
                  </c:numRef>
                </c:val>
                <c:extLst>
                  <c:ext xmlns:c16="http://schemas.microsoft.com/office/drawing/2014/chart" uri="{C3380CC4-5D6E-409C-BE32-E72D297353CC}">
                    <c16:uniqueId val="{00000006-5827-45E6-BBBA-F9846FD57D74}"/>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Rods!$E$2</c15:sqref>
                        </c15:formulaRef>
                      </c:ext>
                    </c:extLst>
                    <c:strCache>
                      <c:ptCount val="1"/>
                      <c:pt idx="0">
                        <c:v>RDZ</c:v>
                      </c:pt>
                    </c:strCache>
                  </c:strRef>
                </c:tx>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extLst xmlns:c15="http://schemas.microsoft.com/office/drawing/2012/chart">
                      <c:ext xmlns:c15="http://schemas.microsoft.com/office/drawing/2012/chart" uri="{02D57815-91ED-43cb-92C2-25804820EDAC}">
                        <c15:formulaRef>
                          <c15:sqref>Rods!$A$3:$A$16</c15:sqref>
                        </c15:formulaRef>
                      </c:ext>
                    </c:extLst>
                    <c:strCache>
                      <c:ptCount val="3"/>
                      <c:pt idx="0">
                        <c:v>Initial</c:v>
                      </c:pt>
                      <c:pt idx="1">
                        <c:v>Loading 9.55 mm shims</c:v>
                      </c:pt>
                      <c:pt idx="2">
                        <c:v>CoolDown</c:v>
                      </c:pt>
                    </c:strCache>
                  </c:strRef>
                </c:cat>
                <c:val>
                  <c:numRef>
                    <c:extLst xmlns:c15="http://schemas.microsoft.com/office/drawing/2012/chart">
                      <c:ext xmlns:c15="http://schemas.microsoft.com/office/drawing/2012/chart" uri="{02D57815-91ED-43cb-92C2-25804820EDAC}">
                        <c15:formulaRef>
                          <c15:sqref>Rods!$E$3:$E$15</c15:sqref>
                        </c15:formulaRef>
                      </c:ext>
                    </c:extLst>
                    <c:numCache>
                      <c:formatCode>0</c:formatCode>
                      <c:ptCount val="2"/>
                      <c:pt idx="0">
                        <c:v>0</c:v>
                      </c:pt>
                      <c:pt idx="1">
                        <c:v>219</c:v>
                      </c:pt>
                    </c:numCache>
                  </c:numRef>
                </c:val>
                <c:extLst xmlns:c15="http://schemas.microsoft.com/office/drawing/2012/chart">
                  <c:ext xmlns:c16="http://schemas.microsoft.com/office/drawing/2014/chart" uri="{C3380CC4-5D6E-409C-BE32-E72D297353CC}">
                    <c16:uniqueId val="{00000007-5827-45E6-BBBA-F9846FD57D74}"/>
                  </c:ext>
                </c:extLst>
              </c15:ser>
            </c15:filteredBarSeries>
          </c:ext>
        </c:extLst>
      </c:barChart>
      <c:lineChart>
        <c:grouping val="standard"/>
        <c:varyColors val="0"/>
        <c:ser>
          <c:idx val="10"/>
          <c:order val="6"/>
          <c:tx>
            <c:strRef>
              <c:f>Rods!$J$1</c:f>
              <c:strCache>
                <c:ptCount val="1"/>
                <c:pt idx="0">
                  <c:v>FEA Strain Z (um/m)</c:v>
                </c:pt>
              </c:strCache>
            </c:strRef>
          </c:tx>
          <c:spPr>
            <a:ln w="31750" cap="rnd">
              <a:solidFill>
                <a:schemeClr val="tx1"/>
              </a:solidFill>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Rods!$J$3:$J$16</c:f>
              <c:numCache>
                <c:formatCode>General</c:formatCode>
                <c:ptCount val="3"/>
                <c:pt idx="0">
                  <c:v>0</c:v>
                </c:pt>
                <c:pt idx="1">
                  <c:v>215</c:v>
                </c:pt>
                <c:pt idx="2">
                  <c:v>845</c:v>
                </c:pt>
              </c:numCache>
            </c:numRef>
          </c:val>
          <c:smooth val="0"/>
          <c:extLst>
            <c:ext xmlns:c16="http://schemas.microsoft.com/office/drawing/2014/chart" uri="{C3380CC4-5D6E-409C-BE32-E72D297353CC}">
              <c16:uniqueId val="{00000004-5827-45E6-BBBA-F9846FD57D74}"/>
            </c:ext>
          </c:extLst>
        </c:ser>
        <c:ser>
          <c:idx val="11"/>
          <c:order val="7"/>
          <c:tx>
            <c:strRef>
              <c:f>Rods!$L$1</c:f>
              <c:strCache>
                <c:ptCount val="1"/>
                <c:pt idx="0">
                  <c:v>AVG Strain Z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Rods!$L$3:$L$16</c:f>
              <c:numCache>
                <c:formatCode>0</c:formatCode>
                <c:ptCount val="3"/>
                <c:pt idx="0">
                  <c:v>0</c:v>
                </c:pt>
                <c:pt idx="1">
                  <c:v>214.75</c:v>
                </c:pt>
                <c:pt idx="2">
                  <c:v>790.54250000000002</c:v>
                </c:pt>
              </c:numCache>
            </c:numRef>
          </c:val>
          <c:smooth val="0"/>
          <c:extLst>
            <c:ext xmlns:c16="http://schemas.microsoft.com/office/drawing/2014/chart" uri="{C3380CC4-5D6E-409C-BE32-E72D297353CC}">
              <c16:uniqueId val="{00000005-5827-45E6-BBBA-F9846FD57D74}"/>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max val="10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majorUnit val="1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a:solidFill>
          <a:schemeClr val="tx1">
            <a:lumMod val="15000"/>
            <a:lumOff val="85000"/>
            <a:lumOff val="10000"/>
          </a:schemeClr>
        </a:solidFill>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3177" tIns="46589" rIns="93177" bIns="46589" rtlCol="0"/>
          <a:lstStyle>
            <a:lvl1pPr algn="r">
              <a:defRPr sz="1200"/>
            </a:lvl1pPr>
          </a:lstStyle>
          <a:p>
            <a:fld id="{07CAEE29-812F-4FD1-80FE-A79269725149}" type="datetimeFigureOut">
              <a:rPr lang="en-US" smtClean="0"/>
              <a:t>12/3/2018</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37840" cy="461804"/>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177" tIns="46589" rIns="93177" bIns="46589" rtlCol="0" anchor="b"/>
          <a:lstStyle>
            <a:lvl1pPr algn="r">
              <a:defRPr sz="1200"/>
            </a:lvl1pPr>
          </a:lstStyle>
          <a:p>
            <a:fld id="{F1330EA8-721A-4296-A153-FBC4832E448A}" type="slidenum">
              <a:rPr lang="en-US" smtClean="0"/>
              <a:t>‹#›</a:t>
            </a:fld>
            <a:endParaRPr lang="en-US"/>
          </a:p>
        </p:txBody>
      </p:sp>
    </p:spTree>
    <p:extLst>
      <p:ext uri="{BB962C8B-B14F-4D97-AF65-F5344CB8AC3E}">
        <p14:creationId xmlns:p14="http://schemas.microsoft.com/office/powerpoint/2010/main" val="102344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88E4C-9CE3-4893-A690-D7E34E0FA916}" type="datetime1">
              <a:rPr lang="en-US" smtClean="0"/>
              <a:t>12/3/2018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B4269-DB68-4CF8-93FC-E0E0F9F4617A}" type="datetime1">
              <a:rPr lang="en-US" smtClean="0"/>
              <a:t>12/3/2018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DD8EFD-823C-4D89-B8F7-A571BD4235DD}" type="datetime1">
              <a:rPr lang="en-US" smtClean="0"/>
              <a:t>12/3/2018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2707088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2752218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4115071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2286622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40027997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534834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4216919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16065281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25732414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8130384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A2D236-5176-461C-97E5-EF0B56942FD2}" type="datetimeFigureOut">
              <a:rPr lang="en-GB" smtClean="0"/>
              <a:pPr/>
              <a:t>03/12/2018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C817D19-B09C-4936-9A7F-0FCD33B270B8}" type="slidenum">
              <a:rPr lang="en-GB" smtClean="0"/>
              <a:pPr/>
              <a:t>‹#›</a:t>
            </a:fld>
            <a:endParaRPr lang="en-GB"/>
          </a:p>
        </p:txBody>
      </p:sp>
    </p:spTree>
    <p:extLst>
      <p:ext uri="{BB962C8B-B14F-4D97-AF65-F5344CB8AC3E}">
        <p14:creationId xmlns:p14="http://schemas.microsoft.com/office/powerpoint/2010/main" val="1541433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6DFE4-65B3-440A-A6E5-1F8A31A497A4}" type="datetime1">
              <a:rPr lang="en-US" smtClean="0"/>
              <a:t>12/3/2018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313FC-9ACA-469F-80E7-B1D43B064D69}" type="datetime1">
              <a:rPr lang="en-US" smtClean="0"/>
              <a:t>12/3/2018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E990D-4B41-4352-B8F2-3370DCA75E12}" type="datetime1">
              <a:rPr lang="en-US" smtClean="0"/>
              <a:t>12/3/2018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93384-DBCB-4A00-890B-626967EB040F}" type="datetime1">
              <a:rPr lang="en-US" smtClean="0"/>
              <a:t>12/3/2018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B9F64-8053-4CA8-A443-36AC316E8A38}" type="datetime1">
              <a:rPr lang="en-US" smtClean="0"/>
              <a:t>12/3/2018</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DA2D236-5176-461C-97E5-EF0B56942FD2}" type="datetimeFigureOut">
              <a:rPr lang="en-GB" smtClean="0"/>
              <a:pPr/>
              <a:t>03/12/2018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C817D19-B09C-4936-9A7F-0FCD33B270B8}" type="slidenum">
              <a:rPr lang="en-GB" smtClean="0"/>
              <a:pPr/>
              <a:t>‹#›</a:t>
            </a:fld>
            <a:endParaRPr lang="en-GB"/>
          </a:p>
        </p:txBody>
      </p:sp>
    </p:spTree>
    <p:extLst>
      <p:ext uri="{BB962C8B-B14F-4D97-AF65-F5344CB8AC3E}">
        <p14:creationId xmlns:p14="http://schemas.microsoft.com/office/powerpoint/2010/main" val="90084456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9946" y="1234911"/>
            <a:ext cx="8226854" cy="2065505"/>
          </a:xfrm>
        </p:spPr>
        <p:txBody>
          <a:bodyPr>
            <a:normAutofit/>
          </a:bodyPr>
          <a:lstStyle/>
          <a:p>
            <a:pPr algn="ctr"/>
            <a:r>
              <a:rPr lang="en-US" dirty="0" smtClean="0"/>
              <a:t>Status and Update</a:t>
            </a:r>
            <a:br>
              <a:rPr lang="en-US" dirty="0" smtClean="0"/>
            </a:br>
            <a:r>
              <a:rPr lang="en-US" dirty="0" smtClean="0"/>
              <a:t>CERN</a:t>
            </a:r>
            <a:endParaRPr lang="en-US" dirty="0"/>
          </a:p>
        </p:txBody>
      </p:sp>
      <p:sp>
        <p:nvSpPr>
          <p:cNvPr id="5" name="Text Placeholder 4"/>
          <p:cNvSpPr>
            <a:spLocks noGrp="1"/>
          </p:cNvSpPr>
          <p:nvPr>
            <p:ph type="body" idx="10"/>
          </p:nvPr>
        </p:nvSpPr>
        <p:spPr>
          <a:xfrm>
            <a:off x="1705532" y="3300416"/>
            <a:ext cx="5872842" cy="1323232"/>
          </a:xfrm>
        </p:spPr>
        <p:txBody>
          <a:bodyPr anchor="t">
            <a:normAutofit/>
          </a:bodyPr>
          <a:lstStyle/>
          <a:p>
            <a:pPr algn="ctr"/>
            <a:r>
              <a:rPr lang="en-US" sz="1800" dirty="0" smtClean="0"/>
              <a:t>MDP - FCC - </a:t>
            </a:r>
            <a:r>
              <a:rPr lang="en-US" sz="1800" dirty="0" err="1" smtClean="0"/>
              <a:t>EuroCirCol</a:t>
            </a:r>
            <a:r>
              <a:rPr lang="en-US" sz="1800" dirty="0" smtClean="0"/>
              <a:t> Meeting</a:t>
            </a:r>
          </a:p>
          <a:p>
            <a:pPr algn="ctr"/>
            <a:r>
              <a:rPr lang="en-US" sz="1800" dirty="0" smtClean="0"/>
              <a:t>03/12/2018</a:t>
            </a:r>
          </a:p>
          <a:p>
            <a:pPr algn="ctr"/>
            <a:endParaRPr lang="en-US" sz="1800" dirty="0" smtClean="0"/>
          </a:p>
          <a:p>
            <a:pPr algn="ctr"/>
            <a:r>
              <a:rPr lang="en-US" sz="1800" dirty="0" smtClean="0"/>
              <a:t>Susana Izquierdo </a:t>
            </a:r>
            <a:r>
              <a:rPr lang="en-US" sz="1800" dirty="0" smtClean="0"/>
              <a:t>Bermudez and </a:t>
            </a:r>
            <a:r>
              <a:rPr lang="en-US" sz="1800" dirty="0"/>
              <a:t>Juan Carlos Perez </a:t>
            </a:r>
            <a:endParaRPr lang="en-US" sz="1800" dirty="0" smtClean="0"/>
          </a:p>
        </p:txBody>
      </p:sp>
      <p:sp>
        <p:nvSpPr>
          <p:cNvPr id="2" name="Date Placeholder 1"/>
          <p:cNvSpPr>
            <a:spLocks noGrp="1"/>
          </p:cNvSpPr>
          <p:nvPr>
            <p:ph type="dt" sz="half" idx="2"/>
          </p:nvPr>
        </p:nvSpPr>
        <p:spPr/>
        <p:txBody>
          <a:bodyPr/>
          <a:lstStyle/>
          <a:p>
            <a:fld id="{2E760F31-EDB3-445F-A96A-680D7E6E3A72}" type="datetime1">
              <a:rPr lang="en-US" smtClean="0"/>
              <a:t>12/3/2018</a:t>
            </a:fld>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4"/>
          <p:cNvSpPr txBox="1">
            <a:spLocks/>
          </p:cNvSpPr>
          <p:nvPr/>
        </p:nvSpPr>
        <p:spPr>
          <a:xfrm>
            <a:off x="459946" y="4632084"/>
            <a:ext cx="8226854" cy="1323232"/>
          </a:xfrm>
          <a:prstGeom prst="rect">
            <a:avLst/>
          </a:prstGeom>
        </p:spPr>
        <p:txBody>
          <a:bodyPr vert="horz" lIns="45720" tIns="0" rIns="45720" bIns="0" anchor="t">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US" i="1" dirty="0" smtClean="0"/>
          </a:p>
          <a:p>
            <a:pPr algn="ctr"/>
            <a:r>
              <a:rPr lang="en-US" i="1" dirty="0" smtClean="0"/>
              <a:t>Nicolas Bourcey, Michael Guinchard, Sohrab Emami Naini, Francois-Olivier Pincot, Ricardo De Paz Ludena, Jerome Fleiter, Salvador Ferradas Troitino, Carlo Petrone, Bernardo Castaldo , Manuel Francisco Garcia Perez, Davide Tommasini. </a:t>
            </a:r>
            <a:endParaRPr lang="en-US" i="1" dirty="0" smtClean="0"/>
          </a:p>
        </p:txBody>
      </p:sp>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84200" y="6007100"/>
            <a:ext cx="9944100" cy="11176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Mechanical Test Assembly</a:t>
            </a:r>
            <a:endParaRPr lang="en-GB" dirty="0"/>
          </a:p>
        </p:txBody>
      </p:sp>
      <p:sp>
        <p:nvSpPr>
          <p:cNvPr id="3" name="Content Placeholder 2"/>
          <p:cNvSpPr>
            <a:spLocks noGrp="1"/>
          </p:cNvSpPr>
          <p:nvPr>
            <p:ph idx="1"/>
          </p:nvPr>
        </p:nvSpPr>
        <p:spPr>
          <a:xfrm>
            <a:off x="457200" y="1325607"/>
            <a:ext cx="8547100" cy="1379494"/>
          </a:xfrm>
        </p:spPr>
        <p:txBody>
          <a:bodyPr>
            <a:normAutofit/>
          </a:bodyPr>
          <a:lstStyle/>
          <a:p>
            <a:r>
              <a:rPr lang="en-US" sz="1800" dirty="0" smtClean="0"/>
              <a:t>The increase of stress during cool down is lower than expected in the shell (30 MPa instead 80 MPa) of  and higher than expected in the coil (80 MPa instead of 50 MPa).</a:t>
            </a:r>
          </a:p>
          <a:p>
            <a:pPr lvl="1"/>
            <a:r>
              <a:rPr lang="en-US" sz="1400" dirty="0" smtClean="0"/>
              <a:t>Investigations on going to understand the source of the discrepancy.</a:t>
            </a:r>
            <a:endParaRPr lang="en-GB" sz="1400" dirty="0"/>
          </a:p>
        </p:txBody>
      </p:sp>
      <p:graphicFrame>
        <p:nvGraphicFramePr>
          <p:cNvPr id="8" name="Chart 7"/>
          <p:cNvGraphicFramePr>
            <a:graphicFrameLocks/>
          </p:cNvGraphicFramePr>
          <p:nvPr>
            <p:extLst>
              <p:ext uri="{D42A27DB-BD31-4B8C-83A1-F6EECF244321}">
                <p14:modId xmlns:p14="http://schemas.microsoft.com/office/powerpoint/2010/main" val="2515442955"/>
              </p:ext>
            </p:extLst>
          </p:nvPr>
        </p:nvGraphicFramePr>
        <p:xfrm>
          <a:off x="-98198" y="2705101"/>
          <a:ext cx="4568598" cy="39456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p:cNvGraphicFramePr>
          <p:nvPr>
            <p:extLst>
              <p:ext uri="{D42A27DB-BD31-4B8C-83A1-F6EECF244321}">
                <p14:modId xmlns:p14="http://schemas.microsoft.com/office/powerpoint/2010/main" val="3464864686"/>
              </p:ext>
            </p:extLst>
          </p:nvPr>
        </p:nvGraphicFramePr>
        <p:xfrm>
          <a:off x="4730750" y="2705101"/>
          <a:ext cx="4273550" cy="394566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16875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84200" y="6007100"/>
            <a:ext cx="9944100" cy="11176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Mechanical Test Assembly</a:t>
            </a:r>
            <a:endParaRPr lang="en-GB" dirty="0"/>
          </a:p>
        </p:txBody>
      </p:sp>
      <p:sp>
        <p:nvSpPr>
          <p:cNvPr id="3" name="Content Placeholder 2"/>
          <p:cNvSpPr>
            <a:spLocks noGrp="1"/>
          </p:cNvSpPr>
          <p:nvPr>
            <p:ph idx="1"/>
          </p:nvPr>
        </p:nvSpPr>
        <p:spPr>
          <a:xfrm>
            <a:off x="203199" y="1173935"/>
            <a:ext cx="8731251" cy="1379494"/>
          </a:xfrm>
        </p:spPr>
        <p:txBody>
          <a:bodyPr>
            <a:normAutofit/>
          </a:bodyPr>
          <a:lstStyle/>
          <a:p>
            <a:r>
              <a:rPr lang="en-US" sz="2400" dirty="0" smtClean="0"/>
              <a:t>Longitudinal rods behave as expected.</a:t>
            </a:r>
          </a:p>
          <a:p>
            <a:pPr lvl="1"/>
            <a:r>
              <a:rPr lang="en-US" sz="2000" dirty="0" smtClean="0"/>
              <a:t>For the first assembly, we tested the case “low pre-load” with aluminum rods.</a:t>
            </a:r>
            <a:endParaRPr lang="en-GB" sz="2000" dirty="0"/>
          </a:p>
        </p:txBody>
      </p:sp>
      <p:graphicFrame>
        <p:nvGraphicFramePr>
          <p:cNvPr id="6" name="Chart 5"/>
          <p:cNvGraphicFramePr>
            <a:graphicFrameLocks/>
          </p:cNvGraphicFramePr>
          <p:nvPr>
            <p:extLst>
              <p:ext uri="{D42A27DB-BD31-4B8C-83A1-F6EECF244321}">
                <p14:modId xmlns:p14="http://schemas.microsoft.com/office/powerpoint/2010/main" val="1999599335"/>
              </p:ext>
            </p:extLst>
          </p:nvPr>
        </p:nvGraphicFramePr>
        <p:xfrm>
          <a:off x="4495800" y="2703611"/>
          <a:ext cx="4438650" cy="40110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097275472"/>
              </p:ext>
            </p:extLst>
          </p:nvPr>
        </p:nvGraphicFramePr>
        <p:xfrm>
          <a:off x="457199" y="2459487"/>
          <a:ext cx="4005942" cy="4297680"/>
        </p:xfrm>
        <a:graphic>
          <a:graphicData uri="http://schemas.openxmlformats.org/drawingml/2006/table">
            <a:tbl>
              <a:tblPr firstRow="1" bandRow="1">
                <a:tableStyleId>{073A0DAA-6AF3-43AB-8588-CEC1D06C72B9}</a:tableStyleId>
              </a:tblPr>
              <a:tblGrid>
                <a:gridCol w="801188">
                  <a:extLst>
                    <a:ext uri="{9D8B030D-6E8A-4147-A177-3AD203B41FA5}">
                      <a16:colId xmlns:a16="http://schemas.microsoft.com/office/drawing/2014/main" val="2557278844"/>
                    </a:ext>
                  </a:extLst>
                </a:gridCol>
                <a:gridCol w="606765">
                  <a:extLst>
                    <a:ext uri="{9D8B030D-6E8A-4147-A177-3AD203B41FA5}">
                      <a16:colId xmlns:a16="http://schemas.microsoft.com/office/drawing/2014/main" val="1446957231"/>
                    </a:ext>
                  </a:extLst>
                </a:gridCol>
                <a:gridCol w="783826">
                  <a:extLst>
                    <a:ext uri="{9D8B030D-6E8A-4147-A177-3AD203B41FA5}">
                      <a16:colId xmlns:a16="http://schemas.microsoft.com/office/drawing/2014/main" val="1119379371"/>
                    </a:ext>
                  </a:extLst>
                </a:gridCol>
                <a:gridCol w="923321">
                  <a:extLst>
                    <a:ext uri="{9D8B030D-6E8A-4147-A177-3AD203B41FA5}">
                      <a16:colId xmlns:a16="http://schemas.microsoft.com/office/drawing/2014/main" val="1660124763"/>
                    </a:ext>
                  </a:extLst>
                </a:gridCol>
                <a:gridCol w="890842">
                  <a:extLst>
                    <a:ext uri="{9D8B030D-6E8A-4147-A177-3AD203B41FA5}">
                      <a16:colId xmlns:a16="http://schemas.microsoft.com/office/drawing/2014/main" val="1504653638"/>
                    </a:ext>
                  </a:extLst>
                </a:gridCol>
              </a:tblGrid>
              <a:tr h="593315">
                <a:tc>
                  <a:txBody>
                    <a:bodyPr/>
                    <a:lstStyle/>
                    <a:p>
                      <a:pPr algn="ctr"/>
                      <a:r>
                        <a:rPr lang="en-US" sz="1200" dirty="0" smtClean="0">
                          <a:latin typeface="Times New Roman" panose="02020603050405020304" pitchFamily="18" charset="0"/>
                          <a:cs typeface="Times New Roman" panose="02020603050405020304" pitchFamily="18" charset="0"/>
                        </a:rPr>
                        <a:t>Axial preload</a:t>
                      </a:r>
                      <a:endParaRPr lang="en-US" sz="1200" dirty="0">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Times New Roman" panose="02020603050405020304" pitchFamily="18" charset="0"/>
                          <a:cs typeface="Times New Roman" panose="02020603050405020304" pitchFamily="18" charset="0"/>
                        </a:rPr>
                        <a:t>Coil</a:t>
                      </a:r>
                      <a:endParaRPr lang="en-US" sz="1200" dirty="0">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Times New Roman" panose="02020603050405020304" pitchFamily="18" charset="0"/>
                          <a:cs typeface="Times New Roman" panose="02020603050405020304" pitchFamily="18" charset="0"/>
                        </a:rPr>
                        <a:t>Room temp. preload</a:t>
                      </a:r>
                      <a:endParaRPr lang="en-US" sz="1200" dirty="0">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Times New Roman" panose="02020603050405020304" pitchFamily="18" charset="0"/>
                          <a:cs typeface="Times New Roman" panose="02020603050405020304" pitchFamily="18" charset="0"/>
                        </a:rPr>
                        <a:t>Cool down @ 4.2 K</a:t>
                      </a:r>
                    </a:p>
                  </a:txBody>
                  <a:tcPr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Powering @ 16T</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721434"/>
                  </a:ext>
                </a:extLst>
              </a:tr>
              <a:tr h="423796">
                <a:tc rowSpan="2">
                  <a:txBody>
                    <a:bodyPr/>
                    <a:lstStyle/>
                    <a:p>
                      <a:pPr algn="ctr"/>
                      <a:r>
                        <a:rPr lang="en-US" sz="1200" dirty="0" smtClean="0">
                          <a:latin typeface="Times New Roman" panose="02020603050405020304" pitchFamily="18" charset="0"/>
                          <a:cs typeface="Times New Roman" panose="02020603050405020304" pitchFamily="18" charset="0"/>
                        </a:rPr>
                        <a:t>Al rods,</a:t>
                      </a:r>
                    </a:p>
                    <a:p>
                      <a:pPr algn="ctr"/>
                      <a:r>
                        <a:rPr lang="en-US" sz="1200" baseline="0" dirty="0" smtClean="0">
                          <a:latin typeface="Times New Roman" panose="02020603050405020304" pitchFamily="18" charset="0"/>
                          <a:cs typeface="Times New Roman" panose="02020603050405020304" pitchFamily="18" charset="0"/>
                        </a:rPr>
                        <a:t>low pre-load </a:t>
                      </a: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Nb</a:t>
                      </a:r>
                      <a:r>
                        <a:rPr lang="en-US" sz="1200" baseline="-25000" dirty="0" smtClean="0">
                          <a:latin typeface="Times New Roman" panose="02020603050405020304" pitchFamily="18" charset="0"/>
                          <a:cs typeface="Times New Roman" panose="02020603050405020304" pitchFamily="18" charset="0"/>
                        </a:rPr>
                        <a:t>3</a:t>
                      </a:r>
                      <a:r>
                        <a:rPr lang="en-US" sz="1200" dirty="0" smtClean="0">
                          <a:latin typeface="Times New Roman" panose="02020603050405020304" pitchFamily="18" charset="0"/>
                          <a:cs typeface="Times New Roman" panose="02020603050405020304" pitchFamily="18" charset="0"/>
                        </a:rPr>
                        <a:t>Sn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[41]</a:t>
                      </a:r>
                    </a:p>
                    <a:p>
                      <a:pPr algn="ctr"/>
                      <a:r>
                        <a:rPr lang="en-US" sz="1200" dirty="0" smtClean="0">
                          <a:latin typeface="Times New Roman" panose="02020603050405020304" pitchFamily="18" charset="0"/>
                          <a:cs typeface="Times New Roman" panose="02020603050405020304" pitchFamily="18" charset="0"/>
                        </a:rPr>
                        <a:t>(11%)</a:t>
                      </a:r>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[302]</a:t>
                      </a:r>
                    </a:p>
                    <a:p>
                      <a:pPr algn="ctr"/>
                      <a:r>
                        <a:rPr lang="en-US" sz="1200" dirty="0" smtClean="0">
                          <a:latin typeface="Times New Roman" panose="02020603050405020304" pitchFamily="18" charset="0"/>
                          <a:cs typeface="Times New Roman" panose="02020603050405020304" pitchFamily="18" charset="0"/>
                        </a:rPr>
                        <a:t>(83%)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[323]</a:t>
                      </a:r>
                    </a:p>
                    <a:p>
                      <a:pPr algn="ctr"/>
                      <a:r>
                        <a:rPr lang="en-US" sz="1200" dirty="0" smtClean="0">
                          <a:latin typeface="Times New Roman" panose="02020603050405020304" pitchFamily="18" charset="0"/>
                          <a:cs typeface="Times New Roman" panose="02020603050405020304" pitchFamily="18" charset="0"/>
                        </a:rPr>
                        <a:t>(88%)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9847852"/>
                  </a:ext>
                </a:extLst>
              </a:tr>
              <a:tr h="423796">
                <a:tc vMerge="1">
                  <a:txBody>
                    <a:bodyPr/>
                    <a:lstStyle/>
                    <a:p>
                      <a:pPr algn="ctr"/>
                      <a:endParaRPr lang="en-US" sz="3200" dirty="0" smtClean="0">
                        <a:latin typeface="Times New Roman" panose="02020603050405020304" pitchFamily="18" charset="0"/>
                        <a:cs typeface="Times New Roman" panose="02020603050405020304" pitchFamily="18" charset="0"/>
                      </a:endParaRPr>
                    </a:p>
                  </a:txBody>
                  <a:tcPr anchor="ctr"/>
                </a:tc>
                <a:tc>
                  <a:txBody>
                    <a:bodyPr/>
                    <a:lstStyle/>
                    <a:p>
                      <a:pPr algn="ctr"/>
                      <a:r>
                        <a:rPr lang="en-US" sz="1200" dirty="0" smtClean="0">
                          <a:latin typeface="Times New Roman" panose="02020603050405020304" pitchFamily="18" charset="0"/>
                          <a:cs typeface="Times New Roman" panose="02020603050405020304" pitchFamily="18" charset="0"/>
                        </a:rPr>
                        <a: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US" sz="1200" dirty="0" smtClean="0">
                          <a:latin typeface="Times New Roman" panose="02020603050405020304" pitchFamily="18" charset="0"/>
                          <a:cs typeface="Times New Roman" panose="02020603050405020304" pitchFamily="18" charset="0"/>
                        </a:rPr>
                        <a:t>[37]</a:t>
                      </a:r>
                    </a:p>
                    <a:p>
                      <a:pPr algn="ctr"/>
                      <a:r>
                        <a:rPr lang="en-US" sz="1200" dirty="0" smtClean="0">
                          <a:latin typeface="Times New Roman" panose="02020603050405020304" pitchFamily="18" charset="0"/>
                          <a:cs typeface="Times New Roman" panose="02020603050405020304" pitchFamily="18" charset="0"/>
                        </a:rPr>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US" sz="1200" dirty="0" smtClean="0">
                          <a:latin typeface="Times New Roman" panose="02020603050405020304" pitchFamily="18" charset="0"/>
                          <a:cs typeface="Times New Roman" panose="02020603050405020304" pitchFamily="18" charset="0"/>
                        </a:rPr>
                        <a:t>[200]</a:t>
                      </a:r>
                    </a:p>
                    <a:p>
                      <a:pPr algn="ctr"/>
                      <a:r>
                        <a:rPr lang="en-US" sz="1200" dirty="0" smtClean="0">
                          <a:latin typeface="Times New Roman" panose="02020603050405020304" pitchFamily="18" charset="0"/>
                          <a:cs typeface="Times New Roman" panose="02020603050405020304" pitchFamily="18" charset="0"/>
                        </a:rPr>
                        <a:t>(55%)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120806385"/>
                  </a:ext>
                </a:extLst>
              </a:tr>
              <a:tr h="423796">
                <a:tc rowSpan="2">
                  <a:txBody>
                    <a:bodyPr/>
                    <a:lstStyle/>
                    <a:p>
                      <a:pPr algn="ctr"/>
                      <a:r>
                        <a:rPr lang="en-US" sz="1200" dirty="0" smtClean="0">
                          <a:latin typeface="Times New Roman" panose="02020603050405020304" pitchFamily="18" charset="0"/>
                          <a:cs typeface="Times New Roman" panose="02020603050405020304" pitchFamily="18" charset="0"/>
                        </a:rPr>
                        <a:t>Al rods,</a:t>
                      </a:r>
                    </a:p>
                    <a:p>
                      <a:pPr algn="ctr"/>
                      <a:r>
                        <a:rPr lang="en-US" sz="1200" baseline="0" dirty="0" smtClean="0">
                          <a:latin typeface="Times New Roman" panose="02020603050405020304" pitchFamily="18" charset="0"/>
                          <a:cs typeface="Times New Roman" panose="02020603050405020304" pitchFamily="18" charset="0"/>
                        </a:rPr>
                        <a:t>high pre-load </a:t>
                      </a: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Nb</a:t>
                      </a:r>
                      <a:r>
                        <a:rPr lang="en-US" sz="1200" baseline="-25000" dirty="0" smtClean="0">
                          <a:latin typeface="Times New Roman" panose="02020603050405020304" pitchFamily="18" charset="0"/>
                          <a:cs typeface="Times New Roman" panose="02020603050405020304" pitchFamily="18" charset="0"/>
                        </a:rPr>
                        <a:t>3</a:t>
                      </a:r>
                      <a:r>
                        <a:rPr lang="en-US" sz="1200" dirty="0" smtClean="0">
                          <a:latin typeface="Times New Roman" panose="02020603050405020304" pitchFamily="18" charset="0"/>
                          <a:cs typeface="Times New Roman" panose="02020603050405020304" pitchFamily="18" charset="0"/>
                        </a:rPr>
                        <a:t>Sn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[227]</a:t>
                      </a:r>
                    </a:p>
                    <a:p>
                      <a:pPr algn="ctr"/>
                      <a:r>
                        <a:rPr lang="en-US" sz="1200" dirty="0" smtClean="0">
                          <a:latin typeface="Times New Roman" panose="02020603050405020304" pitchFamily="18" charset="0"/>
                          <a:cs typeface="Times New Roman" panose="02020603050405020304" pitchFamily="18" charset="0"/>
                        </a:rPr>
                        <a:t>(62%)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[505]</a:t>
                      </a:r>
                    </a:p>
                    <a:p>
                      <a:pPr algn="ctr"/>
                      <a:r>
                        <a:rPr lang="en-US" sz="1200" dirty="0" smtClean="0">
                          <a:latin typeface="Times New Roman" panose="02020603050405020304" pitchFamily="18" charset="0"/>
                          <a:cs typeface="Times New Roman" panose="02020603050405020304" pitchFamily="18" charset="0"/>
                        </a:rPr>
                        <a:t>(138%)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[526]</a:t>
                      </a:r>
                    </a:p>
                    <a:p>
                      <a:pPr algn="ctr"/>
                      <a:r>
                        <a:rPr lang="en-US" sz="1200" dirty="0" smtClean="0">
                          <a:latin typeface="Times New Roman" panose="02020603050405020304" pitchFamily="18" charset="0"/>
                          <a:cs typeface="Times New Roman" panose="02020603050405020304" pitchFamily="18" charset="0"/>
                        </a:rPr>
                        <a:t>(144%)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2041261"/>
                  </a:ext>
                </a:extLst>
              </a:tr>
              <a:tr h="423796">
                <a:tc vMerge="1">
                  <a:txBody>
                    <a:bodyPr/>
                    <a:lstStyle/>
                    <a:p>
                      <a:pPr algn="ctr"/>
                      <a:endParaRPr lang="en-US" sz="3200" dirty="0">
                        <a:latin typeface="Times New Roman" panose="02020603050405020304" pitchFamily="18" charset="0"/>
                        <a:cs typeface="Times New Roman" panose="02020603050405020304" pitchFamily="18" charset="0"/>
                      </a:endParaRPr>
                    </a:p>
                  </a:txBody>
                  <a:tcPr anchor="ctr"/>
                </a:tc>
                <a:tc>
                  <a:txBody>
                    <a:bodyPr/>
                    <a:lstStyle/>
                    <a:p>
                      <a:pPr algn="ctr"/>
                      <a:r>
                        <a:rPr lang="en-US" sz="1200" dirty="0" smtClean="0">
                          <a:latin typeface="Times New Roman" panose="02020603050405020304" pitchFamily="18" charset="0"/>
                          <a:cs typeface="Times New Roman" panose="02020603050405020304" pitchFamily="18" charset="0"/>
                        </a:rPr>
                        <a: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[221]</a:t>
                      </a:r>
                    </a:p>
                    <a:p>
                      <a:pPr algn="ctr"/>
                      <a:r>
                        <a:rPr lang="en-US" sz="1200" dirty="0" smtClean="0">
                          <a:latin typeface="Times New Roman" panose="02020603050405020304" pitchFamily="18" charset="0"/>
                          <a:cs typeface="Times New Roman" panose="02020603050405020304" pitchFamily="18" charset="0"/>
                        </a:rPr>
                        <a:t>(60%)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[393]</a:t>
                      </a:r>
                    </a:p>
                    <a:p>
                      <a:pPr algn="ctr"/>
                      <a:r>
                        <a:rPr lang="en-US" sz="1200" dirty="0" smtClean="0">
                          <a:latin typeface="Times New Roman" panose="02020603050405020304" pitchFamily="18" charset="0"/>
                          <a:cs typeface="Times New Roman" panose="02020603050405020304" pitchFamily="18" charset="0"/>
                        </a:rPr>
                        <a:t>(108%)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45873142"/>
                  </a:ext>
                </a:extLst>
              </a:tr>
              <a:tr h="423796">
                <a:tc rowSpan="2">
                  <a:txBody>
                    <a:bodyPr/>
                    <a:lstStyle/>
                    <a:p>
                      <a:pPr algn="ctr"/>
                      <a:r>
                        <a:rPr lang="en-US" sz="1200" dirty="0" smtClean="0">
                          <a:latin typeface="Times New Roman" panose="02020603050405020304" pitchFamily="18" charset="0"/>
                          <a:cs typeface="Times New Roman" panose="02020603050405020304" pitchFamily="18" charset="0"/>
                        </a:rPr>
                        <a:t>SS rods,</a:t>
                      </a:r>
                    </a:p>
                    <a:p>
                      <a:pPr algn="ctr"/>
                      <a:r>
                        <a:rPr lang="en-US" sz="1200" baseline="0" dirty="0" smtClean="0">
                          <a:latin typeface="Times New Roman" panose="02020603050405020304" pitchFamily="18" charset="0"/>
                          <a:cs typeface="Times New Roman" panose="02020603050405020304" pitchFamily="18" charset="0"/>
                        </a:rPr>
                        <a:t>low pre-load </a:t>
                      </a: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Nb</a:t>
                      </a:r>
                      <a:r>
                        <a:rPr lang="en-US" sz="1200" baseline="-25000" dirty="0" smtClean="0">
                          <a:latin typeface="Times New Roman" panose="02020603050405020304" pitchFamily="18" charset="0"/>
                          <a:cs typeface="Times New Roman" panose="02020603050405020304" pitchFamily="18" charset="0"/>
                        </a:rPr>
                        <a:t>3</a:t>
                      </a:r>
                      <a:r>
                        <a:rPr lang="en-US" sz="1200" dirty="0" smtClean="0">
                          <a:latin typeface="Times New Roman" panose="02020603050405020304" pitchFamily="18" charset="0"/>
                          <a:cs typeface="Times New Roman" panose="02020603050405020304" pitchFamily="18" charset="0"/>
                        </a:rPr>
                        <a:t>Sn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[73]</a:t>
                      </a:r>
                    </a:p>
                    <a:p>
                      <a:pPr algn="ctr"/>
                      <a:r>
                        <a:rPr lang="en-US" sz="1200" dirty="0" smtClean="0">
                          <a:latin typeface="Times New Roman" panose="02020603050405020304" pitchFamily="18" charset="0"/>
                          <a:cs typeface="Times New Roman" panose="02020603050405020304" pitchFamily="18" charset="0"/>
                        </a:rPr>
                        <a:t>(20%)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[172]</a:t>
                      </a:r>
                    </a:p>
                    <a:p>
                      <a:pPr algn="ctr"/>
                      <a:r>
                        <a:rPr lang="en-US" sz="1200" dirty="0" smtClean="0">
                          <a:latin typeface="Times New Roman" panose="02020603050405020304" pitchFamily="18" charset="0"/>
                          <a:cs typeface="Times New Roman" panose="02020603050405020304" pitchFamily="18" charset="0"/>
                        </a:rPr>
                        <a:t>(47%)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[207]</a:t>
                      </a:r>
                    </a:p>
                    <a:p>
                      <a:pPr algn="ctr"/>
                      <a:r>
                        <a:rPr lang="en-US" sz="1200" dirty="0" smtClean="0">
                          <a:latin typeface="Times New Roman" panose="02020603050405020304" pitchFamily="18" charset="0"/>
                          <a:cs typeface="Times New Roman" panose="02020603050405020304" pitchFamily="18" charset="0"/>
                        </a:rPr>
                        <a:t>(57%)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79385679"/>
                  </a:ext>
                </a:extLst>
              </a:tr>
              <a:tr h="423796">
                <a:tc vMerge="1">
                  <a:txBody>
                    <a:bodyPr/>
                    <a:lstStyle/>
                    <a:p>
                      <a:pPr algn="ctr"/>
                      <a:endParaRPr lang="en-US" sz="3200" dirty="0">
                        <a:latin typeface="Times New Roman" panose="02020603050405020304" pitchFamily="18" charset="0"/>
                        <a:cs typeface="Times New Roman" panose="02020603050405020304" pitchFamily="18" charset="0"/>
                      </a:endParaRPr>
                    </a:p>
                  </a:txBody>
                  <a:tcPr anchor="ctr"/>
                </a:tc>
                <a:tc>
                  <a:txBody>
                    <a:bodyPr/>
                    <a:lstStyle/>
                    <a:p>
                      <a:pPr algn="ctr"/>
                      <a:r>
                        <a:rPr lang="en-US" sz="1200" dirty="0" smtClean="0">
                          <a:latin typeface="Times New Roman" panose="02020603050405020304" pitchFamily="18" charset="0"/>
                          <a:cs typeface="Times New Roman" panose="02020603050405020304" pitchFamily="18" charset="0"/>
                        </a:rPr>
                        <a: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[60.8]</a:t>
                      </a:r>
                    </a:p>
                    <a:p>
                      <a:pPr algn="ctr"/>
                      <a:r>
                        <a:rPr lang="en-US" sz="1200" dirty="0" smtClean="0">
                          <a:latin typeface="Times New Roman" panose="02020603050405020304" pitchFamily="18" charset="0"/>
                          <a:cs typeface="Times New Roman" panose="02020603050405020304" pitchFamily="18" charset="0"/>
                        </a:rPr>
                        <a:t>(17%)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[13.6]</a:t>
                      </a:r>
                    </a:p>
                    <a:p>
                      <a:pPr algn="ctr"/>
                      <a:r>
                        <a:rPr lang="en-US" sz="1200" dirty="0" smtClean="0">
                          <a:latin typeface="Times New Roman" panose="02020603050405020304" pitchFamily="18" charset="0"/>
                          <a:cs typeface="Times New Roman" panose="02020603050405020304" pitchFamily="18"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96779325"/>
                  </a:ext>
                </a:extLst>
              </a:tr>
              <a:tr h="423796">
                <a:tc rowSpan="2">
                  <a:txBody>
                    <a:bodyPr/>
                    <a:lstStyle/>
                    <a:p>
                      <a:pPr algn="ctr"/>
                      <a:r>
                        <a:rPr lang="en-US" sz="1200" dirty="0" smtClean="0">
                          <a:latin typeface="Times New Roman" panose="02020603050405020304" pitchFamily="18" charset="0"/>
                          <a:cs typeface="Times New Roman" panose="02020603050405020304" pitchFamily="18" charset="0"/>
                        </a:rPr>
                        <a:t>SS rods,</a:t>
                      </a:r>
                    </a:p>
                    <a:p>
                      <a:pPr algn="ctr"/>
                      <a:r>
                        <a:rPr lang="en-US" sz="1200" baseline="0" dirty="0" smtClean="0">
                          <a:latin typeface="Times New Roman" panose="02020603050405020304" pitchFamily="18" charset="0"/>
                          <a:cs typeface="Times New Roman" panose="02020603050405020304" pitchFamily="18" charset="0"/>
                        </a:rPr>
                        <a:t>high pre-load </a:t>
                      </a: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Nb</a:t>
                      </a:r>
                      <a:r>
                        <a:rPr lang="en-US" sz="1200" baseline="-25000" dirty="0" smtClean="0">
                          <a:latin typeface="Times New Roman" panose="02020603050405020304" pitchFamily="18" charset="0"/>
                          <a:cs typeface="Times New Roman" panose="02020603050405020304" pitchFamily="18" charset="0"/>
                        </a:rPr>
                        <a:t>3</a:t>
                      </a:r>
                      <a:r>
                        <a:rPr lang="en-US" sz="1200" dirty="0" smtClean="0">
                          <a:latin typeface="Times New Roman" panose="02020603050405020304" pitchFamily="18" charset="0"/>
                          <a:cs typeface="Times New Roman" panose="02020603050405020304" pitchFamily="18" charset="0"/>
                        </a:rPr>
                        <a:t>Sn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[349]</a:t>
                      </a:r>
                    </a:p>
                    <a:p>
                      <a:pPr algn="ctr"/>
                      <a:r>
                        <a:rPr lang="en-US" sz="1200" dirty="0" smtClean="0">
                          <a:latin typeface="Times New Roman" panose="02020603050405020304" pitchFamily="18" charset="0"/>
                          <a:cs typeface="Times New Roman" panose="02020603050405020304" pitchFamily="18" charset="0"/>
                        </a:rPr>
                        <a:t>(95%)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[461]</a:t>
                      </a:r>
                    </a:p>
                    <a:p>
                      <a:pPr algn="ctr"/>
                      <a:r>
                        <a:rPr lang="en-US" sz="1200" dirty="0" smtClean="0">
                          <a:latin typeface="Times New Roman" panose="02020603050405020304" pitchFamily="18" charset="0"/>
                          <a:cs typeface="Times New Roman" panose="02020603050405020304" pitchFamily="18" charset="0"/>
                        </a:rPr>
                        <a:t>(126%)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[495]</a:t>
                      </a:r>
                    </a:p>
                    <a:p>
                      <a:pPr algn="ctr"/>
                      <a:r>
                        <a:rPr lang="en-US" sz="1200" dirty="0" smtClean="0">
                          <a:latin typeface="Times New Roman" panose="02020603050405020304" pitchFamily="18" charset="0"/>
                          <a:cs typeface="Times New Roman" panose="02020603050405020304" pitchFamily="18" charset="0"/>
                        </a:rPr>
                        <a:t>(135%)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06883983"/>
                  </a:ext>
                </a:extLst>
              </a:tr>
              <a:tr h="423796">
                <a:tc vMerge="1">
                  <a:txBody>
                    <a:bodyPr/>
                    <a:lstStyle/>
                    <a:p>
                      <a:pPr algn="ctr"/>
                      <a:endParaRPr lang="en-US" sz="3200" dirty="0">
                        <a:latin typeface="Times New Roman" panose="02020603050405020304" pitchFamily="18" charset="0"/>
                        <a:cs typeface="Times New Roman" panose="02020603050405020304" pitchFamily="18" charset="0"/>
                      </a:endParaRPr>
                    </a:p>
                  </a:txBody>
                  <a:tcPr anchor="ctr"/>
                </a:tc>
                <a:tc>
                  <a:txBody>
                    <a:bodyPr/>
                    <a:lstStyle/>
                    <a:p>
                      <a:pPr algn="ctr"/>
                      <a:r>
                        <a:rPr lang="en-US" sz="1200" dirty="0" smtClean="0">
                          <a:latin typeface="Times New Roman" panose="02020603050405020304" pitchFamily="18" charset="0"/>
                          <a:cs typeface="Times New Roman" panose="02020603050405020304" pitchFamily="18" charset="0"/>
                        </a:rPr>
                        <a: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[362]</a:t>
                      </a:r>
                    </a:p>
                    <a:p>
                      <a:pPr algn="ctr"/>
                      <a:r>
                        <a:rPr lang="en-US" sz="1200" dirty="0" smtClean="0">
                          <a:latin typeface="Times New Roman" panose="02020603050405020304" pitchFamily="18" charset="0"/>
                          <a:cs typeface="Times New Roman" panose="02020603050405020304" pitchFamily="18" charset="0"/>
                        </a:rPr>
                        <a:t>(99%)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latin typeface="Times New Roman" panose="02020603050405020304" pitchFamily="18" charset="0"/>
                          <a:cs typeface="Times New Roman" panose="02020603050405020304" pitchFamily="18" charset="0"/>
                        </a:rPr>
                        <a:t>[324]</a:t>
                      </a:r>
                    </a:p>
                    <a:p>
                      <a:pPr algn="ctr"/>
                      <a:r>
                        <a:rPr lang="en-US" sz="1200" dirty="0" smtClean="0">
                          <a:latin typeface="Times New Roman" panose="02020603050405020304" pitchFamily="18" charset="0"/>
                          <a:cs typeface="Times New Roman" panose="02020603050405020304" pitchFamily="18" charset="0"/>
                        </a:rPr>
                        <a:t>(89%)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smtClean="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3722556"/>
                  </a:ext>
                </a:extLst>
              </a:tr>
            </a:tbl>
          </a:graphicData>
        </a:graphic>
      </p:graphicFrame>
    </p:spTree>
    <p:extLst>
      <p:ext uri="{BB962C8B-B14F-4D97-AF65-F5344CB8AC3E}">
        <p14:creationId xmlns:p14="http://schemas.microsoft.com/office/powerpoint/2010/main" val="1522748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Content Placeholder 2"/>
          <p:cNvSpPr>
            <a:spLocks noGrp="1"/>
          </p:cNvSpPr>
          <p:nvPr>
            <p:ph idx="1"/>
          </p:nvPr>
        </p:nvSpPr>
        <p:spPr/>
        <p:txBody>
          <a:bodyPr>
            <a:normAutofit/>
          </a:bodyPr>
          <a:lstStyle/>
          <a:p>
            <a:r>
              <a:rPr lang="en-US" sz="2400" dirty="0" smtClean="0"/>
              <a:t>A first assembly test using Aluminum dummy coils, including a cool down to 80 K was done	</a:t>
            </a:r>
          </a:p>
          <a:p>
            <a:pPr lvl="1"/>
            <a:r>
              <a:rPr lang="en-US" sz="2000" dirty="0" smtClean="0"/>
              <a:t>We plan to slightly increase the pre-load and perform a second cool down.</a:t>
            </a:r>
          </a:p>
          <a:p>
            <a:r>
              <a:rPr lang="en-US" sz="2400" dirty="0" smtClean="0"/>
              <a:t>Three </a:t>
            </a:r>
            <a:r>
              <a:rPr lang="en-US" sz="2400" dirty="0" err="1" smtClean="0"/>
              <a:t>eRMC</a:t>
            </a:r>
            <a:r>
              <a:rPr lang="en-US" sz="2400" dirty="0" smtClean="0"/>
              <a:t> coils have been produced, the plan is to assemble the magnet in January-February 2019.</a:t>
            </a:r>
          </a:p>
          <a:p>
            <a:r>
              <a:rPr lang="en-US" sz="2400" dirty="0" smtClean="0"/>
              <a:t>If the cable is available, RMM winding can start beginning of 2019.</a:t>
            </a:r>
          </a:p>
          <a:p>
            <a:r>
              <a:rPr lang="en-US" sz="2400" dirty="0" smtClean="0"/>
              <a:t>We plan to keep SMC as a tool for R&amp;D development activities.</a:t>
            </a:r>
          </a:p>
          <a:p>
            <a:endParaRPr lang="en-GB" sz="2400"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2520248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slides</a:t>
            </a:r>
            <a:endParaRPr lang="en-GB" dirty="0"/>
          </a:p>
        </p:txBody>
      </p:sp>
      <p:sp>
        <p:nvSpPr>
          <p:cNvPr id="3" name="Date Placeholder 2"/>
          <p:cNvSpPr>
            <a:spLocks noGrp="1"/>
          </p:cNvSpPr>
          <p:nvPr>
            <p:ph type="dt" sz="half" idx="2"/>
          </p:nvPr>
        </p:nvSpPr>
        <p:spPr/>
        <p:txBody>
          <a:bodyPr/>
          <a:lstStyle/>
          <a:p>
            <a:fld id="{C396DFE4-65B3-440A-A6E5-1F8A31A497A4}" type="datetime1">
              <a:rPr lang="en-US" smtClean="0"/>
              <a:t>12/3/2018</a:t>
            </a:fld>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Text Placeholder 4"/>
          <p:cNvSpPr>
            <a:spLocks noGrp="1"/>
          </p:cNvSpPr>
          <p:nvPr>
            <p:ph type="body" idx="10"/>
          </p:nvPr>
        </p:nvSpPr>
        <p:spPr/>
        <p:txBody>
          <a:bodyPr/>
          <a:lstStyle/>
          <a:p>
            <a:endParaRPr lang="en-GB"/>
          </a:p>
        </p:txBody>
      </p:sp>
    </p:spTree>
    <p:extLst>
      <p:ext uri="{BB962C8B-B14F-4D97-AF65-F5344CB8AC3E}">
        <p14:creationId xmlns:p14="http://schemas.microsoft.com/office/powerpoint/2010/main" val="1740127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131095"/>
            <a:ext cx="7886700" cy="424203"/>
          </a:xfrm>
        </p:spPr>
        <p:txBody>
          <a:bodyPr>
            <a:normAutofit/>
          </a:bodyPr>
          <a:lstStyle/>
          <a:p>
            <a:r>
              <a:rPr lang="en-US" sz="1800" dirty="0"/>
              <a:t>Variation of Insulation Layers with respect to nominal</a:t>
            </a:r>
            <a:endParaRPr lang="en-GB" sz="1800" dirty="0"/>
          </a:p>
        </p:txBody>
      </p:sp>
      <p:sp>
        <p:nvSpPr>
          <p:cNvPr id="5" name="TextBox 4"/>
          <p:cNvSpPr txBox="1"/>
          <p:nvPr/>
        </p:nvSpPr>
        <p:spPr>
          <a:xfrm>
            <a:off x="710293" y="1665515"/>
            <a:ext cx="1247457" cy="230832"/>
          </a:xfrm>
          <a:prstGeom prst="rect">
            <a:avLst/>
          </a:prstGeom>
          <a:noFill/>
        </p:spPr>
        <p:txBody>
          <a:bodyPr wrap="none" rtlCol="0">
            <a:spAutoFit/>
          </a:bodyPr>
          <a:lstStyle/>
          <a:p>
            <a:pPr defTabSz="685800"/>
            <a:r>
              <a:rPr lang="en-US" sz="900" b="1" dirty="0">
                <a:solidFill>
                  <a:prstClr val="black"/>
                </a:solidFill>
                <a:latin typeface="Calibri"/>
              </a:rPr>
              <a:t>- Pole insulation (mm)</a:t>
            </a:r>
            <a:endParaRPr lang="en-GB" sz="900" b="1" dirty="0">
              <a:solidFill>
                <a:prstClr val="black"/>
              </a:solidFill>
              <a:latin typeface="Calibri"/>
            </a:endParaRPr>
          </a:p>
        </p:txBody>
      </p:sp>
      <p:sp>
        <p:nvSpPr>
          <p:cNvPr id="6" name="TextBox 5"/>
          <p:cNvSpPr txBox="1"/>
          <p:nvPr/>
        </p:nvSpPr>
        <p:spPr>
          <a:xfrm>
            <a:off x="863917" y="1881569"/>
            <a:ext cx="1354858" cy="369332"/>
          </a:xfrm>
          <a:prstGeom prst="rect">
            <a:avLst/>
          </a:prstGeom>
          <a:noFill/>
        </p:spPr>
        <p:txBody>
          <a:bodyPr wrap="none" rtlCol="0">
            <a:spAutoFit/>
          </a:bodyPr>
          <a:lstStyle/>
          <a:p>
            <a:pPr defTabSz="685800"/>
            <a:r>
              <a:rPr lang="en-US" sz="900" dirty="0">
                <a:solidFill>
                  <a:srgbClr val="00B050"/>
                </a:solidFill>
                <a:latin typeface="Calibri"/>
              </a:rPr>
              <a:t>Nominal</a:t>
            </a:r>
            <a:r>
              <a:rPr lang="en-US" sz="900" dirty="0">
                <a:solidFill>
                  <a:prstClr val="black"/>
                </a:solidFill>
                <a:latin typeface="Calibri"/>
              </a:rPr>
              <a:t>:</a:t>
            </a:r>
          </a:p>
          <a:p>
            <a:pPr defTabSz="685800"/>
            <a:r>
              <a:rPr lang="en-US" sz="900" dirty="0">
                <a:solidFill>
                  <a:prstClr val="black"/>
                </a:solidFill>
                <a:latin typeface="Calibri"/>
              </a:rPr>
              <a:t>0.2 MICA + 0.4 Fiberglass</a:t>
            </a:r>
            <a:endParaRPr lang="en-GB" sz="900" dirty="0">
              <a:solidFill>
                <a:prstClr val="black"/>
              </a:solidFill>
              <a:latin typeface="Calibri"/>
            </a:endParaRPr>
          </a:p>
        </p:txBody>
      </p:sp>
      <p:sp>
        <p:nvSpPr>
          <p:cNvPr id="7" name="TextBox 6"/>
          <p:cNvSpPr txBox="1"/>
          <p:nvPr/>
        </p:nvSpPr>
        <p:spPr>
          <a:xfrm>
            <a:off x="3292349" y="1881569"/>
            <a:ext cx="1628972" cy="369332"/>
          </a:xfrm>
          <a:prstGeom prst="rect">
            <a:avLst/>
          </a:prstGeom>
          <a:noFill/>
        </p:spPr>
        <p:txBody>
          <a:bodyPr wrap="none" rtlCol="0">
            <a:spAutoFit/>
          </a:bodyPr>
          <a:lstStyle/>
          <a:p>
            <a:pPr defTabSz="685800"/>
            <a:r>
              <a:rPr lang="en-US" sz="900" dirty="0">
                <a:solidFill>
                  <a:srgbClr val="FFC000"/>
                </a:solidFill>
                <a:latin typeface="Calibri"/>
              </a:rPr>
              <a:t>Assembled:</a:t>
            </a:r>
          </a:p>
          <a:p>
            <a:pPr defTabSz="685800"/>
            <a:r>
              <a:rPr lang="en-US" sz="900" dirty="0">
                <a:solidFill>
                  <a:prstClr val="black"/>
                </a:solidFill>
                <a:latin typeface="Calibri"/>
              </a:rPr>
              <a:t>0.08 MICA + 2 x 0.25 Fiberglass</a:t>
            </a:r>
            <a:endParaRPr lang="en-GB" sz="900" dirty="0">
              <a:solidFill>
                <a:prstClr val="black"/>
              </a:solidFill>
              <a:latin typeface="Calibri"/>
            </a:endParaRPr>
          </a:p>
        </p:txBody>
      </p:sp>
      <p:sp>
        <p:nvSpPr>
          <p:cNvPr id="8" name="TextBox 7"/>
          <p:cNvSpPr txBox="1"/>
          <p:nvPr/>
        </p:nvSpPr>
        <p:spPr>
          <a:xfrm>
            <a:off x="710293" y="2454687"/>
            <a:ext cx="853119" cy="230832"/>
          </a:xfrm>
          <a:prstGeom prst="rect">
            <a:avLst/>
          </a:prstGeom>
          <a:noFill/>
        </p:spPr>
        <p:txBody>
          <a:bodyPr wrap="none" rtlCol="0">
            <a:spAutoFit/>
          </a:bodyPr>
          <a:lstStyle/>
          <a:p>
            <a:pPr defTabSz="685800"/>
            <a:r>
              <a:rPr lang="en-US" sz="900" b="1" dirty="0">
                <a:solidFill>
                  <a:prstClr val="black"/>
                </a:solidFill>
                <a:latin typeface="Calibri"/>
              </a:rPr>
              <a:t>- Spacer (mm)</a:t>
            </a:r>
            <a:endParaRPr lang="en-GB" sz="900" b="1" dirty="0">
              <a:solidFill>
                <a:prstClr val="black"/>
              </a:solidFill>
              <a:latin typeface="Calibri"/>
            </a:endParaRPr>
          </a:p>
        </p:txBody>
      </p:sp>
      <p:sp>
        <p:nvSpPr>
          <p:cNvPr id="9" name="TextBox 8"/>
          <p:cNvSpPr txBox="1"/>
          <p:nvPr/>
        </p:nvSpPr>
        <p:spPr>
          <a:xfrm>
            <a:off x="864639" y="2688215"/>
            <a:ext cx="819455" cy="369332"/>
          </a:xfrm>
          <a:prstGeom prst="rect">
            <a:avLst/>
          </a:prstGeom>
          <a:noFill/>
        </p:spPr>
        <p:txBody>
          <a:bodyPr wrap="none" rtlCol="0">
            <a:spAutoFit/>
          </a:bodyPr>
          <a:lstStyle/>
          <a:p>
            <a:pPr defTabSz="685800"/>
            <a:r>
              <a:rPr lang="en-US" sz="900" dirty="0">
                <a:solidFill>
                  <a:srgbClr val="00B050"/>
                </a:solidFill>
                <a:latin typeface="Calibri"/>
              </a:rPr>
              <a:t>Nominal</a:t>
            </a:r>
            <a:r>
              <a:rPr lang="en-US" sz="900" dirty="0">
                <a:solidFill>
                  <a:prstClr val="black"/>
                </a:solidFill>
                <a:latin typeface="Calibri"/>
              </a:rPr>
              <a:t>:</a:t>
            </a:r>
          </a:p>
          <a:p>
            <a:pPr defTabSz="685800"/>
            <a:r>
              <a:rPr lang="en-US" sz="900" dirty="0">
                <a:solidFill>
                  <a:prstClr val="black"/>
                </a:solidFill>
                <a:latin typeface="Calibri"/>
              </a:rPr>
              <a:t>0.6 Fiberglass</a:t>
            </a:r>
            <a:endParaRPr lang="en-GB" sz="900" dirty="0">
              <a:solidFill>
                <a:prstClr val="black"/>
              </a:solidFill>
              <a:latin typeface="Calibri"/>
            </a:endParaRPr>
          </a:p>
        </p:txBody>
      </p:sp>
      <p:sp>
        <p:nvSpPr>
          <p:cNvPr id="10" name="TextBox 9"/>
          <p:cNvSpPr txBox="1"/>
          <p:nvPr/>
        </p:nvSpPr>
        <p:spPr>
          <a:xfrm>
            <a:off x="3294288" y="2689377"/>
            <a:ext cx="1035861" cy="369332"/>
          </a:xfrm>
          <a:prstGeom prst="rect">
            <a:avLst/>
          </a:prstGeom>
          <a:noFill/>
        </p:spPr>
        <p:txBody>
          <a:bodyPr wrap="none" rtlCol="0">
            <a:spAutoFit/>
          </a:bodyPr>
          <a:lstStyle/>
          <a:p>
            <a:pPr defTabSz="685800"/>
            <a:r>
              <a:rPr lang="en-US" sz="900" dirty="0">
                <a:solidFill>
                  <a:srgbClr val="FFC000"/>
                </a:solidFill>
                <a:latin typeface="Calibri"/>
              </a:rPr>
              <a:t>Assembled</a:t>
            </a:r>
            <a:r>
              <a:rPr lang="en-US" sz="900" dirty="0">
                <a:solidFill>
                  <a:prstClr val="black"/>
                </a:solidFill>
                <a:latin typeface="Calibri"/>
              </a:rPr>
              <a:t>:</a:t>
            </a:r>
          </a:p>
          <a:p>
            <a:pPr defTabSz="685800"/>
            <a:r>
              <a:rPr lang="en-US" sz="900" dirty="0">
                <a:solidFill>
                  <a:prstClr val="black"/>
                </a:solidFill>
                <a:latin typeface="Calibri"/>
              </a:rPr>
              <a:t>2 x 0.25 Fiberglass</a:t>
            </a:r>
            <a:endParaRPr lang="en-GB" sz="900" dirty="0">
              <a:solidFill>
                <a:prstClr val="black"/>
              </a:solidFill>
              <a:latin typeface="Calibri"/>
            </a:endParaRPr>
          </a:p>
        </p:txBody>
      </p:sp>
      <p:sp>
        <p:nvSpPr>
          <p:cNvPr id="15" name="TextBox 14"/>
          <p:cNvSpPr txBox="1"/>
          <p:nvPr/>
        </p:nvSpPr>
        <p:spPr>
          <a:xfrm>
            <a:off x="710293" y="3213833"/>
            <a:ext cx="1367682" cy="230832"/>
          </a:xfrm>
          <a:prstGeom prst="rect">
            <a:avLst/>
          </a:prstGeom>
          <a:noFill/>
        </p:spPr>
        <p:txBody>
          <a:bodyPr wrap="none" rtlCol="0">
            <a:spAutoFit/>
          </a:bodyPr>
          <a:lstStyle/>
          <a:p>
            <a:pPr defTabSz="685800"/>
            <a:r>
              <a:rPr lang="en-US" sz="900" b="1" dirty="0">
                <a:solidFill>
                  <a:prstClr val="black"/>
                </a:solidFill>
                <a:latin typeface="Calibri"/>
              </a:rPr>
              <a:t>- Layer Jump Cable (mm)</a:t>
            </a:r>
            <a:endParaRPr lang="en-GB" sz="900" b="1" dirty="0">
              <a:solidFill>
                <a:prstClr val="black"/>
              </a:solidFill>
              <a:latin typeface="Calibri"/>
            </a:endParaRPr>
          </a:p>
        </p:txBody>
      </p:sp>
      <p:sp>
        <p:nvSpPr>
          <p:cNvPr id="16" name="TextBox 15"/>
          <p:cNvSpPr txBox="1"/>
          <p:nvPr/>
        </p:nvSpPr>
        <p:spPr>
          <a:xfrm>
            <a:off x="864441" y="3456563"/>
            <a:ext cx="2359941" cy="369332"/>
          </a:xfrm>
          <a:prstGeom prst="rect">
            <a:avLst/>
          </a:prstGeom>
          <a:noFill/>
        </p:spPr>
        <p:txBody>
          <a:bodyPr wrap="none" rtlCol="0">
            <a:spAutoFit/>
          </a:bodyPr>
          <a:lstStyle/>
          <a:p>
            <a:pPr defTabSz="685800"/>
            <a:r>
              <a:rPr lang="en-US" sz="900" dirty="0">
                <a:solidFill>
                  <a:srgbClr val="00B050"/>
                </a:solidFill>
                <a:latin typeface="Calibri"/>
              </a:rPr>
              <a:t>Nominal</a:t>
            </a:r>
            <a:r>
              <a:rPr lang="en-US" sz="900" dirty="0">
                <a:solidFill>
                  <a:prstClr val="black"/>
                </a:solidFill>
                <a:latin typeface="Calibri"/>
              </a:rPr>
              <a:t>:</a:t>
            </a:r>
          </a:p>
          <a:p>
            <a:pPr defTabSz="685800"/>
            <a:r>
              <a:rPr lang="en-US" sz="900" dirty="0">
                <a:solidFill>
                  <a:prstClr val="black"/>
                </a:solidFill>
                <a:latin typeface="Calibri"/>
              </a:rPr>
              <a:t>Fiberglass: 0.15 (around cable) + 0.4 Fiberglass</a:t>
            </a:r>
            <a:endParaRPr lang="en-GB" sz="900" dirty="0">
              <a:solidFill>
                <a:prstClr val="black"/>
              </a:solidFill>
              <a:latin typeface="Calibri"/>
            </a:endParaRPr>
          </a:p>
        </p:txBody>
      </p:sp>
      <p:sp>
        <p:nvSpPr>
          <p:cNvPr id="17" name="TextBox 16"/>
          <p:cNvSpPr txBox="1"/>
          <p:nvPr/>
        </p:nvSpPr>
        <p:spPr>
          <a:xfrm>
            <a:off x="3312335" y="3429491"/>
            <a:ext cx="1744388" cy="369332"/>
          </a:xfrm>
          <a:prstGeom prst="rect">
            <a:avLst/>
          </a:prstGeom>
          <a:noFill/>
        </p:spPr>
        <p:txBody>
          <a:bodyPr wrap="none" rtlCol="0">
            <a:spAutoFit/>
          </a:bodyPr>
          <a:lstStyle/>
          <a:p>
            <a:pPr defTabSz="685800"/>
            <a:r>
              <a:rPr lang="en-US" sz="900" dirty="0">
                <a:solidFill>
                  <a:srgbClr val="FFC000"/>
                </a:solidFill>
                <a:latin typeface="Calibri"/>
              </a:rPr>
              <a:t>Assembled</a:t>
            </a:r>
            <a:r>
              <a:rPr lang="en-US" sz="900" dirty="0">
                <a:solidFill>
                  <a:prstClr val="black"/>
                </a:solidFill>
                <a:latin typeface="Calibri"/>
              </a:rPr>
              <a:t>:</a:t>
            </a:r>
          </a:p>
          <a:p>
            <a:pPr defTabSz="685800"/>
            <a:r>
              <a:rPr lang="en-US" sz="900" dirty="0">
                <a:solidFill>
                  <a:prstClr val="black"/>
                </a:solidFill>
                <a:latin typeface="Calibri"/>
              </a:rPr>
              <a:t>3</a:t>
            </a:r>
            <a:r>
              <a:rPr lang="en-US" sz="900" dirty="0">
                <a:solidFill>
                  <a:prstClr val="black"/>
                </a:solidFill>
                <a:latin typeface="Calibri"/>
              </a:rPr>
              <a:t> x 0.15 Fiberglass (around cable)</a:t>
            </a:r>
            <a:endParaRPr lang="en-GB" sz="900" dirty="0">
              <a:solidFill>
                <a:prstClr val="black"/>
              </a:solidFill>
              <a:latin typeface="Calibri"/>
            </a:endParaRPr>
          </a:p>
        </p:txBody>
      </p:sp>
      <p:sp>
        <p:nvSpPr>
          <p:cNvPr id="18" name="TextBox 17"/>
          <p:cNvSpPr txBox="1"/>
          <p:nvPr/>
        </p:nvSpPr>
        <p:spPr>
          <a:xfrm>
            <a:off x="722940" y="3964870"/>
            <a:ext cx="1345240" cy="230832"/>
          </a:xfrm>
          <a:prstGeom prst="rect">
            <a:avLst/>
          </a:prstGeom>
          <a:noFill/>
        </p:spPr>
        <p:txBody>
          <a:bodyPr wrap="none" rtlCol="0">
            <a:spAutoFit/>
          </a:bodyPr>
          <a:lstStyle/>
          <a:p>
            <a:pPr defTabSz="685800"/>
            <a:r>
              <a:rPr lang="en-US" sz="900" b="1" dirty="0">
                <a:solidFill>
                  <a:prstClr val="black"/>
                </a:solidFill>
                <a:latin typeface="Calibri"/>
              </a:rPr>
              <a:t>- Layer Jump Plate (mm)</a:t>
            </a:r>
            <a:endParaRPr lang="en-GB" sz="900" b="1" dirty="0">
              <a:solidFill>
                <a:prstClr val="black"/>
              </a:solidFill>
              <a:latin typeface="Calibri"/>
            </a:endParaRPr>
          </a:p>
        </p:txBody>
      </p:sp>
      <p:sp>
        <p:nvSpPr>
          <p:cNvPr id="19" name="TextBox 18"/>
          <p:cNvSpPr txBox="1"/>
          <p:nvPr/>
        </p:nvSpPr>
        <p:spPr>
          <a:xfrm>
            <a:off x="863917" y="4225936"/>
            <a:ext cx="2129109" cy="507831"/>
          </a:xfrm>
          <a:prstGeom prst="rect">
            <a:avLst/>
          </a:prstGeom>
          <a:noFill/>
        </p:spPr>
        <p:txBody>
          <a:bodyPr wrap="none" rtlCol="0">
            <a:spAutoFit/>
          </a:bodyPr>
          <a:lstStyle/>
          <a:p>
            <a:pPr defTabSz="685800"/>
            <a:r>
              <a:rPr lang="en-US" sz="900" dirty="0">
                <a:solidFill>
                  <a:srgbClr val="00B050"/>
                </a:solidFill>
                <a:latin typeface="Calibri"/>
              </a:rPr>
              <a:t>Nominal</a:t>
            </a:r>
            <a:r>
              <a:rPr lang="en-US" sz="900" dirty="0">
                <a:solidFill>
                  <a:prstClr val="black"/>
                </a:solidFill>
                <a:latin typeface="Calibri"/>
              </a:rPr>
              <a:t>:</a:t>
            </a:r>
          </a:p>
          <a:p>
            <a:pPr defTabSz="685800"/>
            <a:r>
              <a:rPr lang="en-US" sz="900" dirty="0">
                <a:solidFill>
                  <a:prstClr val="black"/>
                </a:solidFill>
                <a:latin typeface="Calibri"/>
              </a:rPr>
              <a:t>Inner surface:     0.2 MICA </a:t>
            </a:r>
          </a:p>
          <a:p>
            <a:pPr defTabSz="685800"/>
            <a:r>
              <a:rPr lang="en-US" sz="900" dirty="0">
                <a:solidFill>
                  <a:prstClr val="black"/>
                </a:solidFill>
                <a:latin typeface="Calibri"/>
              </a:rPr>
              <a:t>Outer surface:    0.2 MICA + 0.4 Fiberglass</a:t>
            </a:r>
            <a:endParaRPr lang="en-GB" sz="900" dirty="0">
              <a:solidFill>
                <a:prstClr val="black"/>
              </a:solidFill>
              <a:latin typeface="Calibri"/>
            </a:endParaRPr>
          </a:p>
        </p:txBody>
      </p:sp>
      <p:sp>
        <p:nvSpPr>
          <p:cNvPr id="20" name="TextBox 19"/>
          <p:cNvSpPr txBox="1"/>
          <p:nvPr/>
        </p:nvSpPr>
        <p:spPr>
          <a:xfrm>
            <a:off x="3289868" y="4195369"/>
            <a:ext cx="2403222" cy="507831"/>
          </a:xfrm>
          <a:prstGeom prst="rect">
            <a:avLst/>
          </a:prstGeom>
          <a:noFill/>
        </p:spPr>
        <p:txBody>
          <a:bodyPr wrap="none" rtlCol="0">
            <a:spAutoFit/>
          </a:bodyPr>
          <a:lstStyle/>
          <a:p>
            <a:pPr defTabSz="685800"/>
            <a:r>
              <a:rPr lang="en-US" sz="900" dirty="0">
                <a:solidFill>
                  <a:srgbClr val="FFC000"/>
                </a:solidFill>
                <a:latin typeface="Calibri"/>
              </a:rPr>
              <a:t>Assembled</a:t>
            </a:r>
            <a:r>
              <a:rPr lang="en-US" sz="900" dirty="0">
                <a:solidFill>
                  <a:prstClr val="black"/>
                </a:solidFill>
                <a:latin typeface="Calibri"/>
              </a:rPr>
              <a:t>:</a:t>
            </a:r>
          </a:p>
          <a:p>
            <a:pPr defTabSz="685800"/>
            <a:r>
              <a:rPr lang="en-US" sz="900" dirty="0">
                <a:solidFill>
                  <a:prstClr val="black"/>
                </a:solidFill>
                <a:latin typeface="Calibri"/>
              </a:rPr>
              <a:t>Inner surface:     0.08 MICA </a:t>
            </a:r>
          </a:p>
          <a:p>
            <a:pPr defTabSz="685800"/>
            <a:r>
              <a:rPr lang="en-US" sz="900" dirty="0">
                <a:solidFill>
                  <a:prstClr val="black"/>
                </a:solidFill>
                <a:latin typeface="Calibri"/>
              </a:rPr>
              <a:t>Outer surface:    0.08 MICA + 2 x 0.25 Fiberglass</a:t>
            </a:r>
            <a:endParaRPr lang="en-GB" sz="900" dirty="0">
              <a:solidFill>
                <a:prstClr val="black"/>
              </a:solidFill>
              <a:latin typeface="Calibri"/>
            </a:endParaRPr>
          </a:p>
        </p:txBody>
      </p:sp>
      <p:pic>
        <p:nvPicPr>
          <p:cNvPr id="21" name="Picture 20"/>
          <p:cNvPicPr>
            <a:picLocks noChangeAspect="1"/>
          </p:cNvPicPr>
          <p:nvPr/>
        </p:nvPicPr>
        <p:blipFill>
          <a:blip r:embed="rId2" cstate="print"/>
          <a:stretch>
            <a:fillRect/>
          </a:stretch>
        </p:blipFill>
        <p:spPr>
          <a:xfrm>
            <a:off x="7184945" y="1136467"/>
            <a:ext cx="1444473" cy="2744786"/>
          </a:xfrm>
          <a:prstGeom prst="rect">
            <a:avLst/>
          </a:prstGeom>
          <a:ln w="12700">
            <a:solidFill>
              <a:schemeClr val="tx1"/>
            </a:solidFill>
          </a:ln>
        </p:spPr>
      </p:pic>
      <p:pic>
        <p:nvPicPr>
          <p:cNvPr id="22" name="Picture 21"/>
          <p:cNvPicPr>
            <a:picLocks noChangeAspect="1"/>
          </p:cNvPicPr>
          <p:nvPr/>
        </p:nvPicPr>
        <p:blipFill rotWithShape="1">
          <a:blip r:embed="rId3" cstate="print"/>
          <a:srcRect t="5208"/>
          <a:stretch/>
        </p:blipFill>
        <p:spPr>
          <a:xfrm>
            <a:off x="5120037" y="1639379"/>
            <a:ext cx="1811199" cy="2241873"/>
          </a:xfrm>
          <a:prstGeom prst="rect">
            <a:avLst/>
          </a:prstGeom>
          <a:ln w="12700">
            <a:solidFill>
              <a:schemeClr val="tx1"/>
            </a:solidFill>
          </a:ln>
        </p:spPr>
      </p:pic>
      <p:pic>
        <p:nvPicPr>
          <p:cNvPr id="23" name="Picture 2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891971" y="4044251"/>
            <a:ext cx="3026630" cy="1644215"/>
          </a:xfrm>
          <a:prstGeom prst="rect">
            <a:avLst/>
          </a:prstGeom>
          <a:ln w="12700">
            <a:solidFill>
              <a:schemeClr val="tx1"/>
            </a:solidFill>
          </a:ln>
        </p:spPr>
      </p:pic>
      <p:sp>
        <p:nvSpPr>
          <p:cNvPr id="24" name="23 CuadroTexto"/>
          <p:cNvSpPr txBox="1"/>
          <p:nvPr/>
        </p:nvSpPr>
        <p:spPr>
          <a:xfrm>
            <a:off x="1064795" y="5197642"/>
            <a:ext cx="2999796" cy="300082"/>
          </a:xfrm>
          <a:prstGeom prst="rect">
            <a:avLst/>
          </a:prstGeom>
          <a:noFill/>
        </p:spPr>
        <p:txBody>
          <a:bodyPr wrap="none" rtlCol="0">
            <a:spAutoFit/>
          </a:bodyPr>
          <a:lstStyle/>
          <a:p>
            <a:pPr defTabSz="685800"/>
            <a:r>
              <a:rPr lang="en-GB" sz="1350" b="1" dirty="0">
                <a:solidFill>
                  <a:srgbClr val="FF0000"/>
                </a:solidFill>
                <a:latin typeface="Calibri"/>
              </a:rPr>
              <a:t>Modification of the Drawings is needed</a:t>
            </a:r>
            <a:endParaRPr lang="en-GB" sz="1350" b="1" dirty="0">
              <a:solidFill>
                <a:srgbClr val="FF0000"/>
              </a:solidFill>
              <a:latin typeface="Calibri"/>
            </a:endParaRPr>
          </a:p>
        </p:txBody>
      </p:sp>
    </p:spTree>
    <p:extLst>
      <p:ext uri="{BB962C8B-B14F-4D97-AF65-F5344CB8AC3E}">
        <p14:creationId xmlns:p14="http://schemas.microsoft.com/office/powerpoint/2010/main" val="759916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overview</a:t>
            </a:r>
            <a:endParaRPr lang="en-GB" dirty="0"/>
          </a:p>
        </p:txBody>
      </p:sp>
      <p:sp>
        <p:nvSpPr>
          <p:cNvPr id="3" name="Content Placeholder 2"/>
          <p:cNvSpPr>
            <a:spLocks noGrp="1"/>
          </p:cNvSpPr>
          <p:nvPr>
            <p:ph idx="1"/>
          </p:nvPr>
        </p:nvSpPr>
        <p:spPr>
          <a:xfrm>
            <a:off x="457200" y="1325606"/>
            <a:ext cx="6299200" cy="4667421"/>
          </a:xfrm>
        </p:spPr>
        <p:txBody>
          <a:bodyPr>
            <a:noAutofit/>
          </a:bodyPr>
          <a:lstStyle/>
          <a:p>
            <a:r>
              <a:rPr lang="en-US" sz="1800" dirty="0" err="1" smtClean="0"/>
              <a:t>eRMC</a:t>
            </a:r>
            <a:endParaRPr lang="en-US" sz="1800" dirty="0" smtClean="0"/>
          </a:p>
          <a:p>
            <a:pPr lvl="1"/>
            <a:r>
              <a:rPr lang="en-US" sz="1600" dirty="0" smtClean="0"/>
              <a:t>Three coils (2 + 1 spare) finished.</a:t>
            </a:r>
          </a:p>
          <a:p>
            <a:pPr lvl="1"/>
            <a:r>
              <a:rPr lang="en-US" sz="1600" dirty="0" smtClean="0"/>
              <a:t>First assembly with Aluminum dummy coils, including thermal cycle to 80 K done.</a:t>
            </a:r>
          </a:p>
          <a:p>
            <a:pPr lvl="1"/>
            <a:r>
              <a:rPr lang="en-US" sz="1600" dirty="0" smtClean="0"/>
              <a:t>We plan to increase the pre-load (+ 20-30 MPa, before the end of the year) and perform a second thermal cycle.</a:t>
            </a:r>
          </a:p>
          <a:p>
            <a:pPr lvl="1"/>
            <a:r>
              <a:rPr lang="en-US" sz="1600" dirty="0" smtClean="0"/>
              <a:t>Magnet assembly planned for January-February 2019</a:t>
            </a:r>
          </a:p>
          <a:p>
            <a:r>
              <a:rPr lang="en-US" sz="1800" dirty="0" smtClean="0"/>
              <a:t>RMM</a:t>
            </a:r>
          </a:p>
          <a:p>
            <a:pPr lvl="1"/>
            <a:r>
              <a:rPr lang="en-US" sz="1600" dirty="0" smtClean="0"/>
              <a:t>Coil parts available</a:t>
            </a:r>
          </a:p>
          <a:p>
            <a:pPr lvl="1"/>
            <a:r>
              <a:rPr lang="en-US" sz="1600" dirty="0" smtClean="0"/>
              <a:t>2 cable unit lengths (1 + 1 spare) should be produced before the end of 2018</a:t>
            </a:r>
          </a:p>
          <a:p>
            <a:pPr lvl="1"/>
            <a:r>
              <a:rPr lang="en-US" sz="1600" dirty="0" smtClean="0"/>
              <a:t>Procurement of lateral pad launched, all rest of the magnet parts are those of </a:t>
            </a:r>
            <a:r>
              <a:rPr lang="en-US" sz="1600" dirty="0" err="1" smtClean="0"/>
              <a:t>eRMC</a:t>
            </a:r>
            <a:r>
              <a:rPr lang="en-US" sz="1600" dirty="0" smtClean="0"/>
              <a:t>.</a:t>
            </a:r>
          </a:p>
          <a:p>
            <a:r>
              <a:rPr lang="en-US" sz="1800" dirty="0" smtClean="0"/>
              <a:t>SMC</a:t>
            </a:r>
          </a:p>
          <a:p>
            <a:pPr lvl="1"/>
            <a:r>
              <a:rPr lang="en-US" sz="1600" dirty="0" smtClean="0"/>
              <a:t>Plan to use it to qualify new resin systems and develop high field internal splices (and any additional new feature coming).</a:t>
            </a:r>
          </a:p>
          <a:p>
            <a:pPr lvl="1"/>
            <a:r>
              <a:rPr lang="en-US" sz="1600" dirty="0" smtClean="0"/>
              <a:t>SMC11 T cable planned for beginning of 2019</a:t>
            </a:r>
            <a:endParaRPr lang="en-GB" sz="1600"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rot="5400000">
            <a:off x="7106286" y="1524151"/>
            <a:ext cx="1898063" cy="1756445"/>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7132375" y="4009473"/>
            <a:ext cx="2106000" cy="1765977"/>
          </a:xfrm>
          <a:prstGeom prst="rect">
            <a:avLst/>
          </a:prstGeom>
        </p:spPr>
      </p:pic>
      <p:sp>
        <p:nvSpPr>
          <p:cNvPr id="8" name="TextBox 7"/>
          <p:cNvSpPr txBox="1"/>
          <p:nvPr/>
        </p:nvSpPr>
        <p:spPr>
          <a:xfrm>
            <a:off x="7597397" y="3315718"/>
            <a:ext cx="838691" cy="369332"/>
          </a:xfrm>
          <a:prstGeom prst="rect">
            <a:avLst/>
          </a:prstGeom>
          <a:noFill/>
        </p:spPr>
        <p:txBody>
          <a:bodyPr wrap="none" rtlCol="0">
            <a:spAutoFit/>
          </a:bodyPr>
          <a:lstStyle/>
          <a:p>
            <a:r>
              <a:rPr lang="en-US" dirty="0" err="1" smtClean="0"/>
              <a:t>eRMC</a:t>
            </a:r>
            <a:endParaRPr lang="en-GB" dirty="0"/>
          </a:p>
        </p:txBody>
      </p:sp>
      <p:sp>
        <p:nvSpPr>
          <p:cNvPr id="9" name="TextBox 8"/>
          <p:cNvSpPr txBox="1"/>
          <p:nvPr/>
        </p:nvSpPr>
        <p:spPr>
          <a:xfrm>
            <a:off x="7817325" y="5727491"/>
            <a:ext cx="736099" cy="369332"/>
          </a:xfrm>
          <a:prstGeom prst="rect">
            <a:avLst/>
          </a:prstGeom>
          <a:noFill/>
        </p:spPr>
        <p:txBody>
          <a:bodyPr wrap="none" rtlCol="0">
            <a:spAutoFit/>
          </a:bodyPr>
          <a:lstStyle/>
          <a:p>
            <a:r>
              <a:rPr lang="en-US" dirty="0" smtClean="0"/>
              <a:t>RMM</a:t>
            </a:r>
            <a:endParaRPr lang="en-GB" dirty="0"/>
          </a:p>
        </p:txBody>
      </p:sp>
    </p:spTree>
    <p:extLst>
      <p:ext uri="{BB962C8B-B14F-4D97-AF65-F5344CB8AC3E}">
        <p14:creationId xmlns:p14="http://schemas.microsoft.com/office/powerpoint/2010/main" val="1337083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eRMC</a:t>
            </a:r>
            <a:r>
              <a:rPr lang="en-US" dirty="0" smtClean="0"/>
              <a:t> </a:t>
            </a:r>
            <a:r>
              <a:rPr lang="en-US" dirty="0" smtClean="0"/>
              <a:t>– Coil winding</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Content Placeholder 2"/>
          <p:cNvSpPr txBox="1">
            <a:spLocks/>
          </p:cNvSpPr>
          <p:nvPr/>
        </p:nvSpPr>
        <p:spPr>
          <a:xfrm>
            <a:off x="209549" y="1479551"/>
            <a:ext cx="4924425" cy="1903729"/>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smtClean="0">
                <a:solidFill>
                  <a:srgbClr val="FF0000"/>
                </a:solidFill>
              </a:rPr>
              <a:t>Three coils </a:t>
            </a:r>
            <a:r>
              <a:rPr lang="en-US" sz="2000" dirty="0" smtClean="0"/>
              <a:t>has been </a:t>
            </a:r>
            <a:r>
              <a:rPr lang="en-US" sz="2000" dirty="0" smtClean="0"/>
              <a:t>wound</a:t>
            </a:r>
            <a:endParaRPr lang="en-US" sz="2000" dirty="0" smtClean="0"/>
          </a:p>
          <a:p>
            <a:r>
              <a:rPr lang="en-US" sz="2000" dirty="0" smtClean="0"/>
              <a:t>No </a:t>
            </a:r>
            <a:r>
              <a:rPr lang="en-US" sz="2000" dirty="0" smtClean="0"/>
              <a:t>issues found during winding, but low packing of the coil in the longitudinal direction (</a:t>
            </a:r>
            <a:r>
              <a:rPr lang="en-US" sz="2000" dirty="0"/>
              <a:t>∿ 0.2 </a:t>
            </a:r>
            <a:r>
              <a:rPr lang="en-US" sz="2000" dirty="0" smtClean="0"/>
              <a:t>mm/turn longer longitudinally)</a:t>
            </a:r>
            <a:endParaRPr lang="en-US" sz="2000" dirty="0"/>
          </a:p>
          <a:p>
            <a:endParaRPr lang="en-GB" sz="1600" dirty="0" smtClean="0"/>
          </a:p>
        </p:txBody>
      </p:sp>
      <p:pic>
        <p:nvPicPr>
          <p:cNvPr id="7" name="Content Placeholder 5"/>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5192496" y="1443538"/>
            <a:ext cx="3484023" cy="2613017"/>
          </a:xfrm>
        </p:spPr>
      </p:pic>
      <p:sp>
        <p:nvSpPr>
          <p:cNvPr id="8" name="Content Placeholder 2"/>
          <p:cNvSpPr txBox="1">
            <a:spLocks/>
          </p:cNvSpPr>
          <p:nvPr/>
        </p:nvSpPr>
        <p:spPr>
          <a:xfrm>
            <a:off x="151027" y="3160508"/>
            <a:ext cx="8839200" cy="3430726"/>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US" sz="2000" dirty="0" smtClean="0"/>
          </a:p>
          <a:p>
            <a:r>
              <a:rPr lang="en-US" sz="2000" dirty="0" smtClean="0">
                <a:solidFill>
                  <a:srgbClr val="FF0000"/>
                </a:solidFill>
              </a:rPr>
              <a:t>“Novel” </a:t>
            </a:r>
            <a:r>
              <a:rPr lang="en-US" sz="2000" dirty="0" smtClean="0"/>
              <a:t>features:</a:t>
            </a:r>
          </a:p>
          <a:p>
            <a:endParaRPr lang="en-GB" sz="1600" dirty="0" smtClean="0"/>
          </a:p>
          <a:p>
            <a:pPr lvl="1"/>
            <a:r>
              <a:rPr lang="en-US" sz="1800" dirty="0" smtClean="0"/>
              <a:t>Mica around the pole, to minimize the bonding strength between cable and pole. </a:t>
            </a:r>
          </a:p>
          <a:p>
            <a:pPr lvl="1"/>
            <a:r>
              <a:rPr lang="en-US" sz="1800" dirty="0" smtClean="0"/>
              <a:t>End spacers polished to maximize the bonding strength between cable and end parts.</a:t>
            </a:r>
          </a:p>
          <a:p>
            <a:pPr lvl="1"/>
            <a:r>
              <a:rPr lang="en-US" sz="1800" dirty="0" smtClean="0"/>
              <a:t>End parts not coated, but 0.5 mm of extra S2 glass between cable and metallic parts to enhance the electrical insulation.</a:t>
            </a:r>
          </a:p>
        </p:txBody>
      </p:sp>
    </p:spTree>
    <p:extLst>
      <p:ext uri="{BB962C8B-B14F-4D97-AF65-F5344CB8AC3E}">
        <p14:creationId xmlns:p14="http://schemas.microsoft.com/office/powerpoint/2010/main" val="3196816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eRMC</a:t>
            </a:r>
            <a:r>
              <a:rPr lang="en-US" dirty="0" smtClean="0"/>
              <a:t> – </a:t>
            </a:r>
            <a:r>
              <a:rPr lang="en-US" dirty="0" smtClean="0"/>
              <a:t>Reaction</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31050" t="8115" r="23256"/>
          <a:stretch/>
        </p:blipFill>
        <p:spPr>
          <a:xfrm>
            <a:off x="5194300" y="323646"/>
            <a:ext cx="3759200" cy="5669381"/>
          </a:xfrm>
          <a:prstGeom prst="rect">
            <a:avLst/>
          </a:prstGeom>
        </p:spPr>
      </p:pic>
      <p:sp>
        <p:nvSpPr>
          <p:cNvPr id="7" name="TextBox 6"/>
          <p:cNvSpPr txBox="1"/>
          <p:nvPr/>
        </p:nvSpPr>
        <p:spPr>
          <a:xfrm>
            <a:off x="6077473" y="-42681"/>
            <a:ext cx="1992853" cy="369332"/>
          </a:xfrm>
          <a:prstGeom prst="rect">
            <a:avLst/>
          </a:prstGeom>
          <a:noFill/>
        </p:spPr>
        <p:txBody>
          <a:bodyPr wrap="none" rtlCol="0">
            <a:spAutoFit/>
          </a:bodyPr>
          <a:lstStyle/>
          <a:p>
            <a:r>
              <a:rPr lang="en-US" i="1" dirty="0" smtClean="0"/>
              <a:t>Coil after reaction</a:t>
            </a:r>
            <a:endParaRPr lang="en-GB" i="1" dirty="0"/>
          </a:p>
        </p:txBody>
      </p:sp>
      <p:sp>
        <p:nvSpPr>
          <p:cNvPr id="8" name="Content Placeholder 2"/>
          <p:cNvSpPr txBox="1">
            <a:spLocks/>
          </p:cNvSpPr>
          <p:nvPr/>
        </p:nvSpPr>
        <p:spPr>
          <a:xfrm>
            <a:off x="352552" y="1209338"/>
            <a:ext cx="4524248" cy="218156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solidFill>
                  <a:srgbClr val="FF0000"/>
                </a:solidFill>
              </a:rPr>
              <a:t>Three </a:t>
            </a:r>
            <a:r>
              <a:rPr lang="en-US" sz="1800" dirty="0" smtClean="0">
                <a:solidFill>
                  <a:srgbClr val="FF0000"/>
                </a:solidFill>
              </a:rPr>
              <a:t>coils </a:t>
            </a:r>
            <a:r>
              <a:rPr lang="en-US" sz="1800" dirty="0" smtClean="0"/>
              <a:t>have been </a:t>
            </a:r>
            <a:r>
              <a:rPr lang="en-US" sz="1800" dirty="0" smtClean="0">
                <a:solidFill>
                  <a:srgbClr val="FF0000"/>
                </a:solidFill>
              </a:rPr>
              <a:t>reacted</a:t>
            </a:r>
            <a:endParaRPr lang="en-US" sz="1800" dirty="0" smtClean="0"/>
          </a:p>
          <a:p>
            <a:r>
              <a:rPr lang="en-US" sz="1800" dirty="0" smtClean="0"/>
              <a:t>Gaps in between poles to allow longitudinal movement during reaction.</a:t>
            </a:r>
          </a:p>
          <a:p>
            <a:pPr lvl="1"/>
            <a:r>
              <a:rPr lang="en-US" sz="1400" dirty="0" smtClean="0"/>
              <a:t>Goal: gaps are almost closed after reaction; achieved for coil </a:t>
            </a:r>
            <a:r>
              <a:rPr lang="en-US" sz="1400" dirty="0" smtClean="0"/>
              <a:t>101 and 103, </a:t>
            </a:r>
            <a:r>
              <a:rPr lang="en-US" sz="1400" dirty="0" smtClean="0"/>
              <a:t>different behavior of coil 102.</a:t>
            </a:r>
            <a:endParaRPr lang="en-GB" sz="1400" dirty="0"/>
          </a:p>
        </p:txBody>
      </p:sp>
      <p:graphicFrame>
        <p:nvGraphicFramePr>
          <p:cNvPr id="9" name="Chart 8"/>
          <p:cNvGraphicFramePr>
            <a:graphicFrameLocks/>
          </p:cNvGraphicFramePr>
          <p:nvPr>
            <p:extLst>
              <p:ext uri="{D42A27DB-BD31-4B8C-83A1-F6EECF244321}">
                <p14:modId xmlns:p14="http://schemas.microsoft.com/office/powerpoint/2010/main" val="1368007333"/>
              </p:ext>
            </p:extLst>
          </p:nvPr>
        </p:nvGraphicFramePr>
        <p:xfrm>
          <a:off x="0" y="2593180"/>
          <a:ext cx="5003800" cy="36083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59491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eRMC</a:t>
            </a:r>
            <a:r>
              <a:rPr lang="en-US" dirty="0" smtClean="0"/>
              <a:t> – </a:t>
            </a:r>
            <a:r>
              <a:rPr lang="en-US" dirty="0" smtClean="0"/>
              <a:t>Impregnation</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6" name="Content Placeholder 2"/>
          <p:cNvSpPr txBox="1">
            <a:spLocks/>
          </p:cNvSpPr>
          <p:nvPr/>
        </p:nvSpPr>
        <p:spPr>
          <a:xfrm>
            <a:off x="352552" y="1209338"/>
            <a:ext cx="8588248" cy="218156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solidFill>
                  <a:srgbClr val="FF0000"/>
                </a:solidFill>
              </a:rPr>
              <a:t>Three </a:t>
            </a:r>
            <a:r>
              <a:rPr lang="en-US" sz="1800" dirty="0" smtClean="0">
                <a:solidFill>
                  <a:srgbClr val="FF0000"/>
                </a:solidFill>
              </a:rPr>
              <a:t>coils </a:t>
            </a:r>
            <a:r>
              <a:rPr lang="en-US" sz="1800" dirty="0" smtClean="0"/>
              <a:t>have been </a:t>
            </a:r>
            <a:r>
              <a:rPr lang="en-US" sz="1800" dirty="0" smtClean="0">
                <a:solidFill>
                  <a:srgbClr val="FF0000"/>
                </a:solidFill>
              </a:rPr>
              <a:t>impregnation</a:t>
            </a:r>
            <a:r>
              <a:rPr lang="en-US" sz="1800" dirty="0"/>
              <a:t> </a:t>
            </a:r>
            <a:r>
              <a:rPr lang="en-US" sz="1800" dirty="0" smtClean="0"/>
              <a:t>without any </a:t>
            </a:r>
            <a:r>
              <a:rPr lang="en-US" sz="1800" dirty="0" smtClean="0"/>
              <a:t>particular issue. </a:t>
            </a:r>
          </a:p>
          <a:p>
            <a:r>
              <a:rPr lang="en-US" sz="1800" dirty="0" smtClean="0"/>
              <a:t>Only the geometry of one out of the three coils have been measured </a:t>
            </a:r>
          </a:p>
          <a:p>
            <a:pPr lvl="1"/>
            <a:r>
              <a:rPr lang="en-US" sz="1400" dirty="0" smtClean="0"/>
              <a:t>Coil azimuthal oversize </a:t>
            </a:r>
            <a:r>
              <a:rPr lang="en-US" sz="1400" dirty="0"/>
              <a:t>+ 0.130 mm, with a longitudinal variation </a:t>
            </a:r>
            <a:r>
              <a:rPr lang="en-US" sz="1400" dirty="0" smtClean="0"/>
              <a:t>of ± 0.05 mm </a:t>
            </a:r>
            <a:endParaRPr lang="en-US" sz="1400" dirty="0" smtClean="0"/>
          </a:p>
          <a:p>
            <a:pPr lvl="1"/>
            <a:r>
              <a:rPr lang="en-US" sz="1400" dirty="0"/>
              <a:t>Iteration on azimuthal alignment in the impregnation tooling for coils 102 and 103 in order to improve the coil asymmetry</a:t>
            </a:r>
          </a:p>
          <a:p>
            <a:pPr lvl="1"/>
            <a:r>
              <a:rPr lang="en-US" sz="1400" dirty="0" smtClean="0"/>
              <a:t>Coil 102 and 103 will be measured this week</a:t>
            </a:r>
            <a:endParaRPr lang="en-GB" sz="1400" dirty="0"/>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l="6852" t="34691" r="10185" b="26050"/>
          <a:stretch/>
        </p:blipFill>
        <p:spPr>
          <a:xfrm>
            <a:off x="1038349" y="3390900"/>
            <a:ext cx="7397739" cy="2625537"/>
          </a:xfrm>
          <a:prstGeom prst="rect">
            <a:avLst/>
          </a:prstGeom>
        </p:spPr>
      </p:pic>
    </p:spTree>
    <p:extLst>
      <p:ext uri="{BB962C8B-B14F-4D97-AF65-F5344CB8AC3E}">
        <p14:creationId xmlns:p14="http://schemas.microsoft.com/office/powerpoint/2010/main" val="490021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eRMC</a:t>
            </a:r>
            <a:r>
              <a:rPr lang="en-US" dirty="0" smtClean="0"/>
              <a:t> – Electrical tests &amp; </a:t>
            </a:r>
            <a:r>
              <a:rPr lang="en-US" dirty="0" err="1" smtClean="0"/>
              <a:t>Instrum</a:t>
            </a:r>
            <a:r>
              <a:rPr lang="en-US" dirty="0" smtClean="0"/>
              <a:t>.</a:t>
            </a:r>
            <a:endParaRPr lang="en-GB" dirty="0"/>
          </a:p>
        </p:txBody>
      </p:sp>
      <p:sp>
        <p:nvSpPr>
          <p:cNvPr id="3" name="Content Placeholder 2"/>
          <p:cNvSpPr>
            <a:spLocks noGrp="1"/>
          </p:cNvSpPr>
          <p:nvPr>
            <p:ph idx="1"/>
          </p:nvPr>
        </p:nvSpPr>
        <p:spPr>
          <a:xfrm>
            <a:off x="139700" y="1573341"/>
            <a:ext cx="4826000" cy="4528525"/>
          </a:xfrm>
        </p:spPr>
        <p:txBody>
          <a:bodyPr>
            <a:normAutofit/>
          </a:bodyPr>
          <a:lstStyle/>
          <a:p>
            <a:r>
              <a:rPr lang="en-US" sz="2000" dirty="0" smtClean="0"/>
              <a:t>In spite of the large amount of insulation between coil and pole (1 layer of Mica (0.1 mm) + 2 layers </a:t>
            </a:r>
            <a:r>
              <a:rPr lang="en-US" sz="2000" dirty="0"/>
              <a:t>of Fiber </a:t>
            </a:r>
            <a:r>
              <a:rPr lang="en-US" sz="2000" dirty="0" smtClean="0"/>
              <a:t>glass (2x0.250 mm) + cable insulation), weak electrical insulation coil to pole.</a:t>
            </a:r>
          </a:p>
          <a:p>
            <a:r>
              <a:rPr lang="en-US" sz="2000" dirty="0" smtClean="0"/>
              <a:t>Instrumentation:</a:t>
            </a:r>
          </a:p>
          <a:p>
            <a:pPr lvl="1"/>
            <a:r>
              <a:rPr lang="en-US" sz="1600" dirty="0" smtClean="0"/>
              <a:t>Fiber optics in the coil lost for coil 101 and not installed in coil 103</a:t>
            </a:r>
          </a:p>
          <a:p>
            <a:pPr lvl="1"/>
            <a:r>
              <a:rPr lang="en-US" sz="1600" dirty="0" smtClean="0"/>
              <a:t>Heaters and VTAPS OK.</a:t>
            </a:r>
          </a:p>
          <a:p>
            <a:pPr lvl="1"/>
            <a:r>
              <a:rPr lang="en-US" sz="1600" dirty="0" smtClean="0"/>
              <a:t>Hall sensors and PCB probes have been produced, getting ready for the assembly.</a:t>
            </a:r>
          </a:p>
          <a:p>
            <a:pPr lvl="1"/>
            <a:endParaRPr lang="en-GB" sz="1600"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6" name="Content Placeholder 5"/>
          <p:cNvGraphicFramePr>
            <a:graphicFrameLocks/>
          </p:cNvGraphicFramePr>
          <p:nvPr>
            <p:extLst>
              <p:ext uri="{D42A27DB-BD31-4B8C-83A1-F6EECF244321}">
                <p14:modId xmlns:p14="http://schemas.microsoft.com/office/powerpoint/2010/main" val="2389426287"/>
              </p:ext>
            </p:extLst>
          </p:nvPr>
        </p:nvGraphicFramePr>
        <p:xfrm>
          <a:off x="5102935" y="1573341"/>
          <a:ext cx="3858449" cy="4171950"/>
        </p:xfrm>
        <a:graphic>
          <a:graphicData uri="http://schemas.openxmlformats.org/drawingml/2006/table">
            <a:tbl>
              <a:tblPr>
                <a:tableStyleId>{5C22544A-7EE6-4342-B048-85BDC9FD1C3A}</a:tableStyleId>
              </a:tblPr>
              <a:tblGrid>
                <a:gridCol w="1570038">
                  <a:extLst>
                    <a:ext uri="{9D8B030D-6E8A-4147-A177-3AD203B41FA5}">
                      <a16:colId xmlns:a16="http://schemas.microsoft.com/office/drawing/2014/main" val="3343675032"/>
                    </a:ext>
                  </a:extLst>
                </a:gridCol>
                <a:gridCol w="609248">
                  <a:extLst>
                    <a:ext uri="{9D8B030D-6E8A-4147-A177-3AD203B41FA5}">
                      <a16:colId xmlns:a16="http://schemas.microsoft.com/office/drawing/2014/main" val="3566213034"/>
                    </a:ext>
                  </a:extLst>
                </a:gridCol>
                <a:gridCol w="713963">
                  <a:extLst>
                    <a:ext uri="{9D8B030D-6E8A-4147-A177-3AD203B41FA5}">
                      <a16:colId xmlns:a16="http://schemas.microsoft.com/office/drawing/2014/main" val="1101474607"/>
                    </a:ext>
                  </a:extLst>
                </a:gridCol>
                <a:gridCol w="965200">
                  <a:extLst>
                    <a:ext uri="{9D8B030D-6E8A-4147-A177-3AD203B41FA5}">
                      <a16:colId xmlns:a16="http://schemas.microsoft.com/office/drawing/2014/main" val="1274370926"/>
                    </a:ext>
                  </a:extLst>
                </a:gridCol>
              </a:tblGrid>
              <a:tr h="209550">
                <a:tc gridSpan="2">
                  <a:txBody>
                    <a:bodyPr/>
                    <a:lstStyle/>
                    <a:p>
                      <a:pPr algn="ctr" fontAlgn="ct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1200" b="1" u="none" strike="noStrike" dirty="0" smtClean="0">
                          <a:effectLst/>
                        </a:rPr>
                        <a:t>Coil 101</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endParaRPr lang="en-GB" sz="1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758481485"/>
                  </a:ext>
                </a:extLst>
              </a:tr>
              <a:tr h="209550">
                <a:tc rowSpan="2">
                  <a:txBody>
                    <a:bodyPr/>
                    <a:lstStyle/>
                    <a:p>
                      <a:pPr algn="ctr" fontAlgn="ctr"/>
                      <a:r>
                        <a:rPr lang="en-GB" sz="1200" b="1" u="none" strike="noStrike" dirty="0">
                          <a:effectLst/>
                        </a:rPr>
                        <a:t>Insulation resistance</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U[test]</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smtClean="0">
                          <a:effectLst/>
                        </a:rPr>
                        <a:t>Before Reaction</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smtClean="0">
                          <a:effectLst/>
                        </a:rPr>
                        <a:t>After </a:t>
                      </a:r>
                    </a:p>
                    <a:p>
                      <a:pPr algn="ctr" fontAlgn="ctr"/>
                      <a:r>
                        <a:rPr lang="en-GB" sz="1200" u="none" strike="noStrike" dirty="0" smtClean="0">
                          <a:effectLst/>
                        </a:rPr>
                        <a:t>Impregnation</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8886779"/>
                  </a:ext>
                </a:extLst>
              </a:tr>
              <a:tr h="209550">
                <a:tc vMerge="1">
                  <a:txBody>
                    <a:bodyPr/>
                    <a:lstStyle/>
                    <a:p>
                      <a:endParaRPr lang="en-GB"/>
                    </a:p>
                  </a:txBody>
                  <a:tcPr/>
                </a:tc>
                <a:tc>
                  <a:txBody>
                    <a:bodyPr/>
                    <a:lstStyle/>
                    <a:p>
                      <a:pPr algn="ctr" fontAlgn="ctr"/>
                      <a:r>
                        <a:rPr lang="en-GB" sz="1200" u="none" strike="noStrike" dirty="0">
                          <a:effectLst/>
                        </a:rPr>
                        <a:t>[V]</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[G</a:t>
                      </a:r>
                      <a:r>
                        <a:rPr lang="el-GR" sz="1200" u="none" strike="noStrike">
                          <a:effectLst/>
                        </a:rPr>
                        <a:t>Ω]</a:t>
                      </a:r>
                      <a:endParaRPr lang="el-GR"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[G</a:t>
                      </a:r>
                      <a:r>
                        <a:rPr lang="el-GR" sz="1200" u="none" strike="noStrike">
                          <a:effectLst/>
                        </a:rPr>
                        <a:t>Ω]</a:t>
                      </a:r>
                      <a:endParaRPr lang="el-GR"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5553625"/>
                  </a:ext>
                </a:extLst>
              </a:tr>
              <a:tr h="209550">
                <a:tc>
                  <a:txBody>
                    <a:bodyPr/>
                    <a:lstStyle/>
                    <a:p>
                      <a:pPr algn="ctr" fontAlgn="ctr"/>
                      <a:r>
                        <a:rPr lang="en-GB" sz="1200" b="1" u="none" strike="noStrike" dirty="0">
                          <a:effectLst/>
                        </a:rPr>
                        <a:t>coil </a:t>
                      </a:r>
                      <a:r>
                        <a:rPr lang="en-GB" sz="1200" b="1" u="none" strike="noStrike" dirty="0" smtClean="0">
                          <a:effectLst/>
                        </a:rPr>
                        <a:t>---&gt; </a:t>
                      </a:r>
                      <a:r>
                        <a:rPr lang="en-GB" sz="1200" b="1" u="none" strike="noStrike" dirty="0" smtClean="0">
                          <a:effectLst/>
                        </a:rPr>
                        <a:t>Central </a:t>
                      </a:r>
                    </a:p>
                    <a:p>
                      <a:pPr algn="ctr" fontAlgn="ctr"/>
                      <a:r>
                        <a:rPr lang="en-GB" sz="1200" b="1" u="none" strike="noStrike" dirty="0" smtClean="0">
                          <a:effectLst/>
                        </a:rPr>
                        <a:t>Post </a:t>
                      </a:r>
                      <a:r>
                        <a:rPr lang="en-GB" sz="1200" b="1" u="none" strike="noStrike" dirty="0">
                          <a:effectLst/>
                        </a:rPr>
                        <a:t>(GROUND)</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100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0.027</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818138"/>
                  </a:ext>
                </a:extLst>
              </a:tr>
              <a:tr h="209550">
                <a:tc>
                  <a:txBody>
                    <a:bodyPr/>
                    <a:lstStyle/>
                    <a:p>
                      <a:pPr algn="ctr" fontAlgn="ctr"/>
                      <a:r>
                        <a:rPr lang="en-GB" sz="1200" b="1" u="none" strike="noStrike" dirty="0">
                          <a:effectLst/>
                        </a:rPr>
                        <a:t>coil </a:t>
                      </a:r>
                      <a:r>
                        <a:rPr lang="en-GB" sz="1200" b="1" u="none" strike="noStrike" dirty="0" smtClean="0">
                          <a:effectLst/>
                        </a:rPr>
                        <a:t>---&gt; </a:t>
                      </a:r>
                      <a:endParaRPr lang="en-GB" sz="1200" b="1" u="none" strike="noStrike" dirty="0" smtClean="0">
                        <a:effectLst/>
                      </a:endParaRPr>
                    </a:p>
                    <a:p>
                      <a:pPr algn="ctr" fontAlgn="ctr"/>
                      <a:r>
                        <a:rPr lang="en-GB" sz="1200" b="1" u="none" strike="noStrike" dirty="0" smtClean="0">
                          <a:effectLst/>
                        </a:rPr>
                        <a:t>SPACER </a:t>
                      </a:r>
                      <a:r>
                        <a:rPr lang="en-GB" sz="1200" b="1" u="none" strike="noStrike" dirty="0">
                          <a:effectLst/>
                        </a:rPr>
                        <a:t>NCS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100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36.6</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7278229"/>
                  </a:ext>
                </a:extLst>
              </a:tr>
              <a:tr h="209550">
                <a:tc>
                  <a:txBody>
                    <a:bodyPr/>
                    <a:lstStyle/>
                    <a:p>
                      <a:pPr algn="ctr" fontAlgn="ctr"/>
                      <a:r>
                        <a:rPr lang="en-GB" sz="1200" b="1" u="none" strike="noStrike" dirty="0">
                          <a:effectLst/>
                        </a:rPr>
                        <a:t>coil </a:t>
                      </a:r>
                      <a:r>
                        <a:rPr lang="en-GB" sz="1200" b="1" u="none" strike="noStrike" dirty="0" smtClean="0">
                          <a:effectLst/>
                        </a:rPr>
                        <a:t>---&gt; </a:t>
                      </a:r>
                      <a:endParaRPr lang="en-GB" sz="1200" b="1" u="none" strike="noStrike" dirty="0" smtClean="0">
                        <a:effectLst/>
                      </a:endParaRPr>
                    </a:p>
                    <a:p>
                      <a:pPr algn="ctr" fontAlgn="ctr"/>
                      <a:r>
                        <a:rPr lang="en-GB" sz="1200" b="1" u="none" strike="noStrike" dirty="0" smtClean="0">
                          <a:effectLst/>
                        </a:rPr>
                        <a:t>SPACER </a:t>
                      </a:r>
                      <a:r>
                        <a:rPr lang="en-GB" sz="1200" b="1" u="none" strike="noStrike" dirty="0">
                          <a:effectLst/>
                        </a:rPr>
                        <a:t>CS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100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35.9</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14870298"/>
                  </a:ext>
                </a:extLst>
              </a:tr>
              <a:tr h="209550">
                <a:tc>
                  <a:txBody>
                    <a:bodyPr/>
                    <a:lstStyle/>
                    <a:p>
                      <a:pPr algn="ctr" fontAlgn="ctr"/>
                      <a:r>
                        <a:rPr lang="en-GB" sz="1200" b="1" u="none" strike="noStrike" dirty="0">
                          <a:effectLst/>
                        </a:rPr>
                        <a:t>coil </a:t>
                      </a:r>
                      <a:r>
                        <a:rPr lang="en-GB" sz="1200" b="1" u="none" strike="noStrike" dirty="0" smtClean="0">
                          <a:effectLst/>
                        </a:rPr>
                        <a:t>---&gt; </a:t>
                      </a:r>
                      <a:endParaRPr lang="en-GB" sz="1200" b="1" u="none" strike="noStrike" dirty="0" smtClean="0">
                        <a:effectLst/>
                      </a:endParaRPr>
                    </a:p>
                    <a:p>
                      <a:pPr algn="ctr" fontAlgn="ctr"/>
                      <a:r>
                        <a:rPr lang="en-GB" sz="1200" b="1" u="none" strike="noStrike" dirty="0" smtClean="0">
                          <a:effectLst/>
                        </a:rPr>
                        <a:t>Central </a:t>
                      </a:r>
                      <a:r>
                        <a:rPr lang="en-GB" sz="1200" b="1" u="none" strike="noStrike" dirty="0">
                          <a:effectLst/>
                        </a:rPr>
                        <a:t>Post</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500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solidFill>
                            <a:srgbClr val="FF0000"/>
                          </a:solidFill>
                          <a:effectLst/>
                        </a:rPr>
                        <a:t>594K</a:t>
                      </a:r>
                      <a:r>
                        <a:rPr lang="el-GR" sz="1200" u="none" strike="noStrike" dirty="0">
                          <a:solidFill>
                            <a:srgbClr val="FF0000"/>
                          </a:solidFill>
                          <a:effectLst/>
                        </a:rPr>
                        <a:t>Ω /348</a:t>
                      </a:r>
                      <a:r>
                        <a:rPr lang="en-GB" sz="1200" u="none" strike="noStrike" dirty="0">
                          <a:solidFill>
                            <a:srgbClr val="FF0000"/>
                          </a:solidFill>
                          <a:effectLst/>
                        </a:rPr>
                        <a:t>V</a:t>
                      </a:r>
                      <a:endParaRPr lang="en-GB" sz="12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89773605"/>
                  </a:ext>
                </a:extLst>
              </a:tr>
              <a:tr h="209550">
                <a:tc>
                  <a:txBody>
                    <a:bodyPr/>
                    <a:lstStyle/>
                    <a:p>
                      <a:pPr algn="ctr" fontAlgn="ctr"/>
                      <a:r>
                        <a:rPr lang="en-GB" sz="1200" b="1" u="none" strike="noStrike" dirty="0">
                          <a:effectLst/>
                        </a:rPr>
                        <a:t>coil </a:t>
                      </a:r>
                      <a:r>
                        <a:rPr lang="en-GB" sz="1200" b="1" u="none" strike="noStrike" dirty="0" smtClean="0">
                          <a:effectLst/>
                        </a:rPr>
                        <a:t>---&gt; </a:t>
                      </a:r>
                      <a:endParaRPr lang="en-GB" sz="1200" b="1" u="none" strike="noStrike" dirty="0" smtClean="0">
                        <a:effectLst/>
                      </a:endParaRPr>
                    </a:p>
                    <a:p>
                      <a:pPr algn="ctr" fontAlgn="ctr"/>
                      <a:r>
                        <a:rPr lang="en-GB" sz="1200" b="1" u="none" strike="noStrike" dirty="0" smtClean="0">
                          <a:effectLst/>
                        </a:rPr>
                        <a:t>all </a:t>
                      </a:r>
                      <a:r>
                        <a:rPr lang="en-GB" sz="1200" b="1" u="none" strike="noStrike" dirty="0">
                          <a:effectLst/>
                        </a:rPr>
                        <a:t>QHs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3000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6.54</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7772723"/>
                  </a:ext>
                </a:extLst>
              </a:tr>
              <a:tr h="209550">
                <a:tc>
                  <a:txBody>
                    <a:bodyPr/>
                    <a:lstStyle/>
                    <a:p>
                      <a:pPr algn="ctr" fontAlgn="ctr"/>
                      <a:r>
                        <a:rPr lang="en-GB" sz="1200" b="1" u="none" strike="noStrike" dirty="0">
                          <a:effectLst/>
                        </a:rPr>
                        <a:t>coil </a:t>
                      </a:r>
                      <a:r>
                        <a:rPr lang="en-GB" sz="1200" b="1" u="none" strike="noStrike" dirty="0" smtClean="0">
                          <a:effectLst/>
                        </a:rPr>
                        <a:t>---&gt; </a:t>
                      </a:r>
                      <a:endParaRPr lang="en-GB" sz="1200" b="1" u="none" strike="noStrike" dirty="0" smtClean="0">
                        <a:effectLst/>
                      </a:endParaRPr>
                    </a:p>
                    <a:p>
                      <a:pPr algn="ctr" fontAlgn="ctr"/>
                      <a:r>
                        <a:rPr lang="en-GB" sz="1200" b="1" u="none" strike="noStrike" dirty="0" err="1" smtClean="0">
                          <a:effectLst/>
                        </a:rPr>
                        <a:t>Endshoe</a:t>
                      </a:r>
                      <a:r>
                        <a:rPr lang="en-GB" sz="1200" b="1" u="none" strike="noStrike" dirty="0" smtClean="0">
                          <a:effectLst/>
                        </a:rPr>
                        <a:t> </a:t>
                      </a:r>
                      <a:r>
                        <a:rPr lang="en-GB" sz="1200" b="1" u="none" strike="noStrike" dirty="0">
                          <a:effectLst/>
                        </a:rPr>
                        <a:t>CS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1000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36.1</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9514785"/>
                  </a:ext>
                </a:extLst>
              </a:tr>
              <a:tr h="209550">
                <a:tc>
                  <a:txBody>
                    <a:bodyPr/>
                    <a:lstStyle/>
                    <a:p>
                      <a:pPr algn="ctr" fontAlgn="ctr"/>
                      <a:r>
                        <a:rPr lang="en-GB" sz="1200" b="1" u="none" strike="noStrike" dirty="0">
                          <a:effectLst/>
                        </a:rPr>
                        <a:t>coil </a:t>
                      </a:r>
                      <a:r>
                        <a:rPr lang="en-GB" sz="1200" b="1" u="none" strike="noStrike" dirty="0" smtClean="0">
                          <a:effectLst/>
                        </a:rPr>
                        <a:t>---&gt; </a:t>
                      </a:r>
                      <a:endParaRPr lang="en-GB" sz="1200" b="1" u="none" strike="noStrike" dirty="0" smtClean="0">
                        <a:effectLst/>
                      </a:endParaRPr>
                    </a:p>
                    <a:p>
                      <a:pPr algn="ctr" fontAlgn="ctr"/>
                      <a:r>
                        <a:rPr lang="en-GB" sz="1200" b="1" u="none" strike="noStrike" dirty="0" err="1" smtClean="0">
                          <a:effectLst/>
                        </a:rPr>
                        <a:t>Endshoe</a:t>
                      </a:r>
                      <a:r>
                        <a:rPr lang="en-GB" sz="1200" b="1" u="none" strike="noStrike" dirty="0" smtClean="0">
                          <a:effectLst/>
                        </a:rPr>
                        <a:t> </a:t>
                      </a:r>
                      <a:r>
                        <a:rPr lang="en-GB" sz="1200" b="1" u="none" strike="noStrike" dirty="0">
                          <a:effectLst/>
                        </a:rPr>
                        <a:t>NCS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1000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solidFill>
                            <a:srgbClr val="FF0000"/>
                          </a:solidFill>
                          <a:effectLst/>
                        </a:rPr>
                        <a:t>768K</a:t>
                      </a:r>
                      <a:r>
                        <a:rPr lang="el-GR" sz="1200" u="none" strike="noStrike" dirty="0">
                          <a:solidFill>
                            <a:srgbClr val="FF0000"/>
                          </a:solidFill>
                          <a:effectLst/>
                        </a:rPr>
                        <a:t>Ω /750</a:t>
                      </a:r>
                      <a:r>
                        <a:rPr lang="en-GB" sz="1200" u="none" strike="noStrike" dirty="0">
                          <a:solidFill>
                            <a:srgbClr val="FF0000"/>
                          </a:solidFill>
                          <a:effectLst/>
                        </a:rPr>
                        <a:t>V</a:t>
                      </a:r>
                      <a:endParaRPr lang="en-GB" sz="12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9630813"/>
                  </a:ext>
                </a:extLst>
              </a:tr>
              <a:tr h="209550">
                <a:tc>
                  <a:txBody>
                    <a:bodyPr/>
                    <a:lstStyle/>
                    <a:p>
                      <a:pPr algn="ctr" fontAlgn="ctr"/>
                      <a:r>
                        <a:rPr lang="en-GB" sz="1200" b="1" u="none" strike="noStrike" dirty="0">
                          <a:effectLst/>
                        </a:rPr>
                        <a:t>QHs </a:t>
                      </a:r>
                      <a:r>
                        <a:rPr lang="en-GB" sz="1200" b="1" u="none" strike="noStrike" dirty="0" smtClean="0">
                          <a:effectLst/>
                        </a:rPr>
                        <a:t>---&gt; </a:t>
                      </a:r>
                      <a:endParaRPr lang="en-GB" sz="1200" b="1" u="none" strike="noStrike" dirty="0" smtClean="0">
                        <a:effectLst/>
                      </a:endParaRPr>
                    </a:p>
                    <a:p>
                      <a:pPr algn="ctr" fontAlgn="ctr"/>
                      <a:r>
                        <a:rPr lang="en-GB" sz="1200" b="1" u="none" strike="noStrike" dirty="0" err="1" smtClean="0">
                          <a:effectLst/>
                        </a:rPr>
                        <a:t>Endshoe</a:t>
                      </a:r>
                      <a:r>
                        <a:rPr lang="en-GB" sz="1200" b="1" u="none" strike="noStrike" dirty="0" smtClean="0">
                          <a:effectLst/>
                        </a:rPr>
                        <a:t> </a:t>
                      </a:r>
                      <a:r>
                        <a:rPr lang="en-GB" sz="1200" b="1" u="none" strike="noStrike" dirty="0">
                          <a:effectLst/>
                        </a:rPr>
                        <a:t>CS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2500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17.6</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3959961"/>
                  </a:ext>
                </a:extLst>
              </a:tr>
              <a:tr h="209550">
                <a:tc>
                  <a:txBody>
                    <a:bodyPr/>
                    <a:lstStyle/>
                    <a:p>
                      <a:pPr algn="ctr" fontAlgn="ctr"/>
                      <a:r>
                        <a:rPr lang="en-GB" sz="1200" b="1" u="none" strike="noStrike" dirty="0" smtClean="0">
                          <a:effectLst/>
                        </a:rPr>
                        <a:t>QHs </a:t>
                      </a:r>
                      <a:r>
                        <a:rPr lang="en-GB" sz="1200" b="1" u="none" strike="noStrike" dirty="0">
                          <a:effectLst/>
                        </a:rPr>
                        <a:t>---&gt; </a:t>
                      </a:r>
                      <a:endParaRPr lang="en-GB" sz="1200" b="1" u="none" strike="noStrike" dirty="0" smtClean="0">
                        <a:effectLst/>
                      </a:endParaRPr>
                    </a:p>
                    <a:p>
                      <a:pPr algn="ctr" fontAlgn="ctr"/>
                      <a:r>
                        <a:rPr lang="en-GB" sz="1200" b="1" u="none" strike="noStrike" dirty="0" err="1" smtClean="0">
                          <a:effectLst/>
                        </a:rPr>
                        <a:t>Endshoe</a:t>
                      </a:r>
                      <a:r>
                        <a:rPr lang="en-GB" sz="1200" b="1" u="none" strike="noStrike" dirty="0" smtClean="0">
                          <a:effectLst/>
                        </a:rPr>
                        <a:t> </a:t>
                      </a:r>
                      <a:r>
                        <a:rPr lang="en-GB" sz="1200" b="1" u="none" strike="noStrike" dirty="0">
                          <a:effectLst/>
                        </a:rPr>
                        <a:t>NCS</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2500</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a:effectLst/>
                        </a:rPr>
                        <a:t>X</a:t>
                      </a:r>
                      <a:endParaRPr lang="en-GB" sz="12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u="none" strike="noStrike" dirty="0">
                          <a:effectLst/>
                        </a:rPr>
                        <a:t>6.38</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4956228"/>
                  </a:ext>
                </a:extLst>
              </a:tr>
            </a:tbl>
          </a:graphicData>
        </a:graphic>
      </p:graphicFrame>
    </p:spTree>
    <p:extLst>
      <p:ext uri="{BB962C8B-B14F-4D97-AF65-F5344CB8AC3E}">
        <p14:creationId xmlns:p14="http://schemas.microsoft.com/office/powerpoint/2010/main" val="663249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eRMC</a:t>
            </a:r>
            <a:r>
              <a:rPr lang="en-US" dirty="0" smtClean="0"/>
              <a:t> – Dummy structure</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Content Placeholder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41343" y="3886199"/>
            <a:ext cx="2948519" cy="2211389"/>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7177" y="3886199"/>
            <a:ext cx="2948518" cy="2211389"/>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6749088" y="4162622"/>
            <a:ext cx="2211389" cy="1658542"/>
          </a:xfrm>
          <a:prstGeom prst="rect">
            <a:avLst/>
          </a:prstGeom>
        </p:spPr>
      </p:pic>
      <p:sp>
        <p:nvSpPr>
          <p:cNvPr id="9" name="Content Placeholder 2"/>
          <p:cNvSpPr txBox="1">
            <a:spLocks/>
          </p:cNvSpPr>
          <p:nvPr/>
        </p:nvSpPr>
        <p:spPr>
          <a:xfrm>
            <a:off x="340321" y="1432697"/>
            <a:ext cx="8168680" cy="2021703"/>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Arial" charset="0"/>
              <a:buChar char="•"/>
              <a:defRPr/>
            </a:pPr>
            <a:r>
              <a:rPr lang="en-US" sz="1800" dirty="0"/>
              <a:t>In order to explore different assembly parameters:</a:t>
            </a:r>
          </a:p>
          <a:p>
            <a:pPr lvl="1">
              <a:buFont typeface="Arial" charset="0"/>
              <a:buChar char="•"/>
              <a:defRPr/>
            </a:pPr>
            <a:r>
              <a:rPr lang="en-US" sz="1600" dirty="0"/>
              <a:t>Full aluminum shell and half length shell options available.</a:t>
            </a:r>
          </a:p>
          <a:p>
            <a:pPr lvl="1">
              <a:buFont typeface="Arial" charset="0"/>
              <a:buChar char="•"/>
              <a:defRPr/>
            </a:pPr>
            <a:r>
              <a:rPr lang="en-US" sz="1600" dirty="0"/>
              <a:t>Aluminum and Stainless Steel rods available for the longitudinal loading.</a:t>
            </a:r>
            <a:endParaRPr lang="en-GB" sz="1600" dirty="0"/>
          </a:p>
          <a:p>
            <a:pPr>
              <a:buFont typeface="Arial" charset="0"/>
              <a:buChar char="•"/>
              <a:defRPr/>
            </a:pPr>
            <a:r>
              <a:rPr lang="en-US" sz="1800" dirty="0" smtClean="0"/>
              <a:t>A </a:t>
            </a:r>
            <a:r>
              <a:rPr lang="en-US" sz="1800" dirty="0" smtClean="0">
                <a:solidFill>
                  <a:srgbClr val="FF0000"/>
                </a:solidFill>
              </a:rPr>
              <a:t>first assembly </a:t>
            </a:r>
            <a:r>
              <a:rPr lang="en-US" sz="1800" dirty="0" smtClean="0"/>
              <a:t>with dummy coils </a:t>
            </a:r>
            <a:r>
              <a:rPr lang="en-US" sz="1800" dirty="0" smtClean="0"/>
              <a:t>(including thermal cycle to 80 K) has </a:t>
            </a:r>
            <a:r>
              <a:rPr lang="en-US" sz="1800" dirty="0" smtClean="0"/>
              <a:t>been </a:t>
            </a:r>
            <a:r>
              <a:rPr lang="en-US" sz="1800" dirty="0" smtClean="0">
                <a:solidFill>
                  <a:srgbClr val="FF0000"/>
                </a:solidFill>
              </a:rPr>
              <a:t>done</a:t>
            </a:r>
            <a:r>
              <a:rPr lang="en-US" sz="1800" dirty="0" smtClean="0"/>
              <a:t>, using full length shell and aluminum rods.</a:t>
            </a:r>
          </a:p>
          <a:p>
            <a:pPr lvl="1">
              <a:buFont typeface="Arial" charset="0"/>
              <a:buChar char="•"/>
              <a:defRPr/>
            </a:pPr>
            <a:r>
              <a:rPr lang="en-US" sz="1400" dirty="0" smtClean="0"/>
              <a:t>The plan is to slightly increase the pre-load and do a second thermal cycle.</a:t>
            </a:r>
            <a:endParaRPr lang="en-US" sz="1400" dirty="0" smtClean="0"/>
          </a:p>
          <a:p>
            <a:endParaRPr lang="en-GB" sz="3200" dirty="0"/>
          </a:p>
        </p:txBody>
      </p:sp>
    </p:spTree>
    <p:extLst>
      <p:ext uri="{BB962C8B-B14F-4D97-AF65-F5344CB8AC3E}">
        <p14:creationId xmlns:p14="http://schemas.microsoft.com/office/powerpoint/2010/main" val="2429999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84200" y="6007100"/>
            <a:ext cx="9944100" cy="11176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Mechanical Test Assembly</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9111" t="8222"/>
          <a:stretch/>
        </p:blipFill>
        <p:spPr>
          <a:xfrm rot="5400000">
            <a:off x="1139737" y="1955683"/>
            <a:ext cx="2214414" cy="1677054"/>
          </a:xfrm>
          <a:prstGeom prst="rect">
            <a:avLst/>
          </a:prstGeom>
        </p:spPr>
      </p:pic>
      <p:sp>
        <p:nvSpPr>
          <p:cNvPr id="7" name="TextBox 6"/>
          <p:cNvSpPr txBox="1"/>
          <p:nvPr/>
        </p:nvSpPr>
        <p:spPr>
          <a:xfrm>
            <a:off x="1009813" y="1016601"/>
            <a:ext cx="2474262" cy="584775"/>
          </a:xfrm>
          <a:prstGeom prst="rect">
            <a:avLst/>
          </a:prstGeom>
          <a:noFill/>
        </p:spPr>
        <p:txBody>
          <a:bodyPr wrap="square" rtlCol="0">
            <a:spAutoFit/>
          </a:bodyPr>
          <a:lstStyle/>
          <a:p>
            <a:pPr algn="ctr"/>
            <a:r>
              <a:rPr lang="en-US" sz="1600" i="1" dirty="0" smtClean="0"/>
              <a:t>Instrumented Aluminum Dummy Coils</a:t>
            </a:r>
            <a:endParaRPr lang="en-GB" sz="1600" i="1" dirty="0"/>
          </a:p>
        </p:txBody>
      </p:sp>
      <p:pic>
        <p:nvPicPr>
          <p:cNvPr id="8" name="Picture 2" descr="IMG_20180601_16131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4939" t="17525" r="-8" b="11900"/>
          <a:stretch/>
        </p:blipFill>
        <p:spPr bwMode="auto">
          <a:xfrm>
            <a:off x="4700186" y="1660616"/>
            <a:ext cx="3672483" cy="2194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IMG_20180619_092758"/>
          <p:cNvPicPr>
            <a:picLocks noChangeAspect="1" noChangeArrowheads="1"/>
          </p:cNvPicPr>
          <p:nvPr/>
        </p:nvPicPr>
        <p:blipFill>
          <a:blip r:embed="rId4" cstate="email">
            <a:extLst>
              <a:ext uri="{28A0092B-C50C-407E-A947-70E740481C1C}">
                <a14:useLocalDpi xmlns:a14="http://schemas.microsoft.com/office/drawing/2010/main" val="0"/>
              </a:ext>
            </a:extLst>
          </a:blip>
          <a:srcRect l="10976" t="20035" r="17209" b="25995"/>
          <a:stretch>
            <a:fillRect/>
          </a:stretch>
        </p:blipFill>
        <p:spPr bwMode="auto">
          <a:xfrm>
            <a:off x="1196885" y="4513086"/>
            <a:ext cx="2232303" cy="221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IMG_20180615_111354"/>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0963" t="29366" r="10933" b="2390"/>
          <a:stretch/>
        </p:blipFill>
        <p:spPr bwMode="auto">
          <a:xfrm>
            <a:off x="5761344" y="4472594"/>
            <a:ext cx="1893883" cy="224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5349894" y="1072385"/>
            <a:ext cx="2472432" cy="584775"/>
          </a:xfrm>
          <a:prstGeom prst="rect">
            <a:avLst/>
          </a:prstGeom>
          <a:noFill/>
        </p:spPr>
        <p:txBody>
          <a:bodyPr wrap="square" rtlCol="0">
            <a:spAutoFit/>
          </a:bodyPr>
          <a:lstStyle/>
          <a:p>
            <a:pPr algn="ctr"/>
            <a:r>
              <a:rPr lang="en-US" sz="1600" i="1" dirty="0" smtClean="0"/>
              <a:t>Coil rotation tooling and ground insulation</a:t>
            </a:r>
            <a:endParaRPr lang="en-GB" sz="1600" i="1" dirty="0"/>
          </a:p>
        </p:txBody>
      </p:sp>
      <p:sp>
        <p:nvSpPr>
          <p:cNvPr id="12" name="TextBox 11"/>
          <p:cNvSpPr txBox="1"/>
          <p:nvPr/>
        </p:nvSpPr>
        <p:spPr>
          <a:xfrm>
            <a:off x="884345" y="4108168"/>
            <a:ext cx="2857382" cy="338554"/>
          </a:xfrm>
          <a:prstGeom prst="rect">
            <a:avLst/>
          </a:prstGeom>
          <a:noFill/>
        </p:spPr>
        <p:txBody>
          <a:bodyPr wrap="square" rtlCol="0">
            <a:spAutoFit/>
          </a:bodyPr>
          <a:lstStyle/>
          <a:p>
            <a:pPr algn="ctr"/>
            <a:r>
              <a:rPr lang="en-US" sz="1600" i="1" dirty="0" smtClean="0"/>
              <a:t>Coil Pack</a:t>
            </a:r>
            <a:endParaRPr lang="en-GB" sz="1600" i="1" dirty="0"/>
          </a:p>
        </p:txBody>
      </p:sp>
      <p:sp>
        <p:nvSpPr>
          <p:cNvPr id="13" name="TextBox 12"/>
          <p:cNvSpPr txBox="1"/>
          <p:nvPr/>
        </p:nvSpPr>
        <p:spPr>
          <a:xfrm>
            <a:off x="4510958" y="4003712"/>
            <a:ext cx="4175842" cy="338554"/>
          </a:xfrm>
          <a:prstGeom prst="rect">
            <a:avLst/>
          </a:prstGeom>
          <a:noFill/>
        </p:spPr>
        <p:txBody>
          <a:bodyPr wrap="square" rtlCol="0">
            <a:spAutoFit/>
          </a:bodyPr>
          <a:lstStyle/>
          <a:p>
            <a:pPr algn="ctr"/>
            <a:r>
              <a:rPr lang="en-US" sz="1600" i="1" dirty="0" smtClean="0"/>
              <a:t>Shell-yoke pre-assembly</a:t>
            </a:r>
            <a:endParaRPr lang="en-GB" sz="1600" i="1" dirty="0"/>
          </a:p>
        </p:txBody>
      </p:sp>
    </p:spTree>
    <p:extLst>
      <p:ext uri="{BB962C8B-B14F-4D97-AF65-F5344CB8AC3E}">
        <p14:creationId xmlns:p14="http://schemas.microsoft.com/office/powerpoint/2010/main" val="1351047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Test Assembly</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12/3/2018</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pic>
        <p:nvPicPr>
          <p:cNvPr id="6" name="Picture 5" descr="IMG_20180615_14342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4041" t="2839"/>
          <a:stretch/>
        </p:blipFill>
        <p:spPr bwMode="auto">
          <a:xfrm>
            <a:off x="63500" y="3162300"/>
            <a:ext cx="3203653" cy="272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MG_20180620_15195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74265" y="3162300"/>
            <a:ext cx="2035222" cy="272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450354" y="3162300"/>
            <a:ext cx="3627400" cy="2720550"/>
          </a:xfrm>
          <a:prstGeom prst="rect">
            <a:avLst/>
          </a:prstGeom>
        </p:spPr>
      </p:pic>
      <p:sp>
        <p:nvSpPr>
          <p:cNvPr id="9" name="TextBox 8"/>
          <p:cNvSpPr txBox="1"/>
          <p:nvPr/>
        </p:nvSpPr>
        <p:spPr>
          <a:xfrm>
            <a:off x="-161203" y="1802166"/>
            <a:ext cx="1852903" cy="584775"/>
          </a:xfrm>
          <a:prstGeom prst="rect">
            <a:avLst/>
          </a:prstGeom>
          <a:noFill/>
        </p:spPr>
        <p:txBody>
          <a:bodyPr wrap="square" rtlCol="0">
            <a:spAutoFit/>
          </a:bodyPr>
          <a:lstStyle/>
          <a:p>
            <a:pPr algn="ctr"/>
            <a:r>
              <a:rPr lang="en-US" sz="1600" i="1" dirty="0" smtClean="0"/>
              <a:t>Shell-yoke rotation</a:t>
            </a:r>
            <a:endParaRPr lang="en-GB" sz="1600" i="1" dirty="0"/>
          </a:p>
        </p:txBody>
      </p:sp>
      <p:sp>
        <p:nvSpPr>
          <p:cNvPr id="10" name="TextBox 9"/>
          <p:cNvSpPr txBox="1"/>
          <p:nvPr/>
        </p:nvSpPr>
        <p:spPr>
          <a:xfrm>
            <a:off x="6221495" y="1844190"/>
            <a:ext cx="2642944" cy="584775"/>
          </a:xfrm>
          <a:prstGeom prst="rect">
            <a:avLst/>
          </a:prstGeom>
          <a:noFill/>
        </p:spPr>
        <p:txBody>
          <a:bodyPr wrap="square" rtlCol="0">
            <a:spAutoFit/>
          </a:bodyPr>
          <a:lstStyle/>
          <a:p>
            <a:pPr algn="ctr"/>
            <a:r>
              <a:rPr lang="en-US" sz="1600" i="1" dirty="0" smtClean="0"/>
              <a:t>Magnet including axial loading system</a:t>
            </a:r>
            <a:endParaRPr lang="en-GB" sz="1600" i="1" dirty="0"/>
          </a:p>
        </p:txBody>
      </p:sp>
      <p:sp>
        <p:nvSpPr>
          <p:cNvPr id="11" name="TextBox 10"/>
          <p:cNvSpPr txBox="1"/>
          <p:nvPr/>
        </p:nvSpPr>
        <p:spPr>
          <a:xfrm>
            <a:off x="3139352" y="1731458"/>
            <a:ext cx="2642944" cy="1077218"/>
          </a:xfrm>
          <a:prstGeom prst="rect">
            <a:avLst/>
          </a:prstGeom>
          <a:noFill/>
        </p:spPr>
        <p:txBody>
          <a:bodyPr wrap="square" rtlCol="0">
            <a:spAutoFit/>
          </a:bodyPr>
          <a:lstStyle/>
          <a:p>
            <a:pPr algn="ctr"/>
            <a:r>
              <a:rPr lang="en-US" sz="1600" i="1" dirty="0" smtClean="0"/>
              <a:t>Magnet pre-assembly, including yoke keys (to be removed before the first loading step)</a:t>
            </a:r>
            <a:endParaRPr lang="en-GB" sz="1600" i="1" dirty="0"/>
          </a:p>
        </p:txBody>
      </p:sp>
    </p:spTree>
    <p:extLst>
      <p:ext uri="{BB962C8B-B14F-4D97-AF65-F5344CB8AC3E}">
        <p14:creationId xmlns:p14="http://schemas.microsoft.com/office/powerpoint/2010/main" val="1593615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Template>
  <TotalTime>128914</TotalTime>
  <Words>1126</Words>
  <Application>Microsoft Office PowerPoint</Application>
  <PresentationFormat>On-screen Show (4:3)</PresentationFormat>
  <Paragraphs>243</Paragraphs>
  <Slides>14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Times New Roman</vt:lpstr>
      <vt:lpstr>CERNCorporate4-3</vt:lpstr>
      <vt:lpstr>Office Theme</vt:lpstr>
      <vt:lpstr>Status and Update CERN</vt:lpstr>
      <vt:lpstr>General overview</vt:lpstr>
      <vt:lpstr>eRMC – Coil winding</vt:lpstr>
      <vt:lpstr>eRMC – Reaction</vt:lpstr>
      <vt:lpstr>eRMC – Impregnation</vt:lpstr>
      <vt:lpstr>eRMC – Electrical tests &amp; Instrum.</vt:lpstr>
      <vt:lpstr>eRMC – Dummy structure</vt:lpstr>
      <vt:lpstr>Mechanical Test Assembly</vt:lpstr>
      <vt:lpstr>Mechanical Test Assembly</vt:lpstr>
      <vt:lpstr>Mechanical Test Assembly</vt:lpstr>
      <vt:lpstr>Mechanical Test Assembly</vt:lpstr>
      <vt:lpstr>Summary</vt:lpstr>
      <vt:lpstr>Additional slides</vt:lpstr>
      <vt:lpstr>Variation of Insulation Layers with respect to nominal</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Etienne Rochepault</dc:creator>
  <cp:lastModifiedBy>Susana Izquierdo Bermudez</cp:lastModifiedBy>
  <cp:revision>802</cp:revision>
  <cp:lastPrinted>2017-06-14T12:17:49Z</cp:lastPrinted>
  <dcterms:created xsi:type="dcterms:W3CDTF">2015-01-22T10:26:45Z</dcterms:created>
  <dcterms:modified xsi:type="dcterms:W3CDTF">2018-12-03T14:31:02Z</dcterms:modified>
</cp:coreProperties>
</file>