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9"/>
  </p:notesMasterIdLst>
  <p:handoutMasterIdLst>
    <p:handoutMasterId r:id="rId30"/>
  </p:handoutMasterIdLst>
  <p:sldIdLst>
    <p:sldId id="331" r:id="rId2"/>
    <p:sldId id="1123" r:id="rId3"/>
    <p:sldId id="1134" r:id="rId4"/>
    <p:sldId id="290" r:id="rId5"/>
    <p:sldId id="391" r:id="rId6"/>
    <p:sldId id="1138" r:id="rId7"/>
    <p:sldId id="1135" r:id="rId8"/>
    <p:sldId id="343" r:id="rId9"/>
    <p:sldId id="1117" r:id="rId10"/>
    <p:sldId id="1140" r:id="rId11"/>
    <p:sldId id="1118" r:id="rId12"/>
    <p:sldId id="1119" r:id="rId13"/>
    <p:sldId id="1122" r:id="rId14"/>
    <p:sldId id="1120" r:id="rId15"/>
    <p:sldId id="1136" r:id="rId16"/>
    <p:sldId id="1124" r:id="rId17"/>
    <p:sldId id="1121" r:id="rId18"/>
    <p:sldId id="1125" r:id="rId19"/>
    <p:sldId id="1131" r:id="rId20"/>
    <p:sldId id="1139" r:id="rId21"/>
    <p:sldId id="392" r:id="rId22"/>
    <p:sldId id="415" r:id="rId23"/>
    <p:sldId id="395" r:id="rId24"/>
    <p:sldId id="1115" r:id="rId25"/>
    <p:sldId id="1116" r:id="rId26"/>
    <p:sldId id="1133" r:id="rId27"/>
    <p:sldId id="1137" r:id="rId28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1123"/>
            <p14:sldId id="1134"/>
            <p14:sldId id="290"/>
            <p14:sldId id="391"/>
            <p14:sldId id="1138"/>
            <p14:sldId id="1135"/>
            <p14:sldId id="343"/>
            <p14:sldId id="1117"/>
            <p14:sldId id="1140"/>
            <p14:sldId id="1118"/>
            <p14:sldId id="1119"/>
            <p14:sldId id="1122"/>
            <p14:sldId id="1120"/>
            <p14:sldId id="1136"/>
            <p14:sldId id="1124"/>
            <p14:sldId id="1121"/>
            <p14:sldId id="1125"/>
            <p14:sldId id="1131"/>
            <p14:sldId id="1139"/>
            <p14:sldId id="392"/>
            <p14:sldId id="415"/>
            <p14:sldId id="395"/>
            <p14:sldId id="1115"/>
            <p14:sldId id="1116"/>
            <p14:sldId id="1133"/>
            <p14:sldId id="11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ECFCE"/>
    <a:srgbClr val="010000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66"/>
    <p:restoredTop sz="91966" autoAdjust="0"/>
  </p:normalViewPr>
  <p:slideViewPr>
    <p:cSldViewPr snapToObjects="1">
      <p:cViewPr varScale="1">
        <p:scale>
          <a:sx n="150" d="100"/>
          <a:sy n="150" d="100"/>
        </p:scale>
        <p:origin x="560" y="17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3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jp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2.tiff"/><Relationship Id="rId7" Type="http://schemas.openxmlformats.org/officeDocument/2006/relationships/image" Target="../media/image25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11" Type="http://schemas.openxmlformats.org/officeDocument/2006/relationships/image" Target="../media/image28.jpe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tiff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98905" y="5013176"/>
            <a:ext cx="7969249" cy="1090800"/>
          </a:xfrm>
        </p:spPr>
        <p:txBody>
          <a:bodyPr/>
          <a:lstStyle/>
          <a:p>
            <a:r>
              <a:rPr lang="en-US" dirty="0"/>
              <a:t>Status of the CCT @ PSI</a:t>
            </a: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4388" y="4216608"/>
            <a:ext cx="7969249" cy="364520"/>
          </a:xfrm>
        </p:spPr>
        <p:txBody>
          <a:bodyPr/>
          <a:lstStyle/>
          <a:p>
            <a:r>
              <a:rPr lang="en-GB" u="sng" dirty="0"/>
              <a:t>B. Auchmann </a:t>
            </a:r>
            <a:r>
              <a:rPr lang="en-GB" dirty="0"/>
              <a:t>CERN/PSI, R. Felder PSI, J. Gao PSI, G. </a:t>
            </a:r>
            <a:r>
              <a:rPr lang="en-GB" dirty="0" err="1"/>
              <a:t>Montenero</a:t>
            </a:r>
            <a:r>
              <a:rPr lang="en-GB" dirty="0"/>
              <a:t> PSI, </a:t>
            </a:r>
            <a:br>
              <a:rPr lang="en-GB" dirty="0"/>
            </a:br>
            <a:r>
              <a:rPr lang="en-GB" dirty="0"/>
              <a:t>S. </a:t>
            </a:r>
            <a:r>
              <a:rPr lang="en-GB" dirty="0" err="1"/>
              <a:t>Sanfilippo</a:t>
            </a:r>
            <a:r>
              <a:rPr lang="en-GB" dirty="0"/>
              <a:t> PSI, S. </a:t>
            </a:r>
            <a:r>
              <a:rPr lang="en-GB" dirty="0" err="1"/>
              <a:t>Sidorov</a:t>
            </a:r>
            <a:r>
              <a:rPr lang="en-GB" dirty="0"/>
              <a:t> PSI, L. Brouwer LBNL, S. </a:t>
            </a:r>
            <a:r>
              <a:rPr lang="en-GB" dirty="0" err="1"/>
              <a:t>Caspi</a:t>
            </a:r>
            <a:r>
              <a:rPr lang="en-GB" dirty="0"/>
              <a:t> LBNL	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691680" y="6201867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 err="1">
                <a:solidFill>
                  <a:srgbClr val="969696"/>
                </a:solidFill>
                <a:latin typeface="+mn-lt"/>
              </a:rPr>
              <a:t>EuroCirCol</a:t>
            </a:r>
            <a:r>
              <a:rPr lang="en-GB" sz="1400" dirty="0">
                <a:solidFill>
                  <a:srgbClr val="969696"/>
                </a:solidFill>
                <a:latin typeface="+mn-lt"/>
              </a:rPr>
              <a:t>/US-MDP Meeting, December 3rd, 2018.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969696"/>
                </a:solidFill>
              </a:rPr>
              <a:t>Work supported by the Swiss State Secretariat for Education, Research and Innovation SERI.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0007C9-BC94-6A4C-AAD8-02B782A3C7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904" y="2189650"/>
            <a:ext cx="1014595" cy="4472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A7A095-F9CF-7140-9994-86905ACA20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925" y="1174382"/>
            <a:ext cx="1013574" cy="101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59994-F554-864B-BC3F-D5346BE1A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SC Magnet Lab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BCEC3-405A-1E4F-85DA-E1580671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BEAF5E6-2889-5244-B847-56BF58C1CA2D}"/>
              </a:ext>
            </a:extLst>
          </p:cNvPr>
          <p:cNvGrpSpPr/>
          <p:nvPr/>
        </p:nvGrpSpPr>
        <p:grpSpPr>
          <a:xfrm>
            <a:off x="0" y="1412775"/>
            <a:ext cx="9137966" cy="4336091"/>
            <a:chOff x="0" y="2519045"/>
            <a:chExt cx="9144000" cy="43389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D76628E-034D-324A-A0E9-BBB1A549D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720590"/>
              <a:ext cx="9144000" cy="213741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0C7858-F558-2B4B-91A0-AAB291E36B83}"/>
                </a:ext>
              </a:extLst>
            </p:cNvPr>
            <p:cNvSpPr/>
            <p:nvPr/>
          </p:nvSpPr>
          <p:spPr>
            <a:xfrm>
              <a:off x="591803" y="5102283"/>
              <a:ext cx="1826933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Vacuum Impregnation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8A86B2-47A7-DB49-853B-C60F3F8E9781}"/>
                </a:ext>
              </a:extLst>
            </p:cNvPr>
            <p:cNvSpPr/>
            <p:nvPr/>
          </p:nvSpPr>
          <p:spPr>
            <a:xfrm>
              <a:off x="4355387" y="6226113"/>
              <a:ext cx="1826933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Coil reaction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7184A08-6998-6140-8D72-85CBF9574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519045"/>
              <a:ext cx="9144000" cy="211455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6811C46-F8D4-534C-858C-F30AEF608744}"/>
                </a:ext>
              </a:extLst>
            </p:cNvPr>
            <p:cNvSpPr/>
            <p:nvPr/>
          </p:nvSpPr>
          <p:spPr>
            <a:xfrm>
              <a:off x="6460067" y="2772293"/>
              <a:ext cx="1159933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Portal crane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B0965A-F54B-CE41-96C9-A7C0BE861C90}"/>
                </a:ext>
              </a:extLst>
            </p:cNvPr>
            <p:cNvSpPr/>
            <p:nvPr/>
          </p:nvSpPr>
          <p:spPr>
            <a:xfrm>
              <a:off x="2640235" y="4250269"/>
              <a:ext cx="2855998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4-m winding/</a:t>
              </a: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instrum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/assembly bench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10ED133-F6BE-684D-AE5D-8BEC63360EFF}"/>
                </a:ext>
              </a:extLst>
            </p:cNvPr>
            <p:cNvSpPr/>
            <p:nvPr/>
          </p:nvSpPr>
          <p:spPr>
            <a:xfrm>
              <a:off x="4667850" y="3405994"/>
              <a:ext cx="1202009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Winding table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EB6A24-7893-0A49-9EEC-33C9F6FAFC58}"/>
                </a:ext>
              </a:extLst>
            </p:cNvPr>
            <p:cNvSpPr/>
            <p:nvPr/>
          </p:nvSpPr>
          <p:spPr>
            <a:xfrm>
              <a:off x="1022252" y="3405994"/>
              <a:ext cx="1202009" cy="279400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Storage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12348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4607D-D80C-834D-AE36-2E5D205C6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 Commissioning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D8EBFD-F34E-8443-8668-99693BED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CF8C39B-00D3-E742-AB7B-1133E6A4EA6C}"/>
              </a:ext>
            </a:extLst>
          </p:cNvPr>
          <p:cNvGrpSpPr/>
          <p:nvPr/>
        </p:nvGrpSpPr>
        <p:grpSpPr>
          <a:xfrm>
            <a:off x="971600" y="3461449"/>
            <a:ext cx="7376955" cy="2752722"/>
            <a:chOff x="966948" y="3964541"/>
            <a:chExt cx="6654490" cy="24831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6DB8AB3-59F7-044A-9064-C44C5DCB9D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45172" y="4665475"/>
              <a:ext cx="2376266" cy="178219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690D76-A01B-4D41-AD98-13C13FACC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56656" y="4374833"/>
              <a:ext cx="2483133" cy="166255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0AB646B-7AC6-1B41-96ED-3460A058C2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42410" y="4665475"/>
              <a:ext cx="2376904" cy="1782199"/>
            </a:xfrm>
            <a:prstGeom prst="rect">
              <a:avLst/>
            </a:prstGeom>
          </p:spPr>
        </p:pic>
      </p:grp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CBA71A7-2DA1-BF42-A8E8-AFBF54906B28}"/>
              </a:ext>
            </a:extLst>
          </p:cNvPr>
          <p:cNvSpPr txBox="1">
            <a:spLocks/>
          </p:cNvSpPr>
          <p:nvPr/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Furnace fully operational (</a:t>
            </a:r>
            <a:r>
              <a:rPr lang="en-US" dirty="0" err="1"/>
              <a:t>Ar</a:t>
            </a:r>
            <a:r>
              <a:rPr lang="en-US" dirty="0"/>
              <a:t> supply, water chiller, ventilation, electricity, DAQ).</a:t>
            </a:r>
          </a:p>
          <a:p>
            <a:r>
              <a:rPr lang="en-US" dirty="0"/>
              <a:t>Loading tooling complete and tested.</a:t>
            </a:r>
          </a:p>
          <a:p>
            <a:r>
              <a:rPr lang="en-US" dirty="0"/>
              <a:t>Reaction of 5-turn test former complete. </a:t>
            </a:r>
          </a:p>
          <a:p>
            <a:r>
              <a:rPr lang="en-US" dirty="0"/>
              <a:t>Short-sample confirmation by </a:t>
            </a:r>
            <a:r>
              <a:rPr lang="en-US" dirty="0" err="1"/>
              <a:t>UniGE</a:t>
            </a:r>
            <a:r>
              <a:rPr lang="en-US" dirty="0"/>
              <a:t> not </a:t>
            </a:r>
            <a:br>
              <a:rPr lang="en-US" dirty="0"/>
            </a:br>
            <a:r>
              <a:rPr lang="en-US" dirty="0"/>
              <a:t>before ASC.</a:t>
            </a:r>
          </a:p>
          <a:p>
            <a:r>
              <a:rPr lang="en-US" dirty="0"/>
              <a:t>First coil reaction expected for Week 44.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6E62A0-5BC5-034F-9054-2624AC6A0D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780" y="1815482"/>
            <a:ext cx="2902685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177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E5F41-8959-0B45-BB9E-B4587E605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 Furnace Trimming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F5CF80-7862-334E-9B4C-8F8475AE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7C0341-FA50-B148-9B8A-2D0CE8E679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08720"/>
            <a:ext cx="4440463" cy="2526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3C9BB3-5315-064C-BDAB-7C0D14B050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969" y="3435545"/>
            <a:ext cx="4445693" cy="25344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A4C494-9AC0-6945-8970-3BC3D6C1FE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968" y="908720"/>
            <a:ext cx="4445694" cy="2533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7C0DA4-0A53-584C-A984-71D2E7BF71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45" y="3442020"/>
            <a:ext cx="4445693" cy="25280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D0B7A9-C4A0-204A-A242-5277B531B199}"/>
              </a:ext>
            </a:extLst>
          </p:cNvPr>
          <p:cNvSpPr txBox="1"/>
          <p:nvPr/>
        </p:nvSpPr>
        <p:spPr>
          <a:xfrm>
            <a:off x="2699792" y="62039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All plateau axial maps within +/- 3 K.</a:t>
            </a:r>
          </a:p>
        </p:txBody>
      </p:sp>
    </p:spTree>
    <p:extLst>
      <p:ext uri="{BB962C8B-B14F-4D97-AF65-F5344CB8AC3E}">
        <p14:creationId xmlns:p14="http://schemas.microsoft.com/office/powerpoint/2010/main" val="153754270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3C4ACF2-08B4-9942-BC30-DA71C76089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50509" y="1310480"/>
            <a:ext cx="3267489" cy="218770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1CFC806-9A08-774B-ADA5-53013F60B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Infrastructure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5A944-3296-1441-8E51-4B9CAE9197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7A2D47-33E2-3846-8192-169ED0A4FF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99862" y="1304597"/>
            <a:ext cx="3267490" cy="2187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BE89D7-FC4C-0E43-863F-921A1C785B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50234" y="1304601"/>
            <a:ext cx="3267485" cy="21877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F4977A-D310-7543-9E6F-8ECF520A22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00602" y="1304596"/>
            <a:ext cx="3267485" cy="21877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729C56-C14B-7F4B-9C36-9ACDC817F85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478" y="4084830"/>
            <a:ext cx="4006027" cy="26821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D82550-0ECC-C443-9BA8-226156E11A90}"/>
              </a:ext>
            </a:extLst>
          </p:cNvPr>
          <p:cNvSpPr txBox="1"/>
          <p:nvPr/>
        </p:nvSpPr>
        <p:spPr>
          <a:xfrm>
            <a:off x="179512" y="4149080"/>
            <a:ext cx="4536504" cy="21602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Vacuum vessel with feed-throughs in bottom part.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50 m</a:t>
            </a:r>
            <a:r>
              <a:rPr lang="en-US" sz="1500" kern="1000" spc="30" baseline="30000" dirty="0">
                <a:latin typeface="+mn-lt"/>
                <a:cs typeface="Franklin Gothic Book"/>
              </a:rPr>
              <a:t>3</a:t>
            </a:r>
            <a:r>
              <a:rPr lang="en-US" sz="1500" kern="1000" spc="30" dirty="0">
                <a:latin typeface="+mn-lt"/>
                <a:cs typeface="Franklin Gothic Book"/>
              </a:rPr>
              <a:t>/h vacuum pump with LN</a:t>
            </a:r>
            <a:r>
              <a:rPr lang="en-US" sz="1500" kern="1000" spc="30" baseline="-25000" dirty="0">
                <a:latin typeface="+mn-lt"/>
                <a:cs typeface="Franklin Gothic Book"/>
              </a:rPr>
              <a:t>2</a:t>
            </a:r>
            <a:r>
              <a:rPr lang="en-US" sz="1500" kern="1000" spc="30" dirty="0">
                <a:latin typeface="+mn-lt"/>
                <a:cs typeface="Franklin Gothic Book"/>
              </a:rPr>
              <a:t> trap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N</a:t>
            </a:r>
            <a:r>
              <a:rPr lang="en-US" sz="1500" kern="1000" spc="30" baseline="-25000" dirty="0">
                <a:latin typeface="+mn-lt"/>
                <a:cs typeface="Franklin Gothic Book"/>
              </a:rPr>
              <a:t>2</a:t>
            </a:r>
            <a:r>
              <a:rPr lang="en-US" sz="1500" kern="1000" spc="30" dirty="0">
                <a:latin typeface="+mn-lt"/>
                <a:cs typeface="Franklin Gothic Book"/>
              </a:rPr>
              <a:t> bottle for over-pressure and purging.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Control and powering units with voltage selection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Heated “green-house”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Heated feed-throughs into the vessel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See-through mixing pot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DAQ and alarm PCs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Capacitive monitoring as level indicator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>
                <a:latin typeface="+mn-lt"/>
                <a:cs typeface="Franklin Gothic Book"/>
              </a:rPr>
              <a:t>Box oven for ingredient heating, sample and waste curing</a:t>
            </a:r>
          </a:p>
        </p:txBody>
      </p:sp>
    </p:spTree>
    <p:extLst>
      <p:ext uri="{BB962C8B-B14F-4D97-AF65-F5344CB8AC3E}">
        <p14:creationId xmlns:p14="http://schemas.microsoft.com/office/powerpoint/2010/main" val="312647569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6F33-FF11-9841-B0F1-7EEF7FD9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Commissioning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2795E6-7224-7547-9124-9ECDE8DD7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755ED59-33D1-CE41-9E23-E1AF97679F14}"/>
              </a:ext>
            </a:extLst>
          </p:cNvPr>
          <p:cNvSpPr txBox="1">
            <a:spLocks/>
          </p:cNvSpPr>
          <p:nvPr/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5-turn coil impregnation.</a:t>
            </a:r>
          </a:p>
          <a:p>
            <a:r>
              <a:rPr lang="en-US" dirty="0"/>
              <a:t>Coil temperatures (Top, Center, Down, Heater) within 3 K at curing plateaus.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693530-F39F-2C43-BA19-0B49F50A23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8720" y="4340542"/>
            <a:ext cx="3913199" cy="17656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31C35D-81BB-754E-9697-58F0B3B824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902875"/>
            <a:ext cx="4243224" cy="22003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403E35-FF70-BE4C-8D18-92CCE4C6EB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8242" y="2239590"/>
            <a:ext cx="3962454" cy="176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8771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CCT @ FCC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 Magnet Lab @ PSI</a:t>
            </a:r>
          </a:p>
          <a:p>
            <a:r>
              <a:rPr lang="en-US" dirty="0"/>
              <a:t>CD1 Manufacturing and Trials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4298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65A06-6DF7-E54D-ABB6-869E44D07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 Winding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6BE964-C335-504D-AE4B-84491A77FA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8DE9652-CE4E-1241-8A73-5B154F8F30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54" y="3770616"/>
            <a:ext cx="4213350" cy="2821856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B9A183-CD7F-B643-A59C-53C2B5508C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750" y="4045716"/>
            <a:ext cx="3770317" cy="25467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0C251C-5105-4E4C-8FC4-99B90D86C8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491" y="0"/>
            <a:ext cx="2263298" cy="1397635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74A3B5A-E6D6-B540-9E50-FE441F144549}"/>
              </a:ext>
            </a:extLst>
          </p:cNvPr>
          <p:cNvSpPr txBox="1">
            <a:spLocks/>
          </p:cNvSpPr>
          <p:nvPr/>
        </p:nvSpPr>
        <p:spPr>
          <a:xfrm>
            <a:off x="934839" y="1484782"/>
            <a:ext cx="7885633" cy="4608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OL winds easily and without cable </a:t>
            </a:r>
            <a:br>
              <a:rPr lang="en-US" dirty="0"/>
            </a:br>
            <a:r>
              <a:rPr lang="en-US" dirty="0"/>
              <a:t>popping up (see below).</a:t>
            </a:r>
          </a:p>
          <a:p>
            <a:r>
              <a:rPr lang="en-US" dirty="0"/>
              <a:t>IL has tendency to pop up from the </a:t>
            </a:r>
            <a:br>
              <a:rPr lang="en-US" dirty="0"/>
            </a:br>
            <a:r>
              <a:rPr lang="en-US" dirty="0"/>
              <a:t>channels.</a:t>
            </a:r>
          </a:p>
          <a:p>
            <a:r>
              <a:rPr lang="en-US" dirty="0"/>
              <a:t>Cable keepers were designed, tested,  </a:t>
            </a:r>
            <a:br>
              <a:rPr lang="en-US" dirty="0"/>
            </a:br>
            <a:r>
              <a:rPr lang="en-US" dirty="0"/>
              <a:t>and printed in steel for the CD1 IL.</a:t>
            </a:r>
          </a:p>
          <a:p>
            <a:r>
              <a:rPr lang="en-US" dirty="0"/>
              <a:t>Insulation is an issue!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0B5678-BA3F-8B46-B437-5CF8EB4458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722"/>
          <a:stretch/>
        </p:blipFill>
        <p:spPr>
          <a:xfrm>
            <a:off x="5102750" y="1413932"/>
            <a:ext cx="3770317" cy="254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2135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93F959-E9A3-8748-BB20-A68FB8562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5-Turn Sample Preparation, CD1 Mold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1B006-93F6-064A-84C7-98FDF5A919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56062C-42FA-3B45-9C99-6A83A904D6B3}"/>
              </a:ext>
            </a:extLst>
          </p:cNvPr>
          <p:cNvGrpSpPr/>
          <p:nvPr/>
        </p:nvGrpSpPr>
        <p:grpSpPr>
          <a:xfrm>
            <a:off x="6908913" y="1124744"/>
            <a:ext cx="1551519" cy="2710725"/>
            <a:chOff x="6794449" y="1072274"/>
            <a:chExt cx="1921358" cy="3356887"/>
          </a:xfrm>
        </p:grpSpPr>
        <p:pic>
          <p:nvPicPr>
            <p:cNvPr id="5" name="Picture 4" descr="E:\ProductionRedinessReview_28082018\SS pictures\sghfkjhsagfjhfds\Fig4.jpg">
              <a:extLst>
                <a:ext uri="{FF2B5EF4-FFF2-40B4-BE49-F238E27FC236}">
                  <a16:creationId xmlns:a16="http://schemas.microsoft.com/office/drawing/2014/main" id="{F52F6D5D-D554-9D4E-B716-B7413F306A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4449" y="1072274"/>
              <a:ext cx="1921358" cy="1450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E:\ProductionRedinessReview_28082018\SS pictures\sghfkjhsagfjhfds\Fig5.jpg">
              <a:extLst>
                <a:ext uri="{FF2B5EF4-FFF2-40B4-BE49-F238E27FC236}">
                  <a16:creationId xmlns:a16="http://schemas.microsoft.com/office/drawing/2014/main" id="{F8F1308B-7801-F040-BA89-FEBA88098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4449" y="2780928"/>
              <a:ext cx="1921358" cy="1648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 descr="E:\ProductionRedinessReview_28082018\SS pictures\sghfkjhsagfjhfds\Fig6.jpg">
            <a:extLst>
              <a:ext uri="{FF2B5EF4-FFF2-40B4-BE49-F238E27FC236}">
                <a16:creationId xmlns:a16="http://schemas.microsoft.com/office/drawing/2014/main" id="{82CA936B-F53F-C44A-9AEC-F3813AB36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915398"/>
            <a:ext cx="1235145" cy="268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7BA582-DFB0-1449-B663-446585FF448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70" y="1041848"/>
            <a:ext cx="2636119" cy="17649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9ACF40-CF7B-C242-BE5F-A8271551E4F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70" y="2914056"/>
            <a:ext cx="2636119" cy="17649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EEFA7D-08DB-5341-9F75-1B72EACE9C7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69" y="4786263"/>
            <a:ext cx="2636119" cy="17649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19703B-D38F-C445-BD4F-E7E7A8843D6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666" y="1041848"/>
            <a:ext cx="2636119" cy="17649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216D97-6111-D04A-975F-92495E1AFAF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666" y="2914056"/>
            <a:ext cx="2636119" cy="1764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B3883B6-A689-7E48-9F81-1B671A42381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666" y="4785327"/>
            <a:ext cx="2637517" cy="176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67937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023A8-F737-9540-9C32-710A1226B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6D8D4B-C0B6-F743-9988-9669A49C04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0C5CF-DEE1-D34D-9B53-43D0EB4D2C1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Some potential bubbles visible.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Next step: improve control of injection flow rate via peristaltic pump.</a:t>
            </a:r>
          </a:p>
          <a:p>
            <a:endParaRPr lang="en-US" dirty="0"/>
          </a:p>
        </p:txBody>
      </p:sp>
      <p:pic>
        <p:nvPicPr>
          <p:cNvPr id="5" name="Picture 2" descr="E:\ProductionRedinessReview_28082018\16h15 Impregnation\Cross Section\Cable.jpg">
            <a:extLst>
              <a:ext uri="{FF2B5EF4-FFF2-40B4-BE49-F238E27FC236}">
                <a16:creationId xmlns:a16="http://schemas.microsoft.com/office/drawing/2014/main" id="{5CC7FF38-C5EC-BB4D-B5F1-E3D01DEBD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377" y="1992197"/>
            <a:ext cx="3805650" cy="104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ProductionRedinessReview_28082018\16h15 Impregnation\Cross Section\Void.jpg">
            <a:extLst>
              <a:ext uri="{FF2B5EF4-FFF2-40B4-BE49-F238E27FC236}">
                <a16:creationId xmlns:a16="http://schemas.microsoft.com/office/drawing/2014/main" id="{FDAC5D68-F7CD-1543-BB15-0A44F5E66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377" y="3196400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:\ProductionRedinessReview_28082018\16h15 Impregnation\Cross Section\Void3D.jpg">
            <a:extLst>
              <a:ext uri="{FF2B5EF4-FFF2-40B4-BE49-F238E27FC236}">
                <a16:creationId xmlns:a16="http://schemas.microsoft.com/office/drawing/2014/main" id="{536A1620-58C2-954C-B8A8-A70EAED5A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227" y="3196400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ProductionRedinessReview_28082018\16h15 Impregnation\Cross Section\PolishingRes.jpg">
            <a:extLst>
              <a:ext uri="{FF2B5EF4-FFF2-40B4-BE49-F238E27FC236}">
                <a16:creationId xmlns:a16="http://schemas.microsoft.com/office/drawing/2014/main" id="{5626612F-2617-CC48-9A58-22F5EF404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677" y="1992197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71020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CBB100-EF09-1043-A57C-C40686F2A6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052736"/>
            <a:ext cx="7742237" cy="4679951"/>
          </a:xfrm>
        </p:spPr>
        <p:txBody>
          <a:bodyPr/>
          <a:lstStyle/>
          <a:p>
            <a:r>
              <a:rPr lang="en-US" dirty="0"/>
              <a:t>Microscopic analysis – note glass wrap layers, inner and outer sliding planes, </a:t>
            </a:r>
            <a:br>
              <a:rPr lang="en-US" dirty="0"/>
            </a:br>
            <a:r>
              <a:rPr lang="en-US" dirty="0"/>
              <a:t>soldering, and filling of assembly gap with resin.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Separation of layers post impregnation – sliding planes in action: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3DA439-C738-ED42-868C-AFB3C6806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Sliding Plane Tests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D33D4-16F4-9149-9139-99630DCFDCF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C70584-BE7A-F24B-ABAD-2214DB6E9C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2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3568277"/>
            <a:ext cx="3946923" cy="3186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AD839F-9740-3B43-97DB-EEE192405B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203"/>
            <a:ext cx="9144000" cy="137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3109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CCT @ FCC</a:t>
            </a:r>
          </a:p>
          <a:p>
            <a:r>
              <a:rPr lang="en-US" dirty="0"/>
              <a:t>SC Magnet Lab @ PSI</a:t>
            </a:r>
          </a:p>
          <a:p>
            <a:r>
              <a:rPr lang="en-US" dirty="0"/>
              <a:t>CD1 Manufacturing and Trials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8187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AEADC1-D6D5-9948-B92E-48DECD9DCB7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FCC magnet design:</a:t>
            </a:r>
          </a:p>
          <a:p>
            <a:pPr lvl="1"/>
            <a:r>
              <a:rPr lang="en-US" dirty="0"/>
              <a:t>Compliant with FQ requirements.</a:t>
            </a:r>
          </a:p>
          <a:p>
            <a:pPr lvl="1"/>
            <a:r>
              <a:rPr lang="en-US" dirty="0"/>
              <a:t>Persistent-current simulations now available also for CCT.</a:t>
            </a:r>
          </a:p>
          <a:p>
            <a:pPr lvl="1"/>
            <a:r>
              <a:rPr lang="en-US" dirty="0"/>
              <a:t>Quench simulation (CLIQ with ANSYS) under preparation.</a:t>
            </a:r>
          </a:p>
          <a:p>
            <a:r>
              <a:rPr lang="en-US" dirty="0"/>
              <a:t>Significant progress in infrastructure at PSI.:</a:t>
            </a:r>
          </a:p>
          <a:p>
            <a:pPr lvl="1"/>
            <a:r>
              <a:rPr lang="en-US" dirty="0"/>
              <a:t>Commissioning complete.</a:t>
            </a:r>
          </a:p>
          <a:p>
            <a:r>
              <a:rPr lang="en-US" dirty="0"/>
              <a:t>Technology model magnet CD1:</a:t>
            </a:r>
          </a:p>
          <a:p>
            <a:pPr lvl="1"/>
            <a:r>
              <a:rPr lang="en-US" dirty="0"/>
              <a:t>Part design, procurement, QA complete.</a:t>
            </a:r>
          </a:p>
          <a:p>
            <a:pPr lvl="1"/>
            <a:r>
              <a:rPr lang="en-US" dirty="0"/>
              <a:t>Production-Readiness Review passed in August ‘18 (http://</a:t>
            </a:r>
            <a:r>
              <a:rPr lang="en-US" dirty="0" err="1"/>
              <a:t>indico.psi.ch</a:t>
            </a:r>
            <a:r>
              <a:rPr lang="en-US" dirty="0"/>
              <a:t>/event/cd1prr)</a:t>
            </a:r>
          </a:p>
          <a:p>
            <a:pPr lvl="1"/>
            <a:r>
              <a:rPr lang="en-US" dirty="0"/>
              <a:t>Coil manufacturing started (and interrupted, restart imminent).</a:t>
            </a:r>
          </a:p>
          <a:p>
            <a:r>
              <a:rPr lang="en-US" dirty="0"/>
              <a:t>Next steps:</a:t>
            </a:r>
          </a:p>
          <a:p>
            <a:pPr lvl="1"/>
            <a:r>
              <a:rPr lang="en-US" dirty="0"/>
              <a:t>High hopes that funding for coming 5 years of continued R&amp;D is secured.</a:t>
            </a:r>
          </a:p>
          <a:p>
            <a:pPr lvl="1"/>
            <a:r>
              <a:rPr lang="en-US" dirty="0"/>
              <a:t>Main focus will be on CCTs for FCC.</a:t>
            </a:r>
          </a:p>
          <a:p>
            <a:pPr lvl="1"/>
            <a:r>
              <a:rPr lang="en-US" dirty="0"/>
              <a:t>First up: repeat CD1 to straighten out problems (or to show repeatability).</a:t>
            </a:r>
          </a:p>
          <a:p>
            <a:pPr lvl="1"/>
            <a:r>
              <a:rPr lang="en-US" dirty="0"/>
              <a:t>Only then we will step to a 4-layer design with wider cable.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9770CF-7C57-E144-8B88-78743E749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AFAE72-7921-504B-9744-25EECD0EF4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88142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90" y="1340768"/>
            <a:ext cx="7742237" cy="3509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3-D modeling results:</a:t>
            </a:r>
          </a:p>
          <a:p>
            <a:r>
              <a:rPr lang="en-US" sz="1600" b="1" dirty="0"/>
              <a:t>Yoke cut-back </a:t>
            </a:r>
            <a:r>
              <a:rPr lang="en-US" sz="1600" dirty="0"/>
              <a:t>not needed (20 </a:t>
            </a:r>
            <a:r>
              <a:rPr lang="en-US" sz="1600" dirty="0" err="1"/>
              <a:t>mT</a:t>
            </a:r>
            <a:r>
              <a:rPr lang="en-US" sz="1600" dirty="0"/>
              <a:t> peak-field enhancement in ends).</a:t>
            </a:r>
          </a:p>
          <a:p>
            <a:r>
              <a:rPr lang="en-US" sz="1600" b="1" dirty="0"/>
              <a:t>Magnetic length </a:t>
            </a:r>
            <a:r>
              <a:rPr lang="en-US" sz="1600" dirty="0"/>
              <a:t>with yoke equal to that of bare coil.</a:t>
            </a:r>
          </a:p>
          <a:p>
            <a:r>
              <a:rPr lang="en-US" sz="1600" b="1" dirty="0"/>
              <a:t>Physical length </a:t>
            </a:r>
            <a:r>
              <a:rPr lang="en-US" sz="1600" dirty="0"/>
              <a:t>minus </a:t>
            </a:r>
            <a:r>
              <a:rPr lang="en-US" sz="1600" dirty="0" err="1"/>
              <a:t>magn</a:t>
            </a:r>
            <a:r>
              <a:rPr lang="en-US" sz="1600" dirty="0"/>
              <a:t>. length = 53 cm; equal to 11 T magnet. </a:t>
            </a:r>
          </a:p>
          <a:p>
            <a:r>
              <a:rPr lang="en-US" sz="1600" b="1" dirty="0"/>
              <a:t>Peak field </a:t>
            </a:r>
            <a:r>
              <a:rPr lang="en-US" sz="1600" dirty="0"/>
              <a:t>minus main field at 16-T bore field: 0.14 T excluding self field.</a:t>
            </a:r>
          </a:p>
          <a:p>
            <a:pPr lvl="1"/>
            <a:r>
              <a:rPr lang="en-US" sz="1200" dirty="0"/>
              <a:t>comparable or lower than cos-theta due to continuous current distribution.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299483"/>
            <a:ext cx="3334688" cy="25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7082" y="3271834"/>
            <a:ext cx="2160239" cy="2644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37894" y="56245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Courtesy M. </a:t>
            </a:r>
            <a:r>
              <a:rPr lang="en-US" kern="1000" spc="30" dirty="0" err="1">
                <a:latin typeface="+mn-lt"/>
                <a:cs typeface="Franklin Gothic Book"/>
              </a:rPr>
              <a:t>Negrazus</a:t>
            </a:r>
            <a:endParaRPr lang="en-US" kern="1000" spc="30" dirty="0">
              <a:latin typeface="+mn-lt"/>
              <a:cs typeface="Franklin Gothic Book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Magnetic Design</a:t>
            </a:r>
          </a:p>
        </p:txBody>
      </p:sp>
    </p:spTree>
    <p:extLst>
      <p:ext uri="{BB962C8B-B14F-4D97-AF65-F5344CB8AC3E}">
        <p14:creationId xmlns:p14="http://schemas.microsoft.com/office/powerpoint/2010/main" val="708861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873387" y="3875854"/>
            <a:ext cx="2507364" cy="2507364"/>
          </a:xfrm>
          <a:prstGeom prst="ellipse">
            <a:avLst/>
          </a:prstGeom>
          <a:solidFill>
            <a:srgbClr val="69769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500431" y="3887647"/>
            <a:ext cx="2507364" cy="2507364"/>
          </a:xfrm>
          <a:prstGeom prst="ellipse">
            <a:avLst/>
          </a:prstGeom>
          <a:solidFill>
            <a:srgbClr val="D0472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59795" y="4822968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81765" y="4828643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948765" y="3836632"/>
            <a:ext cx="2656533" cy="2656533"/>
            <a:chOff x="6181010" y="135847"/>
            <a:chExt cx="2656533" cy="2656533"/>
          </a:xfrm>
        </p:grpSpPr>
        <p:sp>
          <p:nvSpPr>
            <p:cNvPr id="10" name="Oval 9"/>
            <p:cNvSpPr/>
            <p:nvPr/>
          </p:nvSpPr>
          <p:spPr>
            <a:xfrm>
              <a:off x="6255595" y="213069"/>
              <a:ext cx="2507364" cy="250736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7631891" y="1151482"/>
              <a:ext cx="606056" cy="606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753861" y="1157157"/>
              <a:ext cx="606056" cy="606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181010" y="135847"/>
              <a:ext cx="2656533" cy="2656533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74311" y="4885013"/>
            <a:ext cx="1125485" cy="573324"/>
            <a:chOff x="6698902" y="4809982"/>
            <a:chExt cx="1125485" cy="573324"/>
          </a:xfrm>
          <a:solidFill>
            <a:schemeClr val="bg1"/>
          </a:solidFill>
        </p:grpSpPr>
        <p:grpSp>
          <p:nvGrpSpPr>
            <p:cNvPr id="15" name="Group 14"/>
            <p:cNvGrpSpPr/>
            <p:nvPr/>
          </p:nvGrpSpPr>
          <p:grpSpPr>
            <a:xfrm>
              <a:off x="7572365" y="4809982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20" name="Left Arrow 19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Left Arrow 20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Left Arrow 21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698902" y="4822030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17" name="Left Arrow 16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Left Arrow 17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Left Arrow 18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 flipH="1">
            <a:off x="5337893" y="4888041"/>
            <a:ext cx="1125485" cy="573324"/>
            <a:chOff x="6698902" y="4809982"/>
            <a:chExt cx="1125485" cy="573324"/>
          </a:xfrm>
          <a:solidFill>
            <a:schemeClr val="bg1"/>
          </a:solidFill>
        </p:grpSpPr>
        <p:grpSp>
          <p:nvGrpSpPr>
            <p:cNvPr id="24" name="Group 23"/>
            <p:cNvGrpSpPr/>
            <p:nvPr/>
          </p:nvGrpSpPr>
          <p:grpSpPr>
            <a:xfrm>
              <a:off x="7572365" y="4809982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29" name="Left Arrow 28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Left Arrow 29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Left Arrow 30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698902" y="4822030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26" name="Left Arrow 25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Left Arrow 26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Left Arrow 27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Triangle 31"/>
          <p:cNvSpPr/>
          <p:nvPr/>
        </p:nvSpPr>
        <p:spPr>
          <a:xfrm rot="10800000">
            <a:off x="6204710" y="3772460"/>
            <a:ext cx="144642" cy="12469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/>
          <p:cNvSpPr/>
          <p:nvPr/>
        </p:nvSpPr>
        <p:spPr>
          <a:xfrm rot="14400000">
            <a:off x="6204710" y="6459448"/>
            <a:ext cx="144642" cy="12469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Block Arc 33"/>
          <p:cNvSpPr/>
          <p:nvPr/>
        </p:nvSpPr>
        <p:spPr>
          <a:xfrm rot="16200000">
            <a:off x="1393818" y="3800272"/>
            <a:ext cx="2707071" cy="2690910"/>
          </a:xfrm>
          <a:prstGeom prst="blockArc">
            <a:avLst>
              <a:gd name="adj1" fmla="val 10800000"/>
              <a:gd name="adj2" fmla="val 21585997"/>
              <a:gd name="adj3" fmla="val 374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Block Arc 34"/>
          <p:cNvSpPr/>
          <p:nvPr/>
        </p:nvSpPr>
        <p:spPr>
          <a:xfrm rot="5400000">
            <a:off x="1773533" y="3780541"/>
            <a:ext cx="2707071" cy="2690910"/>
          </a:xfrm>
          <a:prstGeom prst="blockArc">
            <a:avLst>
              <a:gd name="adj1" fmla="val 10800000"/>
              <a:gd name="adj2" fmla="val 21585997"/>
              <a:gd name="adj3" fmla="val 374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115120" y="4054056"/>
            <a:ext cx="570697" cy="2126308"/>
            <a:chOff x="6590165" y="3161396"/>
            <a:chExt cx="570697" cy="2126308"/>
          </a:xfrm>
        </p:grpSpPr>
        <p:sp>
          <p:nvSpPr>
            <p:cNvPr id="37" name="Left Arrow 36"/>
            <p:cNvSpPr/>
            <p:nvPr/>
          </p:nvSpPr>
          <p:spPr>
            <a:xfrm>
              <a:off x="6974290" y="4177116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0432FF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eft Arrow 37"/>
            <p:cNvSpPr/>
            <p:nvPr/>
          </p:nvSpPr>
          <p:spPr>
            <a:xfrm rot="19451902">
              <a:off x="6590165" y="3161396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0432FF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eft Arrow 38"/>
            <p:cNvSpPr/>
            <p:nvPr/>
          </p:nvSpPr>
          <p:spPr>
            <a:xfrm rot="2073184">
              <a:off x="6618539" y="5144598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0432FF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Left Arrow 39"/>
            <p:cNvSpPr/>
            <p:nvPr/>
          </p:nvSpPr>
          <p:spPr>
            <a:xfrm rot="20002886">
              <a:off x="6888637" y="3639347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0432FF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Left Arrow 40"/>
            <p:cNvSpPr/>
            <p:nvPr/>
          </p:nvSpPr>
          <p:spPr>
            <a:xfrm rot="1511248">
              <a:off x="6884135" y="4713569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0432FF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1201722" y="4062842"/>
            <a:ext cx="570697" cy="2126308"/>
            <a:chOff x="6590165" y="3161396"/>
            <a:chExt cx="570697" cy="2126308"/>
          </a:xfrm>
        </p:grpSpPr>
        <p:sp>
          <p:nvSpPr>
            <p:cNvPr id="43" name="Left Arrow 42"/>
            <p:cNvSpPr/>
            <p:nvPr/>
          </p:nvSpPr>
          <p:spPr>
            <a:xfrm>
              <a:off x="6974290" y="4177116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eft Arrow 43"/>
            <p:cNvSpPr/>
            <p:nvPr/>
          </p:nvSpPr>
          <p:spPr>
            <a:xfrm rot="19451902">
              <a:off x="6590165" y="3161396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eft Arrow 44"/>
            <p:cNvSpPr/>
            <p:nvPr/>
          </p:nvSpPr>
          <p:spPr>
            <a:xfrm rot="2073184">
              <a:off x="6618539" y="5144598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Arrow 45"/>
            <p:cNvSpPr/>
            <p:nvPr/>
          </p:nvSpPr>
          <p:spPr>
            <a:xfrm rot="20002886">
              <a:off x="6888637" y="3639347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eft Arrow 46"/>
            <p:cNvSpPr/>
            <p:nvPr/>
          </p:nvSpPr>
          <p:spPr>
            <a:xfrm rot="1511248">
              <a:off x="6884135" y="4713569"/>
              <a:ext cx="186572" cy="14310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8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3051853" y="4811945"/>
            <a:ext cx="619131" cy="616510"/>
          </a:xfrm>
          <a:prstGeom prst="ellipse">
            <a:avLst/>
          </a:prstGeom>
        </p:spPr>
      </p:pic>
      <p:pic>
        <p:nvPicPr>
          <p:cNvPr id="49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2175227" y="4822968"/>
            <a:ext cx="619131" cy="616510"/>
          </a:xfrm>
          <a:prstGeom prst="ellipse">
            <a:avLst/>
          </a:prstGeom>
        </p:spPr>
      </p:pic>
      <p:pic>
        <p:nvPicPr>
          <p:cNvPr id="50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6394579" y="4844254"/>
            <a:ext cx="619131" cy="616510"/>
          </a:xfrm>
          <a:prstGeom prst="ellipse">
            <a:avLst/>
          </a:prstGeom>
        </p:spPr>
      </p:pic>
      <p:pic>
        <p:nvPicPr>
          <p:cNvPr id="51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5517953" y="4855277"/>
            <a:ext cx="619131" cy="616510"/>
          </a:xfrm>
          <a:prstGeom prst="ellipse">
            <a:avLst/>
          </a:prstGeom>
        </p:spPr>
      </p:pic>
      <p:sp>
        <p:nvSpPr>
          <p:cNvPr id="52" name="Oval 51"/>
          <p:cNvSpPr/>
          <p:nvPr/>
        </p:nvSpPr>
        <p:spPr>
          <a:xfrm>
            <a:off x="5169354" y="1011917"/>
            <a:ext cx="2507364" cy="2507364"/>
          </a:xfrm>
          <a:prstGeom prst="ellipse">
            <a:avLst/>
          </a:prstGeom>
          <a:solidFill>
            <a:srgbClr val="69769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4796398" y="1023710"/>
            <a:ext cx="2507364" cy="2507364"/>
          </a:xfrm>
          <a:prstGeom prst="ellipse">
            <a:avLst/>
          </a:prstGeom>
          <a:solidFill>
            <a:srgbClr val="D0472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355762" y="1959031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477732" y="1964706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6347820" y="1948008"/>
            <a:ext cx="619131" cy="616510"/>
          </a:xfrm>
          <a:prstGeom prst="ellipse">
            <a:avLst/>
          </a:prstGeom>
        </p:spPr>
      </p:pic>
      <p:pic>
        <p:nvPicPr>
          <p:cNvPr id="57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5471194" y="1959031"/>
            <a:ext cx="619131" cy="616510"/>
          </a:xfrm>
          <a:prstGeom prst="ellipse">
            <a:avLst/>
          </a:prstGeom>
        </p:spPr>
      </p:pic>
      <p:sp>
        <p:nvSpPr>
          <p:cNvPr id="58" name="Oval 57"/>
          <p:cNvSpPr/>
          <p:nvPr/>
        </p:nvSpPr>
        <p:spPr>
          <a:xfrm>
            <a:off x="1880143" y="1008040"/>
            <a:ext cx="2507364" cy="2507364"/>
          </a:xfrm>
          <a:prstGeom prst="ellipse">
            <a:avLst/>
          </a:prstGeom>
          <a:solidFill>
            <a:srgbClr val="69769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3066551" y="1955154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2188521" y="1960829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3058609" y="1944131"/>
            <a:ext cx="619131" cy="616510"/>
          </a:xfrm>
          <a:prstGeom prst="ellipse">
            <a:avLst/>
          </a:prstGeom>
        </p:spPr>
      </p:pic>
      <p:pic>
        <p:nvPicPr>
          <p:cNvPr id="62" name="Content Placeholder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" t="1103" r="620" b="1056"/>
          <a:stretch/>
        </p:blipFill>
        <p:spPr>
          <a:xfrm>
            <a:off x="2181983" y="1955154"/>
            <a:ext cx="619131" cy="616510"/>
          </a:xfrm>
          <a:prstGeom prst="ellipse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1628503" y="102371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85817" y="102371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b)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622893" y="358594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c)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685374" y="358594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8341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Periodic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96" y="2822004"/>
            <a:ext cx="4076269" cy="3055268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064075" y="1340768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/>
              <a:t>Generalized plane stress condition applied (following D. </a:t>
            </a:r>
            <a:r>
              <a:rPr lang="en-US" sz="1600" dirty="0" err="1"/>
              <a:t>Arbelaez</a:t>
            </a:r>
            <a:r>
              <a:rPr lang="en-US" sz="1600" dirty="0"/>
              <a:t>, L. </a:t>
            </a:r>
            <a:r>
              <a:rPr lang="en-US" sz="1600" dirty="0" err="1"/>
              <a:t>Brouwer</a:t>
            </a:r>
            <a:r>
              <a:rPr lang="en-US" sz="1600" dirty="0"/>
              <a:t>, LBNL)</a:t>
            </a:r>
          </a:p>
          <a:p>
            <a:r>
              <a:rPr lang="en-US" sz="1600" dirty="0"/>
              <a:t>Initial 3-D results confirm 2D, but show distinct imprint of scissors lams </a:t>
            </a:r>
            <a:br>
              <a:rPr lang="en-US" sz="1600" dirty="0"/>
            </a:br>
            <a:r>
              <a:rPr lang="en-US" sz="1600" dirty="0">
                <a:sym typeface="Wingdings"/>
              </a:rPr>
              <a:t> increase protective shell thickness, change its material to iron </a:t>
            </a:r>
            <a:br>
              <a:rPr lang="en-US" sz="1600" dirty="0">
                <a:sym typeface="Wingdings"/>
              </a:rPr>
            </a:br>
            <a:r>
              <a:rPr lang="en-US" sz="1600" dirty="0">
                <a:sym typeface="Wingdings"/>
              </a:rPr>
              <a:t> decrease lamination thickness.</a:t>
            </a:r>
            <a:endParaRPr lang="en-US" sz="160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2822004"/>
            <a:ext cx="4050759" cy="3055268"/>
          </a:xfrm>
        </p:spPr>
      </p:pic>
      <p:sp>
        <p:nvSpPr>
          <p:cNvPr id="12" name="TextBox 11"/>
          <p:cNvSpPr txBox="1"/>
          <p:nvPr/>
        </p:nvSpPr>
        <p:spPr>
          <a:xfrm>
            <a:off x="3563888" y="508518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>
                <a:latin typeface="+mn-lt"/>
                <a:cs typeface="Franklin Gothic Book"/>
              </a:rPr>
              <a:t>135 MPa on conductor</a:t>
            </a:r>
            <a:endParaRPr lang="en-US" kern="1000" spc="30" dirty="0" err="1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589915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Courtesy G. Rolando</a:t>
            </a:r>
          </a:p>
        </p:txBody>
      </p:sp>
    </p:spTree>
    <p:extLst>
      <p:ext uri="{BB962C8B-B14F-4D97-AF65-F5344CB8AC3E}">
        <p14:creationId xmlns:p14="http://schemas.microsoft.com/office/powerpoint/2010/main" val="8652134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45367-4A32-B944-90C5-85A0095CE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Persistent Currents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5ACED-A465-4548-A7A3-5E74D8144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A21A42-DB10-3B48-97F5-A9CD96362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39" y="3184708"/>
            <a:ext cx="4336914" cy="3556660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3BA78742-4A32-CD45-98BE-B58BE8EE06AB}"/>
              </a:ext>
            </a:extLst>
          </p:cNvPr>
          <p:cNvSpPr/>
          <p:nvPr/>
        </p:nvSpPr>
        <p:spPr bwMode="auto">
          <a:xfrm rot="20861803">
            <a:off x="7696200" y="1608667"/>
            <a:ext cx="338667" cy="575733"/>
          </a:xfrm>
          <a:custGeom>
            <a:avLst/>
            <a:gdLst>
              <a:gd name="connsiteX0" fmla="*/ 0 w 338667"/>
              <a:gd name="connsiteY0" fmla="*/ 0 h 575733"/>
              <a:gd name="connsiteX1" fmla="*/ 67733 w 338667"/>
              <a:gd name="connsiteY1" fmla="*/ 575733 h 575733"/>
              <a:gd name="connsiteX2" fmla="*/ 254000 w 338667"/>
              <a:gd name="connsiteY2" fmla="*/ 575733 h 575733"/>
              <a:gd name="connsiteX3" fmla="*/ 338667 w 338667"/>
              <a:gd name="connsiteY3" fmla="*/ 8467 h 575733"/>
              <a:gd name="connsiteX4" fmla="*/ 0 w 338667"/>
              <a:gd name="connsiteY4" fmla="*/ 0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667" h="575733">
                <a:moveTo>
                  <a:pt x="0" y="0"/>
                </a:moveTo>
                <a:lnTo>
                  <a:pt x="67733" y="575733"/>
                </a:lnTo>
                <a:lnTo>
                  <a:pt x="254000" y="575733"/>
                </a:lnTo>
                <a:lnTo>
                  <a:pt x="338667" y="8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69865E-1069-8E42-A5EA-3423B5F21ECE}"/>
              </a:ext>
            </a:extLst>
          </p:cNvPr>
          <p:cNvSpPr/>
          <p:nvPr/>
        </p:nvSpPr>
        <p:spPr bwMode="auto">
          <a:xfrm rot="900000">
            <a:off x="8060268" y="1617133"/>
            <a:ext cx="338667" cy="575733"/>
          </a:xfrm>
          <a:custGeom>
            <a:avLst/>
            <a:gdLst>
              <a:gd name="connsiteX0" fmla="*/ 0 w 338667"/>
              <a:gd name="connsiteY0" fmla="*/ 0 h 575733"/>
              <a:gd name="connsiteX1" fmla="*/ 67733 w 338667"/>
              <a:gd name="connsiteY1" fmla="*/ 575733 h 575733"/>
              <a:gd name="connsiteX2" fmla="*/ 254000 w 338667"/>
              <a:gd name="connsiteY2" fmla="*/ 575733 h 575733"/>
              <a:gd name="connsiteX3" fmla="*/ 338667 w 338667"/>
              <a:gd name="connsiteY3" fmla="*/ 8467 h 575733"/>
              <a:gd name="connsiteX4" fmla="*/ 0 w 338667"/>
              <a:gd name="connsiteY4" fmla="*/ 0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667" h="575733">
                <a:moveTo>
                  <a:pt x="0" y="0"/>
                </a:moveTo>
                <a:lnTo>
                  <a:pt x="67733" y="575733"/>
                </a:lnTo>
                <a:lnTo>
                  <a:pt x="254000" y="575733"/>
                </a:lnTo>
                <a:lnTo>
                  <a:pt x="338667" y="8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3BA7E5-D16D-204A-972D-B22DCAF1B7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260" y="2565779"/>
            <a:ext cx="4181970" cy="18834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34ACF22-F377-0048-AA43-E9DBB5AF45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793" y="4542054"/>
            <a:ext cx="4170807" cy="18827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B37109-78E4-9343-ACFA-2ACFB84BB1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794" y="647907"/>
            <a:ext cx="4341369" cy="182878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F702D-1CF7-9E4F-A38F-BE295A659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First-of-a-kind CCT persistent-</a:t>
            </a:r>
            <a:br>
              <a:rPr lang="en-US" dirty="0"/>
            </a:br>
            <a:r>
              <a:rPr lang="en-US" dirty="0"/>
              <a:t>current simulation assuming </a:t>
            </a:r>
            <a:br>
              <a:rPr lang="en-US" dirty="0"/>
            </a:br>
            <a:r>
              <a:rPr lang="en-US" dirty="0"/>
              <a:t>axial current-flow like in any </a:t>
            </a:r>
            <a:br>
              <a:rPr lang="en-US" dirty="0"/>
            </a:br>
            <a:r>
              <a:rPr lang="en-US" dirty="0"/>
              <a:t>2-D electromagnetic simulation.</a:t>
            </a:r>
          </a:p>
          <a:p>
            <a:r>
              <a:rPr lang="en-US" dirty="0"/>
              <a:t>Similar order of magnitude as other</a:t>
            </a:r>
            <a:br>
              <a:rPr lang="en-US" dirty="0"/>
            </a:br>
            <a:r>
              <a:rPr lang="en-US" dirty="0"/>
              <a:t>designs.</a:t>
            </a:r>
          </a:p>
        </p:txBody>
      </p:sp>
    </p:spTree>
    <p:extLst>
      <p:ext uri="{BB962C8B-B14F-4D97-AF65-F5344CB8AC3E}">
        <p14:creationId xmlns:p14="http://schemas.microsoft.com/office/powerpoint/2010/main" val="544809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45367-4A32-B944-90C5-85A0095CE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F702D-1CF7-9E4F-A38F-BE295A659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</a:t>
            </a:r>
            <a:r>
              <a:rPr lang="en-US" baseline="-25000" dirty="0"/>
              <a:t>2</a:t>
            </a:r>
            <a:r>
              <a:rPr lang="en-US" dirty="0"/>
              <a:t> correction (-26 to -16 units) by winding-path modification.</a:t>
            </a:r>
          </a:p>
          <a:p>
            <a:pPr lvl="1"/>
            <a:r>
              <a:rPr lang="en-US" dirty="0"/>
              <a:t>25%-reduction in rib bottom thickness.</a:t>
            </a:r>
          </a:p>
          <a:p>
            <a:pPr lvl="1"/>
            <a:r>
              <a:rPr lang="en-US" dirty="0"/>
              <a:t>Chamfering/stepping of channel bottom may be required </a:t>
            </a:r>
            <a:br>
              <a:rPr lang="en-US" dirty="0"/>
            </a:br>
            <a:r>
              <a:rPr lang="en-US" dirty="0"/>
              <a:t>(could also be used to enhance efficiency).</a:t>
            </a:r>
          </a:p>
          <a:p>
            <a:pPr lvl="1"/>
            <a:r>
              <a:rPr lang="en-US" dirty="0"/>
              <a:t>Further FQ tuning is possible.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5ACED-A465-4548-A7A3-5E74D8144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027027-0FC3-514C-9CB5-F5561C359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284984"/>
            <a:ext cx="2520280" cy="2144270"/>
          </a:xfrm>
          <a:prstGeom prst="rect">
            <a:avLst/>
          </a:prstGeom>
        </p:spPr>
      </p:pic>
      <p:sp>
        <p:nvSpPr>
          <p:cNvPr id="12" name="Donut 11">
            <a:extLst>
              <a:ext uri="{FF2B5EF4-FFF2-40B4-BE49-F238E27FC236}">
                <a16:creationId xmlns:a16="http://schemas.microsoft.com/office/drawing/2014/main" id="{8122F5A8-2258-7049-AFD0-B70D6CA9D60B}"/>
              </a:ext>
            </a:extLst>
          </p:cNvPr>
          <p:cNvSpPr/>
          <p:nvPr/>
        </p:nvSpPr>
        <p:spPr bwMode="auto">
          <a:xfrm>
            <a:off x="5580112" y="3381479"/>
            <a:ext cx="2213992" cy="2213992"/>
          </a:xfrm>
          <a:prstGeom prst="donut">
            <a:avLst>
              <a:gd name="adj" fmla="val 35059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BA78742-4A32-CD45-98BE-B58BE8EE06AB}"/>
              </a:ext>
            </a:extLst>
          </p:cNvPr>
          <p:cNvSpPr/>
          <p:nvPr/>
        </p:nvSpPr>
        <p:spPr bwMode="auto">
          <a:xfrm rot="20861803">
            <a:off x="6349016" y="3366015"/>
            <a:ext cx="338667" cy="766292"/>
          </a:xfrm>
          <a:custGeom>
            <a:avLst/>
            <a:gdLst>
              <a:gd name="connsiteX0" fmla="*/ 0 w 338667"/>
              <a:gd name="connsiteY0" fmla="*/ 0 h 575733"/>
              <a:gd name="connsiteX1" fmla="*/ 67733 w 338667"/>
              <a:gd name="connsiteY1" fmla="*/ 575733 h 575733"/>
              <a:gd name="connsiteX2" fmla="*/ 254000 w 338667"/>
              <a:gd name="connsiteY2" fmla="*/ 575733 h 575733"/>
              <a:gd name="connsiteX3" fmla="*/ 338667 w 338667"/>
              <a:gd name="connsiteY3" fmla="*/ 8467 h 575733"/>
              <a:gd name="connsiteX4" fmla="*/ 0 w 338667"/>
              <a:gd name="connsiteY4" fmla="*/ 0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667" h="575733">
                <a:moveTo>
                  <a:pt x="0" y="0"/>
                </a:moveTo>
                <a:lnTo>
                  <a:pt x="67733" y="575733"/>
                </a:lnTo>
                <a:lnTo>
                  <a:pt x="254000" y="575733"/>
                </a:lnTo>
                <a:lnTo>
                  <a:pt x="338667" y="8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69865E-1069-8E42-A5EA-3423B5F21ECE}"/>
              </a:ext>
            </a:extLst>
          </p:cNvPr>
          <p:cNvSpPr/>
          <p:nvPr/>
        </p:nvSpPr>
        <p:spPr bwMode="auto">
          <a:xfrm rot="900000">
            <a:off x="6747914" y="3251537"/>
            <a:ext cx="338667" cy="894225"/>
          </a:xfrm>
          <a:custGeom>
            <a:avLst/>
            <a:gdLst>
              <a:gd name="connsiteX0" fmla="*/ 0 w 338667"/>
              <a:gd name="connsiteY0" fmla="*/ 0 h 575733"/>
              <a:gd name="connsiteX1" fmla="*/ 67733 w 338667"/>
              <a:gd name="connsiteY1" fmla="*/ 575733 h 575733"/>
              <a:gd name="connsiteX2" fmla="*/ 254000 w 338667"/>
              <a:gd name="connsiteY2" fmla="*/ 575733 h 575733"/>
              <a:gd name="connsiteX3" fmla="*/ 338667 w 338667"/>
              <a:gd name="connsiteY3" fmla="*/ 8467 h 575733"/>
              <a:gd name="connsiteX4" fmla="*/ 0 w 338667"/>
              <a:gd name="connsiteY4" fmla="*/ 0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667" h="575733">
                <a:moveTo>
                  <a:pt x="0" y="0"/>
                </a:moveTo>
                <a:lnTo>
                  <a:pt x="67733" y="575733"/>
                </a:lnTo>
                <a:lnTo>
                  <a:pt x="254000" y="575733"/>
                </a:lnTo>
                <a:lnTo>
                  <a:pt x="338667" y="8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007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BC57255-76F3-8447-9608-3C1B534BFE0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88" y="1340768"/>
            <a:ext cx="7742237" cy="331621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B73B49B-ACAD-9A42-8021-9A2D0D9A7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5-Turn Reaction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24CC9-B182-F245-9ECB-D9CD0942F6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175757-10C8-AC43-BD0D-8B3DCCB8EA5D}"/>
              </a:ext>
            </a:extLst>
          </p:cNvPr>
          <p:cNvSpPr txBox="1"/>
          <p:nvPr/>
        </p:nvSpPr>
        <p:spPr>
          <a:xfrm>
            <a:off x="1331640" y="48908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  <a:cs typeface="Franklin Gothic Book"/>
              </a:rPr>
              <a:t>Overshoots of loop temperatures diminish with temperature.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  <a:cs typeface="Franklin Gothic Book"/>
              </a:rPr>
              <a:t>Back-side probes arrive on 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</a:rPr>
              <a:t>210</a:t>
            </a:r>
            <a:r>
              <a:rPr lang="en-US" sz="1800" kern="1000" spc="30" dirty="0">
                <a:cs typeface="Franklin Gothic Book"/>
              </a:rPr>
              <a:t>º</a:t>
            </a:r>
            <a:r>
              <a:rPr lang="en-US" sz="1800" kern="1000" spc="30" dirty="0">
                <a:latin typeface="+mn-lt"/>
              </a:rPr>
              <a:t>C reached 6-7 hours after WSP out of 72 h on plateau.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</a:rPr>
              <a:t>400</a:t>
            </a:r>
            <a:r>
              <a:rPr lang="en-US" sz="1800" kern="1000" spc="30" dirty="0">
                <a:cs typeface="Franklin Gothic Book"/>
              </a:rPr>
              <a:t>º</a:t>
            </a:r>
            <a:r>
              <a:rPr lang="en-US" sz="1800" kern="1000" spc="30" dirty="0">
                <a:latin typeface="+mn-lt"/>
              </a:rPr>
              <a:t>C reached 3 hours after WSP out of 48 h on plateau.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</a:rPr>
              <a:t>665</a:t>
            </a:r>
            <a:r>
              <a:rPr lang="en-US" sz="1800" kern="1000" spc="30" dirty="0">
                <a:cs typeface="Franklin Gothic Book"/>
              </a:rPr>
              <a:t>º</a:t>
            </a:r>
            <a:r>
              <a:rPr lang="en-US" sz="1800" kern="1000" spc="30" dirty="0">
                <a:latin typeface="+mn-lt"/>
              </a:rPr>
              <a:t>C reached 50 min after WSP out of 50 h on plateau.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53150284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BBE91C-B35F-DE48-B25A-53F80F8F7FC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Mechanical model test in Dec. 2017.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C4F626-6E03-F343-BDA6-11ECBD576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Instrumentation and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734E4-A0E0-8441-AD09-4AFB7C916F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5" name="image19.png">
            <a:extLst>
              <a:ext uri="{FF2B5EF4-FFF2-40B4-BE49-F238E27FC236}">
                <a16:creationId xmlns:a16="http://schemas.microsoft.com/office/drawing/2014/main" id="{C2CB396D-9422-FA4A-930C-996D15B1EF84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192" y="1036680"/>
            <a:ext cx="2627784" cy="1944216"/>
          </a:xfrm>
          <a:prstGeom prst="rect">
            <a:avLst/>
          </a:prstGeom>
          <a:ln/>
        </p:spPr>
      </p:pic>
      <p:pic>
        <p:nvPicPr>
          <p:cNvPr id="6" name="image35.jpg">
            <a:extLst>
              <a:ext uri="{FF2B5EF4-FFF2-40B4-BE49-F238E27FC236}">
                <a16:creationId xmlns:a16="http://schemas.microsoft.com/office/drawing/2014/main" id="{2E3108A5-4C90-364D-8C32-7E26191FCCB6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192" y="3129012"/>
            <a:ext cx="2627784" cy="3180308"/>
          </a:xfrm>
          <a:prstGeom prst="rect">
            <a:avLst/>
          </a:prstGeom>
          <a:ln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DB52C0-AB8A-CC4E-89E0-C3C713D77609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149685"/>
            <a:ext cx="2879725" cy="21596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7E747E-D552-0C49-ACCF-313193A316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69218"/>
            <a:ext cx="2879725" cy="21597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6FC130-11FE-8249-B667-11D6215DC0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312" y="1869218"/>
            <a:ext cx="2879725" cy="21597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9E11DD-9AA3-F249-839A-04AF8456E330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56645"/>
            <a:ext cx="2879725" cy="215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847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CCT @ FCC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 Magnet Lab @ PSI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CD1 Manufacturing and Trials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96863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EuroCirCol</a:t>
            </a:r>
            <a:r>
              <a:rPr lang="en-US" dirty="0"/>
              <a:t> Designs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F7601C-E4D2-B849-9EF9-57E3F4A82464}"/>
              </a:ext>
            </a:extLst>
          </p:cNvPr>
          <p:cNvSpPr txBox="1"/>
          <p:nvPr/>
        </p:nvSpPr>
        <p:spPr>
          <a:xfrm>
            <a:off x="7084007" y="2330654"/>
            <a:ext cx="1156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ea typeface="Arial" charset="0"/>
                <a:cs typeface="Arial" charset="0"/>
              </a:rPr>
              <a:t>Common coils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F50FE3B-2E1A-4740-922D-7142B176CA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3381" y="4447809"/>
            <a:ext cx="1710889" cy="34217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99C4ECF-1DF6-1B46-957B-9048B66C344B}"/>
              </a:ext>
            </a:extLst>
          </p:cNvPr>
          <p:cNvSpPr txBox="1"/>
          <p:nvPr/>
        </p:nvSpPr>
        <p:spPr>
          <a:xfrm>
            <a:off x="1285632" y="2330654"/>
            <a:ext cx="1200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Arial" charset="0"/>
                <a:cs typeface="Arial" charset="0"/>
              </a:rPr>
              <a:t>Cos-theta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F7D2E7D-BD21-474D-A154-FECA12F3B3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835" y="4333618"/>
            <a:ext cx="709110" cy="4519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308255-ED3C-1C49-B30A-9C9EF15D42FE}"/>
              </a:ext>
            </a:extLst>
          </p:cNvPr>
          <p:cNvSpPr txBox="1"/>
          <p:nvPr/>
        </p:nvSpPr>
        <p:spPr>
          <a:xfrm>
            <a:off x="3188175" y="2330654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a typeface="Arial" charset="0"/>
                <a:cs typeface="Arial" charset="0"/>
              </a:rPr>
              <a:t>Block coil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3579679-4C10-8647-AE07-C9AA98BE308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468" y="4282298"/>
            <a:ext cx="615334" cy="4973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2DD3FB8-50C1-EB40-B677-F4780B7AD3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1123" y="4345792"/>
            <a:ext cx="1122620" cy="4418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1B2A3FA-5069-A746-82A5-86B496B1DC72}"/>
              </a:ext>
            </a:extLst>
          </p:cNvPr>
          <p:cNvSpPr txBox="1"/>
          <p:nvPr/>
        </p:nvSpPr>
        <p:spPr>
          <a:xfrm>
            <a:off x="4894843" y="2332801"/>
            <a:ext cx="16310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ea typeface="Arial" charset="0"/>
                <a:cs typeface="Arial" charset="0"/>
              </a:rPr>
              <a:t>Canted Cosine Theta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7AD14C-8D7A-4347-96AC-0CB571ECAA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5F6F6"/>
              </a:clrFrom>
              <a:clrTo>
                <a:srgbClr val="F5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894" y="2612583"/>
            <a:ext cx="1615955" cy="16159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79631A-0FC0-A847-BDA3-53C9E0315CB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3410" y="2741494"/>
            <a:ext cx="1351510" cy="135813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7204CBC-B78A-1641-9970-BC38155635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703" y="2708370"/>
            <a:ext cx="1491733" cy="142438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9912426-F752-8441-AB90-BEC34DBC582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8201" y="2672637"/>
            <a:ext cx="1506069" cy="150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47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PSI’s CCT Design for FCC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81650" y="1340768"/>
            <a:ext cx="8226854" cy="55172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7013" indent="-190500"/>
            <a:r>
              <a:rPr lang="en-US" sz="1800" dirty="0"/>
              <a:t>Current: 18135 A</a:t>
            </a:r>
            <a:br>
              <a:rPr lang="en-US" sz="1800" dirty="0"/>
            </a:br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r>
              <a:rPr lang="en-US" sz="1800" dirty="0"/>
              <a:t>Optimize </a:t>
            </a:r>
            <a:r>
              <a:rPr lang="en-US" sz="1800" i="1" dirty="0"/>
              <a:t>J</a:t>
            </a:r>
            <a:r>
              <a:rPr lang="en-US" sz="1800" baseline="-25000" dirty="0"/>
              <a:t>e</a:t>
            </a:r>
            <a:r>
              <a:rPr lang="en-US" sz="1800" dirty="0"/>
              <a:t> optimal winding angle, </a:t>
            </a:r>
            <a:br>
              <a:rPr lang="en-US" sz="1800" dirty="0"/>
            </a:br>
            <a:r>
              <a:rPr lang="en-US" sz="1800" dirty="0"/>
              <a:t>minimal spars, and ribs, wide cable.</a:t>
            </a:r>
          </a:p>
          <a:p>
            <a:pPr marL="227013" indent="-190500"/>
            <a:r>
              <a:rPr lang="en-US" sz="1800" dirty="0">
                <a:solidFill>
                  <a:srgbClr val="0070C0"/>
                </a:solidFill>
              </a:rPr>
              <a:t>FCC-wide conductor use: </a:t>
            </a:r>
            <a:r>
              <a:rPr lang="en-US" sz="1800" b="1" dirty="0">
                <a:solidFill>
                  <a:srgbClr val="0070C0"/>
                </a:solidFill>
              </a:rPr>
              <a:t>9.7 </a:t>
            </a:r>
            <a:r>
              <a:rPr lang="en-US" sz="1800" b="1" dirty="0" err="1">
                <a:solidFill>
                  <a:srgbClr val="0070C0"/>
                </a:solidFill>
              </a:rPr>
              <a:t>kt</a:t>
            </a:r>
            <a:r>
              <a:rPr lang="en-US" sz="1800" b="1" dirty="0">
                <a:solidFill>
                  <a:srgbClr val="0070C0"/>
                </a:solidFill>
              </a:rPr>
              <a:t> </a:t>
            </a:r>
            <a:br>
              <a:rPr lang="en-US" sz="1800" dirty="0"/>
            </a:br>
            <a:r>
              <a:rPr lang="en-US" sz="1400" dirty="0"/>
              <a:t>Total inductance: </a:t>
            </a:r>
            <a:r>
              <a:rPr lang="en-US" sz="1200" dirty="0"/>
              <a:t>19.2 </a:t>
            </a:r>
            <a:r>
              <a:rPr lang="en-US" sz="1200" dirty="0" err="1"/>
              <a:t>mH</a:t>
            </a:r>
            <a:r>
              <a:rPr lang="en-US" sz="1200" dirty="0"/>
              <a:t>/m</a:t>
            </a:r>
            <a:endParaRPr lang="en-US" sz="1400" dirty="0"/>
          </a:p>
          <a:p>
            <a:pPr marL="638493" lvl="1" indent="-190500"/>
            <a:r>
              <a:rPr lang="en-US" sz="1400" dirty="0"/>
              <a:t>Total energy: </a:t>
            </a:r>
            <a:r>
              <a:rPr lang="en-US" sz="1200" dirty="0"/>
              <a:t>3.2 MJ/m</a:t>
            </a:r>
          </a:p>
          <a:p>
            <a:pPr marL="227013" indent="-190500"/>
            <a:r>
              <a:rPr lang="en-US" sz="1800" dirty="0">
                <a:solidFill>
                  <a:schemeClr val="accent6"/>
                </a:solidFill>
              </a:rPr>
              <a:t>Opportunity to reduce unit length</a:t>
            </a:r>
            <a:br>
              <a:rPr lang="en-US" sz="1800" dirty="0">
                <a:solidFill>
                  <a:schemeClr val="accent6"/>
                </a:solidFill>
              </a:rPr>
            </a:br>
            <a:r>
              <a:rPr lang="en-US" sz="1800" dirty="0">
                <a:solidFill>
                  <a:schemeClr val="accent6"/>
                </a:solidFill>
              </a:rPr>
              <a:t>and peak voltage to ground via double-helix</a:t>
            </a:r>
            <a:r>
              <a:rPr lang="en-US" sz="1800" dirty="0"/>
              <a:t>.</a:t>
            </a:r>
          </a:p>
          <a:p>
            <a:pPr marL="227013" indent="-190500"/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192315" y="1894930"/>
          <a:ext cx="5402829" cy="15340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7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731">
                  <a:extLst>
                    <a:ext uri="{9D8B030D-6E8A-4147-A177-3AD203B41FA5}">
                      <a16:colId xmlns:a16="http://schemas.microsoft.com/office/drawing/2014/main" val="3155502456"/>
                    </a:ext>
                  </a:extLst>
                </a:gridCol>
                <a:gridCol w="4875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90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79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9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07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4281">
                <a:tc>
                  <a:txBody>
                    <a:bodyPr/>
                    <a:lstStyle/>
                    <a:p>
                      <a:r>
                        <a:rPr lang="en-US" sz="1200" dirty="0"/>
                        <a:t>Layer #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n</a:t>
                      </a:r>
                      <a:r>
                        <a:rPr lang="en-US" sz="1200" baseline="-25000" dirty="0" err="1"/>
                        <a:t>S</a:t>
                      </a:r>
                      <a:endParaRPr lang="en-US" sz="1200" baseline="-250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diam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[mm]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cuNc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loadline</a:t>
                      </a:r>
                      <a:r>
                        <a:rPr lang="en-US" sz="1200" dirty="0"/>
                        <a:t> </a:t>
                      </a:r>
                    </a:p>
                    <a:p>
                      <a:r>
                        <a:rPr lang="en-US" sz="1200" dirty="0"/>
                        <a:t>marg. [%]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current </a:t>
                      </a:r>
                    </a:p>
                    <a:p>
                      <a:r>
                        <a:rPr lang="en-US" sz="1200" dirty="0"/>
                        <a:t>marg. [%]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T</a:t>
                      </a:r>
                      <a:r>
                        <a:rPr lang="en-US" sz="1200" baseline="-25000" dirty="0" err="1"/>
                        <a:t>peak</a:t>
                      </a:r>
                      <a:endParaRPr lang="en-US" sz="1200" baseline="-25000" dirty="0"/>
                    </a:p>
                    <a:p>
                      <a:r>
                        <a:rPr lang="en-US" sz="1200" dirty="0"/>
                        <a:t>[K]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V</a:t>
                      </a:r>
                      <a:r>
                        <a:rPr lang="en-US" sz="1200" baseline="-25000" dirty="0" err="1"/>
                        <a:t>grnd</a:t>
                      </a:r>
                      <a:endParaRPr lang="en-US" sz="1200" baseline="-25000" dirty="0"/>
                    </a:p>
                    <a:p>
                      <a:r>
                        <a:rPr lang="en-US" sz="1200" dirty="0"/>
                        <a:t>[V]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/>
                        <a:t>J</a:t>
                      </a:r>
                      <a:r>
                        <a:rPr lang="en-US" sz="1200" baseline="-25000" dirty="0" err="1"/>
                        <a:t>cu</a:t>
                      </a:r>
                      <a:endParaRPr lang="en-US" sz="1200" baseline="-25000" dirty="0"/>
                    </a:p>
                    <a:p>
                      <a:r>
                        <a:rPr lang="en-US" sz="1200" dirty="0"/>
                        <a:t>[A/mm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]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0.8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292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1133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1237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1.1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342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1264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1217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1.95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310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1156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1096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850"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2.6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15.7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338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1144</a:t>
                      </a: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1103</a:t>
                      </a:r>
                    </a:p>
                  </a:txBody>
                  <a:tcPr marL="87359" marR="87359" marT="43679" marB="4367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4F10CA8F-CC28-0347-A598-A8C71DDDC813}"/>
              </a:ext>
            </a:extLst>
          </p:cNvPr>
          <p:cNvGrpSpPr/>
          <p:nvPr/>
        </p:nvGrpSpPr>
        <p:grpSpPr>
          <a:xfrm>
            <a:off x="6732240" y="1484784"/>
            <a:ext cx="2333492" cy="2186122"/>
            <a:chOff x="4211960" y="2815582"/>
            <a:chExt cx="3910952" cy="3663959"/>
          </a:xfrm>
        </p:grpSpPr>
        <p:pic>
          <p:nvPicPr>
            <p:cNvPr id="10" name="Content Placeholder 5">
              <a:extLst>
                <a:ext uri="{FF2B5EF4-FFF2-40B4-BE49-F238E27FC236}">
                  <a16:creationId xmlns:a16="http://schemas.microsoft.com/office/drawing/2014/main" id="{0BDB1C53-8EA1-214D-B592-C07D751D6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1960" y="3145683"/>
              <a:ext cx="3352276" cy="3333858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A8459B4-E226-0F48-8AB2-3F3630011FD9}"/>
                </a:ext>
              </a:extLst>
            </p:cNvPr>
            <p:cNvCxnSpPr/>
            <p:nvPr/>
          </p:nvCxnSpPr>
          <p:spPr bwMode="auto">
            <a:xfrm flipH="1">
              <a:off x="6290883" y="3793755"/>
              <a:ext cx="1223429" cy="82805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405583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7795778-FE7A-2643-AAA0-7694FC418946}"/>
                </a:ext>
              </a:extLst>
            </p:cNvPr>
            <p:cNvSpPr txBox="1"/>
            <p:nvPr/>
          </p:nvSpPr>
          <p:spPr>
            <a:xfrm>
              <a:off x="7208513" y="3285724"/>
              <a:ext cx="914399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kern="1000" spc="30" dirty="0">
                  <a:solidFill>
                    <a:srgbClr val="405583"/>
                  </a:solidFill>
                  <a:latin typeface="+mn-lt"/>
                  <a:cs typeface="Franklin Gothic Book"/>
                </a:rPr>
                <a:t>Spar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8AFAB4-47C9-B646-A8BB-FB1DEBE0DE3D}"/>
                </a:ext>
              </a:extLst>
            </p:cNvPr>
            <p:cNvSpPr txBox="1"/>
            <p:nvPr/>
          </p:nvSpPr>
          <p:spPr>
            <a:xfrm>
              <a:off x="6887832" y="2815582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kern="1000" spc="30" dirty="0">
                  <a:solidFill>
                    <a:srgbClr val="197418"/>
                  </a:solidFill>
                  <a:latin typeface="+mn-lt"/>
                  <a:cs typeface="Franklin Gothic Book"/>
                </a:rPr>
                <a:t>Ribs</a:t>
              </a:r>
            </a:p>
          </p:txBody>
        </p:sp>
        <p:sp>
          <p:nvSpPr>
            <p:cNvPr id="15" name="Donut 14">
              <a:extLst>
                <a:ext uri="{FF2B5EF4-FFF2-40B4-BE49-F238E27FC236}">
                  <a16:creationId xmlns:a16="http://schemas.microsoft.com/office/drawing/2014/main" id="{40884BA4-A5BF-D14D-8F23-3A827246B49E}"/>
                </a:ext>
              </a:extLst>
            </p:cNvPr>
            <p:cNvSpPr/>
            <p:nvPr/>
          </p:nvSpPr>
          <p:spPr bwMode="auto">
            <a:xfrm>
              <a:off x="5437461" y="4352030"/>
              <a:ext cx="936105" cy="936105"/>
            </a:xfrm>
            <a:prstGeom prst="donut">
              <a:avLst>
                <a:gd name="adj" fmla="val 4604"/>
              </a:avLst>
            </a:prstGeom>
            <a:solidFill>
              <a:srgbClr val="40558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985C95F-1DF3-4D4B-9951-8E8D803778B5}"/>
                </a:ext>
              </a:extLst>
            </p:cNvPr>
            <p:cNvSpPr/>
            <p:nvPr/>
          </p:nvSpPr>
          <p:spPr bwMode="auto">
            <a:xfrm rot="1520398">
              <a:off x="6408124" y="3594097"/>
              <a:ext cx="70101" cy="241968"/>
            </a:xfrm>
            <a:prstGeom prst="rect">
              <a:avLst/>
            </a:prstGeom>
            <a:solidFill>
              <a:srgbClr val="19741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479CD32-2C09-7747-99AA-8C6EA11F1AE1}"/>
                </a:ext>
              </a:extLst>
            </p:cNvPr>
            <p:cNvCxnSpPr/>
            <p:nvPr/>
          </p:nvCxnSpPr>
          <p:spPr bwMode="auto">
            <a:xfrm flipH="1">
              <a:off x="6494955" y="3109678"/>
              <a:ext cx="470553" cy="49606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97418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468" y="3800372"/>
            <a:ext cx="2893296" cy="289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19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8FA7A-0C2F-6944-B039-0E520203B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Simulation for CCT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FFC889-8DEE-9E4F-9618-023180A88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Picture 4" descr="page18image38661712">
            <a:extLst>
              <a:ext uri="{FF2B5EF4-FFF2-40B4-BE49-F238E27FC236}">
                <a16:creationId xmlns:a16="http://schemas.microsoft.com/office/drawing/2014/main" id="{EB838E15-8EBA-5241-82D6-6FE40C05D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809" y="2616833"/>
            <a:ext cx="3536200" cy="264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8E6003A-909B-1143-9525-7EFCD84284D2}"/>
              </a:ext>
            </a:extLst>
          </p:cNvPr>
          <p:cNvGrpSpPr/>
          <p:nvPr/>
        </p:nvGrpSpPr>
        <p:grpSpPr>
          <a:xfrm>
            <a:off x="5809958" y="957334"/>
            <a:ext cx="3505492" cy="4748935"/>
            <a:chOff x="5441950" y="458790"/>
            <a:chExt cx="3873500" cy="5247480"/>
          </a:xfrm>
        </p:grpSpPr>
        <p:pic>
          <p:nvPicPr>
            <p:cNvPr id="1025" name="Picture 1" descr="page17image38631232">
              <a:extLst>
                <a:ext uri="{FF2B5EF4-FFF2-40B4-BE49-F238E27FC236}">
                  <a16:creationId xmlns:a16="http://schemas.microsoft.com/office/drawing/2014/main" id="{26B2409C-1E05-004F-8087-CB07F04A11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3400" y="3153570"/>
              <a:ext cx="3530600" cy="2552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page16image38612144">
              <a:extLst>
                <a:ext uri="{FF2B5EF4-FFF2-40B4-BE49-F238E27FC236}">
                  <a16:creationId xmlns:a16="http://schemas.microsoft.com/office/drawing/2014/main" id="{A8DFC7FE-E021-A44A-A6E4-D36118A8F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950" y="458790"/>
              <a:ext cx="3873500" cy="252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3A24F6B-B4E0-1148-B9A4-44C00D9F56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47069" y="2645121"/>
            <a:ext cx="2681609" cy="2519610"/>
          </a:xfrm>
        </p:spPr>
      </p:pic>
      <p:pic>
        <p:nvPicPr>
          <p:cNvPr id="1027" name="Picture 3" descr="page16image38611312">
            <a:extLst>
              <a:ext uri="{FF2B5EF4-FFF2-40B4-BE49-F238E27FC236}">
                <a16:creationId xmlns:a16="http://schemas.microsoft.com/office/drawing/2014/main" id="{4D87E8DC-8A4D-2649-B052-893298A84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88" y="5873750"/>
            <a:ext cx="79502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6CBB22F-3B79-B545-BEF6-F32D36FCAB4B}"/>
              </a:ext>
            </a:extLst>
          </p:cNvPr>
          <p:cNvSpPr txBox="1">
            <a:spLocks/>
          </p:cNvSpPr>
          <p:nvPr/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ANSYS user-defined elements by L. Brouwer (LBNL)</a:t>
            </a:r>
          </a:p>
          <a:p>
            <a:r>
              <a:rPr lang="en-US" dirty="0"/>
              <a:t>CLIQ sim. on CD1 geometry in final debugging stage.</a:t>
            </a:r>
          </a:p>
          <a:p>
            <a:r>
              <a:rPr lang="en-US" dirty="0"/>
              <a:t>4-layer FCC CCT to follow.</a:t>
            </a:r>
            <a:r>
              <a:rPr lang="en-US" i="1" dirty="0"/>
              <a:t> 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E1DDAE-7327-3343-B134-1D1D6463C9D3}"/>
              </a:ext>
            </a:extLst>
          </p:cNvPr>
          <p:cNvSpPr txBox="1"/>
          <p:nvPr/>
        </p:nvSpPr>
        <p:spPr>
          <a:xfrm>
            <a:off x="2868179" y="647743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Courtesy J. Gao PSI and L. Brouwer LBNL</a:t>
            </a:r>
          </a:p>
        </p:txBody>
      </p:sp>
    </p:spTree>
    <p:extLst>
      <p:ext uri="{BB962C8B-B14F-4D97-AF65-F5344CB8AC3E}">
        <p14:creationId xmlns:p14="http://schemas.microsoft.com/office/powerpoint/2010/main" val="1288117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855C-25B4-3E41-808A-381DC451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0AF1E5-2D31-A547-92D0-9A3A05062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B28473-27C3-1B44-9D44-8B00477952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CCT @ FCC</a:t>
            </a:r>
          </a:p>
          <a:p>
            <a:r>
              <a:rPr lang="en-US" dirty="0"/>
              <a:t>SC Magnet Lab @ PSI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CD1 Manufacturing and Trials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7249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86436" y="195089"/>
            <a:ext cx="6708025" cy="508500"/>
          </a:xfrm>
        </p:spPr>
        <p:txBody>
          <a:bodyPr/>
          <a:lstStyle/>
          <a:p>
            <a:r>
              <a:rPr lang="en-US" sz="2400" dirty="0"/>
              <a:t>CHART (Swiss Accelerator Research and Technology Center) – Magnet Activities</a:t>
            </a:r>
            <a:endParaRPr lang="de-CH" sz="2400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164" y="1402079"/>
            <a:ext cx="8323212" cy="5233852"/>
          </a:xfrm>
          <a:prstGeom prst="rect">
            <a:avLst/>
          </a:prstGeom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2339752" y="4019005"/>
            <a:ext cx="653575" cy="389152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  <a:latin typeface="+mn-lt"/>
                <a:ea typeface="ヒラギノ角ゴ Pro W3" charset="-128"/>
              </a:rPr>
              <a:t>EPFL</a:t>
            </a:r>
            <a:endParaRPr lang="en-US" sz="2000" b="1" dirty="0">
              <a:solidFill>
                <a:schemeClr val="bg1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220643" y="2780928"/>
            <a:ext cx="700349" cy="389152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  <a:latin typeface="+mn-lt"/>
                <a:ea typeface="ヒラギノ角ゴ Pro W3" charset="-128"/>
              </a:rPr>
              <a:t>ETHZ</a:t>
            </a:r>
            <a:endParaRPr lang="en-US" sz="2000" b="1" dirty="0">
              <a:solidFill>
                <a:schemeClr val="bg1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033045" y="5387202"/>
            <a:ext cx="840295" cy="40011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 err="1">
                <a:solidFill>
                  <a:schemeClr val="bg1"/>
                </a:solidFill>
                <a:latin typeface="+mn-lt"/>
                <a:ea typeface="ヒラギノ角ゴ Pro W3" charset="-128"/>
              </a:rPr>
              <a:t>UniGE</a:t>
            </a:r>
            <a:endParaRPr lang="en-US" sz="2000" b="1" dirty="0">
              <a:solidFill>
                <a:schemeClr val="bg1"/>
              </a:solidFill>
              <a:latin typeface="+mn-lt"/>
              <a:ea typeface="ヒラギノ角ゴ Pro W3" charset="-128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64" y="5553382"/>
            <a:ext cx="1071920" cy="107192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550" y="2220920"/>
            <a:ext cx="1332434" cy="56000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43702B1-1341-3E43-ABE4-9A1A14C8D08A}"/>
              </a:ext>
            </a:extLst>
          </p:cNvPr>
          <p:cNvGrpSpPr/>
          <p:nvPr/>
        </p:nvGrpSpPr>
        <p:grpSpPr>
          <a:xfrm>
            <a:off x="971600" y="1124744"/>
            <a:ext cx="6737002" cy="1021202"/>
            <a:chOff x="-5592" y="4268612"/>
            <a:chExt cx="9154354" cy="138762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3616C49-C261-FD42-B423-04DF6F063E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5592" y="4268612"/>
              <a:ext cx="5939100" cy="138762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045C764-D61D-CD47-9C2D-E3CF774F19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3285" y="4268613"/>
              <a:ext cx="3885477" cy="1387626"/>
            </a:xfrm>
            <a:prstGeom prst="rect">
              <a:avLst/>
            </a:prstGeom>
          </p:spPr>
        </p:pic>
      </p:grpSp>
      <p:pic>
        <p:nvPicPr>
          <p:cNvPr id="15" name="Picture 14" descr="IMG_0422.JPG">
            <a:extLst>
              <a:ext uri="{FF2B5EF4-FFF2-40B4-BE49-F238E27FC236}">
                <a16:creationId xmlns:a16="http://schemas.microsoft.com/office/drawing/2014/main" id="{EFFA46BC-1441-FC40-B62A-12C9DE78B37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591" y="2754645"/>
            <a:ext cx="1867280" cy="20747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8837A9-0F42-DD48-B456-53E377EEE17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622542"/>
            <a:ext cx="2479057" cy="17058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E53D9C-B23E-A24E-9B75-69A19EF54C9D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69343" y="4824350"/>
            <a:ext cx="2391791" cy="160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4133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59994-F554-864B-BC3F-D5346BE1A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SC Magnet Lab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BCEC3-405A-1E4F-85DA-E1580671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DDEE2BEB-4049-6C41-8F4B-946937E1A8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18" y="2663916"/>
            <a:ext cx="9144416" cy="202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0275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18575</TotalTime>
  <Words>865</Words>
  <Application>Microsoft Macintosh PowerPoint</Application>
  <PresentationFormat>On-screen Show (4:3)</PresentationFormat>
  <Paragraphs>229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Times New Roman</vt:lpstr>
      <vt:lpstr>Wingdings</vt:lpstr>
      <vt:lpstr>PSI-Powerpoint-Master Calibri V2</vt:lpstr>
      <vt:lpstr>Status of the CCT @ PSI</vt:lpstr>
      <vt:lpstr>Overview</vt:lpstr>
      <vt:lpstr>Overview</vt:lpstr>
      <vt:lpstr>EuroCirCol Designs</vt:lpstr>
      <vt:lpstr>PSI’s CCT Design for FCC</vt:lpstr>
      <vt:lpstr>Quench Simulation for CCT</vt:lpstr>
      <vt:lpstr>Overview</vt:lpstr>
      <vt:lpstr>CHART (Swiss Accelerator Research and Technology Center) – Magnet Activities</vt:lpstr>
      <vt:lpstr>PSI SC Magnet Lab</vt:lpstr>
      <vt:lpstr>PSI SC Magnet Lab</vt:lpstr>
      <vt:lpstr>Reaction Commissioning</vt:lpstr>
      <vt:lpstr>Reaction Furnace Trimming</vt:lpstr>
      <vt:lpstr>Impregnation Infrastructure</vt:lpstr>
      <vt:lpstr>Impregnation Commissioning</vt:lpstr>
      <vt:lpstr>Overview</vt:lpstr>
      <vt:lpstr>CCT Winding</vt:lpstr>
      <vt:lpstr>5-Turn Sample Preparation, CD1 Mold</vt:lpstr>
      <vt:lpstr>Impregnation Results</vt:lpstr>
      <vt:lpstr>Sliding Plane Tests</vt:lpstr>
      <vt:lpstr>Conclusion</vt:lpstr>
      <vt:lpstr>3-D Magnetic Design</vt:lpstr>
      <vt:lpstr>PowerPoint Presentation</vt:lpstr>
      <vt:lpstr>3-D Periodic Simulation</vt:lpstr>
      <vt:lpstr>Persistent Currents</vt:lpstr>
      <vt:lpstr>Field Quality</vt:lpstr>
      <vt:lpstr>5-Turn Reaction</vt:lpstr>
      <vt:lpstr>Mechanical Instrumentation and Assembly</vt:lpstr>
    </vt:vector>
  </TitlesOfParts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Microsoft Office User</dc:creator>
  <cp:lastModifiedBy>Microsoft Office User</cp:lastModifiedBy>
  <cp:revision>557</cp:revision>
  <cp:lastPrinted>2015-07-23T13:50:07Z</cp:lastPrinted>
  <dcterms:created xsi:type="dcterms:W3CDTF">2018-03-23T06:38:44Z</dcterms:created>
  <dcterms:modified xsi:type="dcterms:W3CDTF">2018-12-03T16:56:14Z</dcterms:modified>
</cp:coreProperties>
</file>