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3"/>
  </p:notesMasterIdLst>
  <p:handoutMasterIdLst>
    <p:handoutMasterId r:id="rId74"/>
  </p:handoutMasterIdLst>
  <p:sldIdLst>
    <p:sldId id="340" r:id="rId2"/>
    <p:sldId id="341" r:id="rId3"/>
    <p:sldId id="357" r:id="rId4"/>
    <p:sldId id="395" r:id="rId5"/>
    <p:sldId id="408" r:id="rId6"/>
    <p:sldId id="358" r:id="rId7"/>
    <p:sldId id="394" r:id="rId8"/>
    <p:sldId id="401" r:id="rId9"/>
    <p:sldId id="402" r:id="rId10"/>
    <p:sldId id="409" r:id="rId11"/>
    <p:sldId id="403" r:id="rId12"/>
    <p:sldId id="404" r:id="rId13"/>
    <p:sldId id="406" r:id="rId14"/>
    <p:sldId id="405" r:id="rId15"/>
    <p:sldId id="407" r:id="rId16"/>
    <p:sldId id="359" r:id="rId17"/>
    <p:sldId id="360" r:id="rId18"/>
    <p:sldId id="361" r:id="rId19"/>
    <p:sldId id="362" r:id="rId20"/>
    <p:sldId id="363" r:id="rId21"/>
    <p:sldId id="364" r:id="rId22"/>
    <p:sldId id="365" r:id="rId23"/>
    <p:sldId id="366" r:id="rId24"/>
    <p:sldId id="367" r:id="rId25"/>
    <p:sldId id="368" r:id="rId26"/>
    <p:sldId id="369" r:id="rId27"/>
    <p:sldId id="370" r:id="rId28"/>
    <p:sldId id="393" r:id="rId29"/>
    <p:sldId id="423" r:id="rId30"/>
    <p:sldId id="424" r:id="rId31"/>
    <p:sldId id="425" r:id="rId32"/>
    <p:sldId id="426" r:id="rId33"/>
    <p:sldId id="371" r:id="rId34"/>
    <p:sldId id="372" r:id="rId35"/>
    <p:sldId id="373" r:id="rId36"/>
    <p:sldId id="374" r:id="rId37"/>
    <p:sldId id="375" r:id="rId38"/>
    <p:sldId id="376" r:id="rId39"/>
    <p:sldId id="377" r:id="rId40"/>
    <p:sldId id="378" r:id="rId41"/>
    <p:sldId id="379" r:id="rId42"/>
    <p:sldId id="380" r:id="rId43"/>
    <p:sldId id="381" r:id="rId44"/>
    <p:sldId id="382" r:id="rId45"/>
    <p:sldId id="383" r:id="rId46"/>
    <p:sldId id="384" r:id="rId47"/>
    <p:sldId id="385" r:id="rId48"/>
    <p:sldId id="386" r:id="rId49"/>
    <p:sldId id="387" r:id="rId50"/>
    <p:sldId id="388" r:id="rId51"/>
    <p:sldId id="389" r:id="rId52"/>
    <p:sldId id="390" r:id="rId53"/>
    <p:sldId id="391" r:id="rId54"/>
    <p:sldId id="392" r:id="rId55"/>
    <p:sldId id="399" r:id="rId56"/>
    <p:sldId id="400" r:id="rId57"/>
    <p:sldId id="420" r:id="rId58"/>
    <p:sldId id="421" r:id="rId59"/>
    <p:sldId id="422" r:id="rId60"/>
    <p:sldId id="412" r:id="rId61"/>
    <p:sldId id="410" r:id="rId62"/>
    <p:sldId id="411" r:id="rId63"/>
    <p:sldId id="413" r:id="rId64"/>
    <p:sldId id="414" r:id="rId65"/>
    <p:sldId id="415" r:id="rId66"/>
    <p:sldId id="416" r:id="rId67"/>
    <p:sldId id="417" r:id="rId68"/>
    <p:sldId id="419" r:id="rId69"/>
    <p:sldId id="396" r:id="rId70"/>
    <p:sldId id="397" r:id="rId71"/>
    <p:sldId id="398" r:id="rId7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59" autoAdjust="0"/>
    <p:restoredTop sz="88020" autoAdjust="0"/>
  </p:normalViewPr>
  <p:slideViewPr>
    <p:cSldViewPr snapToGrid="0" snapToObjects="1">
      <p:cViewPr varScale="1">
        <p:scale>
          <a:sx n="126" d="100"/>
          <a:sy n="126" d="100"/>
        </p:scale>
        <p:origin x="-9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notesMaster" Target="notesMasters/notesMaster1.xml"/><Relationship Id="rId74" Type="http://schemas.openxmlformats.org/officeDocument/2006/relationships/handoutMaster" Target="handoutMasters/handoutMaster1.xml"/><Relationship Id="rId75" Type="http://schemas.openxmlformats.org/officeDocument/2006/relationships/printerSettings" Target="printerSettings/printerSettings1.bin"/><Relationship Id="rId76" Type="http://schemas.openxmlformats.org/officeDocument/2006/relationships/presProps" Target="presProps.xml"/><Relationship Id="rId77" Type="http://schemas.openxmlformats.org/officeDocument/2006/relationships/viewProps" Target="viewProps.xml"/><Relationship Id="rId78" Type="http://schemas.openxmlformats.org/officeDocument/2006/relationships/theme" Target="theme/theme1.xml"/><Relationship Id="rId79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26.04.19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26.04.19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9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6" y="4212042"/>
            <a:ext cx="1180349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2913" y="4212042"/>
            <a:ext cx="799195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4" y="945000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2535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015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3161115"/>
            <a:ext cx="6535738" cy="1207294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3005" y="2228850"/>
            <a:ext cx="1137990" cy="674393"/>
          </a:xfrm>
          <a:prstGeom prst="rect">
            <a:avLst/>
          </a:prstGeom>
        </p:spPr>
      </p:pic>
      <p:pic>
        <p:nvPicPr>
          <p:cNvPr id="5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4893" y="2228850"/>
            <a:ext cx="794869" cy="67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5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3"/>
            <a:ext cx="2133600" cy="273844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87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6" y="4767267"/>
            <a:ext cx="685781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400"/>
            <a:r>
              <a:rPr lang="en-US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400"/>
            <a:fld id="{8D6C380F-326D-3C40-9EE7-7FBAB0953422}" type="slidenum">
              <a:rPr lang="en-US" smtClean="0">
                <a:latin typeface="Arial"/>
              </a:rPr>
              <a:pPr defTabSz="914400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5005"/>
            <a:ext cx="8226854" cy="37710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6" y="4766236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3688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38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7" r:id="rId5"/>
    <p:sldLayoutId id="2147483711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2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8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6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4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microsoft.com/office/2007/relationships/hdphoto" Target="../media/hdphoto1.wdp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emf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preparatory meeting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A.Tauro</a:t>
            </a:r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Gas systems status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727303"/>
              </p:ext>
            </p:extLst>
          </p:nvPr>
        </p:nvGraphicFramePr>
        <p:xfrm>
          <a:off x="457200" y="811922"/>
          <a:ext cx="8229600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8004"/>
                <a:gridCol w="3545798"/>
                <a:gridCol w="35457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Xmas status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LS2 status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TPC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TPC disconnected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Detailed plan exists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Xe</a:t>
                      </a:r>
                      <a:r>
                        <a:rPr lang="en-US" sz="1200" baseline="0" dirty="0" smtClean="0"/>
                        <a:t> recuperation early Jan-19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Run CO2 till Oct-19,</a:t>
                      </a:r>
                      <a:r>
                        <a:rPr lang="en-US" sz="1200" baseline="0" dirty="0" smtClean="0"/>
                        <a:t> and with </a:t>
                      </a:r>
                      <a:r>
                        <a:rPr lang="en-US" sz="1200" baseline="0" dirty="0" err="1" smtClean="0"/>
                        <a:t>Xe</a:t>
                      </a:r>
                      <a:r>
                        <a:rPr lang="en-US" sz="1200" baseline="0" dirty="0" smtClean="0"/>
                        <a:t> from Nov-19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TOF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Back-up with R134a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Back-up with R134a</a:t>
                      </a:r>
                      <a:r>
                        <a:rPr lang="en-US" sz="1200" baseline="0" dirty="0" smtClean="0"/>
                        <a:t> until late 2020. Need a few weeks with system ON in late 2019 or 2020 (tbc)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HMP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Always under </a:t>
                      </a:r>
                      <a:r>
                        <a:rPr lang="en-US" sz="1200" dirty="0" err="1" smtClean="0"/>
                        <a:t>Ar</a:t>
                      </a:r>
                      <a:r>
                        <a:rPr lang="en-US" sz="1200" dirty="0" smtClean="0"/>
                        <a:t> backup;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stop CH4</a:t>
                      </a:r>
                      <a:r>
                        <a:rPr lang="en-US" sz="1200" baseline="0" dirty="0" smtClean="0"/>
                        <a:t> 3-Dec-18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Always under </a:t>
                      </a:r>
                      <a:r>
                        <a:rPr lang="en-US" sz="1200" dirty="0" err="1" smtClean="0"/>
                        <a:t>Ar</a:t>
                      </a:r>
                      <a:r>
                        <a:rPr lang="en-US" sz="1200" dirty="0" smtClean="0"/>
                        <a:t> backup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PHO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Keep N2 until 14-Dec-18, then OFF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OFF till Oct-19, then need N2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CPV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OFF till Oct-19, then need gas (</a:t>
                      </a:r>
                      <a:r>
                        <a:rPr lang="en-US" sz="1200" dirty="0" err="1" smtClean="0"/>
                        <a:t>Ar</a:t>
                      </a:r>
                      <a:r>
                        <a:rPr lang="en-US" sz="1200" dirty="0" smtClean="0"/>
                        <a:t>/CO2 80/20)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Need humidifier in RUN3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PMD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Dismounting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MCH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 till May-19, then need gas (</a:t>
                      </a:r>
                      <a:r>
                        <a:rPr lang="en-US" sz="1200" dirty="0" err="1" smtClean="0"/>
                        <a:t>Ar</a:t>
                      </a:r>
                      <a:r>
                        <a:rPr lang="en-US" sz="1200" dirty="0" smtClean="0"/>
                        <a:t>/CO2 80/20)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MTR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OFF; stop </a:t>
                      </a:r>
                      <a:r>
                        <a:rPr lang="en-US" sz="1200" dirty="0" err="1" smtClean="0"/>
                        <a:t>i-buthane</a:t>
                      </a:r>
                      <a:r>
                        <a:rPr lang="en-US" sz="1200" dirty="0" smtClean="0"/>
                        <a:t> 3-Dec-18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missing info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2362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Safety systems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800" dirty="0" smtClean="0"/>
              <a:t>Fire detection: w2-3/2019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Gas detection: w7/2019 (in parallel to SG2 ventilation maintenance)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Red emergency phones: 20/2/2019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Fire detection (racks): w10/2019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07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Open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 and 15 September 2019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900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Optical fibers installation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78311" y="205360"/>
            <a:ext cx="2660806" cy="1034522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mtClean="0"/>
              <a:t>Planning copper cables (EN-EA)</a:t>
            </a:r>
            <a:endParaRPr lang="en-US" dirty="0"/>
          </a:p>
        </p:txBody>
      </p:sp>
      <p:pic>
        <p:nvPicPr>
          <p:cNvPr id="8" name="Picture 7" descr="Screenshot 2018-10-23 11.44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75544" cy="5143500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6178310" y="2409205"/>
            <a:ext cx="201576" cy="244952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440360" y="3434181"/>
            <a:ext cx="2519928" cy="36933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dirty="0" smtClean="0"/>
              <a:t>Mar to Aug: pull cables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4573" y="4404612"/>
            <a:ext cx="1210178" cy="530912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>
                <a:lumMod val="50000"/>
              </a:schemeClr>
            </a:solidFill>
          </a:ln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ALICE tech.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EN-EA</a:t>
            </a:r>
          </a:p>
        </p:txBody>
      </p:sp>
    </p:spTree>
    <p:extLst>
      <p:ext uri="{BB962C8B-B14F-4D97-AF65-F5344CB8AC3E}">
        <p14:creationId xmlns:p14="http://schemas.microsoft.com/office/powerpoint/2010/main" val="2194823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14</a:t>
            </a:fld>
            <a:endParaRPr lang="en-US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Planning optical fibers (EN-EL)</a:t>
            </a:r>
            <a:endParaRPr lang="en-US" dirty="0"/>
          </a:p>
        </p:txBody>
      </p:sp>
      <p:sp>
        <p:nvSpPr>
          <p:cNvPr id="23" name="Right Brace 22"/>
          <p:cNvSpPr/>
          <p:nvPr/>
        </p:nvSpPr>
        <p:spPr>
          <a:xfrm rot="5400000">
            <a:off x="2350788" y="1219268"/>
            <a:ext cx="201576" cy="422824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7912" y="3491443"/>
            <a:ext cx="3799711" cy="64633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dirty="0" smtClean="0"/>
              <a:t>Feb to October: install and test all trunk cables</a:t>
            </a:r>
            <a:endParaRPr lang="en-US" dirty="0"/>
          </a:p>
        </p:txBody>
      </p:sp>
      <p:pic>
        <p:nvPicPr>
          <p:cNvPr id="25" name="Picture 24" descr="Screenshot 2018-10-23 11.49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1858"/>
            <a:ext cx="9144000" cy="2089712"/>
          </a:xfrm>
          <a:prstGeom prst="rect">
            <a:avLst/>
          </a:prstGeom>
        </p:spPr>
      </p:pic>
      <p:sp>
        <p:nvSpPr>
          <p:cNvPr id="26" name="Right Brace 25"/>
          <p:cNvSpPr/>
          <p:nvPr/>
        </p:nvSpPr>
        <p:spPr>
          <a:xfrm rot="5400000">
            <a:off x="8058007" y="3227564"/>
            <a:ext cx="201578" cy="21165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692331" y="3491443"/>
            <a:ext cx="2451670" cy="92333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dirty="0" smtClean="0"/>
              <a:t>April 2019: install TPC/ITS fibers after Miniframe installation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780842" y="2903142"/>
            <a:ext cx="971999" cy="1310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387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Miniframe planning (rework in SX2)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pic>
        <p:nvPicPr>
          <p:cNvPr id="6" name="Picture 5" descr="Screenshot 2018-10-23 11.55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69752"/>
            <a:ext cx="9144000" cy="32030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4573" y="3762835"/>
            <a:ext cx="1210178" cy="750203"/>
          </a:xfrm>
          <a:prstGeom prst="rect">
            <a:avLst/>
          </a:prstGeom>
          <a:solidFill>
            <a:srgbClr val="FFFFFF"/>
          </a:solidFill>
          <a:ln w="19050" cmpd="sng">
            <a:solidFill>
              <a:schemeClr val="tx1">
                <a:lumMod val="50000"/>
              </a:schemeClr>
            </a:solidFill>
          </a:ln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ALICE tech.</a:t>
            </a:r>
          </a:p>
          <a:p>
            <a:r>
              <a:rPr lang="en-US" sz="1400" b="1" dirty="0"/>
              <a:t>EN-EL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EN-EA</a:t>
            </a:r>
          </a:p>
        </p:txBody>
      </p:sp>
      <p:sp>
        <p:nvSpPr>
          <p:cNvPr id="8" name="Rectangle 7"/>
          <p:cNvSpPr/>
          <p:nvPr/>
        </p:nvSpPr>
        <p:spPr>
          <a:xfrm>
            <a:off x="8200801" y="4141791"/>
            <a:ext cx="971999" cy="1310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410451" y="3217074"/>
            <a:ext cx="15807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Details about ITS PP1-PP2 cables missing</a:t>
            </a:r>
            <a:endParaRPr lang="en-US" sz="1100" dirty="0"/>
          </a:p>
        </p:txBody>
      </p:sp>
      <p:sp>
        <p:nvSpPr>
          <p:cNvPr id="9" name="Left-Right Arrow 8"/>
          <p:cNvSpPr/>
          <p:nvPr/>
        </p:nvSpPr>
        <p:spPr>
          <a:xfrm>
            <a:off x="7390182" y="3773320"/>
            <a:ext cx="1513163" cy="131383"/>
          </a:xfrm>
          <a:prstGeom prst="leftRightArrow">
            <a:avLst>
              <a:gd name="adj1" fmla="val 50000"/>
              <a:gd name="adj2" fmla="val 9535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4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w49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" y="4291105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ALICE technicians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436432" y="4291105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Institutes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415664" y="4277596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Transport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374367" y="4277597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Other CERN groups</a:t>
            </a:r>
            <a:endParaRPr lang="en-US" sz="1050" dirty="0"/>
          </a:p>
        </p:txBody>
      </p:sp>
      <p:sp>
        <p:nvSpPr>
          <p:cNvPr id="16" name="Rectangle 15"/>
          <p:cNvSpPr/>
          <p:nvPr/>
        </p:nvSpPr>
        <p:spPr>
          <a:xfrm>
            <a:off x="3394895" y="4277596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68995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w49 – Mon 3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16200000">
            <a:off x="985077" y="2621723"/>
            <a:ext cx="2043051" cy="7620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ALTEAD: open PX24 plug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6450873" y="523138"/>
            <a:ext cx="2596058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 smtClean="0"/>
              <a:t>Close sector valves and vent vacuum sector with air (TE-VSC), access at 8:00 AM (start injection at 9:00)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7360691" y="2116797"/>
            <a:ext cx="778790" cy="408491"/>
          </a:xfrm>
          <a:prstGeom prst="rect">
            <a:avLst/>
          </a:prstGeom>
          <a:solidFill>
            <a:srgbClr val="CC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TE-VSC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42145" y="4322257"/>
            <a:ext cx="487128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Remove TPC gas battery (plug). Disconnect at 8:00 (</a:t>
            </a:r>
            <a:r>
              <a:rPr lang="en-US" sz="1400" dirty="0" err="1" smtClean="0"/>
              <a:t>Chilo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5" idx="0"/>
            <a:endCxn id="3" idx="1"/>
          </p:cNvCxnSpPr>
          <p:nvPr/>
        </p:nvCxnSpPr>
        <p:spPr>
          <a:xfrm flipH="1" flipV="1">
            <a:off x="2006603" y="4024250"/>
            <a:ext cx="871184" cy="29800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43260" y="1512480"/>
            <a:ext cx="257465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RP+CV analysis cooling fluids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4575980" y="1158810"/>
            <a:ext cx="1661370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Start racks lockout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8557" y="791129"/>
            <a:ext cx="5483993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avern access starting at 8:30 (RP check)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78162" y="1165317"/>
            <a:ext cx="196100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Stop flammable gases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70046" y="1516693"/>
            <a:ext cx="2768832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TRD work in SXL2 (whole week)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238557" y="1864783"/>
            <a:ext cx="3454792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EN-CV: put ITS cooling plant in Stand-by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238557" y="451707"/>
            <a:ext cx="2693411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Stop beam Sunday 2</a:t>
            </a:r>
            <a:r>
              <a:rPr lang="en-US" sz="1400" baseline="30000" dirty="0" smtClean="0">
                <a:solidFill>
                  <a:srgbClr val="FF0000"/>
                </a:solidFill>
              </a:rPr>
              <a:t>nd</a:t>
            </a:r>
            <a:r>
              <a:rPr lang="en-US" sz="1400" dirty="0" smtClean="0">
                <a:solidFill>
                  <a:srgbClr val="FF0000"/>
                </a:solidFill>
              </a:rPr>
              <a:t> at 18:00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>
            <a:stCxn id="9" idx="2"/>
          </p:cNvCxnSpPr>
          <p:nvPr/>
        </p:nvCxnSpPr>
        <p:spPr>
          <a:xfrm>
            <a:off x="7748902" y="1477245"/>
            <a:ext cx="1184" cy="63955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42145" y="4690446"/>
            <a:ext cx="333812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Surface: SX2-CR0 asphalt – until 7 Dec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85197" y="2396820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PMD crates</a:t>
            </a:r>
            <a:endParaRPr lang="en-US" sz="1100" dirty="0"/>
          </a:p>
        </p:txBody>
      </p:sp>
      <p:sp>
        <p:nvSpPr>
          <p:cNvPr id="31" name="Rectangle 30"/>
          <p:cNvSpPr/>
          <p:nvPr/>
        </p:nvSpPr>
        <p:spPr>
          <a:xfrm rot="16200000">
            <a:off x="4044288" y="2729720"/>
            <a:ext cx="808768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PMD CROCUS</a:t>
            </a:r>
            <a:endParaRPr lang="en-US" sz="1100" dirty="0"/>
          </a:p>
        </p:txBody>
      </p:sp>
      <p:sp>
        <p:nvSpPr>
          <p:cNvPr id="32" name="Rectangle 31"/>
          <p:cNvSpPr/>
          <p:nvPr/>
        </p:nvSpPr>
        <p:spPr>
          <a:xfrm>
            <a:off x="2979379" y="451707"/>
            <a:ext cx="3023847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Klaus: electrical lockout L3 + Dipole</a:t>
            </a:r>
            <a:endParaRPr lang="en-US" sz="1400" dirty="0"/>
          </a:p>
        </p:txBody>
      </p:sp>
      <p:sp>
        <p:nvSpPr>
          <p:cNvPr id="33" name="Rectangle 32"/>
          <p:cNvSpPr/>
          <p:nvPr/>
        </p:nvSpPr>
        <p:spPr>
          <a:xfrm>
            <a:off x="3736359" y="1864783"/>
            <a:ext cx="2908569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Start warming-up PHOS (10 days)</a:t>
            </a:r>
            <a:endParaRPr lang="en-US" sz="1400" dirty="0"/>
          </a:p>
        </p:txBody>
      </p:sp>
      <p:sp>
        <p:nvSpPr>
          <p:cNvPr id="34" name="Rectangle 33"/>
          <p:cNvSpPr/>
          <p:nvPr/>
        </p:nvSpPr>
        <p:spPr>
          <a:xfrm>
            <a:off x="3620784" y="3033241"/>
            <a:ext cx="1120562" cy="5933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Remove TPC gas lines</a:t>
            </a:r>
          </a:p>
          <a:p>
            <a:pPr algn="ctr"/>
            <a:r>
              <a:rPr lang="en-US" sz="1100" dirty="0" smtClean="0"/>
              <a:t>(L3-MNF)</a:t>
            </a:r>
            <a:endParaRPr lang="en-US" sz="1100" dirty="0"/>
          </a:p>
        </p:txBody>
      </p:sp>
      <p:sp>
        <p:nvSpPr>
          <p:cNvPr id="35" name="Rectangle 34"/>
          <p:cNvSpPr/>
          <p:nvPr/>
        </p:nvSpPr>
        <p:spPr>
          <a:xfrm>
            <a:off x="243260" y="1165317"/>
            <a:ext cx="2280192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Reinstall crane electronics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725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08898" y="970486"/>
            <a:ext cx="9035102" cy="3515436"/>
            <a:chOff x="108898" y="970486"/>
            <a:chExt cx="9035102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08898" y="2699870"/>
              <a:ext cx="620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PP0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97669" y="269987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TPC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0034" y="2699870"/>
              <a:ext cx="838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MCTS</a:t>
              </a:r>
              <a:endParaRPr lang="en-US" dirty="0"/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Mon 3 Dec </a:t>
            </a:r>
            <a:r>
              <a:rPr lang="en-US" sz="2800" dirty="0" smtClean="0"/>
              <a:t>2018 AM</a:t>
            </a:r>
            <a:endParaRPr lang="en-US" sz="2800" dirty="0"/>
          </a:p>
        </p:txBody>
      </p:sp>
      <p:sp>
        <p:nvSpPr>
          <p:cNvPr id="17" name="Rectangle 16"/>
          <p:cNvSpPr/>
          <p:nvPr/>
        </p:nvSpPr>
        <p:spPr>
          <a:xfrm>
            <a:off x="5394517" y="2052763"/>
            <a:ext cx="1493963" cy="13508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Remove GEM chambers</a:t>
            </a:r>
          </a:p>
          <a:p>
            <a:pPr algn="ctr"/>
            <a:r>
              <a:rPr lang="en-US" sz="1050" b="1" dirty="0"/>
              <a:t>Close GEM gas lines (</a:t>
            </a:r>
            <a:r>
              <a:rPr lang="en-US" sz="1050" b="1" dirty="0" err="1"/>
              <a:t>Chilo</a:t>
            </a:r>
            <a:r>
              <a:rPr lang="en-US" sz="1050" b="1" dirty="0"/>
              <a:t> at 8:00</a:t>
            </a:r>
            <a:r>
              <a:rPr lang="en-US" sz="1050" b="1" dirty="0" smtClean="0"/>
              <a:t>)</a:t>
            </a:r>
            <a:endParaRPr lang="en-US" sz="105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3680" y="465574"/>
            <a:ext cx="299022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Miniframe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10034" y="4379072"/>
            <a:ext cx="4674915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After GEM removal: remove winches and reinstall ladder</a:t>
            </a:r>
            <a:endParaRPr lang="en-US" sz="1400" dirty="0"/>
          </a:p>
        </p:txBody>
      </p:sp>
      <p:cxnSp>
        <p:nvCxnSpPr>
          <p:cNvPr id="21" name="Straight Arrow Connector 20"/>
          <p:cNvCxnSpPr>
            <a:stCxn id="20" idx="0"/>
          </p:cNvCxnSpPr>
          <p:nvPr/>
        </p:nvCxnSpPr>
        <p:spPr>
          <a:xfrm flipV="1">
            <a:off x="3547492" y="3551499"/>
            <a:ext cx="0" cy="82757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0" idx="0"/>
          </p:cNvCxnSpPr>
          <p:nvPr/>
        </p:nvCxnSpPr>
        <p:spPr>
          <a:xfrm flipH="1" flipV="1">
            <a:off x="750020" y="3551499"/>
            <a:ext cx="2797472" cy="82757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0"/>
          </p:cNvCxnSpPr>
          <p:nvPr/>
        </p:nvCxnSpPr>
        <p:spPr>
          <a:xfrm flipV="1">
            <a:off x="3547492" y="3210461"/>
            <a:ext cx="3472560" cy="116861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805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19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08898" y="970486"/>
            <a:ext cx="9035102" cy="3515436"/>
            <a:chOff x="108898" y="970486"/>
            <a:chExt cx="9035102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08898" y="2699870"/>
              <a:ext cx="620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PP0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97669" y="269987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TPC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210034" y="2699870"/>
            <a:ext cx="83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MCTS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Mon 3 Dec </a:t>
            </a:r>
            <a:r>
              <a:rPr lang="en-US" sz="2800" dirty="0" smtClean="0"/>
              <a:t>2018 PM</a:t>
            </a:r>
            <a:endParaRPr lang="en-US" sz="2800" dirty="0"/>
          </a:p>
        </p:txBody>
      </p:sp>
      <p:sp>
        <p:nvSpPr>
          <p:cNvPr id="17" name="Rectangle 16"/>
          <p:cNvSpPr/>
          <p:nvPr/>
        </p:nvSpPr>
        <p:spPr>
          <a:xfrm>
            <a:off x="4614484" y="2422095"/>
            <a:ext cx="1036320" cy="55478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Remove ZEM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 rot="16200000">
            <a:off x="6410960" y="2422477"/>
            <a:ext cx="1036320" cy="554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Remove BCM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233680" y="465574"/>
            <a:ext cx="299022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Miniframe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61709" y="1012340"/>
            <a:ext cx="157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at 14:00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6246990" y="1381672"/>
            <a:ext cx="626508" cy="80189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6200000">
            <a:off x="6931661" y="2417273"/>
            <a:ext cx="1285114" cy="5547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TE-VSC: close manual valve (around 15:00)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8217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LS2 duration: </a:t>
            </a:r>
            <a:r>
              <a:rPr lang="en-US" sz="1600" dirty="0" smtClean="0">
                <a:solidFill>
                  <a:srgbClr val="008000"/>
                </a:solidFill>
              </a:rPr>
              <a:t>27 months</a:t>
            </a:r>
            <a:endParaRPr lang="en-US" sz="1600" dirty="0">
              <a:solidFill>
                <a:srgbClr val="008000"/>
              </a:solidFill>
            </a:endParaRPr>
          </a:p>
          <a:p>
            <a:pPr>
              <a:spcBef>
                <a:spcPts val="300"/>
              </a:spcBef>
            </a:pPr>
            <a:endParaRPr lang="en-US" sz="1600" dirty="0" smtClean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Access mode: </a:t>
            </a:r>
            <a:r>
              <a:rPr lang="en-US" sz="1600" dirty="0" smtClean="0">
                <a:solidFill>
                  <a:srgbClr val="008000"/>
                </a:solidFill>
              </a:rPr>
              <a:t>general</a:t>
            </a:r>
          </a:p>
          <a:p>
            <a:pPr>
              <a:spcBef>
                <a:spcPts val="300"/>
              </a:spcBef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Underground visits: </a:t>
            </a:r>
            <a:r>
              <a:rPr lang="en-US" sz="1600" dirty="0" smtClean="0">
                <a:solidFill>
                  <a:srgbClr val="008000"/>
                </a:solidFill>
              </a:rPr>
              <a:t>possible from 16 December 2018 (no visits during Xmas closure)</a:t>
            </a:r>
          </a:p>
          <a:p>
            <a:pPr>
              <a:spcBef>
                <a:spcPts val="300"/>
              </a:spcBef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IMPACT requests: </a:t>
            </a:r>
            <a:r>
              <a:rPr lang="en-US" sz="1600" dirty="0" smtClean="0">
                <a:solidFill>
                  <a:srgbClr val="008000"/>
                </a:solidFill>
              </a:rPr>
              <a:t>possible to make one request per activity (e.g. TPC disconnection). Not possible to make generic request to cover 1 year</a:t>
            </a:r>
            <a:r>
              <a:rPr lang="is-IS" sz="1600" dirty="0" smtClean="0">
                <a:solidFill>
                  <a:srgbClr val="008000"/>
                </a:solidFill>
              </a:rPr>
              <a:t>…</a:t>
            </a:r>
            <a:endParaRPr lang="en-US" sz="1600" dirty="0" smtClean="0">
              <a:solidFill>
                <a:srgbClr val="008000"/>
              </a:solidFill>
            </a:endParaRPr>
          </a:p>
          <a:p>
            <a:pPr>
              <a:spcBef>
                <a:spcPts val="300"/>
              </a:spcBef>
            </a:pPr>
            <a:endParaRPr lang="en-US" sz="16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RP: </a:t>
            </a:r>
            <a:r>
              <a:rPr lang="en-US" sz="1600" dirty="0" smtClean="0">
                <a:solidFill>
                  <a:srgbClr val="008000"/>
                </a:solidFill>
              </a:rPr>
              <a:t>personal dosimeter needed (no declassification)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 smtClean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03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w49 – Tue 4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20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16200000">
            <a:off x="985077" y="2621723"/>
            <a:ext cx="2043051" cy="7620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ALTEAD: open PX24 plug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2722337" y="2563270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PMD crates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3932578" y="2680073"/>
            <a:ext cx="808768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PMD CROCUS</a:t>
            </a:r>
            <a:endParaRPr lang="en-US" sz="1100" dirty="0"/>
          </a:p>
        </p:txBody>
      </p:sp>
      <p:sp>
        <p:nvSpPr>
          <p:cNvPr id="18" name="Rectangle 17"/>
          <p:cNvSpPr/>
          <p:nvPr/>
        </p:nvSpPr>
        <p:spPr>
          <a:xfrm>
            <a:off x="233680" y="841557"/>
            <a:ext cx="4492135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(SX2): start bringing concrete blocks outside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010219" y="3654918"/>
            <a:ext cx="132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17:30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8" idx="0"/>
          </p:cNvCxnSpPr>
          <p:nvPr/>
        </p:nvCxnSpPr>
        <p:spPr>
          <a:xfrm flipH="1" flipV="1">
            <a:off x="3010220" y="2896170"/>
            <a:ext cx="663371" cy="75874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0"/>
          </p:cNvCxnSpPr>
          <p:nvPr/>
        </p:nvCxnSpPr>
        <p:spPr>
          <a:xfrm flipV="1">
            <a:off x="3673591" y="3012974"/>
            <a:ext cx="663371" cy="64194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22811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67128" y="465574"/>
            <a:ext cx="3320240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 access CR1-5 and Exhibition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2702" y="1183603"/>
            <a:ext cx="2496284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TOF FW upgrade: 4 to 7 Dec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2787297" y="1183603"/>
            <a:ext cx="418557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Electrical lock-out compensator magnet (TE-MSC)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4780220" y="841557"/>
            <a:ext cx="3520465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(SX2): move TRD rotator (10:00)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171392" y="2803017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ST2</a:t>
            </a:r>
            <a:endParaRPr lang="en-US" sz="1100" dirty="0"/>
          </a:p>
        </p:txBody>
      </p:sp>
      <p:cxnSp>
        <p:nvCxnSpPr>
          <p:cNvPr id="21" name="Straight Arrow Connector 20"/>
          <p:cNvCxnSpPr>
            <a:stCxn id="8" idx="0"/>
            <a:endCxn id="20" idx="0"/>
          </p:cNvCxnSpPr>
          <p:nvPr/>
        </p:nvCxnSpPr>
        <p:spPr>
          <a:xfrm flipV="1">
            <a:off x="3673591" y="2969467"/>
            <a:ext cx="2635427" cy="68545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280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</a:t>
            </a:r>
            <a:r>
              <a:rPr lang="en-US" sz="2800" dirty="0" smtClean="0"/>
              <a:t>Tue 4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6941141" y="2539304"/>
            <a:ext cx="1489267" cy="542305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PMD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1585" y="4485922"/>
            <a:ext cx="132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17:30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V="1">
            <a:off x="7684957" y="3532539"/>
            <a:ext cx="0" cy="95338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23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w49 – Wed 5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73955" y="2463753"/>
            <a:ext cx="1537035" cy="10494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ALTEAD: MNF roof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3680" y="850547"/>
            <a:ext cx="3886901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Bring down cherry pickers and transport boxes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6171392" y="2803017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ST2</a:t>
            </a:r>
            <a:endParaRPr lang="en-US" sz="1100" dirty="0"/>
          </a:p>
        </p:txBody>
      </p:sp>
      <p:sp>
        <p:nvSpPr>
          <p:cNvPr id="14" name="Rectangle 13"/>
          <p:cNvSpPr/>
          <p:nvPr/>
        </p:nvSpPr>
        <p:spPr>
          <a:xfrm>
            <a:off x="4204731" y="850547"/>
            <a:ext cx="3607165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Install 7 ‘pallets </a:t>
            </a:r>
            <a:r>
              <a:rPr lang="en-US" sz="1400" dirty="0" err="1" smtClean="0"/>
              <a:t>grillagées</a:t>
            </a:r>
            <a:r>
              <a:rPr lang="en-US" sz="1400" dirty="0" smtClean="0"/>
              <a:t>’ for TPC (A-side)</a:t>
            </a:r>
            <a:endParaRPr lang="en-US" sz="1400" dirty="0"/>
          </a:p>
        </p:txBody>
      </p:sp>
      <p:cxnSp>
        <p:nvCxnSpPr>
          <p:cNvPr id="23" name="Straight Arrow Connector 22"/>
          <p:cNvCxnSpPr>
            <a:stCxn id="8" idx="0"/>
            <a:endCxn id="17" idx="1"/>
          </p:cNvCxnSpPr>
          <p:nvPr/>
        </p:nvCxnSpPr>
        <p:spPr>
          <a:xfrm flipV="1">
            <a:off x="6475468" y="3273543"/>
            <a:ext cx="0" cy="74983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33680" y="1207391"/>
            <a:ext cx="300850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TPC/FMD cooling water evacuation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919682" y="4023379"/>
            <a:ext cx="31115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VIC at 15:00</a:t>
            </a:r>
          </a:p>
          <a:p>
            <a:r>
              <a:rPr lang="en-US" sz="1200" dirty="0" smtClean="0"/>
              <a:t>Start at 17:00: remove </a:t>
            </a:r>
            <a:r>
              <a:rPr lang="en-US" sz="1200" dirty="0"/>
              <a:t>all MANU cards and CROCUS boxes of </a:t>
            </a:r>
            <a:r>
              <a:rPr lang="en-US" sz="1200" dirty="0" smtClean="0"/>
              <a:t>ST2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3289969" y="1207391"/>
            <a:ext cx="2253279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Transport GEMs to GIF++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85483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</a:t>
            </a:r>
            <a:r>
              <a:rPr lang="en-US" sz="2800" dirty="0" smtClean="0"/>
              <a:t>Wed 5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19" name="Rectangle 18"/>
          <p:cNvSpPr/>
          <p:nvPr/>
        </p:nvSpPr>
        <p:spPr>
          <a:xfrm>
            <a:off x="2427453" y="2527220"/>
            <a:ext cx="3455808" cy="442616"/>
          </a:xfrm>
          <a:prstGeom prst="rect">
            <a:avLst/>
          </a:prstGeom>
          <a:solidFill>
            <a:srgbClr val="CC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RB24 beampipe and cables (TE-VSC)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59667" y="2507744"/>
            <a:ext cx="3435436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43766" y="2455908"/>
            <a:ext cx="1036321" cy="554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beampipe protection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 rot="16200000">
            <a:off x="1408331" y="2482901"/>
            <a:ext cx="1110064" cy="5547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BLM + cables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5671025" y="2459349"/>
            <a:ext cx="1110064" cy="554785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BLM + cables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938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w49 – Thu 6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73955" y="2463753"/>
            <a:ext cx="1537035" cy="104949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ALTEAD: MNF roof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6279130" y="2803017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ST2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6416756" y="1004436"/>
            <a:ext cx="132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17:00</a:t>
            </a:r>
            <a:endParaRPr lang="en-US" dirty="0"/>
          </a:p>
        </p:txBody>
      </p:sp>
      <p:cxnSp>
        <p:nvCxnSpPr>
          <p:cNvPr id="20" name="Straight Arrow Connector 19"/>
          <p:cNvCxnSpPr>
            <a:endCxn id="13" idx="3"/>
          </p:cNvCxnSpPr>
          <p:nvPr/>
        </p:nvCxnSpPr>
        <p:spPr>
          <a:xfrm flipH="1">
            <a:off x="6583206" y="1373768"/>
            <a:ext cx="496922" cy="129162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 rot="16200000">
            <a:off x="5946230" y="2803016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ST1</a:t>
            </a:r>
            <a:endParaRPr lang="en-US" sz="1100" dirty="0"/>
          </a:p>
        </p:txBody>
      </p:sp>
      <p:cxnSp>
        <p:nvCxnSpPr>
          <p:cNvPr id="22" name="Straight Arrow Connector 21"/>
          <p:cNvCxnSpPr>
            <a:endCxn id="21" idx="3"/>
          </p:cNvCxnSpPr>
          <p:nvPr/>
        </p:nvCxnSpPr>
        <p:spPr>
          <a:xfrm flipH="1">
            <a:off x="6250306" y="1373768"/>
            <a:ext cx="829822" cy="129162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33680" y="850547"/>
            <a:ext cx="2545902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Delivery 11 cable drums (ITS)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26434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</a:t>
            </a:r>
            <a:r>
              <a:rPr lang="en-US" sz="2800" dirty="0" smtClean="0"/>
              <a:t>Thu 6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59667" y="2507744"/>
            <a:ext cx="3435436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</a:t>
            </a:r>
            <a:endParaRPr lang="en-US" sz="1600" dirty="0"/>
          </a:p>
        </p:txBody>
      </p:sp>
      <p:sp>
        <p:nvSpPr>
          <p:cNvPr id="22" name="Rectangle 21"/>
          <p:cNvSpPr/>
          <p:nvPr/>
        </p:nvSpPr>
        <p:spPr>
          <a:xfrm>
            <a:off x="4792759" y="2474305"/>
            <a:ext cx="1137383" cy="4955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ZEM table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1040355" y="2500853"/>
            <a:ext cx="1137383" cy="4955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Protect beampipe</a:t>
            </a:r>
            <a:endParaRPr lang="en-US" sz="1200" dirty="0"/>
          </a:p>
        </p:txBody>
      </p:sp>
      <p:sp>
        <p:nvSpPr>
          <p:cNvPr id="23" name="Rectangle 22"/>
          <p:cNvSpPr/>
          <p:nvPr/>
        </p:nvSpPr>
        <p:spPr>
          <a:xfrm rot="16200000">
            <a:off x="6303802" y="2444273"/>
            <a:ext cx="1489267" cy="7323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PMD/</a:t>
            </a:r>
            <a:r>
              <a:rPr lang="en-US" sz="1400" dirty="0" err="1" smtClean="0"/>
              <a:t>FOCal</a:t>
            </a:r>
            <a:r>
              <a:rPr lang="en-US" sz="1400" dirty="0" smtClean="0"/>
              <a:t> ventilation ducts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60972" y="2446579"/>
            <a:ext cx="801550" cy="5434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yellow support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13579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w49 – Fri 7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04310" y="2400565"/>
            <a:ext cx="1433242" cy="3165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MNF wall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3234913" y="1855169"/>
            <a:ext cx="1280726" cy="4764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Stabilizers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 rot="16200000">
            <a:off x="6279130" y="2803017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ST2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416756" y="1004436"/>
            <a:ext cx="1326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17:00</a:t>
            </a:r>
            <a:endParaRPr lang="en-US" dirty="0"/>
          </a:p>
        </p:txBody>
      </p:sp>
      <p:cxnSp>
        <p:nvCxnSpPr>
          <p:cNvPr id="21" name="Straight Arrow Connector 20"/>
          <p:cNvCxnSpPr>
            <a:endCxn id="19" idx="3"/>
          </p:cNvCxnSpPr>
          <p:nvPr/>
        </p:nvCxnSpPr>
        <p:spPr>
          <a:xfrm flipH="1">
            <a:off x="6583206" y="1373768"/>
            <a:ext cx="496922" cy="129162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5946230" y="2803016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ST1</a:t>
            </a:r>
            <a:endParaRPr lang="en-US" sz="1100" dirty="0"/>
          </a:p>
        </p:txBody>
      </p:sp>
      <p:cxnSp>
        <p:nvCxnSpPr>
          <p:cNvPr id="17" name="Straight Arrow Connector 16"/>
          <p:cNvCxnSpPr>
            <a:endCxn id="14" idx="3"/>
          </p:cNvCxnSpPr>
          <p:nvPr/>
        </p:nvCxnSpPr>
        <p:spPr>
          <a:xfrm flipH="1">
            <a:off x="6250306" y="1373768"/>
            <a:ext cx="829822" cy="129162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3680" y="838787"/>
            <a:ext cx="4044697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VIP visit </a:t>
            </a:r>
            <a:r>
              <a:rPr lang="en-US" sz="1400" smtClean="0"/>
              <a:t>(Luciano, </a:t>
            </a:r>
            <a:r>
              <a:rPr lang="en-US" sz="1400" dirty="0" smtClean="0"/>
              <a:t>10:45 to 11:45) </a:t>
            </a:r>
            <a:r>
              <a:rPr lang="mr-IN" sz="1400" dirty="0" smtClean="0"/>
              <a:t>–</a:t>
            </a:r>
            <a:r>
              <a:rPr lang="en-US" sz="1400" dirty="0" smtClean="0"/>
              <a:t> surface only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233680" y="1187231"/>
            <a:ext cx="430400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ALICE TC + TPC: cut 150mm2 cable for EN-EA test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233680" y="1527232"/>
            <a:ext cx="6209214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ALTEAD: bring VSC transportation box and put 2 beampipe elements inside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198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</a:t>
            </a:r>
            <a:r>
              <a:rPr lang="en-US" sz="2800" dirty="0" smtClean="0"/>
              <a:t>Fri 7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59667" y="2507744"/>
            <a:ext cx="3435436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280227" y="1794620"/>
            <a:ext cx="1308741" cy="18393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Remove</a:t>
            </a:r>
          </a:p>
          <a:p>
            <a:pPr algn="ctr"/>
            <a:r>
              <a:rPr lang="en-US" sz="1600" dirty="0" smtClean="0"/>
              <a:t>PMD + CROCUS support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33680" y="465574"/>
            <a:ext cx="5579472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10:00, restricted access until 17:00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530425" y="2467986"/>
            <a:ext cx="1137383" cy="663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ADA shielding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47297" y="4186216"/>
            <a:ext cx="3597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remove beampipe protection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1099116" y="3368669"/>
            <a:ext cx="402627" cy="80206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751913" y="842033"/>
            <a:ext cx="21224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Start at 10:00. Pieter: disconnect gas pipes</a:t>
            </a:r>
            <a:endParaRPr lang="en-US" sz="1600" dirty="0"/>
          </a:p>
        </p:txBody>
      </p:sp>
      <p:cxnSp>
        <p:nvCxnSpPr>
          <p:cNvPr id="23" name="Straight Arrow Connector 22"/>
          <p:cNvCxnSpPr>
            <a:stCxn id="22" idx="2"/>
            <a:endCxn id="21" idx="3"/>
          </p:cNvCxnSpPr>
          <p:nvPr/>
        </p:nvCxnSpPr>
        <p:spPr>
          <a:xfrm>
            <a:off x="5813152" y="1426809"/>
            <a:ext cx="1121446" cy="63311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813152" y="3368668"/>
            <a:ext cx="1121446" cy="78714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573744" y="4155815"/>
            <a:ext cx="2471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After PMD removal: install wooden access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501742" y="2528700"/>
            <a:ext cx="1189299" cy="5838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</a:t>
            </a:r>
          </a:p>
          <a:p>
            <a:pPr algn="ctr"/>
            <a:r>
              <a:rPr lang="en-US" sz="1400" dirty="0" smtClean="0"/>
              <a:t>MCTS beam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78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w49 – </a:t>
            </a:r>
            <a:r>
              <a:rPr lang="en-US" sz="2800" dirty="0" smtClean="0"/>
              <a:t>Sat 8 and Sun 9 Dec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59667" y="2507744"/>
            <a:ext cx="3435436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FMD1-2 services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77300" y="604598"/>
            <a:ext cx="3051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Borge + Jimmy: Sunday PM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4" idx="2"/>
            <a:endCxn id="13" idx="3"/>
          </p:cNvCxnSpPr>
          <p:nvPr/>
        </p:nvCxnSpPr>
        <p:spPr>
          <a:xfrm>
            <a:off x="6603263" y="973930"/>
            <a:ext cx="980890" cy="76221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16200000">
            <a:off x="125359" y="2501343"/>
            <a:ext cx="1756624" cy="46938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</a:t>
            </a:r>
          </a:p>
          <a:p>
            <a:pPr algn="ctr"/>
            <a:r>
              <a:rPr lang="en-US" sz="1400" dirty="0" smtClean="0"/>
              <a:t>ADA + cables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849517" y="789264"/>
            <a:ext cx="3016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Possible on weekend? TBC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2"/>
            <a:endCxn id="17" idx="3"/>
          </p:cNvCxnSpPr>
          <p:nvPr/>
        </p:nvCxnSpPr>
        <p:spPr>
          <a:xfrm flipH="1">
            <a:off x="1003671" y="1158596"/>
            <a:ext cx="1353944" cy="69913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219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P2 status as of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Shieldings: 12/13 beams PX24 removed, Miniframe roof opened</a:t>
            </a:r>
          </a:p>
          <a:p>
            <a:r>
              <a:rPr lang="en-US" sz="1800" dirty="0" smtClean="0"/>
              <a:t>RB24 beampipe removed (along with cables)</a:t>
            </a:r>
          </a:p>
          <a:p>
            <a:r>
              <a:rPr lang="en-US" sz="1800" dirty="0" smtClean="0"/>
              <a:t>Detectors: BLM, BCM, ZEM removed (along with cables). PMD being removed now. </a:t>
            </a:r>
            <a:r>
              <a:rPr lang="en-US" sz="1800" dirty="0"/>
              <a:t>Disconnection of </a:t>
            </a:r>
            <a:r>
              <a:rPr lang="en-US" sz="1800" dirty="0" smtClean="0"/>
              <a:t>ST2 started (FE electronics, CROCUS modules and patch cables removed)</a:t>
            </a:r>
          </a:p>
          <a:p>
            <a:r>
              <a:rPr lang="en-US" sz="1800" dirty="0" smtClean="0"/>
              <a:t>TPC disconnection (A-side) started on Wednesday</a:t>
            </a:r>
          </a:p>
          <a:p>
            <a:r>
              <a:rPr lang="en-US" sz="1800" dirty="0" smtClean="0"/>
              <a:t>ADA shielding being removed now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75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LS2 master plan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pic>
        <p:nvPicPr>
          <p:cNvPr id="8" name="Picture 7" descr="Screenshot 2018-04-16 10.42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32" y="1596279"/>
            <a:ext cx="8138914" cy="204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6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Photos w49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 descr="UNADJUSTEDNONRAW_thumb_18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9475" y="378700"/>
            <a:ext cx="2561254" cy="3415006"/>
          </a:xfrm>
          <a:prstGeom prst="rect">
            <a:avLst/>
          </a:prstGeom>
        </p:spPr>
      </p:pic>
      <p:pic>
        <p:nvPicPr>
          <p:cNvPr id="8" name="Picture 7" descr="UNADJUSTEDNONRAW_thumb_185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102" y="712000"/>
            <a:ext cx="1991251" cy="26550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2252" y="2374916"/>
            <a:ext cx="4000269" cy="266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425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w49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664" y="175120"/>
            <a:ext cx="3730499" cy="2486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53" y="1672122"/>
            <a:ext cx="3472226" cy="23142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9135" y="2815384"/>
            <a:ext cx="3493026" cy="232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104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Photos w49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 descr="UNADJUSTEDNONRAW_thumb_185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03683"/>
            <a:ext cx="3168316" cy="2376237"/>
          </a:xfrm>
          <a:prstGeom prst="rect">
            <a:avLst/>
          </a:prstGeom>
        </p:spPr>
      </p:pic>
      <p:pic>
        <p:nvPicPr>
          <p:cNvPr id="8" name="Picture 7" descr="UNADJUSTEDNONRAW_thumb_184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517" y="2078790"/>
            <a:ext cx="3199509" cy="2399632"/>
          </a:xfrm>
          <a:prstGeom prst="rect">
            <a:avLst/>
          </a:prstGeom>
        </p:spPr>
      </p:pic>
      <p:pic>
        <p:nvPicPr>
          <p:cNvPr id="9" name="Picture 8" descr="UNADJUSTEDNONRAW_thumb_184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950" y="882315"/>
            <a:ext cx="2062915" cy="275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6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w50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4291105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ALICE technicians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436432" y="4291105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Institutes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2415664" y="4277596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Transport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374367" y="4277597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Other CERN groups</a:t>
            </a:r>
            <a:endParaRPr lang="en-US" sz="1050" dirty="0"/>
          </a:p>
        </p:txBody>
      </p:sp>
      <p:sp>
        <p:nvSpPr>
          <p:cNvPr id="11" name="Rectangle 10"/>
          <p:cNvSpPr/>
          <p:nvPr/>
        </p:nvSpPr>
        <p:spPr>
          <a:xfrm>
            <a:off x="3394895" y="4277596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80570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w50 – Mon 10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33680" y="465574"/>
            <a:ext cx="277381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3176" y="836896"/>
            <a:ext cx="4070345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Start emptying CR1, switch off CR1 by end week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 rot="16200000">
            <a:off x="6357517" y="280044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ST2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3204310" y="2400565"/>
            <a:ext cx="1433242" cy="3165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MNF wall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233680" y="1187231"/>
            <a:ext cx="439094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EN-CV: empty ITS/SPD cooling plant tanks + lockout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 rot="16200000">
            <a:off x="6019924" y="2797870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ST1</a:t>
            </a:r>
            <a:endParaRPr lang="en-US" sz="1100" dirty="0"/>
          </a:p>
        </p:txBody>
      </p:sp>
      <p:sp>
        <p:nvSpPr>
          <p:cNvPr id="22" name="Rectangle 21"/>
          <p:cNvSpPr/>
          <p:nvPr/>
        </p:nvSpPr>
        <p:spPr>
          <a:xfrm>
            <a:off x="3094395" y="480962"/>
            <a:ext cx="1741232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All racks locked-out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57333" y="836842"/>
            <a:ext cx="261997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Guide training (15:00 to 16:00)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2095089" y="4293354"/>
            <a:ext cx="1538215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Remove green fences (Didier)</a:t>
            </a:r>
            <a:endParaRPr lang="en-US" sz="1600" dirty="0"/>
          </a:p>
        </p:txBody>
      </p:sp>
      <p:cxnSp>
        <p:nvCxnSpPr>
          <p:cNvPr id="25" name="Straight Arrow Connector 24"/>
          <p:cNvCxnSpPr>
            <a:stCxn id="24" idx="0"/>
            <a:endCxn id="20" idx="2"/>
          </p:cNvCxnSpPr>
          <p:nvPr/>
        </p:nvCxnSpPr>
        <p:spPr>
          <a:xfrm flipV="1">
            <a:off x="2864197" y="2717082"/>
            <a:ext cx="1056734" cy="157627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4" idx="0"/>
          </p:cNvCxnSpPr>
          <p:nvPr/>
        </p:nvCxnSpPr>
        <p:spPr>
          <a:xfrm flipV="1">
            <a:off x="2864197" y="3666436"/>
            <a:ext cx="1209134" cy="62691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769821" y="4293354"/>
            <a:ext cx="3075674" cy="52322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Removal of the four quadrants from the </a:t>
            </a:r>
            <a:r>
              <a:rPr lang="en-US" sz="1400" dirty="0" smtClean="0"/>
              <a:t>Cradle </a:t>
            </a:r>
            <a:r>
              <a:rPr lang="en-US" sz="1400" dirty="0" smtClean="0">
                <a:sym typeface="Wingdings"/>
              </a:rPr>
              <a:t> ALTEAD + Jaap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3" idx="0"/>
            <a:endCxn id="14" idx="1"/>
          </p:cNvCxnSpPr>
          <p:nvPr/>
        </p:nvCxnSpPr>
        <p:spPr>
          <a:xfrm flipH="1" flipV="1">
            <a:off x="6661593" y="3270969"/>
            <a:ext cx="646065" cy="102238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667789" y="1177325"/>
            <a:ext cx="359427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transport 4 ST2 quadrants to SX2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4049477" y="1608598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LV busbar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62229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35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w50 </a:t>
            </a:r>
            <a:r>
              <a:rPr lang="en-US" sz="2800" dirty="0"/>
              <a:t>– </a:t>
            </a:r>
            <a:r>
              <a:rPr lang="en-US" sz="2800" dirty="0" smtClean="0"/>
              <a:t>Mon 10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59667" y="2507744"/>
            <a:ext cx="3435436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331304" y="2501716"/>
            <a:ext cx="1586021" cy="5255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</a:t>
            </a:r>
          </a:p>
          <a:p>
            <a:pPr algn="ctr"/>
            <a:r>
              <a:rPr lang="en-US" sz="1200" dirty="0" smtClean="0"/>
              <a:t>FMD1-V0A and T0A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680" y="465574"/>
            <a:ext cx="277381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125359" y="2501343"/>
            <a:ext cx="1756624" cy="46938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</a:t>
            </a:r>
          </a:p>
          <a:p>
            <a:pPr algn="ctr"/>
            <a:r>
              <a:rPr lang="en-US" sz="1400" dirty="0" smtClean="0"/>
              <a:t>ADA + cables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139608" y="963358"/>
            <a:ext cx="3507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 temporary protection (net)</a:t>
            </a:r>
            <a:endParaRPr lang="en-US" dirty="0"/>
          </a:p>
        </p:txBody>
      </p:sp>
      <p:cxnSp>
        <p:nvCxnSpPr>
          <p:cNvPr id="23" name="Straight Arrow Connector 22"/>
          <p:cNvCxnSpPr>
            <a:endCxn id="21" idx="3"/>
          </p:cNvCxnSpPr>
          <p:nvPr/>
        </p:nvCxnSpPr>
        <p:spPr>
          <a:xfrm>
            <a:off x="5200666" y="1332690"/>
            <a:ext cx="1923649" cy="63877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16200000">
            <a:off x="5856175" y="2430453"/>
            <a:ext cx="1036320" cy="554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Remove Radmon</a:t>
            </a:r>
            <a:endParaRPr lang="en-US" sz="1600" dirty="0"/>
          </a:p>
        </p:txBody>
      </p:sp>
      <p:sp>
        <p:nvSpPr>
          <p:cNvPr id="24" name="Rectangle 23"/>
          <p:cNvSpPr/>
          <p:nvPr/>
        </p:nvSpPr>
        <p:spPr>
          <a:xfrm>
            <a:off x="4461566" y="4430703"/>
            <a:ext cx="349536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 smtClean="0"/>
              <a:t>T0A: remove crates in racks C33-34</a:t>
            </a:r>
            <a:endParaRPr lang="en-US" sz="1600" dirty="0"/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V="1">
            <a:off x="6209247" y="3557485"/>
            <a:ext cx="978054" cy="87321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707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w50 – Tue 11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16200000">
            <a:off x="4040985" y="2770320"/>
            <a:ext cx="929155" cy="5258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Ventilation (</a:t>
            </a:r>
            <a:r>
              <a:rPr lang="en-US" sz="1200" dirty="0" err="1" smtClean="0"/>
              <a:t>top+MNF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3567618" y="1877096"/>
            <a:ext cx="1048833" cy="5745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Unbolt door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4776749" y="1965458"/>
            <a:ext cx="1636214" cy="2002745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 access inside L3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12964" y="2568682"/>
            <a:ext cx="759618" cy="830341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No access Dipole/FASS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557" y="54920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91187" y="2679540"/>
            <a:ext cx="933502" cy="66137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Disconnect TPC laser cables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233680" y="931721"/>
            <a:ext cx="4198585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VIP visit (</a:t>
            </a:r>
            <a:r>
              <a:rPr lang="en-US" sz="1400" dirty="0" err="1" smtClean="0"/>
              <a:t>A.Knospe</a:t>
            </a:r>
            <a:r>
              <a:rPr lang="en-US" sz="1400" dirty="0" smtClean="0"/>
              <a:t>, 16:50 to </a:t>
            </a:r>
            <a:r>
              <a:rPr lang="en-US" sz="1400" smtClean="0"/>
              <a:t>17:20) </a:t>
            </a:r>
            <a:r>
              <a:rPr lang="mr-IN" sz="1400" dirty="0" smtClean="0"/>
              <a:t>–</a:t>
            </a:r>
            <a:r>
              <a:rPr lang="en-US" sz="1400" dirty="0" smtClean="0"/>
              <a:t> surface only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616451" y="1070221"/>
            <a:ext cx="3037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Start at 6:00 (Didier + ALTEAD)</a:t>
            </a:r>
            <a:endParaRPr lang="en-US" sz="1600" dirty="0"/>
          </a:p>
        </p:txBody>
      </p:sp>
      <p:cxnSp>
        <p:nvCxnSpPr>
          <p:cNvPr id="17" name="Straight Arrow Connector 16"/>
          <p:cNvCxnSpPr>
            <a:stCxn id="3" idx="2"/>
          </p:cNvCxnSpPr>
          <p:nvPr/>
        </p:nvCxnSpPr>
        <p:spPr>
          <a:xfrm flipH="1">
            <a:off x="4242646" y="1408775"/>
            <a:ext cx="1892560" cy="37544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38557" y="1280413"/>
            <a:ext cx="359427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transport 4 ST2 quadrants to SX2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58881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37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w50 </a:t>
            </a:r>
            <a:r>
              <a:rPr lang="en-US" sz="2800" dirty="0"/>
              <a:t>– </a:t>
            </a:r>
            <a:r>
              <a:rPr lang="en-US" sz="2800" dirty="0" smtClean="0"/>
              <a:t>Tue 11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2918831" y="1851711"/>
            <a:ext cx="1295402" cy="55007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Disconnect power and cooling comp.magnet</a:t>
            </a:r>
            <a:endParaRPr lang="en-US" sz="1050" dirty="0"/>
          </a:p>
        </p:txBody>
      </p:sp>
      <p:sp>
        <p:nvSpPr>
          <p:cNvPr id="19" name="TextBox 18"/>
          <p:cNvSpPr txBox="1"/>
          <p:nvPr/>
        </p:nvSpPr>
        <p:spPr>
          <a:xfrm>
            <a:off x="238557" y="54920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40355" y="2426418"/>
            <a:ext cx="1280726" cy="6652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MCTS scaffolding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3001274" y="2401782"/>
            <a:ext cx="1123650" cy="72666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comp. magnet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-197000" y="2631866"/>
            <a:ext cx="2001229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139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w50 – Wed 12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31351"/>
            <a:ext cx="7279537" cy="327222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4776749" y="1965458"/>
            <a:ext cx="1636214" cy="2002745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No access inside L3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52185" y="2078736"/>
            <a:ext cx="1170230" cy="9355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Open O-side door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38557" y="54920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34913" y="3626989"/>
            <a:ext cx="1280726" cy="4946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Stabilizers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6412964" y="2568682"/>
            <a:ext cx="759618" cy="830341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No access Dipole/FASS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6963908" y="2809241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cxnSp>
        <p:nvCxnSpPr>
          <p:cNvPr id="18" name="Straight Arrow Connector 17"/>
          <p:cNvCxnSpPr>
            <a:stCxn id="3" idx="0"/>
            <a:endCxn id="16" idx="1"/>
          </p:cNvCxnSpPr>
          <p:nvPr/>
        </p:nvCxnSpPr>
        <p:spPr>
          <a:xfrm flipH="1" flipV="1">
            <a:off x="7267984" y="3279767"/>
            <a:ext cx="11001" cy="84183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986935" y="4121598"/>
            <a:ext cx="2584100" cy="73866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VIC at 15:00. Dismantle </a:t>
            </a:r>
            <a:r>
              <a:rPr lang="en-US" sz="1400" dirty="0"/>
              <a:t>the LV filter boxes of CH5 (and perhaps CH6)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8557" y="930602"/>
            <a:ext cx="2253279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Transport GEMs to GIF++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991969" y="1175308"/>
            <a:ext cx="0" cy="91180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51444" y="867531"/>
            <a:ext cx="1281050" cy="30777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Start at 6:00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484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39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w50 </a:t>
            </a:r>
            <a:r>
              <a:rPr lang="en-US" sz="2800" dirty="0"/>
              <a:t>– </a:t>
            </a:r>
            <a:r>
              <a:rPr lang="en-US" sz="2800" dirty="0" smtClean="0"/>
              <a:t>Wed 12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8557" y="54920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</a:t>
            </a:r>
            <a:r>
              <a:rPr lang="en-US" sz="1600" b="1" dirty="0">
                <a:solidFill>
                  <a:srgbClr val="008000"/>
                </a:solidFill>
              </a:rPr>
              <a:t>c</a:t>
            </a:r>
            <a:r>
              <a:rPr lang="en-US" sz="1600" b="1" dirty="0" smtClean="0">
                <a:solidFill>
                  <a:srgbClr val="008000"/>
                </a:solidFill>
              </a:rPr>
              <a:t>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5046" y="2043387"/>
            <a:ext cx="3228595" cy="3830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power/control cables comp.magnet</a:t>
            </a:r>
          </a:p>
          <a:p>
            <a:pPr algn="ctr"/>
            <a:r>
              <a:rPr lang="en-US" sz="1200" dirty="0" smtClean="0"/>
              <a:t>(store in UX cavern) (EN-EL)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679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December timeline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6950" y="2470567"/>
            <a:ext cx="1304649" cy="1157035"/>
          </a:xfrm>
          <a:prstGeom prst="rect">
            <a:avLst/>
          </a:prstGeom>
        </p:spPr>
      </p:pic>
      <p:cxnSp>
        <p:nvCxnSpPr>
          <p:cNvPr id="15" name="Straight Connector 14"/>
          <p:cNvCxnSpPr>
            <a:endCxn id="37" idx="2"/>
          </p:cNvCxnSpPr>
          <p:nvPr/>
        </p:nvCxnSpPr>
        <p:spPr>
          <a:xfrm>
            <a:off x="457201" y="4503948"/>
            <a:ext cx="7750403" cy="7768"/>
          </a:xfrm>
          <a:prstGeom prst="line">
            <a:avLst/>
          </a:prstGeom>
          <a:ln w="76200" cmpd="sng"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07912" y="3907264"/>
            <a:ext cx="958461" cy="676417"/>
            <a:chOff x="887166" y="1396375"/>
            <a:chExt cx="958461" cy="676417"/>
          </a:xfrm>
        </p:grpSpPr>
        <p:sp>
          <p:nvSpPr>
            <p:cNvPr id="7" name="TextBox 6"/>
            <p:cNvSpPr txBox="1"/>
            <p:nvPr/>
          </p:nvSpPr>
          <p:spPr>
            <a:xfrm>
              <a:off x="1012371" y="1622405"/>
              <a:ext cx="83325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 Black"/>
                  <a:cs typeface="Arial Black"/>
                </a:rPr>
                <a:t>3 Dec ‘18</a:t>
              </a:r>
              <a:endParaRPr lang="en-US" sz="1000" dirty="0">
                <a:latin typeface="Arial Black"/>
                <a:cs typeface="Arial Black"/>
              </a:endParaRPr>
            </a:p>
          </p:txBody>
        </p:sp>
        <p:sp>
          <p:nvSpPr>
            <p:cNvPr id="16" name="Oval 15"/>
            <p:cNvSpPr>
              <a:spLocks/>
            </p:cNvSpPr>
            <p:nvPr/>
          </p:nvSpPr>
          <p:spPr>
            <a:xfrm>
              <a:off x="887166" y="1928792"/>
              <a:ext cx="150827" cy="144000"/>
            </a:xfrm>
            <a:prstGeom prst="ellipse">
              <a:avLst/>
            </a:prstGeom>
            <a:solidFill>
              <a:srgbClr val="FF6600"/>
            </a:solidFill>
            <a:ln w="28575" cmpd="sng">
              <a:solidFill>
                <a:srgbClr val="00009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960607" y="1396375"/>
              <a:ext cx="0" cy="544299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353" y="1240268"/>
            <a:ext cx="1461130" cy="1041134"/>
          </a:xfrm>
          <a:prstGeom prst="rect">
            <a:avLst/>
          </a:prstGeom>
          <a:ln>
            <a:noFill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527126" y="3887073"/>
            <a:ext cx="910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Black"/>
                <a:cs typeface="Arial Black"/>
              </a:rPr>
              <a:t>LS2 starts</a:t>
            </a:r>
            <a:endParaRPr lang="en-US" sz="1000" dirty="0">
              <a:latin typeface="Arial Black"/>
              <a:cs typeface="Arial Black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848559" y="2442729"/>
            <a:ext cx="958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 Black"/>
                <a:cs typeface="Arial Black"/>
              </a:rPr>
              <a:t>Open L3 doors</a:t>
            </a:r>
            <a:endParaRPr lang="en-US" sz="1000" dirty="0">
              <a:latin typeface="Arial Black"/>
              <a:cs typeface="Arial Black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81713" y="1244304"/>
            <a:ext cx="1115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 Black"/>
                <a:cs typeface="Arial Black"/>
              </a:rPr>
              <a:t>Remove shieldings</a:t>
            </a:r>
            <a:endParaRPr lang="en-US" sz="1000" dirty="0">
              <a:latin typeface="Arial Black"/>
              <a:cs typeface="Arial Black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654" y="2470328"/>
            <a:ext cx="1735911" cy="115727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8207604" y="2442729"/>
            <a:ext cx="958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 Black"/>
                <a:cs typeface="Arial Black"/>
              </a:rPr>
              <a:t>Extract TRD SM6</a:t>
            </a:r>
            <a:endParaRPr lang="en-US" sz="1000" dirty="0">
              <a:latin typeface="Arial Black"/>
              <a:cs typeface="Arial Black"/>
            </a:endParaRPr>
          </a:p>
        </p:txBody>
      </p: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650515" y="1241639"/>
            <a:ext cx="3419905" cy="1057932"/>
            <a:chOff x="-466725" y="72120"/>
            <a:chExt cx="12658725" cy="4090305"/>
          </a:xfrm>
        </p:grpSpPr>
        <p:pic>
          <p:nvPicPr>
            <p:cNvPr id="45" name="Picture 44" descr="P5110138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24712" y="82423"/>
              <a:ext cx="4967288" cy="4080002"/>
            </a:xfrm>
            <a:prstGeom prst="rect">
              <a:avLst/>
            </a:prstGeom>
          </p:spPr>
        </p:pic>
        <p:pic>
          <p:nvPicPr>
            <p:cNvPr id="46" name="Picture 45" descr="P5110144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466725" y="72120"/>
              <a:ext cx="5429250" cy="4090304"/>
            </a:xfrm>
            <a:prstGeom prst="rect">
              <a:avLst/>
            </a:prstGeom>
          </p:spPr>
        </p:pic>
        <p:pic>
          <p:nvPicPr>
            <p:cNvPr id="47" name="Picture 2" descr="\\dfs.cern.ch@SSL\DavWWWRoot\dfs\Workspaces\e\ellaudi\Alice_photo\pictures\2014_04_11_beam_pipe_protection_back\DSCN0060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654238" y="82425"/>
              <a:ext cx="5882233" cy="4069697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Group 47"/>
          <p:cNvGrpSpPr/>
          <p:nvPr/>
        </p:nvGrpSpPr>
        <p:grpSpPr>
          <a:xfrm>
            <a:off x="3602190" y="2400300"/>
            <a:ext cx="794529" cy="2191781"/>
            <a:chOff x="887166" y="-118989"/>
            <a:chExt cx="794529" cy="2191781"/>
          </a:xfrm>
        </p:grpSpPr>
        <p:sp>
          <p:nvSpPr>
            <p:cNvPr id="49" name="TextBox 48"/>
            <p:cNvSpPr txBox="1"/>
            <p:nvPr/>
          </p:nvSpPr>
          <p:spPr>
            <a:xfrm>
              <a:off x="1012371" y="1622405"/>
              <a:ext cx="6693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 Black"/>
                  <a:cs typeface="Arial Black"/>
                </a:rPr>
                <a:t>10 Dec</a:t>
              </a:r>
              <a:endParaRPr lang="en-US" sz="1000" dirty="0">
                <a:latin typeface="Arial Black"/>
                <a:cs typeface="Arial Black"/>
              </a:endParaRPr>
            </a:p>
          </p:txBody>
        </p:sp>
        <p:sp>
          <p:nvSpPr>
            <p:cNvPr id="50" name="Oval 49"/>
            <p:cNvSpPr>
              <a:spLocks/>
            </p:cNvSpPr>
            <p:nvPr/>
          </p:nvSpPr>
          <p:spPr>
            <a:xfrm>
              <a:off x="887166" y="1928792"/>
              <a:ext cx="150827" cy="144000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rgbClr val="00009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960607" y="-118989"/>
              <a:ext cx="0" cy="2059664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7145607" y="3906247"/>
            <a:ext cx="794529" cy="676417"/>
            <a:chOff x="887166" y="1396375"/>
            <a:chExt cx="794529" cy="676417"/>
          </a:xfrm>
        </p:grpSpPr>
        <p:sp>
          <p:nvSpPr>
            <p:cNvPr id="53" name="TextBox 52"/>
            <p:cNvSpPr txBox="1"/>
            <p:nvPr/>
          </p:nvSpPr>
          <p:spPr>
            <a:xfrm>
              <a:off x="1012371" y="1622405"/>
              <a:ext cx="6693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 Black"/>
                  <a:cs typeface="Arial Black"/>
                </a:rPr>
                <a:t>19 Dec</a:t>
              </a:r>
              <a:endParaRPr lang="en-US" sz="1000" dirty="0">
                <a:latin typeface="Arial Black"/>
                <a:cs typeface="Arial Black"/>
              </a:endParaRPr>
            </a:p>
          </p:txBody>
        </p:sp>
        <p:sp>
          <p:nvSpPr>
            <p:cNvPr id="54" name="Oval 53"/>
            <p:cNvSpPr>
              <a:spLocks/>
            </p:cNvSpPr>
            <p:nvPr/>
          </p:nvSpPr>
          <p:spPr>
            <a:xfrm>
              <a:off x="887166" y="1928792"/>
              <a:ext cx="150827" cy="144000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rgbClr val="00009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 flipV="1">
              <a:off x="960607" y="1396375"/>
              <a:ext cx="0" cy="544299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7" name="Picture 56" descr="P5260056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311" y="1244304"/>
            <a:ext cx="791450" cy="105526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8028811" y="1244304"/>
            <a:ext cx="1093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 Black"/>
                <a:cs typeface="Arial Black"/>
              </a:rPr>
              <a:t>Disconnect PP0/PP1</a:t>
            </a:r>
            <a:endParaRPr lang="en-US" sz="1000" dirty="0">
              <a:latin typeface="Arial Black"/>
              <a:cs typeface="Arial Black"/>
            </a:endParaRPr>
          </a:p>
        </p:txBody>
      </p:sp>
      <p:pic>
        <p:nvPicPr>
          <p:cNvPr id="59" name="Picture 2" descr="https://cds.cern.ch/record/1436153/files/LRsaba_CERN_0212_3219.jpg?version=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6373" y="2455429"/>
            <a:ext cx="2114667" cy="116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278039" y="2442729"/>
            <a:ext cx="11156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 Black"/>
                <a:cs typeface="Arial Black"/>
              </a:rPr>
              <a:t>Remove forward detectors and beampipe</a:t>
            </a:r>
            <a:endParaRPr lang="en-US" sz="1000" dirty="0">
              <a:latin typeface="Arial Black"/>
              <a:cs typeface="Arial Black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207604" y="3907299"/>
            <a:ext cx="999546" cy="676417"/>
            <a:chOff x="887166" y="1396375"/>
            <a:chExt cx="999546" cy="676417"/>
          </a:xfrm>
        </p:grpSpPr>
        <p:sp>
          <p:nvSpPr>
            <p:cNvPr id="36" name="TextBox 35"/>
            <p:cNvSpPr txBox="1"/>
            <p:nvPr/>
          </p:nvSpPr>
          <p:spPr>
            <a:xfrm>
              <a:off x="967921" y="1622405"/>
              <a:ext cx="9187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 Black"/>
                  <a:cs typeface="Arial Black"/>
                </a:rPr>
                <a:t>21 Dec ‘18</a:t>
              </a:r>
              <a:endParaRPr lang="en-US" sz="1000" dirty="0">
                <a:latin typeface="Arial Black"/>
                <a:cs typeface="Arial Black"/>
              </a:endParaRPr>
            </a:p>
          </p:txBody>
        </p:sp>
        <p:sp>
          <p:nvSpPr>
            <p:cNvPr id="37" name="Oval 36"/>
            <p:cNvSpPr>
              <a:spLocks/>
            </p:cNvSpPr>
            <p:nvPr/>
          </p:nvSpPr>
          <p:spPr>
            <a:xfrm>
              <a:off x="887166" y="1928792"/>
              <a:ext cx="150827" cy="144000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rgbClr val="00009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V="1">
              <a:off x="960607" y="1396375"/>
              <a:ext cx="0" cy="544299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437340" y="3905690"/>
            <a:ext cx="794529" cy="676417"/>
            <a:chOff x="887166" y="1396375"/>
            <a:chExt cx="794529" cy="676417"/>
          </a:xfrm>
        </p:grpSpPr>
        <p:sp>
          <p:nvSpPr>
            <p:cNvPr id="41" name="TextBox 40"/>
            <p:cNvSpPr txBox="1"/>
            <p:nvPr/>
          </p:nvSpPr>
          <p:spPr>
            <a:xfrm>
              <a:off x="1012371" y="1622405"/>
              <a:ext cx="6693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 Black"/>
                  <a:cs typeface="Arial Black"/>
                </a:rPr>
                <a:t>13 Dec</a:t>
              </a:r>
              <a:endParaRPr lang="en-US" sz="1000" dirty="0">
                <a:latin typeface="Arial Black"/>
                <a:cs typeface="Arial Black"/>
              </a:endParaRPr>
            </a:p>
          </p:txBody>
        </p:sp>
        <p:sp>
          <p:nvSpPr>
            <p:cNvPr id="42" name="Oval 41"/>
            <p:cNvSpPr>
              <a:spLocks/>
            </p:cNvSpPr>
            <p:nvPr/>
          </p:nvSpPr>
          <p:spPr>
            <a:xfrm>
              <a:off x="887166" y="1928792"/>
              <a:ext cx="150827" cy="144000"/>
            </a:xfrm>
            <a:prstGeom prst="ellipse">
              <a:avLst/>
            </a:prstGeom>
            <a:solidFill>
              <a:schemeClr val="bg1"/>
            </a:solidFill>
            <a:ln w="28575" cmpd="sng">
              <a:solidFill>
                <a:srgbClr val="00009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 flipV="1">
              <a:off x="960607" y="1396375"/>
              <a:ext cx="0" cy="544299"/>
            </a:xfrm>
            <a:prstGeom prst="line">
              <a:avLst/>
            </a:prstGeom>
            <a:ln w="28575" cmpd="sng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5420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w50 – Thu 13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40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93083" y="2252165"/>
            <a:ext cx="1433242" cy="3165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MNF wall</a:t>
            </a:r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2482735" y="4459452"/>
            <a:ext cx="269221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Transfer blocks from I to O-side</a:t>
            </a:r>
            <a:endParaRPr lang="en-US" sz="1400" dirty="0"/>
          </a:p>
        </p:txBody>
      </p:sp>
      <p:cxnSp>
        <p:nvCxnSpPr>
          <p:cNvPr id="18" name="Straight Arrow Connector 17"/>
          <p:cNvCxnSpPr>
            <a:stCxn id="17" idx="0"/>
            <a:endCxn id="14" idx="2"/>
          </p:cNvCxnSpPr>
          <p:nvPr/>
        </p:nvCxnSpPr>
        <p:spPr>
          <a:xfrm flipV="1">
            <a:off x="3828842" y="2568682"/>
            <a:ext cx="80862" cy="189077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909704" y="3077719"/>
            <a:ext cx="951916" cy="391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L3 access bridge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3680" y="855148"/>
            <a:ext cx="3309019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Start L3 access without watcher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3680" y="465574"/>
            <a:ext cx="277381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6200000">
            <a:off x="6870218" y="2809241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>
            <a:off x="2351080" y="2577777"/>
            <a:ext cx="846392" cy="9291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Put TRD scaffolding</a:t>
            </a:r>
            <a:endParaRPr lang="en-US" sz="1100" dirty="0"/>
          </a:p>
        </p:txBody>
      </p:sp>
      <p:sp>
        <p:nvSpPr>
          <p:cNvPr id="24" name="Rectangle 23"/>
          <p:cNvSpPr/>
          <p:nvPr/>
        </p:nvSpPr>
        <p:spPr>
          <a:xfrm>
            <a:off x="1602531" y="2765698"/>
            <a:ext cx="678954" cy="46001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PHOS cooling</a:t>
            </a:r>
            <a:endParaRPr lang="en-US" sz="1100" dirty="0"/>
          </a:p>
        </p:txBody>
      </p:sp>
      <p:sp>
        <p:nvSpPr>
          <p:cNvPr id="25" name="Rectangle 24"/>
          <p:cNvSpPr/>
          <p:nvPr/>
        </p:nvSpPr>
        <p:spPr>
          <a:xfrm>
            <a:off x="91571" y="3608781"/>
            <a:ext cx="2007389" cy="116955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400" dirty="0" smtClean="0"/>
              <a:t>Clean </a:t>
            </a:r>
            <a:r>
              <a:rPr lang="en-US" sz="1400" dirty="0"/>
              <a:t>the compressor and pump stations, collect and remove residual </a:t>
            </a:r>
            <a:r>
              <a:rPr lang="en-US" sz="1400" dirty="0" smtClean="0"/>
              <a:t>C6F14. RP check (Klaus)</a:t>
            </a:r>
            <a:endParaRPr lang="en-US" sz="1400" dirty="0"/>
          </a:p>
        </p:txBody>
      </p:sp>
      <p:cxnSp>
        <p:nvCxnSpPr>
          <p:cNvPr id="26" name="Straight Arrow Connector 25"/>
          <p:cNvCxnSpPr>
            <a:stCxn id="25" idx="0"/>
            <a:endCxn id="24" idx="2"/>
          </p:cNvCxnSpPr>
          <p:nvPr/>
        </p:nvCxnSpPr>
        <p:spPr>
          <a:xfrm flipV="1">
            <a:off x="1095266" y="3225714"/>
            <a:ext cx="846742" cy="38306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619363" y="855148"/>
            <a:ext cx="2544988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Start LHC tunnel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675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41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w50 </a:t>
            </a:r>
            <a:r>
              <a:rPr lang="en-US" sz="2800" dirty="0"/>
              <a:t>– </a:t>
            </a:r>
            <a:r>
              <a:rPr lang="en-US" sz="2800" dirty="0" smtClean="0"/>
              <a:t>Thu 13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3680" y="465574"/>
            <a:ext cx="277381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access from 10:00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rot="16200000">
            <a:off x="555127" y="2640471"/>
            <a:ext cx="1187930" cy="7598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</a:t>
            </a:r>
          </a:p>
          <a:p>
            <a:pPr algn="ctr"/>
            <a:r>
              <a:rPr lang="en-US" sz="1200" dirty="0" smtClean="0"/>
              <a:t>beampipe shielding behind ADA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815046" y="1650267"/>
            <a:ext cx="3228595" cy="38303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cooling hoses comp.magnet</a:t>
            </a:r>
          </a:p>
          <a:p>
            <a:pPr algn="ctr"/>
            <a:r>
              <a:rPr lang="en-US" sz="1200" dirty="0" smtClean="0"/>
              <a:t>(store in UX cavern) (EN-CV)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024070" y="4135124"/>
            <a:ext cx="1442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 at 8:30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0"/>
            <a:endCxn id="19" idx="1"/>
          </p:cNvCxnSpPr>
          <p:nvPr/>
        </p:nvCxnSpPr>
        <p:spPr>
          <a:xfrm flipH="1" flipV="1">
            <a:off x="1149092" y="3614348"/>
            <a:ext cx="596070" cy="520776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15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w50 – Fri 14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504809" y="3497837"/>
            <a:ext cx="1170230" cy="715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Open I-side door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3971327" y="2700661"/>
            <a:ext cx="1068472" cy="5258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Ventilation (bottom+ top)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1697538" y="4465577"/>
            <a:ext cx="5052047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Continue Saturday if not finished (2 people ALTEAD needed)</a:t>
            </a:r>
            <a:endParaRPr lang="en-US" sz="1400" dirty="0"/>
          </a:p>
        </p:txBody>
      </p:sp>
      <p:cxnSp>
        <p:nvCxnSpPr>
          <p:cNvPr id="16" name="Straight Arrow Connector 15"/>
          <p:cNvCxnSpPr>
            <a:stCxn id="15" idx="0"/>
            <a:endCxn id="14" idx="2"/>
          </p:cNvCxnSpPr>
          <p:nvPr/>
        </p:nvCxnSpPr>
        <p:spPr>
          <a:xfrm flipH="1" flipV="1">
            <a:off x="4089924" y="4213752"/>
            <a:ext cx="133638" cy="251825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16200000">
            <a:off x="6870218" y="2809241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1602531" y="2765698"/>
            <a:ext cx="678954" cy="46001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PHOS cooling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231407" y="840576"/>
            <a:ext cx="4506951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+ P2 tech (SX2): load test Miniframe lifting jig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93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w50 </a:t>
            </a:r>
            <a:r>
              <a:rPr lang="en-US" sz="2800" dirty="0"/>
              <a:t>– </a:t>
            </a:r>
            <a:r>
              <a:rPr lang="en-US" sz="2800" dirty="0" smtClean="0"/>
              <a:t>Fri 14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2737526" y="3336324"/>
            <a:ext cx="1887389" cy="2962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Install cable baskets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2737526" y="2003807"/>
            <a:ext cx="1887389" cy="29623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Install cable baskets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233680" y="843856"/>
            <a:ext cx="380370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ALTEAD: bring compensator magnet to SX2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-139349" y="2614470"/>
            <a:ext cx="2116796" cy="3601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PP0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rot="16200000">
            <a:off x="-622911" y="2480003"/>
            <a:ext cx="2116796" cy="62907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beampipe sticking out from LHC tunnel</a:t>
            </a:r>
            <a:endParaRPr lang="en-US" sz="1200" dirty="0"/>
          </a:p>
        </p:txBody>
      </p:sp>
      <p:sp>
        <p:nvSpPr>
          <p:cNvPr id="25" name="Rectangle 24"/>
          <p:cNvSpPr/>
          <p:nvPr/>
        </p:nvSpPr>
        <p:spPr>
          <a:xfrm>
            <a:off x="1099116" y="2472739"/>
            <a:ext cx="778982" cy="695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Put plate to close shielding opening</a:t>
            </a:r>
            <a:endParaRPr lang="en-US" sz="1050" dirty="0"/>
          </a:p>
        </p:txBody>
      </p:sp>
      <p:sp>
        <p:nvSpPr>
          <p:cNvPr id="26" name="Rectangle 25"/>
          <p:cNvSpPr/>
          <p:nvPr/>
        </p:nvSpPr>
        <p:spPr>
          <a:xfrm>
            <a:off x="1878098" y="2528700"/>
            <a:ext cx="964126" cy="5838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Remove beampipe beam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96236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w51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4291105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ALICE technicians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436432" y="4291105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Institutes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2415664" y="4277596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Transport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374367" y="4277597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Other CERN groups</a:t>
            </a:r>
            <a:endParaRPr lang="en-US" sz="1050" dirty="0"/>
          </a:p>
        </p:txBody>
      </p:sp>
      <p:sp>
        <p:nvSpPr>
          <p:cNvPr id="11" name="Rectangle 10"/>
          <p:cNvSpPr/>
          <p:nvPr/>
        </p:nvSpPr>
        <p:spPr>
          <a:xfrm>
            <a:off x="3394895" y="4277596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32011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w51 – Mon 17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48299" y="465574"/>
            <a:ext cx="3845123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Start UX visits (Sunday 16 December)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4310" y="3273543"/>
            <a:ext cx="1433242" cy="3165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TRD wall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4770232" y="2192743"/>
            <a:ext cx="1643307" cy="151682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</a:t>
            </a:r>
          </a:p>
          <a:p>
            <a:pPr algn="ctr"/>
            <a:r>
              <a:rPr lang="en-US" sz="1400" dirty="0" smtClean="0"/>
              <a:t>6 TRD SMs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76170" y="1559186"/>
            <a:ext cx="4348804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TOF: disconnect services in view of TRD6 extraction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16" idx="2"/>
            <a:endCxn id="13" idx="0"/>
          </p:cNvCxnSpPr>
          <p:nvPr/>
        </p:nvCxnSpPr>
        <p:spPr>
          <a:xfrm flipH="1">
            <a:off x="5591886" y="1866963"/>
            <a:ext cx="1258686" cy="325780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3680" y="866783"/>
            <a:ext cx="2799101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Visit (77 people, 13:30): </a:t>
            </a:r>
            <a:r>
              <a:rPr lang="en-US" sz="1400" dirty="0" err="1" smtClean="0"/>
              <a:t>Despina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2349517" y="2865051"/>
            <a:ext cx="778790" cy="408491"/>
          </a:xfrm>
          <a:prstGeom prst="rect">
            <a:avLst/>
          </a:prstGeom>
          <a:solidFill>
            <a:srgbClr val="CC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TRD survey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488928" y="2616889"/>
            <a:ext cx="1280688" cy="62794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Noise measurement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233153" y="1212033"/>
            <a:ext cx="191410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Switch-off CTP crates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2220931" y="1212033"/>
            <a:ext cx="477566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EN-CV: put TRD cooling plant in stand-by and drain water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89621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w51 </a:t>
            </a:r>
            <a:r>
              <a:rPr lang="en-US" sz="2800" dirty="0"/>
              <a:t>– </a:t>
            </a:r>
            <a:r>
              <a:rPr lang="en-US" sz="2800" dirty="0" smtClean="0"/>
              <a:t>Mon 17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270368" y="2495368"/>
            <a:ext cx="3814040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 (after working hours)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750020" y="2028042"/>
            <a:ext cx="3445258" cy="152944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PP0</a:t>
            </a:r>
          </a:p>
          <a:p>
            <a:pPr algn="ctr"/>
            <a:r>
              <a:rPr lang="en-US" sz="1400" dirty="0" smtClean="0"/>
              <a:t>(unfold cables into miniframe)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1326820" y="3909810"/>
            <a:ext cx="2932403" cy="409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ITS/SPD/TPC cooling hoses (nacelle)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853720" y="4319790"/>
            <a:ext cx="1679874" cy="409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optical fibers (nacelle)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8312" y="1428365"/>
            <a:ext cx="290567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See TRD patch panel (Kai, Arturo)</a:t>
            </a:r>
            <a:endParaRPr lang="en-US" sz="1400" dirty="0"/>
          </a:p>
        </p:txBody>
      </p:sp>
      <p:cxnSp>
        <p:nvCxnSpPr>
          <p:cNvPr id="24" name="Straight Arrow Connector 23"/>
          <p:cNvCxnSpPr>
            <a:stCxn id="18" idx="2"/>
          </p:cNvCxnSpPr>
          <p:nvPr/>
        </p:nvCxnSpPr>
        <p:spPr>
          <a:xfrm flipH="1">
            <a:off x="750023" y="1736142"/>
            <a:ext cx="851127" cy="60453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309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w51 – Tue 18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04310" y="2369128"/>
            <a:ext cx="1433242" cy="11498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TRD platform and rotator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5648232" y="268670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33680" y="85543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680" y="465574"/>
            <a:ext cx="7733608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lift maintenance from 6:00 AM to 8:00 AM, cavern access after 8:00 AM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7421281" y="2822581"/>
            <a:ext cx="1089698" cy="2778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MTR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7569543" y="2183420"/>
            <a:ext cx="515349" cy="217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/>
              <a:t>Nacelle</a:t>
            </a:r>
            <a:endParaRPr lang="en-US" sz="1100" b="1" dirty="0"/>
          </a:p>
        </p:txBody>
      </p:sp>
      <p:cxnSp>
        <p:nvCxnSpPr>
          <p:cNvPr id="18" name="Straight Arrow Connector 17"/>
          <p:cNvCxnSpPr>
            <a:stCxn id="3" idx="0"/>
          </p:cNvCxnSpPr>
          <p:nvPr/>
        </p:nvCxnSpPr>
        <p:spPr>
          <a:xfrm flipV="1">
            <a:off x="6746360" y="3506343"/>
            <a:ext cx="1219770" cy="74872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16200000">
            <a:off x="6488928" y="2616889"/>
            <a:ext cx="1280688" cy="62794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Noise measurement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4903049" y="4255065"/>
            <a:ext cx="3686622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Check of FE card extraction tools + visit of CERN EN-EA-CT team. Need to open one half plane of MTR</a:t>
            </a:r>
          </a:p>
        </p:txBody>
      </p:sp>
    </p:spTree>
    <p:extLst>
      <p:ext uri="{BB962C8B-B14F-4D97-AF65-F5344CB8AC3E}">
        <p14:creationId xmlns:p14="http://schemas.microsoft.com/office/powerpoint/2010/main" val="360639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48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w51 </a:t>
            </a:r>
            <a:r>
              <a:rPr lang="en-US" sz="2800" dirty="0"/>
              <a:t>– </a:t>
            </a:r>
            <a:r>
              <a:rPr lang="en-US" sz="2800" dirty="0" smtClean="0"/>
              <a:t>Tue 18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270368" y="2495368"/>
            <a:ext cx="3814040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 (after working hours)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750020" y="2028042"/>
            <a:ext cx="3445258" cy="1529440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PP0</a:t>
            </a:r>
          </a:p>
          <a:p>
            <a:pPr algn="ctr"/>
            <a:r>
              <a:rPr lang="en-US" sz="1400" dirty="0" smtClean="0"/>
              <a:t>(unfold cables into miniframe)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1181502" y="1285981"/>
            <a:ext cx="2932403" cy="409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ITS/SPD/TPC cooling hoses (nacelle)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948493" y="879312"/>
            <a:ext cx="1679874" cy="4099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optical fibers (nacelle)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87938" y="841209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680" y="465574"/>
            <a:ext cx="7733608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Cavern lift maintenance from 6:00 AM to 8:00 AM, cavern access after 8:00 AM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72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w51 – Wed 19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49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595050" y="2192743"/>
            <a:ext cx="2818489" cy="126363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Extract TRD6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233680" y="1196399"/>
            <a:ext cx="492782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ALTEAD: bring TRD6 in SXL2 tent (transfer into blue frame)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5648232" y="295805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7421281" y="2822581"/>
            <a:ext cx="1089698" cy="2778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MTR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7569543" y="2183420"/>
            <a:ext cx="515349" cy="217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/>
              <a:t>Nacelle</a:t>
            </a:r>
            <a:endParaRPr lang="en-US" sz="1100" b="1" dirty="0"/>
          </a:p>
        </p:txBody>
      </p:sp>
      <p:sp>
        <p:nvSpPr>
          <p:cNvPr id="16" name="Rectangle 15"/>
          <p:cNvSpPr/>
          <p:nvPr/>
        </p:nvSpPr>
        <p:spPr>
          <a:xfrm rot="16200000">
            <a:off x="6488928" y="2616889"/>
            <a:ext cx="1280688" cy="62794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Noise measurement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680" y="841576"/>
            <a:ext cx="7923927" cy="307777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EN-EL: test secours. Cut general-services (6:00 AM - 6:10 AM). No access from 5:00 to 8:00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3680" y="1544496"/>
            <a:ext cx="2253279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Transport GEMs to GIF++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235024" y="1884966"/>
            <a:ext cx="2732364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Switch-over to ARCAL 10 (SG2)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3149505" y="470955"/>
            <a:ext cx="3913551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ALTEAD (SX2): bring big PX24 beams outside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452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December key dates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>
                <a:latin typeface="Arial"/>
              </a:rPr>
              <a:t>LS2 preparatory meeting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800" b="1" dirty="0" smtClean="0"/>
              <a:t>ZEM</a:t>
            </a:r>
            <a:r>
              <a:rPr lang="en-US" sz="1800" dirty="0" smtClean="0"/>
              <a:t> removal: 3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BLM</a:t>
            </a:r>
            <a:r>
              <a:rPr lang="en-US" sz="1800" dirty="0" smtClean="0"/>
              <a:t> removal: 4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PMD</a:t>
            </a:r>
            <a:r>
              <a:rPr lang="en-US" sz="1800" dirty="0" smtClean="0"/>
              <a:t> removal: 7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FMD1-V0A</a:t>
            </a:r>
            <a:r>
              <a:rPr lang="en-US" sz="1800" dirty="0" smtClean="0"/>
              <a:t> and </a:t>
            </a:r>
            <a:r>
              <a:rPr lang="en-US" sz="1800" b="1" dirty="0" smtClean="0"/>
              <a:t>T0A</a:t>
            </a:r>
            <a:r>
              <a:rPr lang="en-US" sz="1800" dirty="0" smtClean="0"/>
              <a:t> removal: 10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ADA</a:t>
            </a:r>
            <a:r>
              <a:rPr lang="en-US" sz="1800" dirty="0" smtClean="0"/>
              <a:t> removal: 10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TPC</a:t>
            </a:r>
            <a:r>
              <a:rPr lang="en-US" sz="1800" dirty="0" smtClean="0"/>
              <a:t> disconnection: from 3 Dec</a:t>
            </a:r>
          </a:p>
          <a:p>
            <a:pPr>
              <a:spcBef>
                <a:spcPts val="300"/>
              </a:spcBef>
            </a:pPr>
            <a:r>
              <a:rPr lang="en-US" sz="1800" b="1" dirty="0"/>
              <a:t>ITS</a:t>
            </a:r>
            <a:r>
              <a:rPr lang="en-US" sz="1800" dirty="0"/>
              <a:t> </a:t>
            </a:r>
            <a:r>
              <a:rPr lang="en-US" sz="1800" dirty="0" smtClean="0"/>
              <a:t>disconnection: </a:t>
            </a:r>
            <a:r>
              <a:rPr lang="en-US" sz="1800" dirty="0"/>
              <a:t>from 11 </a:t>
            </a:r>
            <a:r>
              <a:rPr lang="en-US" sz="1800" dirty="0" smtClean="0"/>
              <a:t>Dec</a:t>
            </a:r>
          </a:p>
          <a:p>
            <a:pPr>
              <a:spcBef>
                <a:spcPts val="300"/>
              </a:spcBef>
            </a:pPr>
            <a:r>
              <a:rPr lang="en-US" sz="1800" dirty="0" smtClean="0"/>
              <a:t>Open </a:t>
            </a:r>
            <a:r>
              <a:rPr lang="en-US" sz="1800" b="1" dirty="0" smtClean="0"/>
              <a:t>L3 doors</a:t>
            </a:r>
            <a:r>
              <a:rPr lang="en-US" sz="1800" dirty="0" smtClean="0"/>
              <a:t>: Friday 14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TRD6</a:t>
            </a:r>
            <a:r>
              <a:rPr lang="en-US" sz="1800" dirty="0" smtClean="0"/>
              <a:t> disconnection: 17-18 Dec</a:t>
            </a:r>
          </a:p>
          <a:p>
            <a:pPr>
              <a:spcBef>
                <a:spcPts val="300"/>
              </a:spcBef>
            </a:pPr>
            <a:r>
              <a:rPr lang="en-US" sz="1800" b="1" dirty="0" smtClean="0"/>
              <a:t>TRD6</a:t>
            </a:r>
            <a:r>
              <a:rPr lang="en-US" sz="1800" dirty="0" smtClean="0"/>
              <a:t> extraction: 19 Dec</a:t>
            </a:r>
            <a:endParaRPr lang="en-US" sz="1800" dirty="0"/>
          </a:p>
          <a:p>
            <a:pPr>
              <a:spcBef>
                <a:spcPts val="300"/>
              </a:spcBef>
            </a:pP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345857" y="2220145"/>
            <a:ext cx="2611072" cy="584776"/>
          </a:xfrm>
          <a:prstGeom prst="rect">
            <a:avLst/>
          </a:prstGeom>
          <a:solidFill>
            <a:srgbClr val="BBD3F8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Please make sure you are available on these dates!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6125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50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w51 </a:t>
            </a:r>
            <a:r>
              <a:rPr lang="en-US" sz="2800" dirty="0"/>
              <a:t>– </a:t>
            </a:r>
            <a:r>
              <a:rPr lang="en-US" sz="2800" dirty="0" smtClean="0"/>
              <a:t>Wed 19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6270368" y="2495368"/>
            <a:ext cx="3814040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Disconnect TPC-A (after working hours)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750020" y="2028042"/>
            <a:ext cx="3445258" cy="1529440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PP0</a:t>
            </a:r>
          </a:p>
          <a:p>
            <a:pPr algn="ctr"/>
            <a:r>
              <a:rPr lang="en-US" sz="1400" dirty="0" smtClean="0"/>
              <a:t>(unfold cables into miniframe)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35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w51 – Thu 20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51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40023" y="2527226"/>
            <a:ext cx="1113846" cy="9291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TRD scaffolding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260187" y="2457717"/>
            <a:ext cx="1383684" cy="102306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Remove TRD platform and walls</a:t>
            </a:r>
            <a:endParaRPr lang="en-US" sz="1600" b="1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5648232" y="284762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16200000">
            <a:off x="7421281" y="2822581"/>
            <a:ext cx="1089698" cy="27782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MTR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7569543" y="2183420"/>
            <a:ext cx="515349" cy="21701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b="1" dirty="0" smtClean="0"/>
              <a:t>Nacelle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399589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w51 </a:t>
            </a:r>
            <a:r>
              <a:rPr lang="en-US" sz="2800" dirty="0"/>
              <a:t>– </a:t>
            </a:r>
            <a:r>
              <a:rPr lang="en-US" sz="2800" dirty="0" smtClean="0"/>
              <a:t>Thu 20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 rot="16200000">
            <a:off x="6525754" y="2434404"/>
            <a:ext cx="2116796" cy="720273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ITS PP1 (attach cables on TPC)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750020" y="2028042"/>
            <a:ext cx="3445258" cy="1529440"/>
          </a:xfrm>
          <a:prstGeom prst="rect">
            <a:avLst/>
          </a:prstGeom>
          <a:solidFill>
            <a:srgbClr val="BBD3F8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Disconnect PP0</a:t>
            </a:r>
          </a:p>
          <a:p>
            <a:pPr algn="ctr"/>
            <a:r>
              <a:rPr lang="en-US" sz="1400" dirty="0" smtClean="0"/>
              <a:t>(unfold cables into miniframe)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33680" y="465574"/>
            <a:ext cx="2853666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CCFFCC"/>
            </a:bgClr>
          </a:pattFill>
          <a:ln w="1905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8000"/>
                </a:solidFill>
              </a:rPr>
              <a:t>Unrestricted cavern access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6200000">
            <a:off x="6706371" y="2530495"/>
            <a:ext cx="2943730" cy="4426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Remove beampipe protection</a:t>
            </a:r>
          </a:p>
          <a:p>
            <a:pPr algn="ctr"/>
            <a:r>
              <a:rPr lang="en-US" sz="1200" dirty="0" smtClean="0"/>
              <a:t>between</a:t>
            </a:r>
            <a:r>
              <a:rPr lang="en-US" sz="1200" dirty="0"/>
              <a:t> </a:t>
            </a:r>
            <a:r>
              <a:rPr lang="en-US" sz="1200" dirty="0" smtClean="0"/>
              <a:t>MNF and TPC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4990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w51 – Fri 21 Dec 2018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260187" y="2463163"/>
            <a:ext cx="1383684" cy="102306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Remove TRD walls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3680" y="465574"/>
            <a:ext cx="5669441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 access cavern whole day (ALTEAD starts at 6:00 AM)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35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w51 </a:t>
            </a:r>
            <a:r>
              <a:rPr lang="en-US" sz="2800" dirty="0"/>
              <a:t>– </a:t>
            </a:r>
            <a:r>
              <a:rPr lang="en-US" sz="2800" dirty="0" smtClean="0"/>
              <a:t>Fri 21 </a:t>
            </a:r>
            <a:r>
              <a:rPr lang="en-US" sz="2800" dirty="0"/>
              <a:t>Dec </a:t>
            </a:r>
            <a:r>
              <a:rPr lang="en-US" sz="2800" dirty="0" smtClean="0"/>
              <a:t>2018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33680" y="465574"/>
            <a:ext cx="5669441" cy="338554"/>
          </a:xfrm>
          <a:prstGeom prst="rect">
            <a:avLst/>
          </a:prstGeom>
          <a:pattFill prst="pct5">
            <a:fgClr>
              <a:prstClr val="black"/>
            </a:fgClr>
            <a:bgClr>
              <a:srgbClr val="FFFF00"/>
            </a:bgClr>
          </a:pattFill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No access cavern whole day (ALTEAD starts at 6:00 AM)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0355" y="2426418"/>
            <a:ext cx="1280726" cy="6652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Remove MCTS scaffolding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51515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2052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Activities Xmas closure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6915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Xmas 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 access to CERN during Xmas closure. Please send an email to us (Arturo/Andre) before Wednesday 19.12 if you plan to access CERN.</a:t>
            </a:r>
          </a:p>
          <a:p>
            <a:endParaRPr lang="en-US" sz="1800" dirty="0"/>
          </a:p>
          <a:p>
            <a:r>
              <a:rPr lang="en-US" sz="1800" dirty="0" smtClean="0"/>
              <a:t>BE-ICS: evacuation sirens tests </a:t>
            </a:r>
            <a:r>
              <a:rPr lang="mr-IN" sz="1800" dirty="0" smtClean="0"/>
              <a:t>–</a:t>
            </a:r>
            <a:r>
              <a:rPr lang="en-US" sz="1800" dirty="0" smtClean="0"/>
              <a:t> 27.12 from 8:00 to 12:00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705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4"/>
            <a:ext cx="8226854" cy="35149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Jan-Feb activities 1/2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57</a:t>
            </a:fld>
            <a:endParaRPr lang="en-US"/>
          </a:p>
        </p:txBody>
      </p:sp>
      <p:pic>
        <p:nvPicPr>
          <p:cNvPr id="8" name="Picture 7" descr="Screenshot 2018-12-06 16.04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74" y="361400"/>
            <a:ext cx="8449326" cy="478209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451595" y="1272162"/>
            <a:ext cx="1203563" cy="16077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92987" y="4974560"/>
            <a:ext cx="1302155" cy="16893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548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58</a:t>
            </a:fld>
            <a:endParaRPr lang="en-US"/>
          </a:p>
        </p:txBody>
      </p:sp>
      <p:pic>
        <p:nvPicPr>
          <p:cNvPr id="3" name="Picture 2" descr="Screenshot 2018-12-06 16.07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7609"/>
            <a:ext cx="9144000" cy="4250675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149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Jan-Feb activities 2/2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3892492" y="4243871"/>
            <a:ext cx="1321588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785253" y="2682201"/>
            <a:ext cx="1321588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07057" y="1814841"/>
            <a:ext cx="1321588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446047" y="3229465"/>
            <a:ext cx="1321588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814442" y="2875903"/>
            <a:ext cx="966962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006625" y="2875903"/>
            <a:ext cx="301896" cy="22716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2429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59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35149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TPC preparation (cleanroom)</a:t>
            </a:r>
            <a:endParaRPr lang="en-US" sz="2400" dirty="0"/>
          </a:p>
        </p:txBody>
      </p:sp>
      <p:pic>
        <p:nvPicPr>
          <p:cNvPr id="2" name="Picture 1" descr="Screenshot 2018-12-06 16.11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5855"/>
            <a:ext cx="9144000" cy="253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34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LS2 planning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Daily </a:t>
            </a:r>
            <a:r>
              <a:rPr lang="en-US" sz="1600" dirty="0"/>
              <a:t>meetings from </a:t>
            </a:r>
            <a:r>
              <a:rPr lang="en-US" sz="1600" dirty="0" smtClean="0"/>
              <a:t>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Dec at 16h30 (P2) </a:t>
            </a:r>
            <a:r>
              <a:rPr lang="mr-IN" sz="1600" dirty="0" smtClean="0"/>
              <a:t>–</a:t>
            </a:r>
            <a:r>
              <a:rPr lang="en-US" sz="1600" dirty="0" smtClean="0"/>
              <a:t> No </a:t>
            </a:r>
            <a:r>
              <a:rPr lang="en-US" sz="1600" dirty="0" err="1" smtClean="0"/>
              <a:t>Vidyo</a:t>
            </a:r>
            <a:r>
              <a:rPr lang="en-US" sz="1600" dirty="0" smtClean="0"/>
              <a:t> unless specifically requested</a:t>
            </a:r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Weekly meetings, every Friday at 10:</a:t>
            </a:r>
            <a:r>
              <a:rPr lang="en-US" sz="1600" dirty="0"/>
              <a:t>00 </a:t>
            </a:r>
            <a:r>
              <a:rPr lang="en-US" sz="1600" dirty="0" smtClean="0"/>
              <a:t>(P2) </a:t>
            </a:r>
            <a:r>
              <a:rPr lang="mr-IN" sz="1600" dirty="0" smtClean="0"/>
              <a:t>–</a:t>
            </a:r>
            <a:r>
              <a:rPr lang="en-US" sz="1600" dirty="0" smtClean="0"/>
              <a:t> </a:t>
            </a:r>
            <a:r>
              <a:rPr lang="en-US" sz="1600" dirty="0" err="1" smtClean="0"/>
              <a:t>Vidyo</a:t>
            </a:r>
            <a:r>
              <a:rPr lang="en-US" sz="1600" dirty="0" smtClean="0"/>
              <a:t> and INDICO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149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52904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Day-by-day sequence w2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3926649"/>
            <a:ext cx="885179" cy="3368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ALICE technicians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436432" y="3926649"/>
            <a:ext cx="885179" cy="3368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Institutes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2415664" y="3913140"/>
            <a:ext cx="885178" cy="3368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Transport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374367" y="3913141"/>
            <a:ext cx="955691" cy="33681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EN-EA</a:t>
            </a:r>
            <a:endParaRPr lang="en-US" sz="1050" dirty="0"/>
          </a:p>
        </p:txBody>
      </p:sp>
      <p:sp>
        <p:nvSpPr>
          <p:cNvPr id="11" name="Rectangle 10"/>
          <p:cNvSpPr/>
          <p:nvPr/>
        </p:nvSpPr>
        <p:spPr>
          <a:xfrm>
            <a:off x="3394895" y="3913140"/>
            <a:ext cx="885418" cy="3368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</a:t>
            </a:r>
            <a:endParaRPr lang="en-US" sz="1100" dirty="0"/>
          </a:p>
        </p:txBody>
      </p:sp>
      <p:sp>
        <p:nvSpPr>
          <p:cNvPr id="12" name="Rectangle 11"/>
          <p:cNvSpPr/>
          <p:nvPr/>
        </p:nvSpPr>
        <p:spPr>
          <a:xfrm>
            <a:off x="5416200" y="3919221"/>
            <a:ext cx="955691" cy="33681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Other CERN groups</a:t>
            </a:r>
            <a:endParaRPr lang="en-US" sz="1050" dirty="0"/>
          </a:p>
        </p:txBody>
      </p:sp>
      <p:sp>
        <p:nvSpPr>
          <p:cNvPr id="13" name="Rectangle 12"/>
          <p:cNvSpPr/>
          <p:nvPr/>
        </p:nvSpPr>
        <p:spPr>
          <a:xfrm>
            <a:off x="457200" y="4303693"/>
            <a:ext cx="885179" cy="336812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Pakistani team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3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w2 – Mon 7 Jan 2019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61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5648232" y="284762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6883225" y="282510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233680" y="525877"/>
            <a:ext cx="2070499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Arrival 5 Pakistani team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4461566" y="4430703"/>
            <a:ext cx="3746566" cy="5847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Install Solar crates, remove CROCUS, cables, boxes (nacelle, scaffolding)</a:t>
            </a:r>
          </a:p>
        </p:txBody>
      </p:sp>
      <p:cxnSp>
        <p:nvCxnSpPr>
          <p:cNvPr id="14" name="Straight Arrow Connector 13"/>
          <p:cNvCxnSpPr>
            <a:stCxn id="3" idx="0"/>
            <a:endCxn id="9" idx="1"/>
          </p:cNvCxnSpPr>
          <p:nvPr/>
        </p:nvCxnSpPr>
        <p:spPr>
          <a:xfrm flipV="1">
            <a:off x="6334849" y="3295629"/>
            <a:ext cx="852452" cy="113507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31478" y="888094"/>
            <a:ext cx="3339376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Maintenance fire detection, whole week</a:t>
            </a:r>
            <a:endParaRPr lang="en-US" sz="1400" dirty="0"/>
          </a:p>
        </p:txBody>
      </p:sp>
      <p:sp>
        <p:nvSpPr>
          <p:cNvPr id="15" name="Rectangle 14"/>
          <p:cNvSpPr/>
          <p:nvPr/>
        </p:nvSpPr>
        <p:spPr>
          <a:xfrm>
            <a:off x="233680" y="1240254"/>
            <a:ext cx="351678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Start removing ITS crates from racks (tbc)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49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040355" y="1689918"/>
              <a:ext cx="1109704" cy="2219892"/>
            </a:xfrm>
            <a:prstGeom prst="rect">
              <a:avLst/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w2 </a:t>
            </a:r>
            <a:r>
              <a:rPr lang="en-US" sz="2800" dirty="0"/>
              <a:t>– </a:t>
            </a:r>
            <a:r>
              <a:rPr lang="en-US" sz="2800" dirty="0" smtClean="0"/>
              <a:t>Mon 7 Jan 2019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1040355" y="1689918"/>
            <a:ext cx="1109704" cy="221989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Remove MCTS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86801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w2 – Tue 8 Jan 2019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63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5648232" y="284762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6883225" y="282510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721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64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w2 </a:t>
            </a:r>
            <a:r>
              <a:rPr lang="en-US" sz="2800" dirty="0"/>
              <a:t>– </a:t>
            </a:r>
            <a:r>
              <a:rPr lang="en-US" sz="2800" dirty="0" smtClean="0"/>
              <a:t>Tue 8 Jan 2019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2522389" y="2009913"/>
            <a:ext cx="4832567" cy="1490869"/>
          </a:xfrm>
          <a:prstGeom prst="rect">
            <a:avLst/>
          </a:prstGeom>
          <a:solidFill>
            <a:srgbClr val="DCFCB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Miniframe lifting jig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03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w2 – Wed 9 Jan 2019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65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5648232" y="284762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6883225" y="282510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721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50020" y="970486"/>
            <a:ext cx="7662605" cy="3515436"/>
            <a:chOff x="750020" y="970486"/>
            <a:chExt cx="7662605" cy="351543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0062" y="1010486"/>
              <a:ext cx="5942056" cy="3475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Connector 9"/>
            <p:cNvCxnSpPr/>
            <p:nvPr/>
          </p:nvCxnSpPr>
          <p:spPr>
            <a:xfrm>
              <a:off x="750020" y="1279938"/>
              <a:ext cx="0" cy="3039852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12625" y="970486"/>
              <a:ext cx="0" cy="3475436"/>
            </a:xfrm>
            <a:prstGeom prst="line">
              <a:avLst/>
            </a:prstGeom>
            <a:ln w="28575" cmpd="sng">
              <a:solidFill>
                <a:srgbClr val="061B3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itle 1"/>
          <p:cNvSpPr txBox="1">
            <a:spLocks/>
          </p:cNvSpPr>
          <p:nvPr/>
        </p:nvSpPr>
        <p:spPr>
          <a:xfrm>
            <a:off x="457200" y="104000"/>
            <a:ext cx="8226854" cy="29224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sz="2800" dirty="0"/>
              <a:t>Miniframe activities </a:t>
            </a:r>
            <a:r>
              <a:rPr lang="en-US" sz="2800" dirty="0" smtClean="0"/>
              <a:t>w2 </a:t>
            </a:r>
            <a:r>
              <a:rPr lang="en-US" sz="2800" dirty="0"/>
              <a:t>– </a:t>
            </a:r>
            <a:r>
              <a:rPr lang="en-US" sz="2800" dirty="0" smtClean="0"/>
              <a:t>Wed 9 Jan 2019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2522389" y="2009913"/>
            <a:ext cx="4832567" cy="149086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Miniframe to surface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233680" y="525877"/>
            <a:ext cx="3427628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SX2: put Miniframe and MCTS on blocks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37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w2 – Thu 10 Jan 2019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67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56000" y="2551044"/>
            <a:ext cx="1107064" cy="91660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Remove laser platform</a:t>
            </a:r>
            <a:endParaRPr lang="en-US" sz="1400" b="1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5648232" y="2847620"/>
            <a:ext cx="1089698" cy="44091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Disconnect TPC-C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6883225" y="282510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>
            <a:off x="2224298" y="3491503"/>
            <a:ext cx="1011443" cy="5945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 ITS/SPD inox pipes</a:t>
            </a:r>
            <a:endParaRPr lang="en-US" sz="1100" dirty="0"/>
          </a:p>
        </p:txBody>
      </p:sp>
      <p:sp>
        <p:nvSpPr>
          <p:cNvPr id="14" name="Rectangle 13"/>
          <p:cNvSpPr/>
          <p:nvPr/>
        </p:nvSpPr>
        <p:spPr>
          <a:xfrm>
            <a:off x="233680" y="525877"/>
            <a:ext cx="3108180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dirty="0" smtClean="0"/>
              <a:t>EN-EL: install CR0 UPS switchboard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3" idx="0"/>
            <a:endCxn id="8" idx="2"/>
          </p:cNvCxnSpPr>
          <p:nvPr/>
        </p:nvCxnSpPr>
        <p:spPr>
          <a:xfrm flipV="1">
            <a:off x="3758406" y="3467653"/>
            <a:ext cx="351126" cy="87497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88716" y="4342630"/>
            <a:ext cx="2339379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Bring platform to SX2 and connect power to laser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721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00"/>
            <a:ext cx="8226854" cy="292240"/>
          </a:xfrm>
        </p:spPr>
        <p:txBody>
          <a:bodyPr>
            <a:noAutofit/>
          </a:bodyPr>
          <a:lstStyle/>
          <a:p>
            <a:r>
              <a:rPr lang="en-US" sz="2800" dirty="0" smtClean="0"/>
              <a:t>UX25 activities w2 – Fri 11 Jan 2019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68</a:t>
            </a:fld>
            <a:endParaRPr lang="en-US"/>
          </a:p>
        </p:txBody>
      </p:sp>
      <p:pic>
        <p:nvPicPr>
          <p:cNvPr id="7" name="Picture 6" descr="Screenshot 2018-10-17 11.55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5" y="1341120"/>
            <a:ext cx="7279537" cy="327222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2610454" y="2809831"/>
            <a:ext cx="778790" cy="408491"/>
          </a:xfrm>
          <a:prstGeom prst="rect">
            <a:avLst/>
          </a:prstGeom>
          <a:solidFill>
            <a:srgbClr val="CC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TPC survey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5832942" y="2809831"/>
            <a:ext cx="778790" cy="408491"/>
          </a:xfrm>
          <a:prstGeom prst="rect">
            <a:avLst/>
          </a:prstGeom>
          <a:solidFill>
            <a:srgbClr val="CC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TPC survey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6883225" y="2825103"/>
            <a:ext cx="608152" cy="3329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ST3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 rot="16200000">
            <a:off x="2920844" y="2816085"/>
            <a:ext cx="1011443" cy="3975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Scaffolding PP0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7217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2052"/>
            <a:ext cx="8226854" cy="536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Storage in December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4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Underground access in December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300"/>
              </a:spcBef>
            </a:pPr>
            <a:r>
              <a:rPr lang="en-US" sz="1600" dirty="0" smtClean="0"/>
              <a:t>w49:</a:t>
            </a:r>
          </a:p>
          <a:p>
            <a:pPr lvl="1">
              <a:spcBef>
                <a:spcPts val="300"/>
              </a:spcBef>
            </a:pPr>
            <a:r>
              <a:rPr lang="en-US" sz="1400" dirty="0" smtClean="0">
                <a:solidFill>
                  <a:srgbClr val="FF0000"/>
                </a:solidFill>
              </a:rPr>
              <a:t>No access </a:t>
            </a:r>
            <a:r>
              <a:rPr lang="en-US" sz="1400" dirty="0" smtClean="0"/>
              <a:t>between 6:00 AM and 10:00 AM (ALTEAD only)</a:t>
            </a:r>
          </a:p>
          <a:p>
            <a:pPr lvl="1">
              <a:spcBef>
                <a:spcPts val="300"/>
              </a:spcBef>
            </a:pPr>
            <a:r>
              <a:rPr lang="en-US" sz="1400" dirty="0" smtClean="0">
                <a:solidFill>
                  <a:srgbClr val="FF6600"/>
                </a:solidFill>
              </a:rPr>
              <a:t>Restricted access</a:t>
            </a:r>
            <a:r>
              <a:rPr lang="en-US" sz="1400" dirty="0" smtClean="0"/>
              <a:t> </a:t>
            </a:r>
            <a:r>
              <a:rPr lang="en-US" sz="1400" dirty="0"/>
              <a:t>between </a:t>
            </a:r>
            <a:r>
              <a:rPr lang="en-US" sz="1400" dirty="0" smtClean="0"/>
              <a:t>10:</a:t>
            </a:r>
            <a:r>
              <a:rPr lang="en-US" sz="1400" dirty="0"/>
              <a:t>00 AM and </a:t>
            </a:r>
            <a:r>
              <a:rPr lang="en-US" sz="1400" dirty="0" smtClean="0"/>
              <a:t>17:</a:t>
            </a:r>
            <a:r>
              <a:rPr lang="en-US" sz="1400" dirty="0"/>
              <a:t>00 </a:t>
            </a:r>
            <a:r>
              <a:rPr lang="en-US" sz="1400" dirty="0" smtClean="0"/>
              <a:t>PM (Miniframe disconnection)</a:t>
            </a:r>
          </a:p>
          <a:p>
            <a:pPr lvl="1">
              <a:spcBef>
                <a:spcPts val="300"/>
              </a:spcBef>
            </a:pPr>
            <a:r>
              <a:rPr lang="en-US" sz="1400" dirty="0" smtClean="0">
                <a:solidFill>
                  <a:srgbClr val="008000"/>
                </a:solidFill>
              </a:rPr>
              <a:t>Normal access</a:t>
            </a:r>
            <a:r>
              <a:rPr lang="en-US" sz="1400" dirty="0" smtClean="0"/>
              <a:t> after 17:00 PM</a:t>
            </a:r>
          </a:p>
          <a:p>
            <a:pPr lvl="1">
              <a:spcBef>
                <a:spcPts val="300"/>
              </a:spcBef>
            </a:pPr>
            <a:endParaRPr lang="en-US" sz="1050" dirty="0"/>
          </a:p>
          <a:p>
            <a:pPr>
              <a:spcBef>
                <a:spcPts val="300"/>
              </a:spcBef>
            </a:pPr>
            <a:r>
              <a:rPr lang="en-US" sz="1600" dirty="0" smtClean="0"/>
              <a:t>w50</a:t>
            </a:r>
            <a:r>
              <a:rPr lang="en-US" sz="1600" dirty="0"/>
              <a:t>:</a:t>
            </a:r>
          </a:p>
          <a:p>
            <a:pPr lvl="1">
              <a:spcBef>
                <a:spcPts val="300"/>
              </a:spcBef>
            </a:pPr>
            <a:r>
              <a:rPr lang="en-US" sz="1400" dirty="0">
                <a:solidFill>
                  <a:srgbClr val="FF0000"/>
                </a:solidFill>
              </a:rPr>
              <a:t>No access</a:t>
            </a:r>
            <a:r>
              <a:rPr lang="en-US" sz="1400" dirty="0"/>
              <a:t> between 6:00 AM and 10:00 AM (ALTEAD only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spcBef>
                <a:spcPts val="300"/>
              </a:spcBef>
            </a:pPr>
            <a:r>
              <a:rPr lang="en-US" sz="1400" dirty="0">
                <a:solidFill>
                  <a:srgbClr val="008000"/>
                </a:solidFill>
              </a:rPr>
              <a:t>Normal access</a:t>
            </a:r>
            <a:r>
              <a:rPr lang="en-US" sz="1400" dirty="0"/>
              <a:t> after </a:t>
            </a:r>
            <a:r>
              <a:rPr lang="en-US" sz="1400" dirty="0" smtClean="0"/>
              <a:t>10:</a:t>
            </a:r>
            <a:r>
              <a:rPr lang="en-US" sz="1400" dirty="0"/>
              <a:t>00 </a:t>
            </a:r>
            <a:r>
              <a:rPr lang="en-US" sz="1400" dirty="0" smtClean="0"/>
              <a:t>AM</a:t>
            </a:r>
            <a:endParaRPr lang="en-US" sz="1400" dirty="0"/>
          </a:p>
          <a:p>
            <a:pPr lvl="1">
              <a:spcBef>
                <a:spcPts val="300"/>
              </a:spcBef>
            </a:pPr>
            <a:endParaRPr lang="en-US" sz="1050" dirty="0" smtClean="0"/>
          </a:p>
          <a:p>
            <a:pPr>
              <a:spcBef>
                <a:spcPts val="300"/>
              </a:spcBef>
            </a:pPr>
            <a:r>
              <a:rPr lang="en-US" sz="1600" dirty="0" smtClean="0"/>
              <a:t>w51:</a:t>
            </a:r>
          </a:p>
          <a:p>
            <a:pPr lvl="1">
              <a:spcBef>
                <a:spcPts val="300"/>
              </a:spcBef>
            </a:pPr>
            <a:r>
              <a:rPr lang="en-US" sz="1400" dirty="0" smtClean="0">
                <a:solidFill>
                  <a:srgbClr val="008000"/>
                </a:solidFill>
              </a:rPr>
              <a:t>Normal access</a:t>
            </a:r>
          </a:p>
          <a:p>
            <a:pPr>
              <a:spcBef>
                <a:spcPts val="300"/>
              </a:spcBef>
            </a:pPr>
            <a:endParaRPr lang="en-US" sz="1600" dirty="0"/>
          </a:p>
          <a:p>
            <a:pPr>
              <a:spcBef>
                <a:spcPts val="300"/>
              </a:spcBef>
            </a:pPr>
            <a:r>
              <a:rPr lang="en-US" sz="1600" dirty="0" smtClean="0"/>
              <a:t>No activities foreseen during Xmas closure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0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Screenshot 2018-06-05 14.59.2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5"/>
          <a:stretch/>
        </p:blipFill>
        <p:spPr>
          <a:xfrm>
            <a:off x="3409888" y="804194"/>
            <a:ext cx="5590147" cy="3843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SX2 in December, storage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70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677004" y="2135132"/>
            <a:ext cx="1898553" cy="2361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0C377B"/>
                </a:solidFill>
              </a:rPr>
              <a:t>PX24 beams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734142" y="3412430"/>
            <a:ext cx="1729660" cy="7821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UX25 blocks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0801" y="854469"/>
            <a:ext cx="3110276" cy="230832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ym typeface="Wingdings"/>
              </a:rPr>
              <a:t>V0A-FMD1 </a:t>
            </a:r>
            <a:r>
              <a:rPr lang="en-US" sz="1200" smtClean="0">
                <a:sym typeface="Wingdings"/>
              </a:rPr>
              <a:t> 3297</a:t>
            </a:r>
            <a:endParaRPr lang="en-US" sz="1200" dirty="0" smtClean="0">
              <a:sym typeface="Wingdings"/>
            </a:endParaRPr>
          </a:p>
          <a:p>
            <a:r>
              <a:rPr lang="en-US" sz="1200" dirty="0" smtClean="0">
                <a:sym typeface="Wingdings"/>
              </a:rPr>
              <a:t>ADA  3297; ADA shielding  SU2</a:t>
            </a:r>
            <a:endParaRPr lang="en-US" sz="1200" dirty="0" smtClean="0"/>
          </a:p>
          <a:p>
            <a:r>
              <a:rPr lang="en-US" sz="1200" dirty="0" smtClean="0">
                <a:sym typeface="Wingdings"/>
              </a:rPr>
              <a:t>PMD ventilation pipes  bin</a:t>
            </a:r>
          </a:p>
          <a:p>
            <a:r>
              <a:rPr lang="en-US" sz="1200" dirty="0" smtClean="0">
                <a:sym typeface="Wingdings"/>
              </a:rPr>
              <a:t>ZEM  3297; ZEM table  SU2</a:t>
            </a:r>
          </a:p>
          <a:p>
            <a:r>
              <a:rPr lang="en-US" sz="1200" dirty="0" smtClean="0">
                <a:sym typeface="Wingdings"/>
              </a:rPr>
              <a:t>RB24 beampipe + vacuum equip. FLEX</a:t>
            </a:r>
          </a:p>
          <a:p>
            <a:r>
              <a:rPr lang="en-US" sz="1200" dirty="0" smtClean="0">
                <a:sym typeface="Wingdings"/>
              </a:rPr>
              <a:t>Beampipe protection  SU2</a:t>
            </a:r>
          </a:p>
          <a:p>
            <a:r>
              <a:rPr lang="en-US" sz="1200" dirty="0" smtClean="0">
                <a:sym typeface="Wingdings"/>
              </a:rPr>
              <a:t>BCM  Pieter</a:t>
            </a:r>
          </a:p>
          <a:p>
            <a:r>
              <a:rPr lang="en-US" sz="1200" dirty="0" smtClean="0">
                <a:sym typeface="Wingdings"/>
              </a:rPr>
              <a:t>BLM  BLM team</a:t>
            </a:r>
          </a:p>
          <a:p>
            <a:r>
              <a:rPr lang="en-US" sz="1200" dirty="0" smtClean="0">
                <a:sym typeface="Wingdings"/>
              </a:rPr>
              <a:t>TPC black hoses and supports  3297</a:t>
            </a:r>
          </a:p>
          <a:p>
            <a:r>
              <a:rPr lang="en-US" sz="1200" dirty="0" smtClean="0">
                <a:sym typeface="Wingdings"/>
              </a:rPr>
              <a:t>ITS PP1 and PP0 services  bin</a:t>
            </a:r>
          </a:p>
          <a:p>
            <a:r>
              <a:rPr lang="en-US" sz="1200" dirty="0" smtClean="0">
                <a:sym typeface="Wingdings"/>
              </a:rPr>
              <a:t>TRD table  outside behind tent</a:t>
            </a:r>
          </a:p>
          <a:p>
            <a:r>
              <a:rPr lang="en-US" sz="1200" dirty="0" smtClean="0">
                <a:sym typeface="Wingdings"/>
              </a:rPr>
              <a:t>Detector crates  610</a:t>
            </a:r>
          </a:p>
        </p:txBody>
      </p:sp>
      <p:sp>
        <p:nvSpPr>
          <p:cNvPr id="31" name="Rectangle 30"/>
          <p:cNvSpPr/>
          <p:nvPr/>
        </p:nvSpPr>
        <p:spPr>
          <a:xfrm>
            <a:off x="5014331" y="1184447"/>
            <a:ext cx="515105" cy="2606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138769" y="2160678"/>
            <a:ext cx="48259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" dirty="0" smtClean="0"/>
              <a:t>Comp.</a:t>
            </a:r>
          </a:p>
          <a:p>
            <a:pPr algn="ctr"/>
            <a:r>
              <a:rPr lang="en-US" sz="700" dirty="0" smtClean="0"/>
              <a:t>magnet</a:t>
            </a:r>
            <a:endParaRPr lang="en-US" sz="700" dirty="0"/>
          </a:p>
        </p:txBody>
      </p:sp>
      <p:pic>
        <p:nvPicPr>
          <p:cNvPr id="55" name="Picture 54" descr="PastedGraphic-1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" b="16868"/>
          <a:stretch/>
        </p:blipFill>
        <p:spPr>
          <a:xfrm>
            <a:off x="457200" y="3303386"/>
            <a:ext cx="2248227" cy="1344029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07887" y="4252708"/>
            <a:ext cx="4938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PX24 beams</a:t>
            </a:r>
            <a:endParaRPr lang="en-US" sz="600" dirty="0"/>
          </a:p>
        </p:txBody>
      </p:sp>
      <p:sp>
        <p:nvSpPr>
          <p:cNvPr id="60" name="TextBox 59"/>
          <p:cNvSpPr txBox="1"/>
          <p:nvPr/>
        </p:nvSpPr>
        <p:spPr>
          <a:xfrm>
            <a:off x="1099116" y="3112348"/>
            <a:ext cx="2004706" cy="6001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All blocks evacuated before Xmas</a:t>
            </a:r>
          </a:p>
          <a:p>
            <a:pPr marL="285750" indent="-285750">
              <a:buFont typeface="Arial"/>
              <a:buChar char="•"/>
            </a:pPr>
            <a:r>
              <a:rPr lang="en-US" sz="800" dirty="0" smtClean="0"/>
              <a:t>PX24 beams outside SXL2</a:t>
            </a:r>
          </a:p>
          <a:p>
            <a:pPr marL="285750" indent="-285750">
              <a:buFont typeface="Arial"/>
              <a:buChar char="•"/>
            </a:pPr>
            <a:r>
              <a:rPr lang="en-US" sz="800" dirty="0" smtClean="0"/>
              <a:t>UX25 blocks on the parking, next to SG2</a:t>
            </a:r>
            <a:endParaRPr lang="en-US" sz="800" dirty="0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834412" y="3585617"/>
            <a:ext cx="333530" cy="551633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718371" y="3354701"/>
            <a:ext cx="699129" cy="89800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76268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SXL2 in December, storage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71</a:t>
            </a:fld>
            <a:endParaRPr lang="en-US"/>
          </a:p>
        </p:txBody>
      </p:sp>
      <p:pic>
        <p:nvPicPr>
          <p:cNvPr id="7" name="Picture 6" descr="Screenshot 2018-10-26 08.3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542"/>
            <a:ext cx="9144000" cy="35160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78709" y="2534038"/>
            <a:ext cx="1729660" cy="7821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TRD, EMCal rotators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73955" y="1442056"/>
            <a:ext cx="1097788" cy="10919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Delphi frame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62815" y="2607922"/>
            <a:ext cx="855592" cy="7916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7-21 Dec: PMD </a:t>
            </a:r>
            <a:r>
              <a:rPr lang="en-US" sz="1200" dirty="0" err="1" smtClean="0">
                <a:solidFill>
                  <a:schemeClr val="tx1"/>
                </a:solidFill>
              </a:rPr>
              <a:t>dismantl</a:t>
            </a:r>
            <a:r>
              <a:rPr lang="en-US" sz="1200" dirty="0" smtClean="0">
                <a:solidFill>
                  <a:schemeClr val="tx1"/>
                </a:solidFill>
              </a:rPr>
              <a:t>.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6254" y="4150557"/>
            <a:ext cx="2751721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ym typeface="Wingdings"/>
              </a:rPr>
              <a:t>L3 ventilation pipes  SXL2 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65564" y="1613700"/>
            <a:ext cx="1097788" cy="329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TRD6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81417" y="2686438"/>
            <a:ext cx="1729660" cy="629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Yellow platform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41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EN-EL interventions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3" y="945002"/>
            <a:ext cx="8226425" cy="376205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0090"/>
                </a:solidFill>
              </a:rPr>
              <a:t>Test secours: 19 Dec </a:t>
            </a:r>
            <a:r>
              <a:rPr lang="en-US" sz="1400" dirty="0" smtClean="0">
                <a:solidFill>
                  <a:srgbClr val="000090"/>
                </a:solidFill>
              </a:rPr>
              <a:t>2018 6:00 AM to 6:10 AM </a:t>
            </a:r>
            <a:r>
              <a:rPr lang="mr-IN" sz="1400" dirty="0" smtClean="0">
                <a:solidFill>
                  <a:srgbClr val="000090"/>
                </a:solidFill>
              </a:rPr>
              <a:t>–</a:t>
            </a:r>
            <a:r>
              <a:rPr lang="en-US" sz="1400" dirty="0" smtClean="0">
                <a:solidFill>
                  <a:srgbClr val="00009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no access from 5:00 AM to 8:00 AM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spcBef>
                <a:spcPts val="300"/>
              </a:spcBef>
            </a:pPr>
            <a:endParaRPr lang="en-US" sz="1400" dirty="0" smtClean="0"/>
          </a:p>
          <a:p>
            <a:pPr>
              <a:spcBef>
                <a:spcPts val="300"/>
              </a:spcBef>
            </a:pPr>
            <a:r>
              <a:rPr lang="en-US" sz="1400" dirty="0" smtClean="0"/>
              <a:t>AUG </a:t>
            </a:r>
            <a:r>
              <a:rPr lang="en-US" sz="1400" dirty="0"/>
              <a:t>on Monday 25 March 2019 - </a:t>
            </a:r>
            <a:r>
              <a:rPr lang="en-US" sz="1400" dirty="0">
                <a:solidFill>
                  <a:srgbClr val="FF0000"/>
                </a:solidFill>
              </a:rPr>
              <a:t>no access on site (both surface and underground)</a:t>
            </a:r>
            <a:endParaRPr lang="en-US" sz="1400" dirty="0"/>
          </a:p>
          <a:p>
            <a:pPr>
              <a:spcBef>
                <a:spcPts val="300"/>
              </a:spcBef>
            </a:pPr>
            <a:endParaRPr lang="en-US" sz="1400" dirty="0" smtClean="0"/>
          </a:p>
          <a:p>
            <a:pPr>
              <a:spcBef>
                <a:spcPts val="300"/>
              </a:spcBef>
            </a:pPr>
            <a:r>
              <a:rPr lang="en-US" sz="1400" dirty="0">
                <a:solidFill>
                  <a:srgbClr val="000090"/>
                </a:solidFill>
              </a:rPr>
              <a:t>Diesel maintenance: 1 Apr 2019</a:t>
            </a:r>
          </a:p>
          <a:p>
            <a:pPr>
              <a:spcBef>
                <a:spcPts val="300"/>
              </a:spcBef>
            </a:pPr>
            <a:endParaRPr lang="en-US" sz="1400" dirty="0" smtClean="0"/>
          </a:p>
          <a:p>
            <a:pPr>
              <a:spcBef>
                <a:spcPts val="300"/>
              </a:spcBef>
            </a:pPr>
            <a:r>
              <a:rPr lang="en-US" sz="1400" dirty="0" smtClean="0"/>
              <a:t>CERN wide 66kV maintenance: 28 May 2019 to 19 July 2019 </a:t>
            </a:r>
            <a:r>
              <a:rPr lang="mr-IN" sz="1400" dirty="0" smtClean="0"/>
              <a:t>–</a:t>
            </a:r>
            <a:r>
              <a:rPr lang="en-US" sz="1400" dirty="0" smtClean="0"/>
              <a:t> reduced consumption (i.e. no magnets)</a:t>
            </a:r>
            <a:endParaRPr lang="en-US" sz="1400" dirty="0"/>
          </a:p>
          <a:p>
            <a:pPr>
              <a:spcBef>
                <a:spcPts val="300"/>
              </a:spcBef>
            </a:pPr>
            <a:endParaRPr lang="en-US" sz="1400" dirty="0" smtClean="0"/>
          </a:p>
          <a:p>
            <a:pPr>
              <a:spcBef>
                <a:spcPts val="300"/>
              </a:spcBef>
            </a:pPr>
            <a:r>
              <a:rPr lang="en-US" sz="1400" dirty="0" smtClean="0"/>
              <a:t>18kV, 3.3kV and LV network maintenance:</a:t>
            </a:r>
          </a:p>
          <a:p>
            <a:pPr lvl="1">
              <a:spcBef>
                <a:spcPts val="300"/>
              </a:spcBef>
            </a:pPr>
            <a:r>
              <a:rPr lang="en-US" sz="1200" dirty="0" smtClean="0"/>
              <a:t>Mon 20 to Wed 22 Jan 2020: </a:t>
            </a:r>
            <a:r>
              <a:rPr lang="en-US" sz="1200" dirty="0"/>
              <a:t>3 days no general services - </a:t>
            </a:r>
            <a:r>
              <a:rPr lang="en-US" sz="1200" dirty="0">
                <a:solidFill>
                  <a:srgbClr val="FF0000"/>
                </a:solidFill>
              </a:rPr>
              <a:t>no access </a:t>
            </a:r>
            <a:r>
              <a:rPr lang="en-US" sz="1200" dirty="0" smtClean="0">
                <a:solidFill>
                  <a:srgbClr val="FF0000"/>
                </a:solidFill>
              </a:rPr>
              <a:t>on site (both surface and underground)</a:t>
            </a:r>
          </a:p>
          <a:p>
            <a:pPr lvl="1">
              <a:spcBef>
                <a:spcPts val="300"/>
              </a:spcBef>
            </a:pPr>
            <a:r>
              <a:rPr lang="en-US" sz="1200" dirty="0" smtClean="0"/>
              <a:t>Thu 23 to Fri 24 Jan 2020: 2 </a:t>
            </a:r>
            <a:r>
              <a:rPr lang="en-US" sz="1200" dirty="0"/>
              <a:t>days ‘’Limited access’</a:t>
            </a:r>
            <a:r>
              <a:rPr lang="en-US" sz="1200" dirty="0" smtClean="0"/>
              <a:t>’ </a:t>
            </a:r>
            <a:r>
              <a:rPr lang="en-US" sz="1200" dirty="0" smtClean="0">
                <a:sym typeface="Wingdings"/>
              </a:rPr>
              <a:t> details being worked out</a:t>
            </a:r>
            <a:endParaRPr lang="en-US" sz="1200" dirty="0"/>
          </a:p>
          <a:p>
            <a:pPr>
              <a:spcBef>
                <a:spcPts val="300"/>
              </a:spcBef>
            </a:pPr>
            <a:endParaRPr lang="en-US" sz="1400" dirty="0" smtClean="0"/>
          </a:p>
          <a:p>
            <a:pPr>
              <a:spcBef>
                <a:spcPts val="300"/>
              </a:spcBef>
            </a:pPr>
            <a:r>
              <a:rPr lang="en-US" sz="1400" dirty="0" smtClean="0"/>
              <a:t>AUG </a:t>
            </a:r>
            <a:r>
              <a:rPr lang="en-US" sz="1400" dirty="0"/>
              <a:t>on Monday 27 January 2020 - </a:t>
            </a:r>
            <a:r>
              <a:rPr lang="en-US" sz="1400" dirty="0">
                <a:solidFill>
                  <a:srgbClr val="FF0000"/>
                </a:solidFill>
              </a:rPr>
              <a:t>no access on site (both surface and underground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spcBef>
                <a:spcPts val="300"/>
              </a:spcBef>
              <a:buNone/>
            </a:pPr>
            <a:endParaRPr lang="en-US" sz="1400" dirty="0" smtClean="0">
              <a:solidFill>
                <a:srgbClr val="000090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400" dirty="0" smtClean="0">
                <a:solidFill>
                  <a:srgbClr val="000090"/>
                </a:solidFill>
              </a:rPr>
              <a:t>Auto transfer test: 11 Apr 2020</a:t>
            </a:r>
          </a:p>
          <a:p>
            <a:pPr>
              <a:spcBef>
                <a:spcPts val="300"/>
              </a:spcBef>
            </a:pPr>
            <a:endParaRPr lang="en-US" sz="1400" dirty="0" smtClean="0">
              <a:solidFill>
                <a:srgbClr val="000090"/>
              </a:solidFill>
            </a:endParaRPr>
          </a:p>
          <a:p>
            <a:pPr>
              <a:spcBef>
                <a:spcPts val="300"/>
              </a:spcBef>
            </a:pPr>
            <a:r>
              <a:rPr lang="en-US" sz="1400" dirty="0" smtClean="0">
                <a:solidFill>
                  <a:srgbClr val="000090"/>
                </a:solidFill>
              </a:rPr>
              <a:t>BIW test: 5 and 6 Oct 2020 from 18:00 to 00:00 </a:t>
            </a:r>
            <a:r>
              <a:rPr lang="mr-IN" sz="1400" dirty="0" smtClean="0">
                <a:solidFill>
                  <a:srgbClr val="000090"/>
                </a:solidFill>
              </a:rPr>
              <a:t>–</a:t>
            </a:r>
            <a:r>
              <a:rPr lang="en-US" sz="1400" dirty="0" smtClean="0">
                <a:solidFill>
                  <a:srgbClr val="FF0000"/>
                </a:solidFill>
              </a:rPr>
              <a:t> no access underground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923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EN-CV interventions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LS2 preparatory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BAEA8-B8AF-7345-B9B5-0613A095087F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23" y="945002"/>
            <a:ext cx="8226425" cy="3762051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>
              <a:spcBef>
                <a:spcPts val="300"/>
              </a:spcBef>
            </a:pPr>
            <a:r>
              <a:rPr lang="en-US" b="1" dirty="0"/>
              <a:t>Big maintenance: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/>
              <a:t>SF: from Nov 2019 to mid Jan </a:t>
            </a:r>
            <a:r>
              <a:rPr lang="en-US" dirty="0" smtClean="0"/>
              <a:t>2020. NO </a:t>
            </a:r>
            <a:r>
              <a:rPr lang="en-US" dirty="0"/>
              <a:t>impact on ALICE as both magnets will be OFF.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UW: </a:t>
            </a:r>
            <a:r>
              <a:rPr lang="en-US" b="1" dirty="0" smtClean="0"/>
              <a:t>stop </a:t>
            </a:r>
            <a:r>
              <a:rPr lang="en-US" b="1" dirty="0"/>
              <a:t>UX mixed water</a:t>
            </a:r>
            <a:r>
              <a:rPr lang="en-US" dirty="0"/>
              <a:t> for 2 days in </a:t>
            </a:r>
            <a:r>
              <a:rPr lang="en-US" dirty="0" smtClean="0"/>
              <a:t>week 40/2019 (October).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 smtClean="0"/>
              <a:t>SU: various </a:t>
            </a:r>
            <a:r>
              <a:rPr lang="en-US" dirty="0"/>
              <a:t>small perturbations + 1 day </a:t>
            </a:r>
            <a:r>
              <a:rPr lang="en-US" b="1" dirty="0"/>
              <a:t>stop all cooling UX</a:t>
            </a:r>
            <a:r>
              <a:rPr lang="en-US" dirty="0"/>
              <a:t> + 1 day </a:t>
            </a:r>
            <a:r>
              <a:rPr lang="en-US" b="1" dirty="0"/>
              <a:t>stop all cooling </a:t>
            </a:r>
            <a:r>
              <a:rPr lang="en-US" b="1" dirty="0" smtClean="0"/>
              <a:t>SXL2</a:t>
            </a:r>
            <a:r>
              <a:rPr lang="en-US" dirty="0" smtClean="0"/>
              <a:t> in </a:t>
            </a:r>
            <a:r>
              <a:rPr lang="en-US" dirty="0"/>
              <a:t>week 16/2020 (April</a:t>
            </a:r>
            <a:r>
              <a:rPr lang="en-US" dirty="0" smtClean="0"/>
              <a:t>).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Small maintenance: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 smtClean="0"/>
              <a:t>UW</a:t>
            </a:r>
            <a:r>
              <a:rPr lang="en-US" dirty="0"/>
              <a:t>: from mid Aug 2020 to mid Sep </a:t>
            </a:r>
            <a:r>
              <a:rPr lang="en-US" dirty="0" smtClean="0"/>
              <a:t>2020. </a:t>
            </a:r>
            <a:r>
              <a:rPr lang="en-US" b="1" dirty="0" smtClean="0"/>
              <a:t>Stop mixed </a:t>
            </a:r>
            <a:r>
              <a:rPr lang="en-US" b="1" dirty="0"/>
              <a:t>water </a:t>
            </a:r>
            <a:r>
              <a:rPr lang="en-US" b="1" dirty="0" smtClean="0"/>
              <a:t>UX</a:t>
            </a:r>
            <a:r>
              <a:rPr lang="en-US" dirty="0" smtClean="0"/>
              <a:t> </a:t>
            </a:r>
            <a:r>
              <a:rPr lang="en-US" dirty="0"/>
              <a:t>for 1 day in week </a:t>
            </a:r>
            <a:r>
              <a:rPr lang="en-US" dirty="0" smtClean="0"/>
              <a:t>37/2020 (</a:t>
            </a:r>
            <a:r>
              <a:rPr lang="en-US" dirty="0"/>
              <a:t>September).</a:t>
            </a:r>
          </a:p>
          <a:p>
            <a:pPr lvl="1">
              <a:spcBef>
                <a:spcPts val="300"/>
              </a:spcBef>
            </a:pPr>
            <a:r>
              <a:rPr lang="en-US" dirty="0"/>
              <a:t>SF+SU: weeks 45-47/2020: cleaning towers (stop SF 1 week) + 1 day </a:t>
            </a:r>
            <a:r>
              <a:rPr lang="en-US" b="1" dirty="0"/>
              <a:t>stop all cooling </a:t>
            </a:r>
            <a:r>
              <a:rPr lang="en-US" b="1" dirty="0" smtClean="0"/>
              <a:t>UX</a:t>
            </a:r>
            <a:r>
              <a:rPr lang="en-US" dirty="0" smtClean="0"/>
              <a:t>.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Ventilation: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/>
              <a:t>Maintenance SXL2 cleanroom before April 2019. Procedure to be established (CV).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SG2: w7/2019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Gas extraction: w8/2019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UX25 cavern: May 2020 (tbc)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MCH and MTG: Apr 2020</a:t>
            </a:r>
            <a:r>
              <a:rPr lang="en-US" dirty="0"/>
              <a:t> (tbc)</a:t>
            </a:r>
            <a:endParaRPr lang="en-US" dirty="0" smtClean="0"/>
          </a:p>
          <a:p>
            <a:pPr lvl="1">
              <a:spcBef>
                <a:spcPts val="300"/>
              </a:spcBef>
            </a:pPr>
            <a:r>
              <a:rPr lang="en-US" dirty="0" smtClean="0"/>
              <a:t>L3: </a:t>
            </a:r>
            <a:r>
              <a:rPr lang="en-US" dirty="0"/>
              <a:t>Apr 2020 (tbc)</a:t>
            </a:r>
            <a:endParaRPr lang="en-US" dirty="0" smtClean="0"/>
          </a:p>
          <a:p>
            <a:pPr lvl="1">
              <a:spcBef>
                <a:spcPts val="300"/>
              </a:spcBef>
            </a:pPr>
            <a:r>
              <a:rPr lang="en-US" dirty="0" smtClean="0"/>
              <a:t>ITS: Apr 2020 (tbc)</a:t>
            </a: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b="1" dirty="0"/>
              <a:t>Raw water:</a:t>
            </a:r>
            <a:endParaRPr lang="en-US" dirty="0"/>
          </a:p>
          <a:p>
            <a:pPr lvl="1">
              <a:spcBef>
                <a:spcPts val="300"/>
              </a:spcBef>
            </a:pPr>
            <a:r>
              <a:rPr lang="en-US" dirty="0"/>
              <a:t>Test after Apr 2019. Short interruption (1 day), can be used tap water during the test.</a:t>
            </a:r>
          </a:p>
        </p:txBody>
      </p:sp>
    </p:spTree>
    <p:extLst>
      <p:ext uri="{BB962C8B-B14F-4D97-AF65-F5344CB8AC3E}">
        <p14:creationId xmlns:p14="http://schemas.microsoft.com/office/powerpoint/2010/main" val="29294632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13641</TotalTime>
  <Words>3855</Words>
  <Application>Microsoft Macintosh PowerPoint</Application>
  <PresentationFormat>On-screen Show (16:9)</PresentationFormat>
  <Paragraphs>738</Paragraphs>
  <Slides>71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CERN_ENdept_Presentation_ArialFont copy</vt:lpstr>
      <vt:lpstr>LS2 preparatory meeting</vt:lpstr>
      <vt:lpstr>General information</vt:lpstr>
      <vt:lpstr>LS2 master plan</vt:lpstr>
      <vt:lpstr>December timeline</vt:lpstr>
      <vt:lpstr>December key dates</vt:lpstr>
      <vt:lpstr>LS2 planning meetings</vt:lpstr>
      <vt:lpstr>Underground access in December</vt:lpstr>
      <vt:lpstr>EN-EL interventions</vt:lpstr>
      <vt:lpstr>EN-CV interventions</vt:lpstr>
      <vt:lpstr>Gas systems status</vt:lpstr>
      <vt:lpstr>Safety systems maintenance</vt:lpstr>
      <vt:lpstr>CERN Open Days</vt:lpstr>
      <vt:lpstr>Optical fibers installation</vt:lpstr>
      <vt:lpstr>Planning optical fibers (EN-EL)</vt:lpstr>
      <vt:lpstr>Miniframe planning (rework in SX2)</vt:lpstr>
      <vt:lpstr>Day-by-day sequence w49</vt:lpstr>
      <vt:lpstr>UX25 activities w49 – Mon 3 Dec 2018</vt:lpstr>
      <vt:lpstr>PowerPoint Presentation</vt:lpstr>
      <vt:lpstr>PowerPoint Presentation</vt:lpstr>
      <vt:lpstr>UX25 activities w49 – Tue 4 Dec 2018</vt:lpstr>
      <vt:lpstr>PowerPoint Presentation</vt:lpstr>
      <vt:lpstr>UX25 activities w49 – Wed 5 Dec 2018</vt:lpstr>
      <vt:lpstr>PowerPoint Presentation</vt:lpstr>
      <vt:lpstr>UX25 activities w49 – Thu 6 Dec 2018</vt:lpstr>
      <vt:lpstr>PowerPoint Presentation</vt:lpstr>
      <vt:lpstr>UX25 activities w49 – Fri 7 Dec 2018</vt:lpstr>
      <vt:lpstr>PowerPoint Presentation</vt:lpstr>
      <vt:lpstr>PowerPoint Presentation</vt:lpstr>
      <vt:lpstr>P2 status as of today</vt:lpstr>
      <vt:lpstr>Photos w49</vt:lpstr>
      <vt:lpstr>Photos w49</vt:lpstr>
      <vt:lpstr>Photos w49</vt:lpstr>
      <vt:lpstr>Day-by-day sequence w50</vt:lpstr>
      <vt:lpstr>UX25 activities w50 – Mon 10 Dec 2018</vt:lpstr>
      <vt:lpstr>PowerPoint Presentation</vt:lpstr>
      <vt:lpstr>UX25 activities w50 – Tue 11 Dec 2018</vt:lpstr>
      <vt:lpstr>PowerPoint Presentation</vt:lpstr>
      <vt:lpstr>UX25 activities w50 – Wed 12 Dec 2018</vt:lpstr>
      <vt:lpstr>PowerPoint Presentation</vt:lpstr>
      <vt:lpstr>UX25 activities w50 – Thu 13 Dec 2018</vt:lpstr>
      <vt:lpstr>PowerPoint Presentation</vt:lpstr>
      <vt:lpstr>UX25 activities w50 – Fri 14 Dec 2018</vt:lpstr>
      <vt:lpstr>PowerPoint Presentation</vt:lpstr>
      <vt:lpstr>Day-by-day sequence w51</vt:lpstr>
      <vt:lpstr>UX25 activities w51 – Mon 17 Dec 2018</vt:lpstr>
      <vt:lpstr>PowerPoint Presentation</vt:lpstr>
      <vt:lpstr>UX25 activities w51 – Tue 18 Dec 2018</vt:lpstr>
      <vt:lpstr>PowerPoint Presentation</vt:lpstr>
      <vt:lpstr>UX25 activities w51 – Wed 19 Dec 2018</vt:lpstr>
      <vt:lpstr>PowerPoint Presentation</vt:lpstr>
      <vt:lpstr>UX25 activities w51 – Thu 20 Dec 2018</vt:lpstr>
      <vt:lpstr>PowerPoint Presentation</vt:lpstr>
      <vt:lpstr>UX25 activities w51 – Fri 21 Dec 2018</vt:lpstr>
      <vt:lpstr>PowerPoint Presentation</vt:lpstr>
      <vt:lpstr>Activities Xmas closure</vt:lpstr>
      <vt:lpstr>Activities Xmas closure</vt:lpstr>
      <vt:lpstr>Jan-Feb activities 1/2</vt:lpstr>
      <vt:lpstr>Jan-Feb activities 2/2</vt:lpstr>
      <vt:lpstr>TPC preparation (cleanroom)</vt:lpstr>
      <vt:lpstr>Day-by-day sequence w2</vt:lpstr>
      <vt:lpstr>UX25 activities w2 – Mon 7 Jan 2019</vt:lpstr>
      <vt:lpstr>PowerPoint Presentation</vt:lpstr>
      <vt:lpstr>UX25 activities w2 – Tue 8 Jan 2019</vt:lpstr>
      <vt:lpstr>PowerPoint Presentation</vt:lpstr>
      <vt:lpstr>UX25 activities w2 – Wed 9 Jan 2019</vt:lpstr>
      <vt:lpstr>PowerPoint Presentation</vt:lpstr>
      <vt:lpstr>UX25 activities w2 – Thu 10 Jan 2019</vt:lpstr>
      <vt:lpstr>UX25 activities w2 – Fri 11 Jan 2019</vt:lpstr>
      <vt:lpstr>Storage in December</vt:lpstr>
      <vt:lpstr>SX2 in December, storage</vt:lpstr>
      <vt:lpstr>SXL2 in December, storage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</cp:lastModifiedBy>
  <cp:revision>879</cp:revision>
  <dcterms:created xsi:type="dcterms:W3CDTF">2015-09-21T14:29:13Z</dcterms:created>
  <dcterms:modified xsi:type="dcterms:W3CDTF">2019-04-26T08:35:34Z</dcterms:modified>
</cp:coreProperties>
</file>