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3" r:id="rId2"/>
    <p:sldId id="260" r:id="rId3"/>
    <p:sldId id="264" r:id="rId4"/>
    <p:sldId id="267" r:id="rId5"/>
    <p:sldId id="282" r:id="rId6"/>
    <p:sldId id="283" r:id="rId7"/>
    <p:sldId id="262" r:id="rId8"/>
    <p:sldId id="27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52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4"/>
    <p:restoredTop sz="94715"/>
  </p:normalViewPr>
  <p:slideViewPr>
    <p:cSldViewPr snapToGrid="0" snapToObjects="1">
      <p:cViewPr varScale="1">
        <p:scale>
          <a:sx n="80" d="100"/>
          <a:sy n="80" d="100"/>
        </p:scale>
        <p:origin x="216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C3C3F69C-CDD5-6F42-B514-2A10078632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9758" y="0"/>
            <a:ext cx="2434644" cy="86536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F5623781-15FF-C14C-840C-40423523F50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8" y="10360"/>
            <a:ext cx="2695083" cy="7811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BA473C6C-5020-904F-B3A3-52D8D3C9790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803"/>
          <a:stretch/>
        </p:blipFill>
        <p:spPr>
          <a:xfrm>
            <a:off x="3503055" y="11568"/>
            <a:ext cx="4584879" cy="825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638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6F7BC58-DC1C-C644-B2FE-F20CC6CB3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1CC0A698-A612-D043-8457-973C526286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EA321A8-9312-6D45-B4E4-F7FDFBB5D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669FA-4769-1648-A229-8F60B4FD2068}" type="datetimeFigureOut">
              <a:rPr lang="en-US" smtClean="0"/>
              <a:t>10/5/20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2E01F93-FCCA-5D4E-84D4-49DE25149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A0B3381A-CA2F-D442-9F09-A94DC0901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9B91-103B-0A4F-A341-908F5F21C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88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F58D8729-B4C3-6649-9FFD-CBABD34A07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B905842B-637E-2E46-A1BC-BDFCEB3C25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3179BC2-99F8-4E46-B371-2F216FE8F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669FA-4769-1648-A229-8F60B4FD2068}" type="datetimeFigureOut">
              <a:rPr lang="en-US" smtClean="0"/>
              <a:t>10/5/20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60135FD-3D43-A643-AA0C-55937FCE3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3E4E114-8C51-D542-952E-6D38333AB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9B91-103B-0A4F-A341-908F5F21C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224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8D55296E-50D8-4149-82B4-85E539B8705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9758" y="0"/>
            <a:ext cx="2434644" cy="86536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84ADF7D9-D31F-7E46-8070-F7769742260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8" y="10360"/>
            <a:ext cx="2695083" cy="78118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5AEFCA82-0985-A74C-A167-664EF5F85FED}"/>
              </a:ext>
            </a:extLst>
          </p:cNvPr>
          <p:cNvSpPr/>
          <p:nvPr userDrawn="1"/>
        </p:nvSpPr>
        <p:spPr>
          <a:xfrm>
            <a:off x="463639" y="850002"/>
            <a:ext cx="11320530" cy="55926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2F52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A9DAE91D-2920-9647-8868-C000E7A54C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803"/>
          <a:stretch/>
        </p:blipFill>
        <p:spPr>
          <a:xfrm>
            <a:off x="3503055" y="11568"/>
            <a:ext cx="4584879" cy="82581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3E0813B6-0F15-194E-A01E-F8F78F75BE8A}"/>
              </a:ext>
            </a:extLst>
          </p:cNvPr>
          <p:cNvSpPr txBox="1"/>
          <p:nvPr userDrawn="1"/>
        </p:nvSpPr>
        <p:spPr>
          <a:xfrm>
            <a:off x="2571795" y="6477808"/>
            <a:ext cx="60511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Joint ECFA-</a:t>
            </a:r>
            <a:r>
              <a:rPr lang="en-US" sz="1400" i="1" dirty="0" err="1"/>
              <a:t>ApPEC</a:t>
            </a:r>
            <a:r>
              <a:rPr lang="en-US" sz="1400" i="1" dirty="0"/>
              <a:t>-</a:t>
            </a:r>
            <a:r>
              <a:rPr lang="en-US" sz="1400" i="1" dirty="0" err="1"/>
              <a:t>NuPECC</a:t>
            </a:r>
            <a:r>
              <a:rPr lang="en-US" sz="1400" i="1" dirty="0"/>
              <a:t> Working Group Recognition</a:t>
            </a:r>
            <a:r>
              <a:rPr lang="en-US" sz="1400" i="1" baseline="0" dirty="0"/>
              <a:t> of Individuals </a:t>
            </a:r>
            <a:r>
              <a:rPr lang="mr-IN" sz="1400" i="1" baseline="0" dirty="0"/>
              <a:t>–</a:t>
            </a:r>
            <a:r>
              <a:rPr lang="en-US" sz="1400" i="1" baseline="0" dirty="0"/>
              <a:t> </a:t>
            </a:r>
            <a:r>
              <a:rPr lang="en-US" sz="1400" i="1" baseline="0" dirty="0" smtClean="0"/>
              <a:t>5</a:t>
            </a:r>
            <a:r>
              <a:rPr lang="en-US" sz="1400" i="1" dirty="0" smtClean="0"/>
              <a:t>-10-2020</a:t>
            </a:r>
            <a:endParaRPr lang="en-US" sz="1400" i="1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="" xmlns:a16="http://schemas.microsoft.com/office/drawing/2014/main" id="{7C605CEB-DDB6-B242-9E6E-92AD6D8AF2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7374" y="1492203"/>
            <a:ext cx="5299129" cy="1983784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  <a:lvl2pPr marL="504000">
              <a:defRPr baseline="0">
                <a:solidFill>
                  <a:srgbClr val="7030A0"/>
                </a:solidFill>
              </a:defRPr>
            </a:lvl2pPr>
            <a:lvl3pPr marL="756000">
              <a:defRPr baseline="0">
                <a:solidFill>
                  <a:srgbClr val="C00000"/>
                </a:solidFill>
              </a:defRPr>
            </a:lvl3pPr>
            <a:lvl4pPr marL="1008000">
              <a:defRPr baseline="0">
                <a:solidFill>
                  <a:schemeClr val="tx1"/>
                </a:solidFill>
              </a:defRPr>
            </a:lvl4pPr>
            <a:lvl5pPr marL="126000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82461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BAA54B0-EEDB-D949-BA19-92D073684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8445022-BF6F-EF49-8C3F-4366B164CC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F67BDB3-1741-474F-B967-D91266BC6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669FA-4769-1648-A229-8F60B4FD2068}" type="datetimeFigureOut">
              <a:rPr lang="en-US" smtClean="0"/>
              <a:t>10/5/20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8C9E179-100B-BC48-8A7E-5027CCF0C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377ACC2-283C-EC4E-8550-1776FC2D8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9B91-103B-0A4F-A341-908F5F21C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268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642F2ED-DE04-F841-9585-B9CF927BB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10C4997-15D0-034E-833A-FF4EB0D270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6C58706A-162B-6048-B632-6A338B6483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AEFB8D45-7F0B-294B-A7D4-023B4AC6E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669FA-4769-1648-A229-8F60B4FD2068}" type="datetimeFigureOut">
              <a:rPr lang="en-US" smtClean="0"/>
              <a:t>10/5/20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DA254BB6-56B7-A14E-929D-EFC874695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01CDAED3-D3D4-4F40-BC56-E1B339D1F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9B91-103B-0A4F-A341-908F5F21C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174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6FEF46C-5405-C145-BFFE-A7E99997E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F3112DF-3B3E-9348-84DA-819C4F0888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0311342B-5202-FD49-9DAC-4F85909DC6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9E28AAA8-43E2-714F-ABFA-6BFBCA0DF4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6B551354-0959-F346-863E-A36C6EF69B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5C50CDC2-054A-A043-B51E-3168F9442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669FA-4769-1648-A229-8F60B4FD2068}" type="datetimeFigureOut">
              <a:rPr lang="en-US" smtClean="0"/>
              <a:t>10/5/20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9104EE9B-2CA7-CB40-8F0D-FDFC98809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4DAE3383-AEEF-DD4F-A226-C6B8EB2EA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9B91-103B-0A4F-A341-908F5F21C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953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FDB23B0-2150-2140-A754-E7FF4ECFA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55F0FBF1-7517-FB47-B6C0-05F04A6F5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669FA-4769-1648-A229-8F60B4FD2068}" type="datetimeFigureOut">
              <a:rPr lang="en-US" smtClean="0"/>
              <a:t>10/5/20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C8E08BC9-B52F-8646-B9C6-F16DA11E4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C6484DB4-9C32-B54A-A8AF-5CAF3FEF4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9B91-103B-0A4F-A341-908F5F21C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694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375E3B9E-EED7-CA41-9433-6DB643DA3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669FA-4769-1648-A229-8F60B4FD2068}" type="datetimeFigureOut">
              <a:rPr lang="en-US" smtClean="0"/>
              <a:t>10/5/20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135DEFC3-323F-D848-9110-896DA1DD3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B2484F0A-D198-4144-BFA2-45BD570E1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9B91-103B-0A4F-A341-908F5F21C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177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29CA1E1-8F03-2F45-89E4-EB951EE6F7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5E6CFAE-BE0F-5940-96F0-2ECB87ECFA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6C0D1094-C858-654E-BB09-7F5FFD2F78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007F7060-6711-AB46-8C30-627B61830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669FA-4769-1648-A229-8F60B4FD2068}" type="datetimeFigureOut">
              <a:rPr lang="en-US" smtClean="0"/>
              <a:t>10/5/20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30CAF7A6-E297-E143-9559-663E36842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56811D2-1D03-FB4C-9AFF-D25F9C4EA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9B91-103B-0A4F-A341-908F5F21C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050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563DD9C-F5F8-7D41-AEE9-411D5CF1A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E87E5E90-F2AE-8A4B-9D9E-D571392BEE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0AE34051-1A5A-3C47-80E9-A83C910A09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011296A9-48BF-AD4C-863A-D36BAA727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669FA-4769-1648-A229-8F60B4FD2068}" type="datetimeFigureOut">
              <a:rPr lang="en-US" smtClean="0"/>
              <a:t>10/5/20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6C525C77-3E35-EF4F-8BC9-2308E6449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1356E5A0-410E-734C-838A-7085104A4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9B91-103B-0A4F-A341-908F5F21C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847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D621A479-B4FA-AD4F-A21B-EFFF4C531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346A93D-8341-994A-AFE0-1AE279B99B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F29863C-1911-B649-9B06-43DD2BA1C4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0669FA-4769-1648-A229-8F60B4FD2068}" type="datetimeFigureOut">
              <a:rPr lang="en-US" smtClean="0"/>
              <a:t>10/5/20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A9BD19F-4B38-D74A-A0CE-3A8D5251BB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ABDC3AC-9F2E-B342-B353-A170E6B248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09B91-103B-0A4F-A341-908F5F21C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853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Relationship Id="rId3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6283F99F-98BA-054B-8EF2-ABE6CFAF349F}"/>
              </a:ext>
            </a:extLst>
          </p:cNvPr>
          <p:cNvSpPr txBox="1">
            <a:spLocks/>
          </p:cNvSpPr>
          <p:nvPr/>
        </p:nvSpPr>
        <p:spPr>
          <a:xfrm>
            <a:off x="898089" y="2174784"/>
            <a:ext cx="10212947" cy="23972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800" dirty="0"/>
          </a:p>
          <a:p>
            <a:r>
              <a:rPr lang="en-US" sz="3500" dirty="0" err="1"/>
              <a:t>ApPEC</a:t>
            </a:r>
            <a:r>
              <a:rPr lang="en-US" sz="3500" dirty="0"/>
              <a:t>-ECFA-</a:t>
            </a:r>
            <a:r>
              <a:rPr lang="en-US" sz="3500" dirty="0" err="1"/>
              <a:t>NuPECC</a:t>
            </a:r>
            <a:r>
              <a:rPr lang="en-US" sz="3500" dirty="0"/>
              <a:t> working group </a:t>
            </a:r>
          </a:p>
          <a:p>
            <a:endParaRPr lang="en-US" sz="800" dirty="0"/>
          </a:p>
          <a:p>
            <a:r>
              <a:rPr lang="en-US" sz="4000" i="1" dirty="0"/>
              <a:t>Recognition of individuals in large </a:t>
            </a:r>
            <a:r>
              <a:rPr lang="en-US" sz="4000" i="1" dirty="0" smtClean="0"/>
              <a:t>collaborations</a:t>
            </a:r>
          </a:p>
          <a:p>
            <a:endParaRPr lang="en-US" sz="800" i="1" dirty="0" smtClean="0"/>
          </a:p>
          <a:p>
            <a:r>
              <a:rPr lang="en-US" sz="3500" dirty="0" smtClean="0"/>
              <a:t>Meeting with “ECFA Collaborations”</a:t>
            </a:r>
            <a:endParaRPr lang="en-US" sz="3500" dirty="0"/>
          </a:p>
          <a:p>
            <a:endParaRPr lang="en-US" sz="800" dirty="0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17214AF7-7E0B-AF47-9833-A76B522A65B7}"/>
              </a:ext>
            </a:extLst>
          </p:cNvPr>
          <p:cNvSpPr txBox="1"/>
          <p:nvPr/>
        </p:nvSpPr>
        <p:spPr>
          <a:xfrm>
            <a:off x="4415246" y="5538651"/>
            <a:ext cx="3941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Recognition Working Group – </a:t>
            </a:r>
            <a:r>
              <a:rPr lang="en-US" i="1" dirty="0" smtClean="0"/>
              <a:t>5-10-2020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426193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64EB0C4-CE3E-BF45-98FD-A15D3F9FF3FB}"/>
              </a:ext>
            </a:extLst>
          </p:cNvPr>
          <p:cNvSpPr txBox="1">
            <a:spLocks/>
          </p:cNvSpPr>
          <p:nvPr/>
        </p:nvSpPr>
        <p:spPr>
          <a:xfrm>
            <a:off x="1270543" y="1741036"/>
            <a:ext cx="9521953" cy="459537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04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 baseline="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lvl2pPr>
            <a:lvl3pPr marL="756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3pPr>
            <a:lvl4pPr marL="1008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0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>
                <a:solidFill>
                  <a:schemeClr val="tx1"/>
                </a:solidFill>
              </a:rPr>
              <a:t>From </a:t>
            </a:r>
            <a:r>
              <a:rPr lang="en-US" b="1" dirty="0" err="1">
                <a:solidFill>
                  <a:schemeClr val="tx1"/>
                </a:solidFill>
              </a:rPr>
              <a:t>ApPEC</a:t>
            </a:r>
            <a:r>
              <a:rPr lang="en-US" b="1" dirty="0">
                <a:solidFill>
                  <a:schemeClr val="tx1"/>
                </a:solidFill>
              </a:rPr>
              <a:t>: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/>
              <a:t>Karl-Heinz </a:t>
            </a:r>
            <a:r>
              <a:rPr lang="en-US" dirty="0" err="1"/>
              <a:t>Kampert</a:t>
            </a:r>
            <a:r>
              <a:rPr lang="en-US" dirty="0"/>
              <a:t> (</a:t>
            </a:r>
            <a:r>
              <a:rPr lang="en-US" dirty="0" err="1"/>
              <a:t>kampert@uni-wuppertal.de</a:t>
            </a:r>
            <a:r>
              <a:rPr lang="en-US" dirty="0"/>
              <a:t>), co-chair </a:t>
            </a:r>
          </a:p>
          <a:p>
            <a:r>
              <a:rPr lang="en-US" dirty="0"/>
              <a:t>Emmanuel </a:t>
            </a:r>
            <a:r>
              <a:rPr lang="en-US" dirty="0" err="1"/>
              <a:t>Gangler</a:t>
            </a:r>
            <a:r>
              <a:rPr lang="en-US" dirty="0"/>
              <a:t> (emmanuel.gangler@clermont.in2p3.fr ) </a:t>
            </a:r>
          </a:p>
          <a:p>
            <a:endParaRPr lang="en-US" sz="5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b="1" dirty="0">
                <a:solidFill>
                  <a:schemeClr val="tx1"/>
                </a:solidFill>
              </a:rPr>
              <a:t>From ECFA: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 err="1"/>
              <a:t>Bogna</a:t>
            </a:r>
            <a:r>
              <a:rPr lang="en-US" dirty="0"/>
              <a:t> </a:t>
            </a:r>
            <a:r>
              <a:rPr lang="en-US" dirty="0" err="1"/>
              <a:t>Kubik</a:t>
            </a:r>
            <a:r>
              <a:rPr lang="en-US" dirty="0"/>
              <a:t> (bkubik@ipnl.in2p3.fr ) </a:t>
            </a:r>
          </a:p>
          <a:p>
            <a:r>
              <a:rPr lang="en-US" dirty="0" err="1"/>
              <a:t>Djamel</a:t>
            </a:r>
            <a:r>
              <a:rPr lang="en-US" dirty="0"/>
              <a:t> </a:t>
            </a:r>
            <a:r>
              <a:rPr lang="en-US" dirty="0" err="1"/>
              <a:t>Boumediene</a:t>
            </a:r>
            <a:r>
              <a:rPr lang="en-US" dirty="0"/>
              <a:t> (</a:t>
            </a:r>
            <a:r>
              <a:rPr lang="en-US" dirty="0" err="1"/>
              <a:t>Djamel.Boumediene@cern.ch</a:t>
            </a:r>
            <a:r>
              <a:rPr lang="en-US" dirty="0"/>
              <a:t> ) </a:t>
            </a:r>
          </a:p>
          <a:p>
            <a:r>
              <a:rPr lang="en-US" dirty="0"/>
              <a:t>Marcel </a:t>
            </a:r>
            <a:r>
              <a:rPr lang="en-US" dirty="0" err="1"/>
              <a:t>Merk</a:t>
            </a:r>
            <a:r>
              <a:rPr lang="en-US" dirty="0"/>
              <a:t> (</a:t>
            </a:r>
            <a:r>
              <a:rPr lang="en-US" dirty="0" err="1"/>
              <a:t>marcel.merk@nikhef.nl</a:t>
            </a:r>
            <a:r>
              <a:rPr lang="en-US" dirty="0"/>
              <a:t> ), co-chair </a:t>
            </a:r>
          </a:p>
          <a:p>
            <a:endParaRPr lang="en-US" sz="5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b="1" dirty="0">
                <a:solidFill>
                  <a:schemeClr val="tx1"/>
                </a:solidFill>
              </a:rPr>
              <a:t>From </a:t>
            </a:r>
            <a:r>
              <a:rPr lang="en-US" b="1" dirty="0" err="1">
                <a:solidFill>
                  <a:schemeClr val="tx1"/>
                </a:solidFill>
              </a:rPr>
              <a:t>NuPECC</a:t>
            </a:r>
            <a:r>
              <a:rPr lang="en-US" b="1" dirty="0">
                <a:solidFill>
                  <a:schemeClr val="tx1"/>
                </a:solidFill>
              </a:rPr>
              <a:t>: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/>
              <a:t>Eberhard </a:t>
            </a:r>
            <a:r>
              <a:rPr lang="en-US" dirty="0" err="1"/>
              <a:t>Widmann</a:t>
            </a:r>
            <a:r>
              <a:rPr lang="en-US" dirty="0"/>
              <a:t> (</a:t>
            </a:r>
            <a:r>
              <a:rPr lang="en-US" dirty="0" err="1"/>
              <a:t>Eberhard.Widmann@oeaw.ac.at</a:t>
            </a:r>
            <a:r>
              <a:rPr lang="en-US" dirty="0"/>
              <a:t> ), co-chair </a:t>
            </a:r>
          </a:p>
          <a:p>
            <a:r>
              <a:rPr lang="en-US" dirty="0"/>
              <a:t>Gerda </a:t>
            </a:r>
            <a:r>
              <a:rPr lang="en-US" dirty="0" err="1"/>
              <a:t>Neyens</a:t>
            </a:r>
            <a:r>
              <a:rPr lang="en-US" dirty="0"/>
              <a:t> (</a:t>
            </a:r>
            <a:r>
              <a:rPr lang="en-US" dirty="0" err="1"/>
              <a:t>Gerda.neyens@cern.ch</a:t>
            </a:r>
            <a:r>
              <a:rPr lang="en-US" dirty="0"/>
              <a:t> ) </a:t>
            </a:r>
          </a:p>
          <a:p>
            <a:r>
              <a:rPr lang="en-US" dirty="0"/>
              <a:t>Nasser </a:t>
            </a:r>
            <a:r>
              <a:rPr lang="en-US" dirty="0" err="1"/>
              <a:t>Kalantar</a:t>
            </a:r>
            <a:r>
              <a:rPr lang="en-US" dirty="0"/>
              <a:t> (</a:t>
            </a:r>
            <a:r>
              <a:rPr lang="en-US" dirty="0" err="1"/>
              <a:t>nasser@kvi.nl</a:t>
            </a:r>
            <a:r>
              <a:rPr lang="en-US" dirty="0"/>
              <a:t> ) 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C028547F-CC73-6944-BBFE-AC0A2A34EBCB}"/>
              </a:ext>
            </a:extLst>
          </p:cNvPr>
          <p:cNvSpPr txBox="1"/>
          <p:nvPr/>
        </p:nvSpPr>
        <p:spPr>
          <a:xfrm>
            <a:off x="2423538" y="953037"/>
            <a:ext cx="70806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 smtClean="0"/>
              <a:t>Reminder: Who </a:t>
            </a:r>
            <a:r>
              <a:rPr lang="en-US" sz="3600" u="sng" dirty="0"/>
              <a:t>are </a:t>
            </a:r>
            <a:r>
              <a:rPr lang="en-US" sz="3600" u="sng" dirty="0" smtClean="0"/>
              <a:t>your </a:t>
            </a:r>
            <a:r>
              <a:rPr lang="en-US" sz="3600" u="sng" dirty="0" err="1" smtClean="0"/>
              <a:t>convenors</a:t>
            </a:r>
            <a:r>
              <a:rPr lang="en-US" sz="3600" u="sng" dirty="0" smtClean="0"/>
              <a:t>?</a:t>
            </a:r>
            <a:endParaRPr lang="en-US" sz="3600" u="sng" dirty="0"/>
          </a:p>
        </p:txBody>
      </p:sp>
    </p:spTree>
    <p:extLst>
      <p:ext uri="{BB962C8B-B14F-4D97-AF65-F5344CB8AC3E}">
        <p14:creationId xmlns:p14="http://schemas.microsoft.com/office/powerpoint/2010/main" val="103827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>
            <a:extLst>
              <a:ext uri="{FF2B5EF4-FFF2-40B4-BE49-F238E27FC236}">
                <a16:creationId xmlns="" xmlns:a16="http://schemas.microsoft.com/office/drawing/2014/main" id="{B8AF6DA3-A616-5249-89DD-9EBFD3FAAC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8491" y="1764405"/>
            <a:ext cx="10689464" cy="4362076"/>
          </a:xfrm>
        </p:spPr>
        <p:txBody>
          <a:bodyPr>
            <a:normAutofit/>
          </a:bodyPr>
          <a:lstStyle/>
          <a:p>
            <a:r>
              <a:rPr lang="en-US" dirty="0"/>
              <a:t>Key objectives within an advisory and exploratory mandate of the working group:</a:t>
            </a:r>
          </a:p>
          <a:p>
            <a:pPr lvl="1"/>
            <a:r>
              <a:rPr lang="en-US" dirty="0"/>
              <a:t>exchange and discuss best practices, and reflect on alternative or additional procedures,</a:t>
            </a:r>
          </a:p>
          <a:p>
            <a:pPr lvl="1"/>
            <a:r>
              <a:rPr lang="en-US" dirty="0"/>
              <a:t>potentially perform a second survey in 2020-2021 to monitor the progress on the topic,</a:t>
            </a:r>
          </a:p>
          <a:p>
            <a:pPr lvl="1"/>
            <a:r>
              <a:rPr lang="en-US" dirty="0"/>
              <a:t>however, the group will not be an </a:t>
            </a:r>
            <a:r>
              <a:rPr lang="en-US" dirty="0" err="1"/>
              <a:t>ombuds</a:t>
            </a:r>
            <a:r>
              <a:rPr lang="en-US" dirty="0"/>
              <a:t>-committee for individual problems. </a:t>
            </a:r>
            <a:endParaRPr lang="en-US" sz="400" dirty="0"/>
          </a:p>
          <a:p>
            <a:endParaRPr lang="en-US" sz="400" dirty="0"/>
          </a:p>
          <a:p>
            <a:endParaRPr lang="en-US" sz="400" dirty="0"/>
          </a:p>
          <a:p>
            <a:r>
              <a:rPr lang="en-US" dirty="0"/>
              <a:t>The collaborations remain themselves responsible for the actions of the working group and to implement (or not) recommendations.</a:t>
            </a:r>
          </a:p>
          <a:p>
            <a:pPr lvl="1"/>
            <a:endParaRPr lang="en-US" sz="400" dirty="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0F626FFF-C1C0-BF45-AF82-66853ECC4C0B}"/>
              </a:ext>
            </a:extLst>
          </p:cNvPr>
          <p:cNvSpPr txBox="1"/>
          <p:nvPr/>
        </p:nvSpPr>
        <p:spPr>
          <a:xfrm>
            <a:off x="4219804" y="953037"/>
            <a:ext cx="32609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/>
              <a:t>What do we do?</a:t>
            </a:r>
          </a:p>
        </p:txBody>
      </p:sp>
    </p:spTree>
    <p:extLst>
      <p:ext uri="{BB962C8B-B14F-4D97-AF65-F5344CB8AC3E}">
        <p14:creationId xmlns:p14="http://schemas.microsoft.com/office/powerpoint/2010/main" val="244683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="" xmlns:a16="http://schemas.microsoft.com/office/drawing/2014/main" id="{C5ED2E2C-A9D2-D347-9465-3AE26BD2B4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3847" y="1840000"/>
            <a:ext cx="10620216" cy="4577671"/>
          </a:xfrm>
        </p:spPr>
        <p:txBody>
          <a:bodyPr>
            <a:normAutofit/>
          </a:bodyPr>
          <a:lstStyle/>
          <a:p>
            <a:r>
              <a:rPr lang="en-US" dirty="0" smtClean="0"/>
              <a:t>Due </a:t>
            </a:r>
            <a:r>
              <a:rPr lang="en-US" dirty="0"/>
              <a:t>to the large number of collaborations proceed to discuss in sub-working group </a:t>
            </a:r>
            <a:r>
              <a:rPr lang="en-US" dirty="0" smtClean="0"/>
              <a:t>meetings; merge ideas from fields later on</a:t>
            </a:r>
          </a:p>
          <a:p>
            <a:r>
              <a:rPr lang="en-US" dirty="0" smtClean="0"/>
              <a:t>Proceed from the earlier ECFA survey as starting point</a:t>
            </a:r>
          </a:p>
          <a:p>
            <a:r>
              <a:rPr lang="en-US" dirty="0" smtClean="0"/>
              <a:t>Two </a:t>
            </a:r>
            <a:r>
              <a:rPr lang="en-US" dirty="0"/>
              <a:t>discussion sessions </a:t>
            </a:r>
            <a:r>
              <a:rPr lang="en-US" dirty="0" smtClean="0"/>
              <a:t>with </a:t>
            </a:r>
            <a:r>
              <a:rPr lang="en-US" dirty="0"/>
              <a:t>collaborations</a:t>
            </a:r>
          </a:p>
          <a:p>
            <a:pPr lvl="1"/>
            <a:r>
              <a:rPr lang="en-US" dirty="0"/>
              <a:t>First meeting to provide further clarifications and initial discussions</a:t>
            </a:r>
            <a:r>
              <a:rPr lang="en-US" dirty="0" smtClean="0"/>
              <a:t>: July 8, 2020</a:t>
            </a:r>
            <a:endParaRPr lang="en-US" dirty="0"/>
          </a:p>
          <a:p>
            <a:pPr lvl="1"/>
            <a:r>
              <a:rPr lang="en-US" dirty="0"/>
              <a:t>Second meeting to collect feedback from the </a:t>
            </a:r>
            <a:r>
              <a:rPr lang="en-US" dirty="0" smtClean="0"/>
              <a:t>collaborations: October 5, 2020</a:t>
            </a:r>
            <a:endParaRPr lang="en-US" dirty="0"/>
          </a:p>
          <a:p>
            <a:r>
              <a:rPr lang="en-US" dirty="0" smtClean="0"/>
              <a:t>Follow up meeting with JENAS working group </a:t>
            </a:r>
            <a:r>
              <a:rPr lang="en-US" dirty="0" err="1" smtClean="0"/>
              <a:t>convenors</a:t>
            </a:r>
            <a:endParaRPr lang="en-US" dirty="0" smtClean="0"/>
          </a:p>
          <a:p>
            <a:pPr lvl="1"/>
            <a:r>
              <a:rPr lang="en-US" dirty="0" smtClean="0"/>
              <a:t>Oct-8-2020: discuss how to proceed</a:t>
            </a:r>
            <a:endParaRPr lang="en-US" dirty="0"/>
          </a:p>
          <a:p>
            <a:r>
              <a:rPr lang="en-US" dirty="0"/>
              <a:t>Feedback to </a:t>
            </a:r>
            <a:r>
              <a:rPr lang="en-US" dirty="0" err="1" smtClean="0"/>
              <a:t>ApPEC</a:t>
            </a:r>
            <a:r>
              <a:rPr lang="en-US" dirty="0" smtClean="0"/>
              <a:t>-ECFA-</a:t>
            </a:r>
            <a:r>
              <a:rPr lang="en-US" dirty="0" err="1" smtClean="0"/>
              <a:t>NuPECC</a:t>
            </a:r>
            <a:r>
              <a:rPr lang="en-US" dirty="0" smtClean="0"/>
              <a:t> </a:t>
            </a:r>
            <a:r>
              <a:rPr lang="en-US" dirty="0"/>
              <a:t>chairpersons in Fall</a:t>
            </a:r>
          </a:p>
          <a:p>
            <a:pPr lvl="2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25D97375-16F4-E047-BC54-0468168B5E16}"/>
              </a:ext>
            </a:extLst>
          </p:cNvPr>
          <p:cNvSpPr txBox="1"/>
          <p:nvPr/>
        </p:nvSpPr>
        <p:spPr>
          <a:xfrm>
            <a:off x="4598173" y="953037"/>
            <a:ext cx="1800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/>
              <a:t>Planning</a:t>
            </a:r>
          </a:p>
        </p:txBody>
      </p:sp>
    </p:spTree>
    <p:extLst>
      <p:ext uri="{BB962C8B-B14F-4D97-AF65-F5344CB8AC3E}">
        <p14:creationId xmlns:p14="http://schemas.microsoft.com/office/powerpoint/2010/main" val="293278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0833ECB8-8172-364B-A23D-F8AC44659E18}"/>
              </a:ext>
            </a:extLst>
          </p:cNvPr>
          <p:cNvSpPr txBox="1"/>
          <p:nvPr/>
        </p:nvSpPr>
        <p:spPr>
          <a:xfrm>
            <a:off x="4030618" y="1079162"/>
            <a:ext cx="39161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/>
              <a:t>Goals and Feedback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="" xmlns:a16="http://schemas.microsoft.com/office/drawing/2014/main" id="{008C0352-909D-924D-8B31-182EF5FC800D}"/>
              </a:ext>
            </a:extLst>
          </p:cNvPr>
          <p:cNvSpPr txBox="1">
            <a:spLocks/>
          </p:cNvSpPr>
          <p:nvPr/>
        </p:nvSpPr>
        <p:spPr>
          <a:xfrm>
            <a:off x="673769" y="1645282"/>
            <a:ext cx="11053010" cy="46592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04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 baseline="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lvl2pPr>
            <a:lvl3pPr marL="756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3pPr>
            <a:lvl4pPr marL="1008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0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Our Goals:</a:t>
            </a:r>
          </a:p>
          <a:p>
            <a:pPr lvl="1"/>
            <a:r>
              <a:rPr lang="en-US" dirty="0"/>
              <a:t>Create awareness</a:t>
            </a:r>
          </a:p>
          <a:p>
            <a:pPr lvl="1"/>
            <a:r>
              <a:rPr lang="en-US" dirty="0"/>
              <a:t>Initiate discussions inside collaborations</a:t>
            </a:r>
          </a:p>
          <a:p>
            <a:pPr lvl="1"/>
            <a:r>
              <a:rPr lang="en-US" dirty="0"/>
              <a:t>Exchange best practices</a:t>
            </a:r>
          </a:p>
          <a:p>
            <a:pPr lvl="1"/>
            <a:r>
              <a:rPr lang="en-US" i="1" dirty="0">
                <a:solidFill>
                  <a:srgbClr val="C00000"/>
                </a:solidFill>
              </a:rPr>
              <a:t>We are not an </a:t>
            </a:r>
            <a:r>
              <a:rPr lang="en-US" i="1" dirty="0" err="1">
                <a:solidFill>
                  <a:srgbClr val="C00000"/>
                </a:solidFill>
              </a:rPr>
              <a:t>ombudscommittee</a:t>
            </a:r>
            <a:endParaRPr lang="en-US" i="1" dirty="0">
              <a:solidFill>
                <a:srgbClr val="C00000"/>
              </a:solidFill>
            </a:endParaRPr>
          </a:p>
          <a:p>
            <a:endParaRPr lang="en-US" sz="400" dirty="0"/>
          </a:p>
          <a:p>
            <a:r>
              <a:rPr lang="en-US" dirty="0"/>
              <a:t>Ask for feedback on </a:t>
            </a:r>
            <a:r>
              <a:rPr lang="en-US" i="1" dirty="0"/>
              <a:t>general</a:t>
            </a:r>
            <a:r>
              <a:rPr lang="en-US" dirty="0"/>
              <a:t> questions:</a:t>
            </a:r>
          </a:p>
          <a:p>
            <a:pPr lvl="1"/>
            <a:r>
              <a:rPr lang="en-US" dirty="0"/>
              <a:t>Do you recognize the issue in your collaboration?</a:t>
            </a:r>
          </a:p>
          <a:p>
            <a:pPr lvl="1"/>
            <a:r>
              <a:rPr lang="en-US" dirty="0"/>
              <a:t>Does your collaboration consider it an important/urgent topic? </a:t>
            </a:r>
          </a:p>
          <a:p>
            <a:pPr lvl="1"/>
            <a:r>
              <a:rPr lang="en-US" dirty="0"/>
              <a:t>Do you already have a forum to discuss this?</a:t>
            </a:r>
          </a:p>
          <a:p>
            <a:pPr lvl="1"/>
            <a:r>
              <a:rPr lang="en-US" dirty="0"/>
              <a:t>Can you provide feedback on ”best practices” that you already have implemented</a:t>
            </a:r>
            <a:r>
              <a:rPr lang="en-US" dirty="0" smtClean="0"/>
              <a:t>?</a:t>
            </a: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lvl="1"/>
            <a:endParaRPr lang="en-US" sz="400" dirty="0"/>
          </a:p>
        </p:txBody>
      </p:sp>
    </p:spTree>
    <p:extLst>
      <p:ext uri="{BB962C8B-B14F-4D97-AF65-F5344CB8AC3E}">
        <p14:creationId xmlns:p14="http://schemas.microsoft.com/office/powerpoint/2010/main" val="176958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>
            <a:extLst>
              <a:ext uri="{FF2B5EF4-FFF2-40B4-BE49-F238E27FC236}">
                <a16:creationId xmlns="" xmlns:a16="http://schemas.microsoft.com/office/drawing/2014/main" id="{B8AF6DA3-A616-5249-89DD-9EBFD3FAAC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050" y="1559424"/>
            <a:ext cx="10808686" cy="5149776"/>
          </a:xfrm>
        </p:spPr>
        <p:txBody>
          <a:bodyPr>
            <a:normAutofit/>
          </a:bodyPr>
          <a:lstStyle/>
          <a:p>
            <a:pPr lvl="1"/>
            <a:endParaRPr lang="en-US" sz="400" dirty="0">
              <a:solidFill>
                <a:srgbClr val="2F528F"/>
              </a:solidFill>
            </a:endParaRPr>
          </a:p>
          <a:p>
            <a:pPr lvl="1"/>
            <a:r>
              <a:rPr lang="en-US" sz="2100" dirty="0">
                <a:solidFill>
                  <a:srgbClr val="2F528F"/>
                </a:solidFill>
              </a:rPr>
              <a:t>What does your collaboration think about the conclusions of the ECFA report?</a:t>
            </a:r>
          </a:p>
          <a:p>
            <a:pPr lvl="1"/>
            <a:endParaRPr lang="en-US" sz="100" dirty="0">
              <a:solidFill>
                <a:srgbClr val="2F528F"/>
              </a:solidFill>
            </a:endParaRPr>
          </a:p>
          <a:p>
            <a:pPr lvl="1"/>
            <a:r>
              <a:rPr lang="en-US" sz="2100" dirty="0">
                <a:solidFill>
                  <a:srgbClr val="2F528F"/>
                </a:solidFill>
              </a:rPr>
              <a:t>Were some important issues perhaps not addressed?</a:t>
            </a:r>
          </a:p>
          <a:p>
            <a:pPr lvl="1"/>
            <a:endParaRPr lang="en-US" sz="100" dirty="0">
              <a:solidFill>
                <a:srgbClr val="2F528F"/>
              </a:solidFill>
            </a:endParaRPr>
          </a:p>
          <a:p>
            <a:pPr lvl="1"/>
            <a:r>
              <a:rPr lang="en-US" sz="2100" dirty="0">
                <a:solidFill>
                  <a:srgbClr val="2F528F"/>
                </a:solidFill>
              </a:rPr>
              <a:t>Which system do you use for </a:t>
            </a:r>
            <a:r>
              <a:rPr lang="en-US" sz="2100" dirty="0" err="1">
                <a:solidFill>
                  <a:srgbClr val="2F528F"/>
                </a:solidFill>
              </a:rPr>
              <a:t>authorlists</a:t>
            </a:r>
            <a:r>
              <a:rPr lang="en-US" sz="2100" dirty="0">
                <a:solidFill>
                  <a:srgbClr val="2F528F"/>
                </a:solidFill>
              </a:rPr>
              <a:t> </a:t>
            </a:r>
            <a:r>
              <a:rPr lang="en-US" sz="2100" dirty="0">
                <a:solidFill>
                  <a:srgbClr val="2F528F"/>
                </a:solidFill>
                <a:sym typeface="Wingdings" pitchFamily="2" charset="2"/>
              </a:rPr>
              <a:t>(alphabetical, opt-in, opt-out, other)? Is it generally appreciated?</a:t>
            </a:r>
          </a:p>
          <a:p>
            <a:pPr lvl="1"/>
            <a:endParaRPr lang="en-US" sz="100" dirty="0">
              <a:solidFill>
                <a:srgbClr val="2F528F"/>
              </a:solidFill>
              <a:sym typeface="Wingdings" pitchFamily="2" charset="2"/>
            </a:endParaRPr>
          </a:p>
          <a:p>
            <a:pPr lvl="1"/>
            <a:r>
              <a:rPr lang="en-US" sz="2100" dirty="0">
                <a:solidFill>
                  <a:srgbClr val="2F528F"/>
                </a:solidFill>
              </a:rPr>
              <a:t>Which system do you use for assigning conference talks? How are talks prepared within the collaboration? Do people feel there is enough freedom to determine the contents of their talk?</a:t>
            </a:r>
          </a:p>
          <a:p>
            <a:pPr lvl="1"/>
            <a:endParaRPr lang="en-US" sz="100" dirty="0">
              <a:solidFill>
                <a:srgbClr val="2F528F"/>
              </a:solidFill>
            </a:endParaRPr>
          </a:p>
          <a:p>
            <a:pPr lvl="1"/>
            <a:r>
              <a:rPr lang="en-US" sz="2100" dirty="0">
                <a:solidFill>
                  <a:srgbClr val="2F528F"/>
                </a:solidFill>
              </a:rPr>
              <a:t>What do you think of making analysis notes (limited </a:t>
            </a:r>
            <a:r>
              <a:rPr lang="en-US" sz="2100" dirty="0" err="1">
                <a:solidFill>
                  <a:srgbClr val="2F528F"/>
                </a:solidFill>
              </a:rPr>
              <a:t>authorlist</a:t>
            </a:r>
            <a:r>
              <a:rPr lang="en-US" sz="2100" dirty="0">
                <a:solidFill>
                  <a:srgbClr val="2F528F"/>
                </a:solidFill>
              </a:rPr>
              <a:t> of analysis proponents) public? What are reasons </a:t>
            </a:r>
            <a:r>
              <a:rPr lang="en-US" sz="2100" i="1" dirty="0">
                <a:solidFill>
                  <a:srgbClr val="2F528F"/>
                </a:solidFill>
              </a:rPr>
              <a:t>pro </a:t>
            </a:r>
            <a:r>
              <a:rPr lang="en-US" sz="2100" dirty="0">
                <a:solidFill>
                  <a:srgbClr val="2F528F"/>
                </a:solidFill>
              </a:rPr>
              <a:t>and </a:t>
            </a:r>
            <a:r>
              <a:rPr lang="en-US" sz="2100" i="1" dirty="0">
                <a:solidFill>
                  <a:srgbClr val="2F528F"/>
                </a:solidFill>
              </a:rPr>
              <a:t>con</a:t>
            </a:r>
            <a:r>
              <a:rPr lang="en-US" sz="2100" dirty="0">
                <a:solidFill>
                  <a:srgbClr val="2F528F"/>
                </a:solidFill>
              </a:rPr>
              <a:t> to do that? Would you object to a system where statistics can be collected for the proponents </a:t>
            </a:r>
            <a:r>
              <a:rPr lang="en-US" sz="2100" dirty="0" smtClean="0">
                <a:solidFill>
                  <a:srgbClr val="2F528F"/>
                </a:solidFill>
              </a:rPr>
              <a:t>of such </a:t>
            </a:r>
            <a:r>
              <a:rPr lang="en-US" sz="2100" i="1" dirty="0" err="1">
                <a:solidFill>
                  <a:srgbClr val="2F528F"/>
                </a:solidFill>
              </a:rPr>
              <a:t>ana</a:t>
            </a:r>
            <a:r>
              <a:rPr lang="en-US" sz="2100" i="1" dirty="0">
                <a:solidFill>
                  <a:srgbClr val="2F528F"/>
                </a:solidFill>
              </a:rPr>
              <a:t>-notes</a:t>
            </a:r>
            <a:r>
              <a:rPr lang="en-US" sz="2100" dirty="0">
                <a:solidFill>
                  <a:srgbClr val="2F528F"/>
                </a:solidFill>
              </a:rPr>
              <a:t>? Would it be useful to introduce a JENAS wide system?</a:t>
            </a:r>
          </a:p>
          <a:p>
            <a:pPr lvl="1"/>
            <a:endParaRPr lang="en-US" sz="100" dirty="0">
              <a:solidFill>
                <a:srgbClr val="2F528F"/>
              </a:solidFill>
            </a:endParaRPr>
          </a:p>
          <a:p>
            <a:pPr lvl="1"/>
            <a:r>
              <a:rPr lang="en-US" sz="2100" dirty="0">
                <a:solidFill>
                  <a:srgbClr val="2F528F"/>
                </a:solidFill>
              </a:rPr>
              <a:t>What is your opinion of prizes and awards? Do you differentiate between awards (a prize for “the best”) and “rewards” (a prize for “an achievement” – no selection).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sz="400" dirty="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0F626FFF-C1C0-BF45-AF82-66853ECC4C0B}"/>
              </a:ext>
            </a:extLst>
          </p:cNvPr>
          <p:cNvSpPr txBox="1"/>
          <p:nvPr/>
        </p:nvSpPr>
        <p:spPr>
          <a:xfrm>
            <a:off x="2915019" y="976156"/>
            <a:ext cx="58592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/>
              <a:t>Specific topics for feedback - 1</a:t>
            </a:r>
          </a:p>
        </p:txBody>
      </p:sp>
    </p:spTree>
    <p:extLst>
      <p:ext uri="{BB962C8B-B14F-4D97-AF65-F5344CB8AC3E}">
        <p14:creationId xmlns:p14="http://schemas.microsoft.com/office/powerpoint/2010/main" val="251566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>
            <a:extLst>
              <a:ext uri="{FF2B5EF4-FFF2-40B4-BE49-F238E27FC236}">
                <a16:creationId xmlns="" xmlns:a16="http://schemas.microsoft.com/office/drawing/2014/main" id="{B8AF6DA3-A616-5249-89DD-9EBFD3FAAC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050" y="1559423"/>
            <a:ext cx="10808686" cy="4584703"/>
          </a:xfrm>
        </p:spPr>
        <p:txBody>
          <a:bodyPr>
            <a:normAutofit/>
          </a:bodyPr>
          <a:lstStyle/>
          <a:p>
            <a:pPr lvl="1"/>
            <a:endParaRPr lang="en-US" sz="400" dirty="0">
              <a:solidFill>
                <a:srgbClr val="2F528F"/>
              </a:solidFill>
            </a:endParaRPr>
          </a:p>
          <a:p>
            <a:pPr lvl="1"/>
            <a:endParaRPr lang="en-US" sz="100" dirty="0">
              <a:solidFill>
                <a:srgbClr val="2F528F"/>
              </a:solidFill>
            </a:endParaRPr>
          </a:p>
          <a:p>
            <a:pPr lvl="1"/>
            <a:r>
              <a:rPr lang="en-US" sz="2100" dirty="0">
                <a:solidFill>
                  <a:srgbClr val="2F528F"/>
                </a:solidFill>
              </a:rPr>
              <a:t>One way to recognize achievement is appointing people to responsible positions (board member, conveners, reviewer etc.).  How does that work in practice in your collaboration? Does it have a political aspect e.g. equal share between countries?</a:t>
            </a:r>
          </a:p>
          <a:p>
            <a:pPr lvl="1"/>
            <a:endParaRPr lang="en-US" sz="100" dirty="0">
              <a:solidFill>
                <a:srgbClr val="2F528F"/>
              </a:solidFill>
            </a:endParaRPr>
          </a:p>
          <a:p>
            <a:pPr lvl="1"/>
            <a:r>
              <a:rPr lang="en-US" sz="2100" dirty="0" smtClean="0">
                <a:solidFill>
                  <a:srgbClr val="2F528F"/>
                </a:solidFill>
              </a:rPr>
              <a:t>Analysis </a:t>
            </a:r>
            <a:r>
              <a:rPr lang="en-US" sz="2100" dirty="0">
                <a:solidFill>
                  <a:srgbClr val="2F528F"/>
                </a:solidFill>
              </a:rPr>
              <a:t>reviews are sometimes lengthy procedures that take longer than the job contract of individuals doing the analysis, such that papers are not ready to be published or </a:t>
            </a:r>
            <a:r>
              <a:rPr lang="en-US" sz="2100" dirty="0" smtClean="0">
                <a:solidFill>
                  <a:srgbClr val="2F528F"/>
                </a:solidFill>
              </a:rPr>
              <a:t>that results </a:t>
            </a:r>
            <a:r>
              <a:rPr lang="en-US" sz="2100" dirty="0">
                <a:solidFill>
                  <a:srgbClr val="2F528F"/>
                </a:solidFill>
              </a:rPr>
              <a:t>unblinded before graduation or end of contract. Is this an issue? If so, is there a mechanism to deal with that?</a:t>
            </a:r>
          </a:p>
          <a:p>
            <a:pPr lvl="1"/>
            <a:r>
              <a:rPr lang="en-US" sz="2100" dirty="0">
                <a:solidFill>
                  <a:srgbClr val="2F528F"/>
                </a:solidFill>
              </a:rPr>
              <a:t>Do you have specific policies or practices to promote the work of juniors?</a:t>
            </a:r>
          </a:p>
          <a:p>
            <a:pPr lvl="1"/>
            <a:r>
              <a:rPr lang="en-US" sz="2100" dirty="0">
                <a:solidFill>
                  <a:srgbClr val="2F528F"/>
                </a:solidFill>
              </a:rPr>
              <a:t>Do you have something in place for recognition for technical issues?</a:t>
            </a:r>
          </a:p>
          <a:p>
            <a:pPr lvl="1"/>
            <a:r>
              <a:rPr lang="en-US" sz="2100" dirty="0">
                <a:solidFill>
                  <a:srgbClr val="2F528F"/>
                </a:solidFill>
              </a:rPr>
              <a:t>What do you put in place to help the recognition of individuals by members external of the collaboration (for instance for their career advancement). Is there a way for external referee to asses what a </a:t>
            </a:r>
            <a:r>
              <a:rPr lang="en-US" sz="2100" dirty="0" err="1">
                <a:solidFill>
                  <a:srgbClr val="2F528F"/>
                </a:solidFill>
              </a:rPr>
              <a:t>convenership</a:t>
            </a:r>
            <a:r>
              <a:rPr lang="en-US" sz="2100" dirty="0">
                <a:solidFill>
                  <a:srgbClr val="2F528F"/>
                </a:solidFill>
              </a:rPr>
              <a:t> entails </a:t>
            </a:r>
            <a:r>
              <a:rPr lang="en-US" sz="2100" dirty="0" smtClean="0">
                <a:solidFill>
                  <a:srgbClr val="2F528F"/>
                </a:solidFill>
              </a:rPr>
              <a:t>?</a:t>
            </a:r>
          </a:p>
          <a:p>
            <a:pPr lvl="1"/>
            <a:r>
              <a:rPr lang="en-US" sz="2100" dirty="0" smtClean="0">
                <a:solidFill>
                  <a:srgbClr val="2F528F"/>
                </a:solidFill>
              </a:rPr>
              <a:t>Are specific measures in place to include individual’s opinion in decision making processes?</a:t>
            </a:r>
            <a:endParaRPr lang="en-US" sz="2100" dirty="0">
              <a:solidFill>
                <a:srgbClr val="2F528F"/>
              </a:solidFill>
            </a:endParaRPr>
          </a:p>
          <a:p>
            <a:pPr lvl="1"/>
            <a:endParaRPr lang="en-US" sz="2100" dirty="0">
              <a:solidFill>
                <a:srgbClr val="2F528F"/>
              </a:solidFill>
            </a:endParaRP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sz="400" dirty="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0F626FFF-C1C0-BF45-AF82-66853ECC4C0B}"/>
              </a:ext>
            </a:extLst>
          </p:cNvPr>
          <p:cNvSpPr txBox="1"/>
          <p:nvPr/>
        </p:nvSpPr>
        <p:spPr>
          <a:xfrm>
            <a:off x="2915019" y="976156"/>
            <a:ext cx="58592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/>
              <a:t>Specific topics for feedback - 2</a:t>
            </a:r>
          </a:p>
        </p:txBody>
      </p:sp>
    </p:spTree>
    <p:extLst>
      <p:ext uri="{BB962C8B-B14F-4D97-AF65-F5344CB8AC3E}">
        <p14:creationId xmlns:p14="http://schemas.microsoft.com/office/powerpoint/2010/main" val="86359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D860BC44-9C59-2B42-86B3-C174D60B8F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0956" y="2238336"/>
            <a:ext cx="5080000" cy="3810000"/>
          </a:xfrm>
          <a:prstGeom prst="rect">
            <a:avLst/>
          </a:prstGeom>
          <a:ln w="22225">
            <a:solidFill>
              <a:schemeClr val="accent1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03921EA2-C2C2-0A47-A0F3-317CA72967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681" y="2226145"/>
            <a:ext cx="3969098" cy="3810000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sp>
        <p:nvSpPr>
          <p:cNvPr id="5" name="Content Placeholder 1">
            <a:extLst>
              <a:ext uri="{FF2B5EF4-FFF2-40B4-BE49-F238E27FC236}">
                <a16:creationId xmlns="" xmlns:a16="http://schemas.microsoft.com/office/drawing/2014/main" id="{95E80F46-E038-114A-A8CA-C024F9C3AB9A}"/>
              </a:ext>
            </a:extLst>
          </p:cNvPr>
          <p:cNvSpPr txBox="1">
            <a:spLocks/>
          </p:cNvSpPr>
          <p:nvPr/>
        </p:nvSpPr>
        <p:spPr>
          <a:xfrm>
            <a:off x="2873830" y="1294083"/>
            <a:ext cx="5950059" cy="1983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04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lvl2pPr>
            <a:lvl3pPr marL="756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3pPr>
            <a:lvl4pPr marL="1008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0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dirty="0"/>
              <a:t>Let’s stimulate individual recognition</a:t>
            </a:r>
          </a:p>
        </p:txBody>
      </p:sp>
    </p:spTree>
    <p:extLst>
      <p:ext uri="{BB962C8B-B14F-4D97-AF65-F5344CB8AC3E}">
        <p14:creationId xmlns:p14="http://schemas.microsoft.com/office/powerpoint/2010/main" val="22288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1095</TotalTime>
  <Words>518</Words>
  <Application>Microsoft Macintosh PowerPoint</Application>
  <PresentationFormat>Widescreen</PresentationFormat>
  <Paragraphs>76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Calibri</vt:lpstr>
      <vt:lpstr>Calibri Light</vt:lpstr>
      <vt:lpstr>Mangal</vt:lpstr>
      <vt:lpstr>Wingdings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Marcel Merk</dc:creator>
  <cp:lastModifiedBy>Marcel Merk</cp:lastModifiedBy>
  <cp:revision>45</cp:revision>
  <dcterms:created xsi:type="dcterms:W3CDTF">2020-05-07T14:39:04Z</dcterms:created>
  <dcterms:modified xsi:type="dcterms:W3CDTF">2020-10-05T07:56:26Z</dcterms:modified>
</cp:coreProperties>
</file>