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304" r:id="rId3"/>
    <p:sldId id="317" r:id="rId4"/>
    <p:sldId id="313" r:id="rId5"/>
    <p:sldId id="318" r:id="rId6"/>
    <p:sldId id="314" r:id="rId7"/>
    <p:sldId id="310" r:id="rId8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37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43"/>
    <p:restoredTop sz="95934"/>
  </p:normalViewPr>
  <p:slideViewPr>
    <p:cSldViewPr snapToGrid="0" snapToObjects="1">
      <p:cViewPr varScale="1">
        <p:scale>
          <a:sx n="116" d="100"/>
          <a:sy n="116" d="100"/>
        </p:scale>
        <p:origin x="20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FD830D-AA40-3B47-8ADA-8F9EE950E4E8}" type="datetimeFigureOut">
              <a:rPr lang="es-ES_tradnl" smtClean="0"/>
              <a:t>4/12/18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2F6B7-AC55-114C-BB11-61CA5F13D42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5780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2F6B7-AC55-114C-BB11-61CA5F13D42C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43501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2F6B7-AC55-114C-BB11-61CA5F13D42C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88279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baseline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2F6B7-AC55-114C-BB11-61CA5F13D42C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48972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baseline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2F6B7-AC55-114C-BB11-61CA5F13D42C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03983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baseline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2F6B7-AC55-114C-BB11-61CA5F13D42C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435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baseline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2F6B7-AC55-114C-BB11-61CA5F13D42C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3613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baseline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2F6B7-AC55-114C-BB11-61CA5F13D42C}" type="slidenum">
              <a:rPr lang="es-ES_tradnl" smtClean="0"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77062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31/7/17</a:t>
            </a:r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LSWG December 2018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F92-CD27-D949-B004-2ECE8097E15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72959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31/7/17</a:t>
            </a:r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LSWG December 2018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F92-CD27-D949-B004-2ECE8097E15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21722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31/7/17</a:t>
            </a:r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LSWG December 2018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F92-CD27-D949-B004-2ECE8097E15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2170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31/7/17</a:t>
            </a:r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LSWG December 2018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F92-CD27-D949-B004-2ECE8097E15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78759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31/7/17</a:t>
            </a:r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LSWG December 2018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F92-CD27-D949-B004-2ECE8097E15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84091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31/7/17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LSWG December 2018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F92-CD27-D949-B004-2ECE8097E15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6128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31/7/17</a:t>
            </a:r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LSWG December 2018</a:t>
            </a: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F92-CD27-D949-B004-2ECE8097E15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35519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31/7/17</a:t>
            </a:r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LSWG December 2018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F92-CD27-D949-B004-2ECE8097E15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37355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31/7/17</a:t>
            </a:r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LSWG December 2018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F92-CD27-D949-B004-2ECE8097E15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83227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31/7/17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LSWG December 2018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F92-CD27-D949-B004-2ECE8097E15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87063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31/7/17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LSWG December 2018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F92-CD27-D949-B004-2ECE8097E15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56251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31/7/17</a:t>
            </a:r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/>
              <a:t>LSWG December 2018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2DF92-CD27-D949-B004-2ECE8097E15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53018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2.pn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19809" y="440029"/>
            <a:ext cx="9533247" cy="3083298"/>
          </a:xfrm>
        </p:spPr>
        <p:txBody>
          <a:bodyPr>
            <a:normAutofit/>
          </a:bodyPr>
          <a:lstStyle/>
          <a:p>
            <a:r>
              <a:rPr lang="es-ES_tradnl" sz="4800" b="1" dirty="0">
                <a:latin typeface="+mn-lt"/>
              </a:rPr>
              <a:t>MD4506: APERTURE MEASUREMENETS WITH AC DIPOLE</a:t>
            </a:r>
            <a:endParaRPr lang="en-AU" sz="4800" b="1" dirty="0">
              <a:latin typeface="+mn-lt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28046" y="3975286"/>
            <a:ext cx="7557248" cy="118060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N. Fuster-Martínez, M. Hofer, E. Maclean, D. </a:t>
            </a:r>
            <a:r>
              <a:rPr lang="en-US" dirty="0" err="1"/>
              <a:t>Mirarchi</a:t>
            </a:r>
            <a:r>
              <a:rPr lang="en-US" dirty="0"/>
              <a:t>, </a:t>
            </a:r>
          </a:p>
          <a:p>
            <a:r>
              <a:rPr lang="en-US" dirty="0"/>
              <a:t>R. Bruce,  R. Tomas, S. </a:t>
            </a:r>
            <a:r>
              <a:rPr lang="en-US" dirty="0" err="1"/>
              <a:t>Redaelli</a:t>
            </a:r>
            <a:endParaRPr lang="en-US" dirty="0"/>
          </a:p>
          <a:p>
            <a:r>
              <a:rPr lang="en-US" dirty="0"/>
              <a:t>On behalf of the collimation and OP team.</a:t>
            </a:r>
          </a:p>
        </p:txBody>
      </p:sp>
      <p:pic>
        <p:nvPicPr>
          <p:cNvPr id="4" name="Picture 1" descr="lcoll_logo3_sm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088" y="77825"/>
            <a:ext cx="1082768" cy="1148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 descr="CERN_logo_whi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27" y="111406"/>
            <a:ext cx="1139783" cy="1115176"/>
          </a:xfrm>
          <a:prstGeom prst="rect">
            <a:avLst/>
          </a:prstGeom>
        </p:spPr>
      </p:pic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D9D2-E12D-F448-8E26-4AAF17F409B7}" type="slidenum">
              <a:rPr lang="en-US" smtClean="0"/>
              <a:t>1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LSWG December 2018</a:t>
            </a:r>
          </a:p>
        </p:txBody>
      </p:sp>
    </p:spTree>
    <p:extLst>
      <p:ext uri="{BB962C8B-B14F-4D97-AF65-F5344CB8AC3E}">
        <p14:creationId xmlns:p14="http://schemas.microsoft.com/office/powerpoint/2010/main" val="2010132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2"/>
          <p:cNvSpPr/>
          <p:nvPr/>
        </p:nvSpPr>
        <p:spPr>
          <a:xfrm>
            <a:off x="702758" y="-5560"/>
            <a:ext cx="10838950" cy="369332"/>
          </a:xfrm>
          <a:prstGeom prst="rect">
            <a:avLst/>
          </a:prstGeom>
          <a:solidFill>
            <a:srgbClr val="0000FF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Motivation</a:t>
            </a:r>
          </a:p>
        </p:txBody>
      </p:sp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1708" y="-36510"/>
            <a:ext cx="653688" cy="69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 descr="CERN_logo_whi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7" y="-9606"/>
            <a:ext cx="669111" cy="666621"/>
          </a:xfrm>
          <a:prstGeom prst="rect">
            <a:avLst/>
          </a:prstGeom>
        </p:spPr>
      </p:pic>
      <p:sp>
        <p:nvSpPr>
          <p:cNvPr id="9" name="Marcador de posición de número de diapositiva 8">
            <a:extLst>
              <a:ext uri="{FF2B5EF4-FFF2-40B4-BE49-F238E27FC236}">
                <a16:creationId xmlns:a16="http://schemas.microsoft.com/office/drawing/2014/main" id="{FF78CE1B-71E0-AB42-9A9C-7FDBECD76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F92-CD27-D949-B004-2ECE8097E158}" type="slidenum">
              <a:rPr lang="es-ES_tradnl" smtClean="0"/>
              <a:t>2</a:t>
            </a:fld>
            <a:endParaRPr lang="es-ES_tradnl"/>
          </a:p>
        </p:txBody>
      </p:sp>
      <p:sp>
        <p:nvSpPr>
          <p:cNvPr id="35" name="CasellaDiTesto 1">
            <a:extLst>
              <a:ext uri="{FF2B5EF4-FFF2-40B4-BE49-F238E27FC236}">
                <a16:creationId xmlns:a16="http://schemas.microsoft.com/office/drawing/2014/main" id="{DDA5D905-D574-5742-A2E8-BF092D2C354D}"/>
              </a:ext>
            </a:extLst>
          </p:cNvPr>
          <p:cNvSpPr txBox="1"/>
          <p:nvPr/>
        </p:nvSpPr>
        <p:spPr>
          <a:xfrm>
            <a:off x="676524" y="460885"/>
            <a:ext cx="1083895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q"/>
            </a:pPr>
            <a:r>
              <a:rPr lang="en-IE" sz="2000" dirty="0"/>
              <a:t>A new global aperture measurement method based on using the AC dipole beam excitations plus a collimator scan was tested for the first time in </a:t>
            </a:r>
            <a:r>
              <a:rPr lang="en-IE" sz="2000" b="1" dirty="0">
                <a:solidFill>
                  <a:srgbClr val="1837FA"/>
                </a:solidFill>
              </a:rPr>
              <a:t>2017 in MD2396 on B1 at injection</a:t>
            </a:r>
            <a:r>
              <a:rPr lang="en-IE" sz="2000" dirty="0"/>
              <a:t>.</a:t>
            </a:r>
          </a:p>
        </p:txBody>
      </p:sp>
      <p:sp>
        <p:nvSpPr>
          <p:cNvPr id="29" name="Marcador de pie de página 28">
            <a:extLst>
              <a:ext uri="{FF2B5EF4-FFF2-40B4-BE49-F238E27FC236}">
                <a16:creationId xmlns:a16="http://schemas.microsoft.com/office/drawing/2014/main" id="{24A3A025-E581-9F43-956D-0D59062F4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LSWG December 2018</a:t>
            </a:r>
            <a:endParaRPr lang="en-AU" dirty="0"/>
          </a:p>
        </p:txBody>
      </p:sp>
      <p:graphicFrame>
        <p:nvGraphicFramePr>
          <p:cNvPr id="13" name="Tabla 12">
            <a:extLst>
              <a:ext uri="{FF2B5EF4-FFF2-40B4-BE49-F238E27FC236}">
                <a16:creationId xmlns:a16="http://schemas.microsoft.com/office/drawing/2014/main" id="{D6094039-5331-3C4D-A920-A7E9F9CD8B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729957"/>
              </p:ext>
            </p:extLst>
          </p:nvPr>
        </p:nvGraphicFramePr>
        <p:xfrm>
          <a:off x="1485899" y="4065090"/>
          <a:ext cx="9220200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2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59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7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9348">
                  <a:extLst>
                    <a:ext uri="{9D8B030D-6E8A-4147-A177-3AD203B41FA5}">
                      <a16:colId xmlns:a16="http://schemas.microsoft.com/office/drawing/2014/main" val="3770936269"/>
                    </a:ext>
                  </a:extLst>
                </a:gridCol>
                <a:gridCol w="1502191">
                  <a:extLst>
                    <a:ext uri="{9D8B030D-6E8A-4147-A177-3AD203B41FA5}">
                      <a16:colId xmlns:a16="http://schemas.microsoft.com/office/drawing/2014/main" val="3875818996"/>
                    </a:ext>
                  </a:extLst>
                </a:gridCol>
              </a:tblGrid>
              <a:tr h="271968">
                <a:tc>
                  <a:txBody>
                    <a:bodyPr/>
                    <a:lstStyle/>
                    <a:p>
                      <a:pPr algn="ctr"/>
                      <a:r>
                        <a:rPr lang="en-AU" sz="1600" b="1" noProof="0" dirty="0">
                          <a:solidFill>
                            <a:schemeClr val="tx1"/>
                          </a:solidFill>
                        </a:rPr>
                        <a:t>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noProof="0" dirty="0"/>
                        <a:t>B1H</a:t>
                      </a:r>
                      <a:r>
                        <a:rPr lang="en-AU" sz="1600" noProof="0" dirty="0">
                          <a:solidFill>
                            <a:schemeClr val="bg1"/>
                          </a:solidFill>
                        </a:rPr>
                        <a:t> [</a:t>
                      </a:r>
                      <a:r>
                        <a:rPr lang="en-AU" sz="1600" b="1" noProof="0" dirty="0">
                          <a:solidFill>
                            <a:schemeClr val="bg1"/>
                          </a:solidFill>
                        </a:rPr>
                        <a:t>𝜎</a:t>
                      </a:r>
                      <a:r>
                        <a:rPr lang="en-AU" sz="1600" noProof="0" dirty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noProof="0" dirty="0"/>
                        <a:t>B1V</a:t>
                      </a:r>
                      <a:r>
                        <a:rPr lang="en-AU" sz="1600" noProof="0" dirty="0">
                          <a:solidFill>
                            <a:schemeClr val="bg1"/>
                          </a:solidFill>
                        </a:rPr>
                        <a:t> [</a:t>
                      </a:r>
                      <a:r>
                        <a:rPr lang="en-AU" sz="1600" b="1" noProof="0" dirty="0">
                          <a:solidFill>
                            <a:schemeClr val="bg1"/>
                          </a:solidFill>
                        </a:rPr>
                        <a:t>𝜎</a:t>
                      </a:r>
                      <a:r>
                        <a:rPr lang="en-AU" sz="1600" noProof="0" dirty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noProof="0" dirty="0"/>
                        <a:t>B2H</a:t>
                      </a:r>
                      <a:r>
                        <a:rPr lang="en-AU" sz="1600" noProof="0" dirty="0">
                          <a:solidFill>
                            <a:schemeClr val="bg1"/>
                          </a:solidFill>
                        </a:rPr>
                        <a:t> [</a:t>
                      </a:r>
                      <a:r>
                        <a:rPr lang="en-AU" sz="1600" b="1" noProof="0" dirty="0">
                          <a:solidFill>
                            <a:schemeClr val="bg1"/>
                          </a:solidFill>
                        </a:rPr>
                        <a:t>𝜎</a:t>
                      </a:r>
                      <a:r>
                        <a:rPr lang="en-AU" sz="1600" noProof="0" dirty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noProof="0" dirty="0"/>
                        <a:t>B2V</a:t>
                      </a:r>
                      <a:r>
                        <a:rPr lang="en-AU" sz="1600" noProof="0" dirty="0">
                          <a:solidFill>
                            <a:schemeClr val="bg1"/>
                          </a:solidFill>
                        </a:rPr>
                        <a:t> [</a:t>
                      </a:r>
                      <a:r>
                        <a:rPr lang="en-AU" sz="1600" b="1" noProof="0" dirty="0">
                          <a:solidFill>
                            <a:schemeClr val="bg1"/>
                          </a:solidFill>
                        </a:rPr>
                        <a:t>𝜎</a:t>
                      </a:r>
                      <a:r>
                        <a:rPr lang="en-AU" sz="1600" noProof="0" dirty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346">
                <a:tc>
                  <a:txBody>
                    <a:bodyPr/>
                    <a:lstStyle/>
                    <a:p>
                      <a:pPr algn="ctr"/>
                      <a:r>
                        <a:rPr lang="en-AU" sz="1600" b="1" noProof="0" dirty="0"/>
                        <a:t>AC dipole Dec. 2017</a:t>
                      </a:r>
                    </a:p>
                    <a:p>
                      <a:pPr algn="ctr"/>
                      <a:r>
                        <a:rPr lang="en-AU" sz="1600" b="1" noProof="0" dirty="0"/>
                        <a:t> 30 cm 150 </a:t>
                      </a:r>
                      <a:r>
                        <a:rPr lang="en-AU" sz="1600" b="1" noProof="0" dirty="0" err="1"/>
                        <a:t>urad</a:t>
                      </a:r>
                      <a:endParaRPr lang="en-AU" sz="1600" b="1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noProof="0" dirty="0">
                          <a:solidFill>
                            <a:schemeClr val="tx1"/>
                          </a:solidFill>
                        </a:rPr>
                        <a:t>Q3R5 </a:t>
                      </a:r>
                    </a:p>
                    <a:p>
                      <a:pPr algn="ctr"/>
                      <a:r>
                        <a:rPr lang="en-AU" sz="1600" b="1" noProof="0" dirty="0">
                          <a:solidFill>
                            <a:srgbClr val="1837FA"/>
                          </a:solidFill>
                        </a:rPr>
                        <a:t>10.8-11.3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noProof="0" dirty="0"/>
                        <a:t>Q2R5 and Q3L1</a:t>
                      </a:r>
                    </a:p>
                    <a:p>
                      <a:pPr algn="ctr"/>
                      <a:r>
                        <a:rPr lang="en-AU" sz="1600" b="1" noProof="0" dirty="0">
                          <a:solidFill>
                            <a:srgbClr val="1837FA"/>
                          </a:solidFill>
                        </a:rPr>
                        <a:t>10.5-11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>
                          <a:solidFill>
                            <a:schemeClr val="tx1"/>
                          </a:solidFill>
                        </a:rPr>
                        <a:t>Q3R5 and Q3L1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noProof="0" dirty="0">
                          <a:solidFill>
                            <a:srgbClr val="1837FA"/>
                          </a:solidFill>
                        </a:rPr>
                        <a:t>11.8-12.3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noProof="0" dirty="0"/>
                        <a:t>Q3R1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noProof="0" dirty="0">
                          <a:solidFill>
                            <a:srgbClr val="1837FA"/>
                          </a:solidFill>
                        </a:rPr>
                        <a:t>10-10.5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346">
                <a:tc>
                  <a:txBody>
                    <a:bodyPr/>
                    <a:lstStyle/>
                    <a:p>
                      <a:pPr algn="ctr"/>
                      <a:r>
                        <a:rPr lang="en-AU" sz="1600" b="1" noProof="0" dirty="0"/>
                        <a:t>ADT TS2 2017</a:t>
                      </a:r>
                    </a:p>
                    <a:p>
                      <a:pPr algn="ctr"/>
                      <a:r>
                        <a:rPr lang="en-AU" sz="1600" b="1" noProof="0" dirty="0"/>
                        <a:t>30 cm 150 </a:t>
                      </a:r>
                      <a:r>
                        <a:rPr lang="en-AU" sz="1600" b="1" noProof="0" dirty="0" err="1"/>
                        <a:t>urad</a:t>
                      </a:r>
                      <a:endParaRPr lang="en-AU" sz="1600" b="1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noProof="0" dirty="0"/>
                        <a:t>Q3R5 and Q3L1</a:t>
                      </a:r>
                    </a:p>
                    <a:p>
                      <a:pPr algn="ctr"/>
                      <a:r>
                        <a:rPr lang="en-AU" sz="1600" b="1" noProof="0" dirty="0">
                          <a:solidFill>
                            <a:srgbClr val="1837FA"/>
                          </a:solidFill>
                        </a:rPr>
                        <a:t>10.6-11.1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noProof="0" dirty="0"/>
                        <a:t>---</a:t>
                      </a:r>
                    </a:p>
                    <a:p>
                      <a:pPr algn="ctr"/>
                      <a:r>
                        <a:rPr lang="en-AU" sz="1600" b="1" noProof="0" dirty="0">
                          <a:solidFill>
                            <a:srgbClr val="1837FA"/>
                          </a:solidFill>
                        </a:rPr>
                        <a:t>&gt;10.5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noProof="0" dirty="0"/>
                        <a:t>Q3R5</a:t>
                      </a:r>
                    </a:p>
                    <a:p>
                      <a:pPr algn="ctr"/>
                      <a:r>
                        <a:rPr lang="en-AU" sz="1600" b="1" noProof="0" dirty="0">
                          <a:solidFill>
                            <a:srgbClr val="1837FA"/>
                          </a:solidFill>
                        </a:rPr>
                        <a:t>10.9-11.4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noProof="0" dirty="0"/>
                        <a:t>Q3R1</a:t>
                      </a:r>
                    </a:p>
                    <a:p>
                      <a:pPr algn="ctr"/>
                      <a:r>
                        <a:rPr lang="en-AU" sz="1600" b="1" noProof="0" dirty="0">
                          <a:solidFill>
                            <a:srgbClr val="1837FA"/>
                          </a:solidFill>
                        </a:rPr>
                        <a:t>10.5-11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Rectángulo 13">
            <a:extLst>
              <a:ext uri="{FF2B5EF4-FFF2-40B4-BE49-F238E27FC236}">
                <a16:creationId xmlns:a16="http://schemas.microsoft.com/office/drawing/2014/main" id="{54B23536-F0A2-F440-83D9-E15D128E602C}"/>
              </a:ext>
            </a:extLst>
          </p:cNvPr>
          <p:cNvSpPr/>
          <p:nvPr/>
        </p:nvSpPr>
        <p:spPr>
          <a:xfrm>
            <a:off x="194054" y="3273703"/>
            <a:ext cx="115080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>
              <a:buFont typeface="Wingdings" pitchFamily="2" charset="2"/>
              <a:buChar char="q"/>
            </a:pPr>
            <a:r>
              <a:rPr lang="en-US" sz="2000" b="1" dirty="0">
                <a:solidFill>
                  <a:srgbClr val="1837FA"/>
                </a:solidFill>
              </a:rPr>
              <a:t>The method was </a:t>
            </a:r>
            <a:r>
              <a:rPr lang="en-US" sz="2000" dirty="0"/>
              <a:t>tested at </a:t>
            </a:r>
            <a:r>
              <a:rPr lang="en-US" sz="2000" b="1" dirty="0">
                <a:solidFill>
                  <a:srgbClr val="1837FA"/>
                </a:solidFill>
              </a:rPr>
              <a:t>top energy </a:t>
            </a:r>
            <a:r>
              <a:rPr lang="en-US" sz="2000" dirty="0"/>
              <a:t>during optics MD in 2017.</a:t>
            </a:r>
          </a:p>
          <a:p>
            <a:pPr marL="800100" lvl="1" indent="-342900" algn="just">
              <a:buFont typeface="Wingdings" pitchFamily="2" charset="2"/>
              <a:buChar char="ü"/>
            </a:pPr>
            <a:r>
              <a:rPr lang="en-US" sz="2000" dirty="0"/>
              <a:t>For B2H methods disagree by 1𝜎.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054946E5-A370-C648-9EAD-5710C0A4A31E}"/>
              </a:ext>
            </a:extLst>
          </p:cNvPr>
          <p:cNvSpPr/>
          <p:nvPr/>
        </p:nvSpPr>
        <p:spPr>
          <a:xfrm>
            <a:off x="676524" y="2175265"/>
            <a:ext cx="58359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q"/>
            </a:pPr>
            <a:r>
              <a:rPr lang="en-IE" sz="2000" b="1" dirty="0">
                <a:solidFill>
                  <a:srgbClr val="1837FA"/>
                </a:solidFill>
              </a:rPr>
              <a:t>Compatible results were obtained between methods</a:t>
            </a:r>
            <a:r>
              <a:rPr lang="en-IE" sz="2000" dirty="0"/>
              <a:t> in the MD2396 </a:t>
            </a:r>
            <a:r>
              <a:rPr lang="en-IE" sz="2000" b="1" dirty="0">
                <a:solidFill>
                  <a:srgbClr val="1837FA"/>
                </a:solidFill>
              </a:rPr>
              <a:t>for B1H at injection.</a:t>
            </a:r>
          </a:p>
        </p:txBody>
      </p:sp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AA4008B9-7A70-5845-ABBF-27A37BB21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728501"/>
              </p:ext>
            </p:extLst>
          </p:nvPr>
        </p:nvGraphicFramePr>
        <p:xfrm>
          <a:off x="6929610" y="1843864"/>
          <a:ext cx="4424190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8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3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24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9320">
                <a:tc>
                  <a:txBody>
                    <a:bodyPr/>
                    <a:lstStyle/>
                    <a:p>
                      <a:pPr algn="ctr"/>
                      <a:r>
                        <a:rPr lang="en-AU" sz="1600" b="1" noProof="0" dirty="0">
                          <a:solidFill>
                            <a:schemeClr val="tx1"/>
                          </a:solidFill>
                        </a:rPr>
                        <a:t>Bottleneck</a:t>
                      </a:r>
                    </a:p>
                    <a:p>
                      <a:pPr algn="ctr"/>
                      <a:r>
                        <a:rPr lang="en-AU" sz="1600" b="1" noProof="0" dirty="0">
                          <a:solidFill>
                            <a:schemeClr val="tx1"/>
                          </a:solidFill>
                        </a:rPr>
                        <a:t>at injection for B1H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noProof="0" dirty="0"/>
                        <a:t>AC dipole</a:t>
                      </a:r>
                      <a:endParaRPr lang="en-AU" sz="160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noProof="0" dirty="0"/>
                        <a:t>ADT blow-up </a:t>
                      </a:r>
                      <a:endParaRPr lang="en-AU" sz="160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035">
                <a:tc>
                  <a:txBody>
                    <a:bodyPr/>
                    <a:lstStyle/>
                    <a:p>
                      <a:pPr algn="ctr"/>
                      <a:r>
                        <a:rPr lang="en-AU" sz="1600" b="1" noProof="0" dirty="0"/>
                        <a:t>Q6R2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noProof="0" dirty="0">
                          <a:solidFill>
                            <a:schemeClr val="tx1"/>
                          </a:solidFill>
                        </a:rPr>
                        <a:t>12.9±0.8</a:t>
                      </a:r>
                      <a:endParaRPr lang="en-AU" sz="1600" b="1" noProof="0" dirty="0">
                        <a:solidFill>
                          <a:srgbClr val="1837F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noProof="0" dirty="0"/>
                        <a:t>12.7</a:t>
                      </a:r>
                      <a:r>
                        <a:rPr lang="en-AU" sz="1600" b="1" noProof="0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en-AU" sz="1600" b="1" noProof="0" dirty="0"/>
                        <a:t>0.8</a:t>
                      </a:r>
                      <a:endParaRPr lang="en-AU" sz="1600" b="1" noProof="0" dirty="0">
                        <a:solidFill>
                          <a:srgbClr val="1837F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035">
                <a:tc>
                  <a:txBody>
                    <a:bodyPr/>
                    <a:lstStyle/>
                    <a:p>
                      <a:pPr algn="ctr"/>
                      <a:r>
                        <a:rPr lang="en-AU" sz="1600" b="1" noProof="0" dirty="0"/>
                        <a:t>Q4L6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noProof="0" dirty="0"/>
                        <a:t>12.7</a:t>
                      </a:r>
                      <a:r>
                        <a:rPr lang="en-AU" sz="1600" b="1" noProof="0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en-AU" sz="1600" b="1" noProof="0" dirty="0"/>
                        <a:t>0.8</a:t>
                      </a:r>
                      <a:endParaRPr lang="en-AU" sz="1600" b="1" noProof="0" dirty="0">
                        <a:solidFill>
                          <a:srgbClr val="1837F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noProof="0" dirty="0"/>
                        <a:t>12.6</a:t>
                      </a:r>
                      <a:r>
                        <a:rPr lang="en-AU" sz="1600" b="1" noProof="0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en-AU" sz="1600" b="1" noProof="0" dirty="0"/>
                        <a:t>0.8</a:t>
                      </a:r>
                      <a:endParaRPr lang="en-AU" sz="1600" b="1" noProof="0" dirty="0">
                        <a:solidFill>
                          <a:srgbClr val="1837F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2D165B35-D5F6-114B-AD59-5920CFF6A2F2}"/>
              </a:ext>
            </a:extLst>
          </p:cNvPr>
          <p:cNvSpPr/>
          <p:nvPr/>
        </p:nvSpPr>
        <p:spPr>
          <a:xfrm>
            <a:off x="194055" y="5699895"/>
            <a:ext cx="11431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Wingdings" pitchFamily="2" charset="2"/>
              <a:buChar char="q"/>
            </a:pPr>
            <a:r>
              <a:rPr lang="en-US" sz="2000" dirty="0"/>
              <a:t>In the </a:t>
            </a:r>
            <a:r>
              <a:rPr lang="en-US" sz="2000" b="1" dirty="0">
                <a:solidFill>
                  <a:srgbClr val="1837FA"/>
                </a:solidFill>
              </a:rPr>
              <a:t>2018 commissioning </a:t>
            </a:r>
            <a:r>
              <a:rPr lang="en-US" sz="2000" dirty="0"/>
              <a:t>the aperture for B2H was measured with the AC dipole method.</a:t>
            </a:r>
          </a:p>
          <a:p>
            <a:pPr marL="800100" lvl="1" indent="-342900" algn="just">
              <a:buFont typeface="Wingdings" pitchFamily="2" charset="2"/>
              <a:buChar char="ü"/>
            </a:pPr>
            <a:r>
              <a:rPr lang="en-US" sz="2000" dirty="0"/>
              <a:t> Same level of discrepancy was observed.</a:t>
            </a:r>
          </a:p>
        </p:txBody>
      </p:sp>
      <p:sp>
        <p:nvSpPr>
          <p:cNvPr id="10" name="Flecha doblada hacia arriba 9">
            <a:extLst>
              <a:ext uri="{FF2B5EF4-FFF2-40B4-BE49-F238E27FC236}">
                <a16:creationId xmlns:a16="http://schemas.microsoft.com/office/drawing/2014/main" id="{A5368C32-0951-7F4D-A56E-74D82B0E1BBF}"/>
              </a:ext>
            </a:extLst>
          </p:cNvPr>
          <p:cNvSpPr/>
          <p:nvPr/>
        </p:nvSpPr>
        <p:spPr>
          <a:xfrm rot="5400000">
            <a:off x="836300" y="1097558"/>
            <a:ext cx="453030" cy="443396"/>
          </a:xfrm>
          <a:prstGeom prst="bentUpArrow">
            <a:avLst>
              <a:gd name="adj1" fmla="val 17635"/>
              <a:gd name="adj2" fmla="val 25000"/>
              <a:gd name="adj3" fmla="val 25000"/>
            </a:avLst>
          </a:prstGeom>
          <a:solidFill>
            <a:srgbClr val="1837FA"/>
          </a:solidFill>
          <a:ln>
            <a:solidFill>
              <a:srgbClr val="1837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7BD3103-8562-8142-98D9-7DFC86E04628}"/>
              </a:ext>
            </a:extLst>
          </p:cNvPr>
          <p:cNvSpPr/>
          <p:nvPr/>
        </p:nvSpPr>
        <p:spPr>
          <a:xfrm>
            <a:off x="841119" y="1261824"/>
            <a:ext cx="10700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n-IE" dirty="0"/>
              <a:t>New method could be combined with optics measurements providing the largest AC dipole kick amplitude.</a:t>
            </a:r>
          </a:p>
        </p:txBody>
      </p:sp>
    </p:spTree>
    <p:extLst>
      <p:ext uri="{BB962C8B-B14F-4D97-AF65-F5344CB8AC3E}">
        <p14:creationId xmlns:p14="http://schemas.microsoft.com/office/powerpoint/2010/main" val="422759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5926" y="883340"/>
            <a:ext cx="1708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52196-051E-D742-B136-5E59EE26CB73}" type="slidenum">
              <a:rPr lang="en-US" smtClean="0"/>
              <a:t>3</a:t>
            </a:fld>
            <a:endParaRPr lang="en-US"/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LSWG December 2018</a:t>
            </a:r>
            <a:endParaRPr lang="en-AU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A06D8F2-1CF1-4046-B739-90C84E6E58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46" t="10542" r="3987" b="5777"/>
          <a:stretch/>
        </p:blipFill>
        <p:spPr>
          <a:xfrm>
            <a:off x="4598058" y="1560241"/>
            <a:ext cx="7089506" cy="2813572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F1A9141D-5424-B441-AB3C-837B9FAF07EA}"/>
              </a:ext>
            </a:extLst>
          </p:cNvPr>
          <p:cNvSpPr/>
          <p:nvPr/>
        </p:nvSpPr>
        <p:spPr>
          <a:xfrm>
            <a:off x="692567" y="1789727"/>
            <a:ext cx="33566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AU" sz="2000" dirty="0"/>
              <a:t>4h MD.</a:t>
            </a:r>
          </a:p>
          <a:p>
            <a:pPr algn="just">
              <a:buFont typeface="Wingdings" pitchFamily="2" charset="2"/>
              <a:buChar char="q"/>
            </a:pPr>
            <a:r>
              <a:rPr lang="en-AU" sz="2000" dirty="0"/>
              <a:t>Injection optics. </a:t>
            </a:r>
          </a:p>
          <a:p>
            <a:pPr algn="just">
              <a:buFont typeface="Wingdings" pitchFamily="2" charset="2"/>
              <a:buChar char="q"/>
            </a:pPr>
            <a:r>
              <a:rPr lang="en-AU" sz="2000" dirty="0"/>
              <a:t>B2H.</a:t>
            </a:r>
          </a:p>
          <a:p>
            <a:pPr algn="just">
              <a:buFont typeface="Wingdings" pitchFamily="2" charset="2"/>
              <a:buChar char="q"/>
            </a:pPr>
            <a:r>
              <a:rPr lang="en-AU" sz="2000" dirty="0"/>
              <a:t>TCTPH.IP5 fixed to 10𝜎</a:t>
            </a:r>
          </a:p>
          <a:p>
            <a:pPr algn="just">
              <a:buFont typeface="Wingdings" pitchFamily="2" charset="2"/>
              <a:buChar char="q"/>
            </a:pPr>
            <a:r>
              <a:rPr lang="en-AU" sz="2000" dirty="0"/>
              <a:t>Aperture scanned with TCP.</a:t>
            </a:r>
          </a:p>
          <a:p>
            <a:pPr algn="just"/>
            <a:endParaRPr lang="en-AU" sz="2000" dirty="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28846B5D-B612-9A49-8747-59DB2705F706}"/>
              </a:ext>
            </a:extLst>
          </p:cNvPr>
          <p:cNvSpPr/>
          <p:nvPr/>
        </p:nvSpPr>
        <p:spPr>
          <a:xfrm>
            <a:off x="702758" y="380591"/>
            <a:ext cx="1132280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E" sz="2000" b="1" u="sng" dirty="0">
                <a:solidFill>
                  <a:srgbClr val="1837FA"/>
                </a:solidFill>
              </a:rPr>
              <a:t>MD merit:</a:t>
            </a:r>
            <a:r>
              <a:rPr lang="en-IE" sz="2000" b="1" dirty="0">
                <a:solidFill>
                  <a:srgbClr val="1837FA"/>
                </a:solidFill>
              </a:rPr>
              <a:t> 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n-IE" sz="2000" dirty="0">
                <a:solidFill>
                  <a:srgbClr val="1837FA"/>
                </a:solidFill>
              </a:rPr>
              <a:t>Investigate if the observed discrepancy in physics at FT energy occurs also at injection.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n-IE" sz="2000" dirty="0">
                <a:solidFill>
                  <a:srgbClr val="1837FA"/>
                </a:solidFill>
              </a:rPr>
              <a:t>Investigate the effect of the AC dipole tune, vertical settings and chromaticity on the measurements.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1F54B66-254D-E94E-B3A4-C03F30CB584C}"/>
              </a:ext>
            </a:extLst>
          </p:cNvPr>
          <p:cNvSpPr/>
          <p:nvPr/>
        </p:nvSpPr>
        <p:spPr>
          <a:xfrm>
            <a:off x="701799" y="4200483"/>
            <a:ext cx="110303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AU" sz="2000" b="1" u="sng" dirty="0">
                <a:solidFill>
                  <a:srgbClr val="1837FA"/>
                </a:solidFill>
              </a:rPr>
              <a:t>Measurements performed: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en-AU" sz="2000" dirty="0">
                <a:solidFill>
                  <a:srgbClr val="00B050"/>
                </a:solidFill>
              </a:rPr>
              <a:t>Aperture measurements with the AC dipole method.</a:t>
            </a:r>
          </a:p>
          <a:p>
            <a:pPr marL="800100" lvl="1" indent="-342900" algn="just">
              <a:buFont typeface="Wingdings" pitchFamily="2" charset="2"/>
              <a:buChar char="q"/>
            </a:pPr>
            <a:r>
              <a:rPr lang="en-AU" sz="2000" dirty="0">
                <a:solidFill>
                  <a:schemeClr val="accent2"/>
                </a:solidFill>
              </a:rPr>
              <a:t>Different AC dipole delta tunes to test the β-βeating introduced by the AC dipole oscillations.</a:t>
            </a:r>
          </a:p>
          <a:p>
            <a:pPr marL="800100" lvl="1" indent="-342900" algn="just">
              <a:buFont typeface="Wingdings" pitchFamily="2" charset="2"/>
              <a:buChar char="q"/>
            </a:pPr>
            <a:r>
              <a:rPr lang="en-AU" sz="2000" dirty="0">
                <a:solidFill>
                  <a:schemeClr val="accent2"/>
                </a:solidFill>
              </a:rPr>
              <a:t>Different vertical working point and AC dipole vertical kick amplitude.</a:t>
            </a:r>
          </a:p>
          <a:p>
            <a:pPr marL="800100" lvl="1" indent="-342900" algn="just">
              <a:buFont typeface="Wingdings" pitchFamily="2" charset="2"/>
              <a:buChar char="q"/>
            </a:pPr>
            <a:r>
              <a:rPr lang="en-AU" sz="2000" dirty="0">
                <a:solidFill>
                  <a:schemeClr val="accent2"/>
                </a:solidFill>
              </a:rPr>
              <a:t>Different chromaticity.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en-AU" sz="2000" dirty="0">
                <a:solidFill>
                  <a:srgbClr val="00B050"/>
                </a:solidFill>
              </a:rPr>
              <a:t>Aperture measurements with the ADT method for benchmarking.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AU" sz="2000" dirty="0"/>
              <a:t>TCP and the TCT alignment for each scan because of the orbit drift due to ALICE solenoid ramp down.</a:t>
            </a:r>
          </a:p>
        </p:txBody>
      </p:sp>
      <p:pic>
        <p:nvPicPr>
          <p:cNvPr id="22" name="Picture 14" descr="CERN_logo_white.jpg">
            <a:extLst>
              <a:ext uri="{FF2B5EF4-FFF2-40B4-BE49-F238E27FC236}">
                <a16:creationId xmlns:a16="http://schemas.microsoft.com/office/drawing/2014/main" id="{AF630A3E-E76B-2643-9840-4B4A4EFE83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7" y="-9606"/>
            <a:ext cx="669111" cy="666621"/>
          </a:xfrm>
          <a:prstGeom prst="rect">
            <a:avLst/>
          </a:prstGeom>
        </p:spPr>
      </p:pic>
      <p:sp>
        <p:nvSpPr>
          <p:cNvPr id="19" name="Rectangle 72">
            <a:extLst>
              <a:ext uri="{FF2B5EF4-FFF2-40B4-BE49-F238E27FC236}">
                <a16:creationId xmlns:a16="http://schemas.microsoft.com/office/drawing/2014/main" id="{6D4BF8D2-70BB-5A4E-973F-6E0973F85814}"/>
              </a:ext>
            </a:extLst>
          </p:cNvPr>
          <p:cNvSpPr/>
          <p:nvPr/>
        </p:nvSpPr>
        <p:spPr>
          <a:xfrm>
            <a:off x="702758" y="-5560"/>
            <a:ext cx="10838950" cy="369332"/>
          </a:xfrm>
          <a:prstGeom prst="rect">
            <a:avLst/>
          </a:prstGeom>
          <a:solidFill>
            <a:srgbClr val="0000FF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MD overview</a:t>
            </a:r>
          </a:p>
        </p:txBody>
      </p:sp>
      <p:pic>
        <p:nvPicPr>
          <p:cNvPr id="21" name="Picture 1" descr="lcoll_logo3_small.gif">
            <a:extLst>
              <a:ext uri="{FF2B5EF4-FFF2-40B4-BE49-F238E27FC236}">
                <a16:creationId xmlns:a16="http://schemas.microsoft.com/office/drawing/2014/main" id="{1217D0FC-51A4-6744-AFE7-700DB0C046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1708" y="-36510"/>
            <a:ext cx="653688" cy="69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166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n 35">
            <a:extLst>
              <a:ext uri="{FF2B5EF4-FFF2-40B4-BE49-F238E27FC236}">
                <a16:creationId xmlns:a16="http://schemas.microsoft.com/office/drawing/2014/main" id="{19413BB0-3087-854A-9081-89BA026E75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32" t="10934" r="9200"/>
          <a:stretch/>
        </p:blipFill>
        <p:spPr>
          <a:xfrm>
            <a:off x="6774053" y="3205809"/>
            <a:ext cx="4484273" cy="2737528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B219A5A1-8D02-FB42-851D-93EAD71E102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831"/>
          <a:stretch/>
        </p:blipFill>
        <p:spPr>
          <a:xfrm>
            <a:off x="1570287" y="3259610"/>
            <a:ext cx="5035059" cy="2652003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765926" y="883340"/>
            <a:ext cx="1708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52196-051E-D742-B136-5E59EE26CB73}" type="slidenum">
              <a:rPr lang="en-US" smtClean="0"/>
              <a:t>4</a:t>
            </a:fld>
            <a:endParaRPr lang="en-US"/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LSWG December 2018</a:t>
            </a:r>
            <a:endParaRPr lang="en-AU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357CEE6-A163-2C4A-B4A5-97AB6A416F1C}"/>
              </a:ext>
            </a:extLst>
          </p:cNvPr>
          <p:cNvSpPr txBox="1"/>
          <p:nvPr/>
        </p:nvSpPr>
        <p:spPr>
          <a:xfrm>
            <a:off x="3569365" y="4266570"/>
            <a:ext cx="1255776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>
                <a:solidFill>
                  <a:srgbClr val="00B050"/>
                </a:solidFill>
              </a:rPr>
              <a:t>a=9.5𝜎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558499B7-353C-D142-98A3-13AB44DD5035}"/>
              </a:ext>
            </a:extLst>
          </p:cNvPr>
          <p:cNvSpPr txBox="1"/>
          <p:nvPr/>
        </p:nvSpPr>
        <p:spPr>
          <a:xfrm>
            <a:off x="8640711" y="4382752"/>
            <a:ext cx="1255776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>
                <a:solidFill>
                  <a:srgbClr val="00B050"/>
                </a:solidFill>
              </a:rPr>
              <a:t>a=9.9𝜎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EEA9B39-F2F4-A245-8CD2-B672840A5291}"/>
              </a:ext>
            </a:extLst>
          </p:cNvPr>
          <p:cNvSpPr txBox="1"/>
          <p:nvPr/>
        </p:nvSpPr>
        <p:spPr>
          <a:xfrm>
            <a:off x="453743" y="5897821"/>
            <a:ext cx="10838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q"/>
            </a:pPr>
            <a:r>
              <a:rPr lang="en-AU" dirty="0"/>
              <a:t>△a ~0.4𝜎 observed between positive and delta tune.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en-AU" dirty="0"/>
              <a:t>Could be explained by the β-βeating introduced by the AC dipole in agreement with MADX predictions.</a:t>
            </a:r>
          </a:p>
        </p:txBody>
      </p:sp>
      <p:sp>
        <p:nvSpPr>
          <p:cNvPr id="19" name="Rectangle 72">
            <a:extLst>
              <a:ext uri="{FF2B5EF4-FFF2-40B4-BE49-F238E27FC236}">
                <a16:creationId xmlns:a16="http://schemas.microsoft.com/office/drawing/2014/main" id="{4EA6A159-EB8F-3642-BA30-DE705D2EE208}"/>
              </a:ext>
            </a:extLst>
          </p:cNvPr>
          <p:cNvSpPr/>
          <p:nvPr/>
        </p:nvSpPr>
        <p:spPr>
          <a:xfrm>
            <a:off x="702758" y="-5560"/>
            <a:ext cx="10838950" cy="419084"/>
          </a:xfrm>
          <a:prstGeom prst="rect">
            <a:avLst/>
          </a:prstGeom>
          <a:solidFill>
            <a:srgbClr val="0000FF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MD results: AC dipole tune effect</a:t>
            </a:r>
          </a:p>
        </p:txBody>
      </p:sp>
      <p:pic>
        <p:nvPicPr>
          <p:cNvPr id="20" name="Picture 1" descr="lcoll_logo3_small.gif">
            <a:extLst>
              <a:ext uri="{FF2B5EF4-FFF2-40B4-BE49-F238E27FC236}">
                <a16:creationId xmlns:a16="http://schemas.microsoft.com/office/drawing/2014/main" id="{2457DD11-89D6-6446-9426-CB1ADAE310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1708" y="-36510"/>
            <a:ext cx="653688" cy="69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4" descr="CERN_logo_white.jpg">
            <a:extLst>
              <a:ext uri="{FF2B5EF4-FFF2-40B4-BE49-F238E27FC236}">
                <a16:creationId xmlns:a16="http://schemas.microsoft.com/office/drawing/2014/main" id="{5A4543CB-611F-0F4D-AD43-B7E8D31497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7" y="-9606"/>
            <a:ext cx="669111" cy="666621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59BC97F5-5A6D-3543-9929-EA63C7CDC428}"/>
              </a:ext>
            </a:extLst>
          </p:cNvPr>
          <p:cNvSpPr txBox="1"/>
          <p:nvPr/>
        </p:nvSpPr>
        <p:spPr>
          <a:xfrm>
            <a:off x="453743" y="4778811"/>
            <a:ext cx="10454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i="1" dirty="0"/>
              <a:t>Opening of the TCP collimator</a:t>
            </a: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7A087011-AE8B-F84E-809B-0E22CB256630}"/>
              </a:ext>
            </a:extLst>
          </p:cNvPr>
          <p:cNvCxnSpPr/>
          <p:nvPr/>
        </p:nvCxnSpPr>
        <p:spPr>
          <a:xfrm>
            <a:off x="1300171" y="5833070"/>
            <a:ext cx="117880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F188D3A-60BE-E64C-BEEE-63D88300F959}"/>
              </a:ext>
            </a:extLst>
          </p:cNvPr>
          <p:cNvSpPr txBox="1"/>
          <p:nvPr/>
        </p:nvSpPr>
        <p:spPr>
          <a:xfrm>
            <a:off x="4716493" y="3692718"/>
            <a:ext cx="1379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i="1" dirty="0">
                <a:solidFill>
                  <a:srgbClr val="1837FA"/>
                </a:solidFill>
              </a:rPr>
              <a:t>Bottleneck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16E4CC3-2B05-734C-AD9D-82252751C6AE}"/>
              </a:ext>
            </a:extLst>
          </p:cNvPr>
          <p:cNvSpPr txBox="1"/>
          <p:nvPr/>
        </p:nvSpPr>
        <p:spPr>
          <a:xfrm>
            <a:off x="9690312" y="3405357"/>
            <a:ext cx="1379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i="1" dirty="0">
                <a:solidFill>
                  <a:srgbClr val="1837FA"/>
                </a:solidFill>
              </a:rPr>
              <a:t>Bottleneck</a:t>
            </a:r>
          </a:p>
        </p:txBody>
      </p:sp>
      <p:grpSp>
        <p:nvGrpSpPr>
          <p:cNvPr id="40" name="Grupo 39">
            <a:extLst>
              <a:ext uri="{FF2B5EF4-FFF2-40B4-BE49-F238E27FC236}">
                <a16:creationId xmlns:a16="http://schemas.microsoft.com/office/drawing/2014/main" id="{4F07F783-7EE5-9546-B8F5-F2E1B9617A89}"/>
              </a:ext>
            </a:extLst>
          </p:cNvPr>
          <p:cNvGrpSpPr/>
          <p:nvPr/>
        </p:nvGrpSpPr>
        <p:grpSpPr>
          <a:xfrm>
            <a:off x="1515997" y="452843"/>
            <a:ext cx="5096826" cy="2702806"/>
            <a:chOff x="1515997" y="452843"/>
            <a:chExt cx="5096826" cy="2702806"/>
          </a:xfrm>
        </p:grpSpPr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B9F57694-937B-364B-80B9-70B52441FE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9829" b="2519"/>
            <a:stretch/>
          </p:blipFill>
          <p:spPr>
            <a:xfrm>
              <a:off x="1515997" y="452843"/>
              <a:ext cx="5096826" cy="270280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22BD8579-9184-CB40-BBF8-C26C29F4D549}"/>
                </a:ext>
              </a:extLst>
            </p:cNvPr>
            <p:cNvSpPr txBox="1"/>
            <p:nvPr/>
          </p:nvSpPr>
          <p:spPr>
            <a:xfrm>
              <a:off x="4197253" y="2099120"/>
              <a:ext cx="1708593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AU" b="1" dirty="0"/>
                <a:t>△</a:t>
              </a:r>
              <a:r>
                <a:rPr lang="en-AU" b="1" baseline="30000" dirty="0"/>
                <a:t>n-</a:t>
              </a:r>
              <a:r>
                <a:rPr lang="en-AU" b="1" baseline="30000" dirty="0" err="1"/>
                <a:t>ac</a:t>
              </a:r>
              <a:r>
                <a:rPr lang="en-AU" b="1" dirty="0" err="1"/>
                <a:t>q</a:t>
              </a:r>
              <a:r>
                <a:rPr lang="en-AU" b="1" baseline="-25000" dirty="0" err="1"/>
                <a:t>x</a:t>
              </a:r>
              <a:r>
                <a:rPr lang="en-AU" b="1" dirty="0"/>
                <a:t> = +0.012</a:t>
              </a:r>
            </a:p>
          </p:txBody>
        </p:sp>
        <p:cxnSp>
          <p:nvCxnSpPr>
            <p:cNvPr id="29" name="Conector recto 28">
              <a:extLst>
                <a:ext uri="{FF2B5EF4-FFF2-40B4-BE49-F238E27FC236}">
                  <a16:creationId xmlns:a16="http://schemas.microsoft.com/office/drawing/2014/main" id="{A9EBC416-4C6B-9140-9FDB-80BC54FFBC2E}"/>
                </a:ext>
              </a:extLst>
            </p:cNvPr>
            <p:cNvCxnSpPr>
              <a:cxnSpLocks/>
            </p:cNvCxnSpPr>
            <p:nvPr/>
          </p:nvCxnSpPr>
          <p:spPr>
            <a:xfrm>
              <a:off x="2143789" y="1570895"/>
              <a:ext cx="3952211" cy="0"/>
            </a:xfrm>
            <a:prstGeom prst="line">
              <a:avLst/>
            </a:prstGeom>
            <a:ln>
              <a:solidFill>
                <a:srgbClr val="1837F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upo 41">
            <a:extLst>
              <a:ext uri="{FF2B5EF4-FFF2-40B4-BE49-F238E27FC236}">
                <a16:creationId xmlns:a16="http://schemas.microsoft.com/office/drawing/2014/main" id="{BA134FB2-036D-DB44-B7B0-569391F716BF}"/>
              </a:ext>
            </a:extLst>
          </p:cNvPr>
          <p:cNvGrpSpPr/>
          <p:nvPr/>
        </p:nvGrpSpPr>
        <p:grpSpPr>
          <a:xfrm>
            <a:off x="6862752" y="445012"/>
            <a:ext cx="4811694" cy="2702806"/>
            <a:chOff x="6862752" y="445012"/>
            <a:chExt cx="4811694" cy="2702806"/>
          </a:xfrm>
        </p:grpSpPr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C7C004E8-4670-2A48-AE34-1E2DCFD494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708" t="8550" b="2441"/>
            <a:stretch/>
          </p:blipFill>
          <p:spPr>
            <a:xfrm>
              <a:off x="6862752" y="445012"/>
              <a:ext cx="4811694" cy="2702806"/>
            </a:xfrm>
            <a:prstGeom prst="rect">
              <a:avLst/>
            </a:prstGeom>
          </p:spPr>
        </p:pic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A89921D1-33CD-224A-A295-446E271CF425}"/>
                </a:ext>
              </a:extLst>
            </p:cNvPr>
            <p:cNvSpPr txBox="1"/>
            <p:nvPr/>
          </p:nvSpPr>
          <p:spPr>
            <a:xfrm>
              <a:off x="7624257" y="2099120"/>
              <a:ext cx="164434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AU" b="1" dirty="0"/>
                <a:t>△</a:t>
              </a:r>
              <a:r>
                <a:rPr lang="en-AU" b="1" baseline="30000" dirty="0"/>
                <a:t>n-</a:t>
              </a:r>
              <a:r>
                <a:rPr lang="en-AU" b="1" baseline="30000" dirty="0" err="1"/>
                <a:t>ac</a:t>
              </a:r>
              <a:r>
                <a:rPr lang="en-AU" b="1" dirty="0" err="1"/>
                <a:t>q</a:t>
              </a:r>
              <a:r>
                <a:rPr lang="en-AU" b="1" baseline="-25000" dirty="0" err="1"/>
                <a:t>x</a:t>
              </a:r>
              <a:r>
                <a:rPr lang="en-AU" b="1" dirty="0"/>
                <a:t> = -0.012</a:t>
              </a:r>
            </a:p>
          </p:txBody>
        </p:sp>
        <p:cxnSp>
          <p:nvCxnSpPr>
            <p:cNvPr id="32" name="Conector recto 31">
              <a:extLst>
                <a:ext uri="{FF2B5EF4-FFF2-40B4-BE49-F238E27FC236}">
                  <a16:creationId xmlns:a16="http://schemas.microsoft.com/office/drawing/2014/main" id="{8B1BB555-8D59-1141-A7F7-F53777C5508D}"/>
                </a:ext>
              </a:extLst>
            </p:cNvPr>
            <p:cNvCxnSpPr>
              <a:cxnSpLocks/>
            </p:cNvCxnSpPr>
            <p:nvPr/>
          </p:nvCxnSpPr>
          <p:spPr>
            <a:xfrm>
              <a:off x="7305839" y="1571439"/>
              <a:ext cx="3763980" cy="0"/>
            </a:xfrm>
            <a:prstGeom prst="line">
              <a:avLst/>
            </a:prstGeom>
            <a:ln>
              <a:solidFill>
                <a:srgbClr val="1837F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EEE2E90-5558-194E-9167-04AC92B965B1}"/>
              </a:ext>
            </a:extLst>
          </p:cNvPr>
          <p:cNvSpPr txBox="1"/>
          <p:nvPr/>
        </p:nvSpPr>
        <p:spPr>
          <a:xfrm>
            <a:off x="2095012" y="3366234"/>
            <a:ext cx="1379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i="1" dirty="0">
                <a:solidFill>
                  <a:srgbClr val="FF0000"/>
                </a:solidFill>
              </a:rPr>
              <a:t>TCP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CB181E0-61FB-9749-962B-79922E70DD34}"/>
              </a:ext>
            </a:extLst>
          </p:cNvPr>
          <p:cNvSpPr txBox="1"/>
          <p:nvPr/>
        </p:nvSpPr>
        <p:spPr>
          <a:xfrm>
            <a:off x="7027750" y="4836648"/>
            <a:ext cx="1379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i="1" dirty="0">
                <a:solidFill>
                  <a:srgbClr val="FF0000"/>
                </a:solidFill>
              </a:rPr>
              <a:t>TCP</a:t>
            </a:r>
          </a:p>
        </p:txBody>
      </p:sp>
    </p:spTree>
    <p:extLst>
      <p:ext uri="{BB962C8B-B14F-4D97-AF65-F5344CB8AC3E}">
        <p14:creationId xmlns:p14="http://schemas.microsoft.com/office/powerpoint/2010/main" val="3889782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5926" y="883340"/>
            <a:ext cx="1708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321A187-4139-5642-A9C0-90149B193D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14" t="8314" b="2225"/>
          <a:stretch/>
        </p:blipFill>
        <p:spPr>
          <a:xfrm>
            <a:off x="611376" y="631252"/>
            <a:ext cx="5035093" cy="2753107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52196-051E-D742-B136-5E59EE26CB73}" type="slidenum">
              <a:rPr lang="en-US" smtClean="0"/>
              <a:t>5</a:t>
            </a:fld>
            <a:endParaRPr lang="en-US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C443E70B-652F-324D-A33E-AF93742A4B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706" r="7725"/>
          <a:stretch/>
        </p:blipFill>
        <p:spPr>
          <a:xfrm>
            <a:off x="465088" y="3657258"/>
            <a:ext cx="4782427" cy="2701610"/>
          </a:xfrm>
          <a:prstGeom prst="rect">
            <a:avLst/>
          </a:prstGeom>
        </p:spPr>
      </p:pic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LSWG December 2018</a:t>
            </a:r>
            <a:endParaRPr lang="en-AU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BAF46BDD-3158-1448-BBD9-319DED9F81FC}"/>
              </a:ext>
            </a:extLst>
          </p:cNvPr>
          <p:cNvSpPr/>
          <p:nvPr/>
        </p:nvSpPr>
        <p:spPr>
          <a:xfrm>
            <a:off x="6096001" y="3867776"/>
            <a:ext cx="563091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AU" sz="2000" dirty="0"/>
          </a:p>
          <a:p>
            <a:pPr marL="342900" indent="-342900" algn="just">
              <a:buFont typeface="Wingdings" pitchFamily="2" charset="2"/>
              <a:buChar char="q"/>
            </a:pPr>
            <a:r>
              <a:rPr lang="en-AU" sz="2000" dirty="0"/>
              <a:t>ADT-blow up method aperture measurement in the same fill.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en-AU" sz="2000" dirty="0"/>
              <a:t>Good agreement between the methods.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en-AU" sz="2000" dirty="0"/>
              <a:t>200 µm beam drift observed between the start and end if this fill (~0.2 𝜎).</a:t>
            </a: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4210ECB3-0A30-CD40-A613-BD686CC05684}"/>
              </a:ext>
            </a:extLst>
          </p:cNvPr>
          <p:cNvGrpSpPr/>
          <p:nvPr/>
        </p:nvGrpSpPr>
        <p:grpSpPr>
          <a:xfrm>
            <a:off x="1413536" y="2187104"/>
            <a:ext cx="2300267" cy="3039468"/>
            <a:chOff x="7525512" y="2147422"/>
            <a:chExt cx="2300267" cy="3039468"/>
          </a:xfrm>
        </p:grpSpPr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7124AFFF-0B31-7E4B-AC74-169ADA34D9B3}"/>
                </a:ext>
              </a:extLst>
            </p:cNvPr>
            <p:cNvSpPr txBox="1"/>
            <p:nvPr/>
          </p:nvSpPr>
          <p:spPr>
            <a:xfrm>
              <a:off x="7525512" y="2147422"/>
              <a:ext cx="125577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b="1" dirty="0"/>
                <a:t>ADT</a:t>
              </a:r>
            </a:p>
          </p:txBody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CF1DE5C6-566E-3F45-AFE2-531FA325E8A0}"/>
                </a:ext>
              </a:extLst>
            </p:cNvPr>
            <p:cNvSpPr txBox="1"/>
            <p:nvPr/>
          </p:nvSpPr>
          <p:spPr>
            <a:xfrm>
              <a:off x="8781288" y="4817558"/>
              <a:ext cx="1044491" cy="36933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AU" b="1" dirty="0">
                  <a:solidFill>
                    <a:srgbClr val="00B050"/>
                  </a:solidFill>
                </a:rPr>
                <a:t>a=9.7 𝜎</a:t>
              </a:r>
            </a:p>
          </p:txBody>
        </p:sp>
      </p:grpSp>
      <p:sp>
        <p:nvSpPr>
          <p:cNvPr id="27" name="Rectangle 72">
            <a:extLst>
              <a:ext uri="{FF2B5EF4-FFF2-40B4-BE49-F238E27FC236}">
                <a16:creationId xmlns:a16="http://schemas.microsoft.com/office/drawing/2014/main" id="{51BDE782-DEC3-2B43-90B4-11B54182E391}"/>
              </a:ext>
            </a:extLst>
          </p:cNvPr>
          <p:cNvSpPr/>
          <p:nvPr/>
        </p:nvSpPr>
        <p:spPr>
          <a:xfrm>
            <a:off x="702758" y="-5560"/>
            <a:ext cx="10838950" cy="504692"/>
          </a:xfrm>
          <a:prstGeom prst="rect">
            <a:avLst/>
          </a:prstGeom>
          <a:solidFill>
            <a:srgbClr val="0000FF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MD results: ADT blow-up method for benchmarking</a:t>
            </a:r>
          </a:p>
        </p:txBody>
      </p:sp>
      <p:pic>
        <p:nvPicPr>
          <p:cNvPr id="28" name="Picture 1" descr="lcoll_logo3_small.gif">
            <a:extLst>
              <a:ext uri="{FF2B5EF4-FFF2-40B4-BE49-F238E27FC236}">
                <a16:creationId xmlns:a16="http://schemas.microsoft.com/office/drawing/2014/main" id="{1B79B740-9888-6041-942E-4C0E00129E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1708" y="-36510"/>
            <a:ext cx="653688" cy="69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4" descr="CERN_logo_white.jpg">
            <a:extLst>
              <a:ext uri="{FF2B5EF4-FFF2-40B4-BE49-F238E27FC236}">
                <a16:creationId xmlns:a16="http://schemas.microsoft.com/office/drawing/2014/main" id="{524DDB99-B175-C649-8FDD-BFE32F5924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7" y="-9606"/>
            <a:ext cx="669111" cy="666621"/>
          </a:xfrm>
          <a:prstGeom prst="rect">
            <a:avLst/>
          </a:prstGeom>
        </p:spPr>
      </p:pic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3A72CFE4-7B55-4D4E-B410-17A6236C857A}"/>
              </a:ext>
            </a:extLst>
          </p:cNvPr>
          <p:cNvCxnSpPr>
            <a:cxnSpLocks/>
          </p:cNvCxnSpPr>
          <p:nvPr/>
        </p:nvCxnSpPr>
        <p:spPr>
          <a:xfrm>
            <a:off x="1027301" y="1804289"/>
            <a:ext cx="4087140" cy="0"/>
          </a:xfrm>
          <a:prstGeom prst="line">
            <a:avLst/>
          </a:prstGeom>
          <a:ln>
            <a:solidFill>
              <a:srgbClr val="1837F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Tabla 30">
            <a:extLst>
              <a:ext uri="{FF2B5EF4-FFF2-40B4-BE49-F238E27FC236}">
                <a16:creationId xmlns:a16="http://schemas.microsoft.com/office/drawing/2014/main" id="{9A1044CA-823B-C24F-853E-F6B6B60F23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424751"/>
              </p:ext>
            </p:extLst>
          </p:nvPr>
        </p:nvGraphicFramePr>
        <p:xfrm>
          <a:off x="6448629" y="983289"/>
          <a:ext cx="4716070" cy="2334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5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8982">
                <a:tc>
                  <a:txBody>
                    <a:bodyPr/>
                    <a:lstStyle/>
                    <a:p>
                      <a:pPr algn="ctr"/>
                      <a:r>
                        <a:rPr lang="en-AU" sz="2000" b="1" noProof="0" dirty="0">
                          <a:solidFill>
                            <a:schemeClr val="tx1"/>
                          </a:solidFill>
                        </a:rPr>
                        <a:t>B2H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000" b="1" noProof="0" dirty="0"/>
                        <a:t>AC dipole</a:t>
                      </a:r>
                      <a:endParaRPr lang="en-AU" sz="200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481">
                <a:tc>
                  <a:txBody>
                    <a:bodyPr/>
                    <a:lstStyle/>
                    <a:p>
                      <a:r>
                        <a:rPr lang="en-AU" sz="2000" b="1" dirty="0"/>
                        <a:t>△</a:t>
                      </a:r>
                      <a:r>
                        <a:rPr lang="en-AU" sz="2000" b="1" baseline="30000" dirty="0"/>
                        <a:t>n-</a:t>
                      </a:r>
                      <a:r>
                        <a:rPr lang="en-AU" sz="2000" b="1" baseline="30000" dirty="0" err="1"/>
                        <a:t>ac</a:t>
                      </a:r>
                      <a:r>
                        <a:rPr lang="en-AU" sz="2000" b="1" dirty="0" err="1"/>
                        <a:t>q</a:t>
                      </a:r>
                      <a:r>
                        <a:rPr lang="en-AU" sz="2000" b="1" baseline="-25000" dirty="0" err="1"/>
                        <a:t>x</a:t>
                      </a:r>
                      <a:r>
                        <a:rPr lang="en-AU" sz="2000" b="1" dirty="0"/>
                        <a:t> = +0.012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1" noProof="0" dirty="0">
                          <a:solidFill>
                            <a:schemeClr val="tx1"/>
                          </a:solidFill>
                        </a:rPr>
                        <a:t>9.5</a:t>
                      </a:r>
                      <a:endParaRPr lang="en-AU" sz="2000" b="1" noProof="0" dirty="0">
                        <a:solidFill>
                          <a:srgbClr val="1837F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481">
                <a:tc>
                  <a:txBody>
                    <a:bodyPr/>
                    <a:lstStyle/>
                    <a:p>
                      <a:r>
                        <a:rPr lang="en-AU" sz="2000" b="1" dirty="0"/>
                        <a:t>△</a:t>
                      </a:r>
                      <a:r>
                        <a:rPr lang="en-AU" sz="2000" b="1" baseline="30000" dirty="0"/>
                        <a:t>n-</a:t>
                      </a:r>
                      <a:r>
                        <a:rPr lang="en-AU" sz="2000" b="1" baseline="30000" dirty="0" err="1"/>
                        <a:t>ac</a:t>
                      </a:r>
                      <a:r>
                        <a:rPr lang="en-AU" sz="2000" b="1" dirty="0" err="1"/>
                        <a:t>q</a:t>
                      </a:r>
                      <a:r>
                        <a:rPr lang="en-AU" sz="2000" b="1" baseline="-25000" dirty="0" err="1"/>
                        <a:t>x</a:t>
                      </a:r>
                      <a:r>
                        <a:rPr lang="en-AU" sz="2000" b="1" dirty="0"/>
                        <a:t> = -0.012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1" noProof="0" dirty="0"/>
                        <a:t>9.9</a:t>
                      </a:r>
                      <a:endParaRPr lang="en-AU" sz="2000" b="1" noProof="0" dirty="0">
                        <a:solidFill>
                          <a:srgbClr val="1837F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481">
                <a:tc>
                  <a:txBody>
                    <a:bodyPr/>
                    <a:lstStyle/>
                    <a:p>
                      <a:r>
                        <a:rPr lang="en-AU" sz="2000" b="1" dirty="0"/>
                        <a:t>ADT blow-up method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1" noProof="0" dirty="0">
                          <a:solidFill>
                            <a:schemeClr val="tx1"/>
                          </a:solidFill>
                        </a:rPr>
                        <a:t>9.7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950062"/>
                  </a:ext>
                </a:extLst>
              </a:tr>
              <a:tr h="421481">
                <a:tc>
                  <a:txBody>
                    <a:bodyPr/>
                    <a:lstStyle/>
                    <a:p>
                      <a:r>
                        <a:rPr lang="en-AU" sz="2000" b="1" dirty="0"/>
                        <a:t>TCTPH half gap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1" noProof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7661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21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5926" y="883340"/>
            <a:ext cx="1708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3AD8BD6B-A083-A241-9C41-8F0839386C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90" t="11591" r="7388"/>
          <a:stretch/>
        </p:blipFill>
        <p:spPr>
          <a:xfrm>
            <a:off x="141487" y="3780188"/>
            <a:ext cx="3779584" cy="2210949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52196-051E-D742-B136-5E59EE26CB73}" type="slidenum">
              <a:rPr lang="en-US" smtClean="0"/>
              <a:t>6</a:t>
            </a:fld>
            <a:endParaRPr lang="en-US"/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LSWG December 2018</a:t>
            </a:r>
            <a:endParaRPr lang="en-AU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290B1E7-7A30-4247-A2FC-A0BB5D8EB906}"/>
              </a:ext>
            </a:extLst>
          </p:cNvPr>
          <p:cNvSpPr txBox="1"/>
          <p:nvPr/>
        </p:nvSpPr>
        <p:spPr>
          <a:xfrm>
            <a:off x="815439" y="436827"/>
            <a:ext cx="693277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/>
              <a:t>Possible effect from vertical plane</a:t>
            </a:r>
          </a:p>
          <a:p>
            <a:r>
              <a:rPr lang="en-AU" b="1" dirty="0" err="1"/>
              <a:t>Qy</a:t>
            </a:r>
            <a:r>
              <a:rPr lang="en-AU" b="1" dirty="0"/>
              <a:t>=0.3105 -&gt; </a:t>
            </a:r>
            <a:r>
              <a:rPr lang="en-AU" b="1" dirty="0" err="1"/>
              <a:t>Qy</a:t>
            </a:r>
            <a:r>
              <a:rPr lang="en-AU" b="1" dirty="0"/>
              <a:t>=0.295		1% increase on the vertical kick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D36761AF-A1F5-E24B-8C47-C8CAB33AE81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59" t="11114" r="6629"/>
          <a:stretch/>
        </p:blipFill>
        <p:spPr>
          <a:xfrm>
            <a:off x="4080623" y="3780188"/>
            <a:ext cx="3865727" cy="2263645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D191E6F6-489F-2841-861B-F6D32924E85F}"/>
              </a:ext>
            </a:extLst>
          </p:cNvPr>
          <p:cNvSpPr txBox="1"/>
          <p:nvPr/>
        </p:nvSpPr>
        <p:spPr>
          <a:xfrm>
            <a:off x="1773387" y="3890224"/>
            <a:ext cx="908029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AU" b="1" dirty="0">
                <a:solidFill>
                  <a:srgbClr val="00B050"/>
                </a:solidFill>
              </a:rPr>
              <a:t>a=10 𝜎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E7A132BF-89B4-6846-B098-78D1A0CB471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67" t="11853" r="8714"/>
          <a:stretch/>
        </p:blipFill>
        <p:spPr>
          <a:xfrm>
            <a:off x="8046754" y="3809391"/>
            <a:ext cx="3819540" cy="2263644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FCDAF850-5BAC-3946-9DF4-A9C777BFF631}"/>
              </a:ext>
            </a:extLst>
          </p:cNvPr>
          <p:cNvSpPr txBox="1"/>
          <p:nvPr/>
        </p:nvSpPr>
        <p:spPr>
          <a:xfrm>
            <a:off x="4760261" y="3890224"/>
            <a:ext cx="1009969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AU" b="1" dirty="0">
                <a:solidFill>
                  <a:srgbClr val="00B050"/>
                </a:solidFill>
              </a:rPr>
              <a:t>a=10 𝜎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70E7AD12-A152-B941-850E-D66EDCAD2DE3}"/>
              </a:ext>
            </a:extLst>
          </p:cNvPr>
          <p:cNvSpPr txBox="1"/>
          <p:nvPr/>
        </p:nvSpPr>
        <p:spPr>
          <a:xfrm>
            <a:off x="9422925" y="3890224"/>
            <a:ext cx="906357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AU" b="1" dirty="0">
                <a:solidFill>
                  <a:srgbClr val="00B050"/>
                </a:solidFill>
              </a:rPr>
              <a:t>a=10 𝜎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67AA8DD-0E42-D141-9564-F143A3DDD9F8}"/>
              </a:ext>
            </a:extLst>
          </p:cNvPr>
          <p:cNvSpPr txBox="1"/>
          <p:nvPr/>
        </p:nvSpPr>
        <p:spPr>
          <a:xfrm>
            <a:off x="8610600" y="467446"/>
            <a:ext cx="29311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/>
              <a:t>Higher chromaticity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9DFDBC0D-114F-9E4C-B8FD-3928F6975E81}"/>
              </a:ext>
            </a:extLst>
          </p:cNvPr>
          <p:cNvSpPr/>
          <p:nvPr/>
        </p:nvSpPr>
        <p:spPr>
          <a:xfrm>
            <a:off x="368202" y="6198797"/>
            <a:ext cx="55091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AU" sz="2000" dirty="0"/>
              <a:t>No impact on the measurements.</a:t>
            </a:r>
          </a:p>
        </p:txBody>
      </p:sp>
      <p:sp>
        <p:nvSpPr>
          <p:cNvPr id="23" name="Rectangle 72">
            <a:extLst>
              <a:ext uri="{FF2B5EF4-FFF2-40B4-BE49-F238E27FC236}">
                <a16:creationId xmlns:a16="http://schemas.microsoft.com/office/drawing/2014/main" id="{203D4A95-DAA2-8340-A7D7-6FE59611950C}"/>
              </a:ext>
            </a:extLst>
          </p:cNvPr>
          <p:cNvSpPr/>
          <p:nvPr/>
        </p:nvSpPr>
        <p:spPr>
          <a:xfrm>
            <a:off x="702758" y="-5560"/>
            <a:ext cx="10838950" cy="369332"/>
          </a:xfrm>
          <a:prstGeom prst="rect">
            <a:avLst/>
          </a:prstGeom>
          <a:solidFill>
            <a:srgbClr val="0000FF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MD results: vertical settings and chromaticity effect</a:t>
            </a:r>
          </a:p>
        </p:txBody>
      </p:sp>
      <p:pic>
        <p:nvPicPr>
          <p:cNvPr id="25" name="Picture 1" descr="lcoll_logo3_small.gif">
            <a:extLst>
              <a:ext uri="{FF2B5EF4-FFF2-40B4-BE49-F238E27FC236}">
                <a16:creationId xmlns:a16="http://schemas.microsoft.com/office/drawing/2014/main" id="{88F2C2CB-7CD0-1547-BD51-0F42BD1E14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1708" y="-36510"/>
            <a:ext cx="653688" cy="69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4" descr="CERN_logo_white.jpg">
            <a:extLst>
              <a:ext uri="{FF2B5EF4-FFF2-40B4-BE49-F238E27FC236}">
                <a16:creationId xmlns:a16="http://schemas.microsoft.com/office/drawing/2014/main" id="{15BAEB39-EB70-BD42-9A23-A32A7B4D67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7" y="-9606"/>
            <a:ext cx="669111" cy="66662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0B6656EB-02B9-914C-83F5-30E6E06678E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240" t="7321" b="2602"/>
          <a:stretch/>
        </p:blipFill>
        <p:spPr>
          <a:xfrm>
            <a:off x="229513" y="1195442"/>
            <a:ext cx="3995778" cy="2233558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49B1D52F-3001-1B4B-9DC1-3C840F0B507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091" t="7079" b="2483"/>
          <a:stretch/>
        </p:blipFill>
        <p:spPr>
          <a:xfrm>
            <a:off x="4277894" y="1118174"/>
            <a:ext cx="3995406" cy="2233558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6D53C5BE-EEEA-E047-9788-4581EF7447B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5240" t="8950" b="1482"/>
          <a:stretch/>
        </p:blipFill>
        <p:spPr>
          <a:xfrm>
            <a:off x="8273300" y="1177261"/>
            <a:ext cx="3890190" cy="217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656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5926" y="883340"/>
            <a:ext cx="1708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52196-051E-D742-B136-5E59EE26CB73}" type="slidenum">
              <a:rPr lang="en-US" smtClean="0"/>
              <a:t>7</a:t>
            </a:fld>
            <a:endParaRPr lang="en-US"/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LSWG December 2018</a:t>
            </a:r>
            <a:endParaRPr lang="en-AU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3F87EF3-B072-EC40-B044-29A6C14B6515}"/>
              </a:ext>
            </a:extLst>
          </p:cNvPr>
          <p:cNvSpPr/>
          <p:nvPr/>
        </p:nvSpPr>
        <p:spPr>
          <a:xfrm>
            <a:off x="702758" y="1176583"/>
            <a:ext cx="1050201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AU" sz="2200" dirty="0"/>
          </a:p>
          <a:p>
            <a:pPr lvl="1" algn="just">
              <a:buFont typeface="Wingdings" pitchFamily="2" charset="2"/>
              <a:buChar char="q"/>
            </a:pPr>
            <a:r>
              <a:rPr lang="en-AU" sz="2200" b="1" dirty="0">
                <a:solidFill>
                  <a:srgbClr val="1837FA"/>
                </a:solidFill>
              </a:rPr>
              <a:t>Good agreement </a:t>
            </a:r>
            <a:r>
              <a:rPr lang="en-AU" sz="2200" dirty="0"/>
              <a:t>is found between the AC dipole measurements and the ADT blow-up standard method for all the cases studied </a:t>
            </a:r>
            <a:r>
              <a:rPr lang="en-AU" sz="2200" b="1" dirty="0">
                <a:solidFill>
                  <a:srgbClr val="1837FA"/>
                </a:solidFill>
              </a:rPr>
              <a:t>at injection</a:t>
            </a:r>
            <a:r>
              <a:rPr lang="en-AU" sz="2200" dirty="0"/>
              <a:t>.</a:t>
            </a:r>
          </a:p>
          <a:p>
            <a:pPr lvl="2" algn="just">
              <a:buFont typeface="Wingdings" pitchFamily="2" charset="2"/>
              <a:buChar char="q"/>
            </a:pPr>
            <a:r>
              <a:rPr lang="en" sz="2200" dirty="0"/>
              <a:t>At injection the methods are equivalent for </a:t>
            </a:r>
            <a:r>
              <a:rPr lang="en" sz="2200" b="1" dirty="0">
                <a:solidFill>
                  <a:srgbClr val="1837FA"/>
                </a:solidFill>
              </a:rPr>
              <a:t>B1 and B2</a:t>
            </a:r>
            <a:r>
              <a:rPr lang="en" sz="2200" dirty="0"/>
              <a:t>.</a:t>
            </a:r>
            <a:endParaRPr lang="en-AU" sz="2200" dirty="0"/>
          </a:p>
          <a:p>
            <a:pPr algn="just"/>
            <a:endParaRPr lang="en-AU" sz="2200" b="1" dirty="0">
              <a:solidFill>
                <a:srgbClr val="1837FA"/>
              </a:solidFill>
            </a:endParaRPr>
          </a:p>
          <a:p>
            <a:pPr lvl="1" algn="just">
              <a:buFont typeface="Wingdings" pitchFamily="2" charset="2"/>
              <a:buChar char="q"/>
            </a:pPr>
            <a:r>
              <a:rPr lang="en-AU" sz="2200" b="1" dirty="0">
                <a:solidFill>
                  <a:srgbClr val="1837FA"/>
                </a:solidFill>
              </a:rPr>
              <a:t>There is not a big effect from tune and the chromaticity.</a:t>
            </a:r>
            <a:endParaRPr lang="en-AU" sz="2200" dirty="0"/>
          </a:p>
          <a:p>
            <a:pPr lvl="2" algn="just">
              <a:buFont typeface="Wingdings" pitchFamily="2" charset="2"/>
              <a:buChar char="q"/>
            </a:pPr>
            <a:r>
              <a:rPr lang="en-AU" sz="2200" dirty="0"/>
              <a:t> Results are in agreement with the MADX predictions.</a:t>
            </a:r>
          </a:p>
          <a:p>
            <a:pPr lvl="2" algn="just">
              <a:buFont typeface="Wingdings" pitchFamily="2" charset="2"/>
              <a:buChar char="q"/>
            </a:pPr>
            <a:r>
              <a:rPr lang="en-AU" sz="2200" dirty="0"/>
              <a:t> This does not explain the observed discrepancies at FT.</a:t>
            </a:r>
          </a:p>
          <a:p>
            <a:pPr lvl="2" algn="just">
              <a:buFont typeface="Wingdings" pitchFamily="2" charset="2"/>
              <a:buChar char="q"/>
            </a:pPr>
            <a:r>
              <a:rPr lang="en-AU" sz="2200" dirty="0"/>
              <a:t> Observed discrepancy at FT will require further</a:t>
            </a:r>
            <a:r>
              <a:rPr lang="en" sz="2200" dirty="0"/>
              <a:t> investigation.</a:t>
            </a:r>
          </a:p>
        </p:txBody>
      </p:sp>
      <p:sp>
        <p:nvSpPr>
          <p:cNvPr id="10" name="Rectangle 72">
            <a:extLst>
              <a:ext uri="{FF2B5EF4-FFF2-40B4-BE49-F238E27FC236}">
                <a16:creationId xmlns:a16="http://schemas.microsoft.com/office/drawing/2014/main" id="{1E354EB1-0958-B440-998B-BF601296C6D6}"/>
              </a:ext>
            </a:extLst>
          </p:cNvPr>
          <p:cNvSpPr/>
          <p:nvPr/>
        </p:nvSpPr>
        <p:spPr>
          <a:xfrm>
            <a:off x="702758" y="-5560"/>
            <a:ext cx="10838950" cy="532502"/>
          </a:xfrm>
          <a:prstGeom prst="rect">
            <a:avLst/>
          </a:prstGeom>
          <a:solidFill>
            <a:srgbClr val="0000FF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Conclusions</a:t>
            </a:r>
          </a:p>
        </p:txBody>
      </p:sp>
      <p:pic>
        <p:nvPicPr>
          <p:cNvPr id="11" name="Picture 1" descr="lcoll_logo3_small.gif">
            <a:extLst>
              <a:ext uri="{FF2B5EF4-FFF2-40B4-BE49-F238E27FC236}">
                <a16:creationId xmlns:a16="http://schemas.microsoft.com/office/drawing/2014/main" id="{FA3DFCD2-99A0-5749-8946-1F26C13AC4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1708" y="-36510"/>
            <a:ext cx="653688" cy="69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CERN_logo_white.jpg">
            <a:extLst>
              <a:ext uri="{FF2B5EF4-FFF2-40B4-BE49-F238E27FC236}">
                <a16:creationId xmlns:a16="http://schemas.microsoft.com/office/drawing/2014/main" id="{F4687207-C05D-8C46-B5A3-0BA5F4CE9A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7" y="-9606"/>
            <a:ext cx="669111" cy="666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9656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15745</TotalTime>
  <Words>636</Words>
  <Application>Microsoft Macintosh PowerPoint</Application>
  <PresentationFormat>Panorámica</PresentationFormat>
  <Paragraphs>130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Tema de Office</vt:lpstr>
      <vt:lpstr>MD4506: APERTURE MEASUREMENETS WITH AC DIPOLE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Beta*-reach: aperture measurements at small beta* MD</dc:title>
  <dc:creator>Nuria Fuster Martínez</dc:creator>
  <cp:lastModifiedBy>Nuria Fuster Martínez</cp:lastModifiedBy>
  <cp:revision>298</cp:revision>
  <cp:lastPrinted>2017-10-08T12:00:41Z</cp:lastPrinted>
  <dcterms:created xsi:type="dcterms:W3CDTF">2017-07-28T08:24:13Z</dcterms:created>
  <dcterms:modified xsi:type="dcterms:W3CDTF">2018-12-04T13:34:13Z</dcterms:modified>
</cp:coreProperties>
</file>