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7"/>
  </p:notesMasterIdLst>
  <p:handoutMasterIdLst>
    <p:handoutMasterId r:id="rId8"/>
  </p:handoutMasterIdLst>
  <p:sldIdLst>
    <p:sldId id="261" r:id="rId4"/>
    <p:sldId id="439" r:id="rId5"/>
    <p:sldId id="44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990000"/>
    <a:srgbClr val="006600"/>
    <a:srgbClr val="FF5050"/>
    <a:srgbClr val="0085F9"/>
    <a:srgbClr val="9D1AC3"/>
    <a:srgbClr val="21049C"/>
    <a:srgbClr val="000000"/>
    <a:srgbClr val="9E0000"/>
    <a:srgbClr val="447C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95055" autoAdjust="0"/>
  </p:normalViewPr>
  <p:slideViewPr>
    <p:cSldViewPr snapToGrid="0" snapToObjects="1">
      <p:cViewPr varScale="1">
        <p:scale>
          <a:sx n="104" d="100"/>
          <a:sy n="104" d="100"/>
        </p:scale>
        <p:origin x="200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12/4/18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12/4/18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7th LHC Beam Operation Workshop </a:t>
            </a:r>
            <a:r>
              <a:rPr lang="mr-IN" dirty="0"/>
              <a:t>–</a:t>
            </a:r>
            <a:r>
              <a:rPr lang="en-GB" dirty="0"/>
              <a:t> Evian 2016 – </a:t>
            </a:r>
            <a:r>
              <a:rPr lang="en-GB" dirty="0" err="1"/>
              <a:t>M.Solfaroli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8582" y="6417310"/>
            <a:ext cx="2459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Matteo Solfaroli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62230" y="6366509"/>
            <a:ext cx="601893" cy="501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Matteo Solfaroli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7"/>
          <p:cNvSpPr>
            <a:spLocks noChangeArrowheads="1"/>
          </p:cNvSpPr>
          <p:nvPr/>
        </p:nvSpPr>
        <p:spPr bwMode="auto">
          <a:xfrm>
            <a:off x="0" y="20320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8BA2BA"/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14" name="Picture 29" descr="Logo CERN width=144,      height=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4892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1039" y="2118278"/>
            <a:ext cx="713341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</a:rPr>
              <a:t>MD3563</a:t>
            </a:r>
          </a:p>
          <a:p>
            <a:pPr algn="ctr"/>
            <a:r>
              <a:rPr lang="en-GB" sz="4500" b="1" dirty="0">
                <a:solidFill>
                  <a:schemeClr val="bg1"/>
                </a:solidFill>
              </a:rPr>
              <a:t>Improving b3 model in the first part of the ramp</a:t>
            </a:r>
          </a:p>
          <a:p>
            <a:pPr algn="ctr"/>
            <a:r>
              <a:rPr lang="en-GB" sz="1200" b="1" dirty="0">
                <a:solidFill>
                  <a:schemeClr val="bg1"/>
                </a:solidFill>
              </a:rPr>
              <a:t>(performed on the night between 15</a:t>
            </a:r>
            <a:r>
              <a:rPr lang="en-GB" sz="1200" b="1" baseline="30000" dirty="0">
                <a:solidFill>
                  <a:schemeClr val="bg1"/>
                </a:solidFill>
              </a:rPr>
              <a:t>th</a:t>
            </a:r>
            <a:r>
              <a:rPr lang="en-GB" sz="1200" b="1" dirty="0">
                <a:solidFill>
                  <a:schemeClr val="bg1"/>
                </a:solidFill>
              </a:rPr>
              <a:t> and 16</a:t>
            </a:r>
            <a:r>
              <a:rPr lang="en-GB" sz="1200" b="1" baseline="30000" dirty="0">
                <a:solidFill>
                  <a:schemeClr val="bg1"/>
                </a:solidFill>
              </a:rPr>
              <a:t>th</a:t>
            </a:r>
            <a:r>
              <a:rPr lang="en-GB" sz="1200" b="1" dirty="0">
                <a:solidFill>
                  <a:schemeClr val="bg1"/>
                </a:solidFill>
              </a:rPr>
              <a:t> Sep 2018)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60876" y="6274677"/>
            <a:ext cx="282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M. Solfaroli, J. Wenninger</a:t>
            </a:r>
          </a:p>
        </p:txBody>
      </p:sp>
    </p:spTree>
    <p:extLst>
      <p:ext uri="{BB962C8B-B14F-4D97-AF65-F5344CB8AC3E}">
        <p14:creationId xmlns:p14="http://schemas.microsoft.com/office/powerpoint/2010/main" val="112869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78136" y="6450650"/>
            <a:ext cx="2157951" cy="365125"/>
          </a:xfrm>
        </p:spPr>
        <p:txBody>
          <a:bodyPr/>
          <a:lstStyle/>
          <a:p>
            <a:r>
              <a:rPr lang="en-GB" dirty="0"/>
              <a:t>LSWG </a:t>
            </a:r>
            <a:r>
              <a:rPr lang="mr-IN" dirty="0"/>
              <a:t>–</a:t>
            </a:r>
            <a:r>
              <a:rPr lang="en-GB" dirty="0"/>
              <a:t> 04 Dec 2018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/>
              <a:t>Motivation</a:t>
            </a:r>
            <a:endParaRPr lang="en-GB" sz="2800" dirty="0"/>
          </a:p>
        </p:txBody>
      </p:sp>
      <p:sp>
        <p:nvSpPr>
          <p:cNvPr id="5" name="AutoShape 2" descr="nknown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61709" y="851338"/>
            <a:ext cx="51698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Sign and dimension of ramp Q’ corrections clearly indicate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b3 error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“Cleaning” was done during LS1, updating the b3 model (increase of about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 unit </a:t>
            </a:r>
            <a:r>
              <a:rPr lang="en-US" sz="2000" dirty="0"/>
              <a:t>in the first part of the ramp)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Situation can be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further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improved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Beyond magnetic cleanness, acceleration may become an issue, especially with full telescopic ATS optics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12364"/>
          <a:stretch/>
        </p:blipFill>
        <p:spPr>
          <a:xfrm>
            <a:off x="210779" y="1206062"/>
            <a:ext cx="3303114" cy="205688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7956"/>
          <a:stretch/>
        </p:blipFill>
        <p:spPr>
          <a:xfrm>
            <a:off x="304800" y="3949262"/>
            <a:ext cx="3041117" cy="217592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3593" y="5041417"/>
            <a:ext cx="5169858" cy="11482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5069" y="4552802"/>
            <a:ext cx="3544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Current in the first 60 sec of the ramp for RSD2.A12B2 (before and after b3 cleaning)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9205" y="851338"/>
            <a:ext cx="301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Q’ corrections (B1)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9605" y="3579930"/>
            <a:ext cx="2625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New Q’ corrections (B1)</a:t>
            </a:r>
          </a:p>
        </p:txBody>
      </p:sp>
      <p:sp>
        <p:nvSpPr>
          <p:cNvPr id="13" name="Oval 12"/>
          <p:cNvSpPr/>
          <p:nvPr/>
        </p:nvSpPr>
        <p:spPr>
          <a:xfrm>
            <a:off x="5633248" y="5151864"/>
            <a:ext cx="1426780" cy="11516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36918" y="2048724"/>
            <a:ext cx="425373" cy="4019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762291" y="2374832"/>
            <a:ext cx="4944826" cy="3040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80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3" grpId="1" animBg="1"/>
      <p:bldP spid="17" grpId="0" animBg="1"/>
      <p:bldP spid="1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6392" y="3097016"/>
            <a:ext cx="413056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few problems of sign </a:t>
            </a:r>
            <a:r>
              <a:rPr lang="en-GB" dirty="0"/>
              <a:t>on the modified b3 functions were found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first ramp </a:t>
            </a:r>
            <a:r>
              <a:rPr lang="en-GB" dirty="0"/>
              <a:t>already showed a very stable chromaticity throughout the whole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Manual feed-forward </a:t>
            </a:r>
            <a:r>
              <a:rPr lang="en-GB" dirty="0"/>
              <a:t>to clean the correction done in the ramp-down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Flat Q' at 10 units throughout the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second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Established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starting point </a:t>
            </a:r>
            <a:r>
              <a:rPr lang="en-GB" dirty="0"/>
              <a:t>for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Run3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69" y="3479681"/>
            <a:ext cx="3324617" cy="25427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19555" y="920363"/>
            <a:ext cx="34226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/>
              <a:t>b3 systematic were inserted in the functions (removed from the lattice </a:t>
            </a:r>
            <a:r>
              <a:rPr lang="en-GB" sz="2200" dirty="0" err="1"/>
              <a:t>sextupole</a:t>
            </a:r>
            <a:r>
              <a:rPr lang="en-GB" sz="2200" dirty="0"/>
              <a:t> corrections)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78136" y="6450650"/>
            <a:ext cx="2157951" cy="365125"/>
          </a:xfrm>
        </p:spPr>
        <p:txBody>
          <a:bodyPr/>
          <a:lstStyle/>
          <a:p>
            <a:r>
              <a:rPr lang="en-GB" dirty="0"/>
              <a:t>LSWG </a:t>
            </a:r>
            <a:r>
              <a:rPr lang="mr-IN" dirty="0"/>
              <a:t>–</a:t>
            </a:r>
            <a:r>
              <a:rPr lang="en-GB" dirty="0"/>
              <a:t> 04 Dec 2018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/>
              <a:t>Results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99" y="706820"/>
            <a:ext cx="3492687" cy="23284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2542" y="1905248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8E40"/>
                </a:solidFill>
              </a:rPr>
              <a:t>OLD model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NEW model</a:t>
            </a:r>
          </a:p>
        </p:txBody>
      </p:sp>
    </p:spTree>
    <p:extLst>
      <p:ext uri="{BB962C8B-B14F-4D97-AF65-F5344CB8AC3E}">
        <p14:creationId xmlns:p14="http://schemas.microsoft.com/office/powerpoint/2010/main" val="38840149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60990</TotalTime>
  <Words>207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Mangal</vt:lpstr>
      <vt:lpstr>Wingdings</vt:lpstr>
      <vt:lpstr>CERNCorporate4-3</vt:lpstr>
      <vt:lpstr>1_Custom Design</vt:lpstr>
      <vt:lpstr>Custom Design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Microsoft Office User</cp:lastModifiedBy>
  <cp:revision>1088</cp:revision>
  <dcterms:created xsi:type="dcterms:W3CDTF">2013-08-27T13:15:14Z</dcterms:created>
  <dcterms:modified xsi:type="dcterms:W3CDTF">2018-12-04T15:03:13Z</dcterms:modified>
</cp:coreProperties>
</file>