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9"/>
  </p:notesMasterIdLst>
  <p:sldIdLst>
    <p:sldId id="256" r:id="rId3"/>
    <p:sldId id="257" r:id="rId4"/>
    <p:sldId id="259" r:id="rId5"/>
    <p:sldId id="276" r:id="rId6"/>
    <p:sldId id="277" r:id="rId7"/>
    <p:sldId id="278" r:id="rId8"/>
    <p:sldId id="279" r:id="rId9"/>
    <p:sldId id="280" r:id="rId10"/>
    <p:sldId id="281" r:id="rId11"/>
    <p:sldId id="270" r:id="rId12"/>
    <p:sldId id="271" r:id="rId13"/>
    <p:sldId id="283" r:id="rId14"/>
    <p:sldId id="273" r:id="rId15"/>
    <p:sldId id="274" r:id="rId16"/>
    <p:sldId id="284" r:id="rId17"/>
    <p:sldId id="282" r:id="rId18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5A5A5A"/>
    <a:srgbClr val="0093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57"/>
    <p:restoredTop sz="94636"/>
  </p:normalViewPr>
  <p:slideViewPr>
    <p:cSldViewPr snapToGrid="0">
      <p:cViewPr varScale="1">
        <p:scale>
          <a:sx n="81" d="100"/>
          <a:sy n="81" d="100"/>
        </p:scale>
        <p:origin x="142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notes format</a:t>
            </a:r>
          </a:p>
        </p:txBody>
      </p:sp>
      <p:sp>
        <p:nvSpPr>
          <p:cNvPr id="309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310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311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312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77B26220-2780-47D4-8692-5AA759C04D5E}" type="slidenum"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77B26220-2780-47D4-8692-5AA759C04D5E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2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8569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77B26220-2780-47D4-8692-5AA759C04D5E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3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56100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77B26220-2780-47D4-8692-5AA759C04D5E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16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22500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351800" y="2709000"/>
            <a:ext cx="6440040" cy="1634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1351800" y="4952880"/>
            <a:ext cx="644004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1351800" y="5590080"/>
            <a:ext cx="644004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1351800" y="2709000"/>
            <a:ext cx="6440040" cy="1634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1351800" y="4952880"/>
            <a:ext cx="314244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51920" y="4952880"/>
            <a:ext cx="314244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651920" y="5590080"/>
            <a:ext cx="314244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1351800" y="5590080"/>
            <a:ext cx="314244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1351800" y="2709000"/>
            <a:ext cx="6440040" cy="1634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1351800" y="4952880"/>
            <a:ext cx="207360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3529440" y="4952880"/>
            <a:ext cx="207360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5707080" y="4952880"/>
            <a:ext cx="207360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5707080" y="5590080"/>
            <a:ext cx="207360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 type="body"/>
          </p:nvPr>
        </p:nvSpPr>
        <p:spPr>
          <a:xfrm>
            <a:off x="3529440" y="5590080"/>
            <a:ext cx="207360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 type="body"/>
          </p:nvPr>
        </p:nvSpPr>
        <p:spPr>
          <a:xfrm>
            <a:off x="1351800" y="5590080"/>
            <a:ext cx="207360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1351800" y="2709000"/>
            <a:ext cx="6440040" cy="1634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subTitle"/>
          </p:nvPr>
        </p:nvSpPr>
        <p:spPr>
          <a:xfrm>
            <a:off x="1351800" y="4952880"/>
            <a:ext cx="64400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1351800" y="2709000"/>
            <a:ext cx="6440040" cy="1634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1351800" y="4952880"/>
            <a:ext cx="6440040" cy="1218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1351800" y="2709000"/>
            <a:ext cx="6440040" cy="1634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1351800" y="4952880"/>
            <a:ext cx="3142440" cy="1218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51920" y="4952880"/>
            <a:ext cx="3142440" cy="1218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1351800" y="2709000"/>
            <a:ext cx="6440040" cy="1634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subTitle"/>
          </p:nvPr>
        </p:nvSpPr>
        <p:spPr>
          <a:xfrm>
            <a:off x="1351800" y="2709000"/>
            <a:ext cx="6440040" cy="7575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1351800" y="2709000"/>
            <a:ext cx="6440040" cy="1634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1351800" y="4952880"/>
            <a:ext cx="314244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1351800" y="5590080"/>
            <a:ext cx="314244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651920" y="4952880"/>
            <a:ext cx="3142440" cy="1218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1351800" y="2709000"/>
            <a:ext cx="6440040" cy="1634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1351800" y="4952880"/>
            <a:ext cx="64400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1351800" y="2709000"/>
            <a:ext cx="6440040" cy="1634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1351800" y="4952880"/>
            <a:ext cx="3142440" cy="1218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51920" y="4952880"/>
            <a:ext cx="314244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651920" y="5590080"/>
            <a:ext cx="314244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1351800" y="2709000"/>
            <a:ext cx="6440040" cy="1634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1351800" y="4952880"/>
            <a:ext cx="314244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51920" y="4952880"/>
            <a:ext cx="314244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1351800" y="5590080"/>
            <a:ext cx="644004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1351800" y="2709000"/>
            <a:ext cx="6440040" cy="1634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1351800" y="4952880"/>
            <a:ext cx="644004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1351800" y="5590080"/>
            <a:ext cx="644004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1351800" y="2709000"/>
            <a:ext cx="6440040" cy="1634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1351800" y="4952880"/>
            <a:ext cx="314244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651920" y="4952880"/>
            <a:ext cx="314244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4651920" y="5590080"/>
            <a:ext cx="314244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1351800" y="5590080"/>
            <a:ext cx="314244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1351800" y="2709000"/>
            <a:ext cx="6440040" cy="1634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1351800" y="4952880"/>
            <a:ext cx="207360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3529440" y="4952880"/>
            <a:ext cx="207360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5707080" y="4952880"/>
            <a:ext cx="207360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 type="body"/>
          </p:nvPr>
        </p:nvSpPr>
        <p:spPr>
          <a:xfrm>
            <a:off x="5707080" y="5590080"/>
            <a:ext cx="207360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PlaceHolder 6"/>
          <p:cNvSpPr>
            <a:spLocks noGrp="1"/>
          </p:cNvSpPr>
          <p:nvPr>
            <p:ph type="body"/>
          </p:nvPr>
        </p:nvSpPr>
        <p:spPr>
          <a:xfrm>
            <a:off x="3529440" y="5590080"/>
            <a:ext cx="207360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PlaceHolder 7"/>
          <p:cNvSpPr>
            <a:spLocks noGrp="1"/>
          </p:cNvSpPr>
          <p:nvPr>
            <p:ph type="body"/>
          </p:nvPr>
        </p:nvSpPr>
        <p:spPr>
          <a:xfrm>
            <a:off x="1351800" y="5590080"/>
            <a:ext cx="207360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1351800" y="2709000"/>
            <a:ext cx="6440040" cy="1634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1351800" y="4952880"/>
            <a:ext cx="6440040" cy="1218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351800" y="2709000"/>
            <a:ext cx="6440040" cy="1634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1351800" y="4952880"/>
            <a:ext cx="3142440" cy="1218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51920" y="4952880"/>
            <a:ext cx="3142440" cy="1218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351800" y="2709000"/>
            <a:ext cx="6440040" cy="1634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1351800" y="2709000"/>
            <a:ext cx="6440040" cy="7575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1351800" y="2709000"/>
            <a:ext cx="6440040" cy="1634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1351800" y="4952880"/>
            <a:ext cx="314244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1351800" y="5590080"/>
            <a:ext cx="314244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51920" y="4952880"/>
            <a:ext cx="3142440" cy="1218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1351800" y="2709000"/>
            <a:ext cx="6440040" cy="1634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1351800" y="4952880"/>
            <a:ext cx="3142440" cy="1218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51920" y="4952880"/>
            <a:ext cx="314244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651920" y="5590080"/>
            <a:ext cx="314244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1351800" y="2709000"/>
            <a:ext cx="6440040" cy="1634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1351800" y="4952880"/>
            <a:ext cx="314244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51920" y="4952880"/>
            <a:ext cx="314244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1351800" y="5590080"/>
            <a:ext cx="6440040" cy="581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1371600" y="2819520"/>
            <a:ext cx="7199640" cy="1799640"/>
          </a:xfrm>
          <a:prstGeom prst="rect">
            <a:avLst/>
          </a:prstGeom>
        </p:spPr>
        <p:txBody>
          <a:bodyPr lIns="0" tIns="0" rIns="0" bIns="0" anchorCtr="1"/>
          <a:lstStyle/>
          <a:p>
            <a:pPr>
              <a:lnSpc>
                <a:spcPct val="100000"/>
              </a:lnSpc>
            </a:pPr>
            <a:r>
              <a:rPr lang="fr-FR" sz="2800" b="1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Presentation title - line 1 - Arial 30pt - bold HiLumi dark grey - line 2</a:t>
            </a:r>
            <a:br/>
            <a:r>
              <a:rPr lang="fr-FR" sz="2800" b="1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line 3</a:t>
            </a:r>
            <a:br/>
            <a:r>
              <a:rPr lang="fr-FR" sz="2800" b="1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line 4   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ftr"/>
          </p:nvPr>
        </p:nvSpPr>
        <p:spPr>
          <a:xfrm>
            <a:off x="1371600" y="6356520"/>
            <a:ext cx="630864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M. Väänänen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8686800" y="6356520"/>
            <a:ext cx="35964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818F9AEA-EA14-4EB1-98AE-8E0226E71B11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3" name="Image 11"/>
          <p:cNvPicPr/>
          <p:nvPr/>
        </p:nvPicPr>
        <p:blipFill>
          <a:blip r:embed="rId15"/>
          <a:stretch/>
        </p:blipFill>
        <p:spPr>
          <a:xfrm>
            <a:off x="1371600" y="673560"/>
            <a:ext cx="3785040" cy="1533960"/>
          </a:xfrm>
          <a:prstGeom prst="rect">
            <a:avLst/>
          </a:prstGeom>
          <a:ln>
            <a:noFill/>
          </a:ln>
        </p:spPr>
      </p:pic>
      <p:sp>
        <p:nvSpPr>
          <p:cNvPr id="4" name="PlaceHolder 4"/>
          <p:cNvSpPr>
            <a:spLocks noGrp="1"/>
          </p:cNvSpPr>
          <p:nvPr>
            <p:ph type="body"/>
          </p:nvPr>
        </p:nvSpPr>
        <p:spPr>
          <a:xfrm>
            <a:off x="1371600" y="5899320"/>
            <a:ext cx="6479640" cy="348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320"/>
              </a:spcBef>
            </a:pPr>
            <a:r>
              <a:rPr lang="fr-FR" sz="1600" b="0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Conference - Location - Date</a:t>
            </a:r>
            <a:endParaRPr lang="fr-FR" sz="16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320"/>
              </a:spcBef>
            </a:pPr>
            <a:endParaRPr lang="fr-FR" sz="16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CustomShape 5"/>
          <p:cNvSpPr/>
          <p:nvPr/>
        </p:nvSpPr>
        <p:spPr>
          <a:xfrm>
            <a:off x="457200" y="6071400"/>
            <a:ext cx="456840" cy="456840"/>
          </a:xfrm>
          <a:prstGeom prst="rect">
            <a:avLst/>
          </a:prstGeom>
          <a:solidFill>
            <a:schemeClr val="accent5">
              <a:alpha val="32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6" name="CustomShape 6"/>
          <p:cNvSpPr/>
          <p:nvPr/>
        </p:nvSpPr>
        <p:spPr>
          <a:xfrm>
            <a:off x="480960" y="6120720"/>
            <a:ext cx="380520" cy="27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r>
              <a:rPr lang="en-US" sz="9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logo</a:t>
            </a:r>
          </a:p>
          <a:p>
            <a:pPr algn="ctr">
              <a:lnSpc>
                <a:spcPct val="100000"/>
              </a:lnSpc>
            </a:pPr>
            <a:r>
              <a:rPr lang="en-US" sz="9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area</a:t>
            </a:r>
          </a:p>
        </p:txBody>
      </p:sp>
      <p:pic>
        <p:nvPicPr>
          <p:cNvPr id="7" name="Image 4"/>
          <p:cNvPicPr/>
          <p:nvPr/>
        </p:nvPicPr>
        <p:blipFill>
          <a:blip r:embed="rId16"/>
          <a:stretch/>
        </p:blipFill>
        <p:spPr>
          <a:xfrm>
            <a:off x="377280" y="5946840"/>
            <a:ext cx="613080" cy="603000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Slide title – line 1 – Arial 30 pt – HiLumi blue</a:t>
            </a:r>
            <a:br/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Slide title – line 2 – Arial 30 pt – HiLumi blue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/>
          <a:lstStyle/>
          <a:p>
            <a:pPr marL="343080" indent="-34272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modify Master text styles</a:t>
            </a:r>
          </a:p>
          <a:p>
            <a:pPr marL="743040" lvl="1" indent="-285480">
              <a:lnSpc>
                <a:spcPct val="100000"/>
              </a:lnSpc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4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level</a:t>
            </a:r>
          </a:p>
          <a:p>
            <a:pPr marL="1143000" lvl="2" indent="-22824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level</a:t>
            </a:r>
          </a:p>
          <a:p>
            <a:pPr marL="1600200" lvl="3" indent="-228240">
              <a:lnSpc>
                <a:spcPct val="10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1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level</a:t>
            </a:r>
          </a:p>
          <a:p>
            <a:pPr marL="2057400" lvl="4" indent="-228240">
              <a:lnSpc>
                <a:spcPct val="100000"/>
              </a:lnSpc>
              <a:spcBef>
                <a:spcPts val="32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16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level</a:t>
            </a:r>
          </a:p>
        </p:txBody>
      </p:sp>
      <p:sp>
        <p:nvSpPr>
          <p:cNvPr id="46" name="PlaceHolder 3"/>
          <p:cNvSpPr>
            <a:spLocks noGrp="1"/>
          </p:cNvSpPr>
          <p:nvPr>
            <p:ph type="ftr"/>
          </p:nvPr>
        </p:nvSpPr>
        <p:spPr>
          <a:xfrm>
            <a:off x="1905120" y="6356520"/>
            <a:ext cx="662652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M. Väänänen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 type="sldNum"/>
          </p:nvPr>
        </p:nvSpPr>
        <p:spPr>
          <a:xfrm>
            <a:off x="8686800" y="6356520"/>
            <a:ext cx="35964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CCA2F23D-BB42-4888-BED2-76D5EEB65325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8" name="CustomShape 5"/>
          <p:cNvSpPr/>
          <p:nvPr/>
        </p:nvSpPr>
        <p:spPr>
          <a:xfrm>
            <a:off x="1440000" y="6300000"/>
            <a:ext cx="456840" cy="456840"/>
          </a:xfrm>
          <a:prstGeom prst="rect">
            <a:avLst/>
          </a:prstGeom>
          <a:solidFill>
            <a:schemeClr val="accent5">
              <a:alpha val="32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49" name="CustomShape 6"/>
          <p:cNvSpPr/>
          <p:nvPr/>
        </p:nvSpPr>
        <p:spPr>
          <a:xfrm>
            <a:off x="1463760" y="6349320"/>
            <a:ext cx="380520" cy="27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r>
              <a:rPr lang="en-US" sz="9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logo</a:t>
            </a:r>
          </a:p>
          <a:p>
            <a:pPr algn="ctr">
              <a:lnSpc>
                <a:spcPct val="100000"/>
              </a:lnSpc>
            </a:pPr>
            <a:r>
              <a:rPr lang="en-US" sz="9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area</a:t>
            </a:r>
          </a:p>
        </p:txBody>
      </p:sp>
      <p:pic>
        <p:nvPicPr>
          <p:cNvPr id="50" name="Image 5"/>
          <p:cNvPicPr/>
          <p:nvPr/>
        </p:nvPicPr>
        <p:blipFill>
          <a:blip r:embed="rId15"/>
          <a:stretch/>
        </p:blipFill>
        <p:spPr>
          <a:xfrm>
            <a:off x="1422000" y="6282000"/>
            <a:ext cx="493920" cy="485640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TextShape 1"/>
          <p:cNvSpPr txBox="1"/>
          <p:nvPr/>
        </p:nvSpPr>
        <p:spPr>
          <a:xfrm>
            <a:off x="1371600" y="2798064"/>
            <a:ext cx="7199640" cy="153075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1"/>
          <a:lstStyle/>
          <a:p>
            <a:r>
              <a:rPr lang="en-GB" sz="2400" b="1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MD3246 16L2 UFO dynamics investigations</a:t>
            </a:r>
          </a:p>
          <a:p>
            <a:r>
              <a:rPr lang="en-GB" sz="2400" b="1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MD3207 UFO dynamics studies during physics operation with blown-up bunches</a:t>
            </a:r>
            <a:endParaRPr lang="en-GB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4" name="TextShape 2"/>
          <p:cNvSpPr txBox="1"/>
          <p:nvPr/>
        </p:nvSpPr>
        <p:spPr>
          <a:xfrm>
            <a:off x="837792" y="4226131"/>
            <a:ext cx="7547256" cy="990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0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M. </a:t>
            </a:r>
            <a:r>
              <a:rPr lang="en-US" sz="2000" b="0" strike="noStrike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Väänänen</a:t>
            </a:r>
            <a:r>
              <a:rPr lang="en-US" sz="20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A. </a:t>
            </a:r>
            <a:r>
              <a:rPr lang="en-US" sz="2000" b="0" strike="noStrike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Gorzawski</a:t>
            </a:r>
            <a:r>
              <a:rPr lang="en-US" sz="20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B. </a:t>
            </a:r>
            <a:r>
              <a:rPr lang="en-US" sz="2000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Lindström</a:t>
            </a:r>
            <a:r>
              <a:rPr lang="en-US" sz="20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J. </a:t>
            </a:r>
            <a:r>
              <a:rPr lang="en-US" sz="2000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Kral</a:t>
            </a:r>
            <a:r>
              <a:rPr lang="en-US" sz="20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</a:t>
            </a:r>
            <a:r>
              <a:rPr lang="en-US" sz="20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D. </a:t>
            </a:r>
            <a:r>
              <a:rPr lang="en-US" sz="2000" b="0" strike="noStrike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Wollmann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0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CERN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5" name="TextShape 3"/>
          <p:cNvSpPr txBox="1"/>
          <p:nvPr/>
        </p:nvSpPr>
        <p:spPr>
          <a:xfrm>
            <a:off x="1371600" y="5899320"/>
            <a:ext cx="6479640" cy="348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43080" indent="-342720">
              <a:lnSpc>
                <a:spcPct val="100000"/>
              </a:lnSpc>
              <a:spcBef>
                <a:spcPts val="320"/>
              </a:spcBef>
            </a:pPr>
            <a:r>
              <a:rPr lang="fr-FR" sz="1600" b="0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LSWG – 4 December 2018</a:t>
            </a:r>
            <a:endParaRPr lang="fr-FR" sz="16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16" name="Image 4"/>
          <p:cNvPicPr/>
          <p:nvPr/>
        </p:nvPicPr>
        <p:blipFill>
          <a:blip r:embed="rId2"/>
          <a:stretch/>
        </p:blipFill>
        <p:spPr>
          <a:xfrm>
            <a:off x="377280" y="5946840"/>
            <a:ext cx="613080" cy="603000"/>
          </a:xfrm>
          <a:prstGeom prst="rect">
            <a:avLst/>
          </a:prstGeom>
          <a:ln>
            <a:noFill/>
          </a:ln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6100192B-785A-4851-AF39-786875B821B8}"/>
              </a:ext>
            </a:extLst>
          </p:cNvPr>
          <p:cNvSpPr txBox="1"/>
          <p:nvPr/>
        </p:nvSpPr>
        <p:spPr>
          <a:xfrm>
            <a:off x="735291" y="5099901"/>
            <a:ext cx="7547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5A5A5A"/>
                </a:solidFill>
              </a:rPr>
              <a:t>Many Thanks to D. </a:t>
            </a:r>
            <a:r>
              <a:rPr lang="en-US" dirty="0" err="1">
                <a:solidFill>
                  <a:srgbClr val="5A5A5A"/>
                </a:solidFill>
              </a:rPr>
              <a:t>Valuch</a:t>
            </a:r>
            <a:r>
              <a:rPr lang="en-US" dirty="0">
                <a:solidFill>
                  <a:srgbClr val="5A5A5A"/>
                </a:solidFill>
              </a:rPr>
              <a:t>, the OP shift team and </a:t>
            </a:r>
            <a:r>
              <a:rPr lang="en-US" dirty="0" err="1">
                <a:solidFill>
                  <a:srgbClr val="5A5A5A"/>
                </a:solidFill>
              </a:rPr>
              <a:t>ecloud</a:t>
            </a:r>
            <a:r>
              <a:rPr lang="en-US" dirty="0">
                <a:solidFill>
                  <a:srgbClr val="5A5A5A"/>
                </a:solidFill>
              </a:rPr>
              <a:t>/heat load team for supporting these studies</a:t>
            </a:r>
            <a:endParaRPr lang="fr-FR" dirty="0">
              <a:solidFill>
                <a:srgbClr val="5A5A5A"/>
              </a:solidFill>
            </a:endParaRP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TextShape 1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/>
            <a:r>
              <a:rPr lang="en-GB" sz="2800" b="1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</a:rPr>
              <a:t>Time evolution of losses in 12 b train </a:t>
            </a:r>
          </a:p>
        </p:txBody>
      </p:sp>
      <p:sp>
        <p:nvSpPr>
          <p:cNvPr id="334" name="TextShape 2"/>
          <p:cNvSpPr txBox="1"/>
          <p:nvPr/>
        </p:nvSpPr>
        <p:spPr>
          <a:xfrm>
            <a:off x="612000" y="1219320"/>
            <a:ext cx="7919640" cy="490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60">
              <a:spcBef>
                <a:spcPts val="1417"/>
              </a:spcBef>
              <a:buClr>
                <a:srgbClr val="FB963C"/>
              </a:buClr>
            </a:pPr>
            <a:endParaRPr lang="fr-FR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  <a:p>
            <a:pPr marL="800280" lvl="1" indent="-342720">
              <a:spcBef>
                <a:spcPts val="1417"/>
              </a:spcBef>
              <a:buClr>
                <a:srgbClr val="FB963C"/>
              </a:buClr>
              <a:buFont typeface="Wingdings" charset="2"/>
              <a:buChar char=""/>
            </a:pPr>
            <a:endParaRPr lang="fr-FR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35" name="TextShape 3"/>
          <p:cNvSpPr txBox="1"/>
          <p:nvPr/>
        </p:nvSpPr>
        <p:spPr>
          <a:xfrm>
            <a:off x="1905120" y="6356520"/>
            <a:ext cx="662652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</a:rPr>
              <a:t>M. Väänänen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36" name="TextShape 4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C4C5CFDC-F2E9-4C93-A2EE-962EB78620E7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10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337" name="Image 5"/>
          <p:cNvPicPr/>
          <p:nvPr/>
        </p:nvPicPr>
        <p:blipFill>
          <a:blip r:embed="rId2"/>
          <a:stretch/>
        </p:blipFill>
        <p:spPr>
          <a:xfrm>
            <a:off x="1422000" y="6282000"/>
            <a:ext cx="493920" cy="485640"/>
          </a:xfrm>
          <a:prstGeom prst="rect">
            <a:avLst/>
          </a:prstGeom>
          <a:ln>
            <a:noFill/>
          </a:ln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3245769E-8597-48C3-988F-3C79B72255E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6" t="11373" r="8656" b="5431"/>
          <a:stretch/>
        </p:blipFill>
        <p:spPr>
          <a:xfrm>
            <a:off x="504000" y="972000"/>
            <a:ext cx="7848000" cy="5292000"/>
          </a:xfrm>
          <a:prstGeom prst="rect">
            <a:avLst/>
          </a:prstGeom>
        </p:spPr>
      </p:pic>
      <p:cxnSp>
        <p:nvCxnSpPr>
          <p:cNvPr id="9" name="Suora nuoliyhdysviiva 8">
            <a:extLst>
              <a:ext uri="{FF2B5EF4-FFF2-40B4-BE49-F238E27FC236}">
                <a16:creationId xmlns:a16="http://schemas.microsoft.com/office/drawing/2014/main" id="{52ECB12D-82AD-4128-886C-C8AE5C82931E}"/>
              </a:ext>
            </a:extLst>
          </p:cNvPr>
          <p:cNvCxnSpPr>
            <a:cxnSpLocks/>
          </p:cNvCxnSpPr>
          <p:nvPr/>
        </p:nvCxnSpPr>
        <p:spPr>
          <a:xfrm flipH="1" flipV="1">
            <a:off x="6608190" y="3742442"/>
            <a:ext cx="141402" cy="3575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uora nuoliyhdysviiva 11">
            <a:extLst>
              <a:ext uri="{FF2B5EF4-FFF2-40B4-BE49-F238E27FC236}">
                <a16:creationId xmlns:a16="http://schemas.microsoft.com/office/drawing/2014/main" id="{3AE8B892-C7C8-48CD-B338-CFA4C6E2D63B}"/>
              </a:ext>
            </a:extLst>
          </p:cNvPr>
          <p:cNvCxnSpPr>
            <a:cxnSpLocks/>
          </p:cNvCxnSpPr>
          <p:nvPr/>
        </p:nvCxnSpPr>
        <p:spPr>
          <a:xfrm flipV="1">
            <a:off x="7550870" y="3733015"/>
            <a:ext cx="141402" cy="3575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kstiruutu 10">
            <a:extLst>
              <a:ext uri="{FF2B5EF4-FFF2-40B4-BE49-F238E27FC236}">
                <a16:creationId xmlns:a16="http://schemas.microsoft.com/office/drawing/2014/main" id="{F1A59615-0F9D-438C-A4A6-F1E1150D241B}"/>
              </a:ext>
            </a:extLst>
          </p:cNvPr>
          <p:cNvSpPr txBox="1"/>
          <p:nvPr/>
        </p:nvSpPr>
        <p:spPr>
          <a:xfrm>
            <a:off x="5879203" y="4080369"/>
            <a:ext cx="122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Horizontal</a:t>
            </a:r>
            <a:endParaRPr lang="fi-FI" dirty="0"/>
          </a:p>
        </p:txBody>
      </p:sp>
      <p:sp>
        <p:nvSpPr>
          <p:cNvPr id="13" name="Tekstiruutu 12">
            <a:extLst>
              <a:ext uri="{FF2B5EF4-FFF2-40B4-BE49-F238E27FC236}">
                <a16:creationId xmlns:a16="http://schemas.microsoft.com/office/drawing/2014/main" id="{04985B92-E5A6-46C7-9674-CF9C32798DDA}"/>
              </a:ext>
            </a:extLst>
          </p:cNvPr>
          <p:cNvSpPr txBox="1"/>
          <p:nvPr/>
        </p:nvSpPr>
        <p:spPr>
          <a:xfrm>
            <a:off x="7235073" y="4074331"/>
            <a:ext cx="1904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Vertical</a:t>
            </a:r>
            <a:endParaRPr lang="en-GB" dirty="0"/>
          </a:p>
        </p:txBody>
      </p:sp>
      <p:sp>
        <p:nvSpPr>
          <p:cNvPr id="4" name="Suorakulmio 3">
            <a:extLst>
              <a:ext uri="{FF2B5EF4-FFF2-40B4-BE49-F238E27FC236}">
                <a16:creationId xmlns:a16="http://schemas.microsoft.com/office/drawing/2014/main" id="{C07A1383-5F90-4897-B3C0-68446F6F0304}"/>
              </a:ext>
            </a:extLst>
          </p:cNvPr>
          <p:cNvSpPr/>
          <p:nvPr/>
        </p:nvSpPr>
        <p:spPr>
          <a:xfrm>
            <a:off x="1136698" y="4356577"/>
            <a:ext cx="224589" cy="870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kstiruutu 4">
            <a:extLst>
              <a:ext uri="{FF2B5EF4-FFF2-40B4-BE49-F238E27FC236}">
                <a16:creationId xmlns:a16="http://schemas.microsoft.com/office/drawing/2014/main" id="{4BE7CECF-6CE3-4DEC-B0C3-068315B72645}"/>
              </a:ext>
            </a:extLst>
          </p:cNvPr>
          <p:cNvSpPr txBox="1"/>
          <p:nvPr/>
        </p:nvSpPr>
        <p:spPr>
          <a:xfrm>
            <a:off x="926793" y="4171911"/>
            <a:ext cx="761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rgbClr val="000000"/>
                </a:solidFill>
              </a:rPr>
              <a:t>1e11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40201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TextShape 1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en-GB" sz="2400" b="1" strike="noStrike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Bunch-by-bunch losses normalised to </a:t>
            </a:r>
            <a:r>
              <a:rPr lang="en-GB" sz="2400" b="1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intensity </a:t>
            </a:r>
            <a:endParaRPr lang="en-GB" sz="2400" b="1" strike="noStrike" spc="-1" dirty="0">
              <a:solidFill>
                <a:srgbClr val="0093BE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4" name="TextShape 2"/>
          <p:cNvSpPr txBox="1"/>
          <p:nvPr/>
        </p:nvSpPr>
        <p:spPr>
          <a:xfrm>
            <a:off x="612000" y="1219320"/>
            <a:ext cx="7919640" cy="490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60">
              <a:spcBef>
                <a:spcPts val="1417"/>
              </a:spcBef>
              <a:buClr>
                <a:srgbClr val="FB963C"/>
              </a:buClr>
            </a:pPr>
            <a:endParaRPr lang="fr-FR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  <a:p>
            <a:pPr marL="800280" lvl="1" indent="-342720">
              <a:spcBef>
                <a:spcPts val="1417"/>
              </a:spcBef>
              <a:buClr>
                <a:srgbClr val="FB963C"/>
              </a:buClr>
              <a:buFont typeface="Wingdings" charset="2"/>
              <a:buChar char=""/>
            </a:pPr>
            <a:endParaRPr lang="fr-FR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35" name="TextShape 3"/>
          <p:cNvSpPr txBox="1"/>
          <p:nvPr/>
        </p:nvSpPr>
        <p:spPr>
          <a:xfrm>
            <a:off x="1905120" y="6356520"/>
            <a:ext cx="662652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</a:rPr>
              <a:t>M. Väänänen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36" name="TextShape 4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C4C5CFDC-F2E9-4C93-A2EE-962EB78620E7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11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337" name="Image 5"/>
          <p:cNvPicPr/>
          <p:nvPr/>
        </p:nvPicPr>
        <p:blipFill>
          <a:blip r:embed="rId2"/>
          <a:stretch/>
        </p:blipFill>
        <p:spPr>
          <a:xfrm>
            <a:off x="1422000" y="6282000"/>
            <a:ext cx="493920" cy="485640"/>
          </a:xfrm>
          <a:prstGeom prst="rect">
            <a:avLst/>
          </a:prstGeom>
          <a:ln>
            <a:noFill/>
          </a:ln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DBD6F308-3227-4FC6-9954-0322AF4CFB7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7" t="11941" r="9055" b="5432"/>
          <a:stretch/>
        </p:blipFill>
        <p:spPr>
          <a:xfrm>
            <a:off x="468000" y="1008000"/>
            <a:ext cx="7848000" cy="5256000"/>
          </a:xfrm>
          <a:prstGeom prst="rect">
            <a:avLst/>
          </a:prstGeom>
        </p:spPr>
      </p:pic>
      <p:cxnSp>
        <p:nvCxnSpPr>
          <p:cNvPr id="9" name="Suora nuoliyhdysviiva 8">
            <a:extLst>
              <a:ext uri="{FF2B5EF4-FFF2-40B4-BE49-F238E27FC236}">
                <a16:creationId xmlns:a16="http://schemas.microsoft.com/office/drawing/2014/main" id="{2BF1C492-73DC-47FE-B388-AF00474CD1FA}"/>
              </a:ext>
            </a:extLst>
          </p:cNvPr>
          <p:cNvCxnSpPr>
            <a:cxnSpLocks/>
          </p:cNvCxnSpPr>
          <p:nvPr/>
        </p:nvCxnSpPr>
        <p:spPr>
          <a:xfrm flipH="1" flipV="1">
            <a:off x="6608190" y="3733015"/>
            <a:ext cx="141402" cy="3575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uora nuoliyhdysviiva 9">
            <a:extLst>
              <a:ext uri="{FF2B5EF4-FFF2-40B4-BE49-F238E27FC236}">
                <a16:creationId xmlns:a16="http://schemas.microsoft.com/office/drawing/2014/main" id="{97CE2F62-F4C1-4D2C-87BD-CA136A59CC17}"/>
              </a:ext>
            </a:extLst>
          </p:cNvPr>
          <p:cNvCxnSpPr>
            <a:cxnSpLocks/>
          </p:cNvCxnSpPr>
          <p:nvPr/>
        </p:nvCxnSpPr>
        <p:spPr>
          <a:xfrm flipV="1">
            <a:off x="7480773" y="3780149"/>
            <a:ext cx="147083" cy="3575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kstiruutu 3">
            <a:extLst>
              <a:ext uri="{FF2B5EF4-FFF2-40B4-BE49-F238E27FC236}">
                <a16:creationId xmlns:a16="http://schemas.microsoft.com/office/drawing/2014/main" id="{328C7441-ADBC-4E4D-B631-1996268092B9}"/>
              </a:ext>
            </a:extLst>
          </p:cNvPr>
          <p:cNvSpPr txBox="1"/>
          <p:nvPr/>
        </p:nvSpPr>
        <p:spPr>
          <a:xfrm>
            <a:off x="961950" y="690148"/>
            <a:ext cx="70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1e-7</a:t>
            </a:r>
            <a:endParaRPr lang="en-GB" dirty="0"/>
          </a:p>
        </p:txBody>
      </p:sp>
      <p:sp>
        <p:nvSpPr>
          <p:cNvPr id="12" name="Tekstiruutu 11">
            <a:extLst>
              <a:ext uri="{FF2B5EF4-FFF2-40B4-BE49-F238E27FC236}">
                <a16:creationId xmlns:a16="http://schemas.microsoft.com/office/drawing/2014/main" id="{9896A433-FCE7-4AA5-B05B-9EED2D109128}"/>
              </a:ext>
            </a:extLst>
          </p:cNvPr>
          <p:cNvSpPr txBox="1"/>
          <p:nvPr/>
        </p:nvSpPr>
        <p:spPr>
          <a:xfrm>
            <a:off x="5883916" y="4088011"/>
            <a:ext cx="122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Horizontal</a:t>
            </a:r>
            <a:endParaRPr lang="fi-FI" dirty="0"/>
          </a:p>
        </p:txBody>
      </p:sp>
      <p:sp>
        <p:nvSpPr>
          <p:cNvPr id="13" name="Tekstiruutu 12">
            <a:extLst>
              <a:ext uri="{FF2B5EF4-FFF2-40B4-BE49-F238E27FC236}">
                <a16:creationId xmlns:a16="http://schemas.microsoft.com/office/drawing/2014/main" id="{9E2F4196-AC3F-41F5-A5BC-E73C19282975}"/>
              </a:ext>
            </a:extLst>
          </p:cNvPr>
          <p:cNvSpPr txBox="1"/>
          <p:nvPr/>
        </p:nvSpPr>
        <p:spPr>
          <a:xfrm>
            <a:off x="7239786" y="4081973"/>
            <a:ext cx="1904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Vertical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440441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>
            <a:extLst>
              <a:ext uri="{FF2B5EF4-FFF2-40B4-BE49-F238E27FC236}">
                <a16:creationId xmlns:a16="http://schemas.microsoft.com/office/drawing/2014/main" id="{0B571364-975D-4821-97BF-D0D237F3A4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0" t="11939" r="9442" b="4302"/>
          <a:stretch/>
        </p:blipFill>
        <p:spPr>
          <a:xfrm>
            <a:off x="861736" y="1041911"/>
            <a:ext cx="7493680" cy="5041203"/>
          </a:xfrm>
          <a:prstGeom prst="rect">
            <a:avLst/>
          </a:prstGeom>
        </p:spPr>
      </p:pic>
      <p:sp>
        <p:nvSpPr>
          <p:cNvPr id="333" name="TextShape 1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Event 17/10 23:53:50</a:t>
            </a:r>
            <a:r>
              <a:rPr lang="fr-FR" sz="2800" b="1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</a:rPr>
              <a:t> (1.6 TeV)</a:t>
            </a:r>
            <a:r>
              <a:rPr lang="fr-FR" sz="2800" b="1" strike="noStrike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Raw waveform – full event</a:t>
            </a:r>
          </a:p>
        </p:txBody>
      </p:sp>
      <p:sp>
        <p:nvSpPr>
          <p:cNvPr id="334" name="TextShape 2"/>
          <p:cNvSpPr txBox="1"/>
          <p:nvPr/>
        </p:nvSpPr>
        <p:spPr>
          <a:xfrm>
            <a:off x="612000" y="1219320"/>
            <a:ext cx="7919640" cy="490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6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</a:pPr>
            <a:endParaRPr lang="fr-FR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35" name="TextShape 3"/>
          <p:cNvSpPr txBox="1"/>
          <p:nvPr/>
        </p:nvSpPr>
        <p:spPr>
          <a:xfrm>
            <a:off x="1905120" y="6356520"/>
            <a:ext cx="662652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</a:rPr>
              <a:t>M. Väänänen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36" name="TextShape 4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C4C5CFDC-F2E9-4C93-A2EE-962EB78620E7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12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337" name="Image 5"/>
          <p:cNvPicPr/>
          <p:nvPr/>
        </p:nvPicPr>
        <p:blipFill>
          <a:blip r:embed="rId3"/>
          <a:stretch/>
        </p:blipFill>
        <p:spPr>
          <a:xfrm>
            <a:off x="1422000" y="6282000"/>
            <a:ext cx="493920" cy="485640"/>
          </a:xfrm>
          <a:prstGeom prst="rect">
            <a:avLst/>
          </a:prstGeom>
          <a:ln>
            <a:noFill/>
          </a:ln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F11D2A5-AB44-0C4F-B139-F7C902ABDC2F}"/>
              </a:ext>
            </a:extLst>
          </p:cNvPr>
          <p:cNvCxnSpPr>
            <a:cxnSpLocks/>
          </p:cNvCxnSpPr>
          <p:nvPr/>
        </p:nvCxnSpPr>
        <p:spPr>
          <a:xfrm>
            <a:off x="4014216" y="3150616"/>
            <a:ext cx="198018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676E8579-62D3-5843-B136-5D16D1AB8C52}"/>
              </a:ext>
            </a:extLst>
          </p:cNvPr>
          <p:cNvSpPr txBox="1"/>
          <p:nvPr/>
        </p:nvSpPr>
        <p:spPr>
          <a:xfrm>
            <a:off x="5142992" y="2570878"/>
            <a:ext cx="2029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 </a:t>
            </a:r>
            <a:r>
              <a:rPr lang="en-GB" dirty="0" err="1"/>
              <a:t>ms</a:t>
            </a:r>
            <a:r>
              <a:rPr lang="en-GB" dirty="0"/>
              <a:t> (11 turns)</a:t>
            </a:r>
          </a:p>
        </p:txBody>
      </p:sp>
    </p:spTree>
    <p:extLst>
      <p:ext uri="{BB962C8B-B14F-4D97-AF65-F5344CB8AC3E}">
        <p14:creationId xmlns:p14="http://schemas.microsoft.com/office/powerpoint/2010/main" val="406019813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TextShape 2"/>
          <p:cNvSpPr txBox="1"/>
          <p:nvPr/>
        </p:nvSpPr>
        <p:spPr>
          <a:xfrm>
            <a:off x="612000" y="1219320"/>
            <a:ext cx="7919640" cy="490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60">
              <a:spcBef>
                <a:spcPts val="1417"/>
              </a:spcBef>
              <a:buClr>
                <a:srgbClr val="FB963C"/>
              </a:buClr>
            </a:pPr>
            <a:endParaRPr lang="fr-FR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  <a:p>
            <a:pPr marL="800280" lvl="1" indent="-342720">
              <a:spcBef>
                <a:spcPts val="1417"/>
              </a:spcBef>
              <a:buClr>
                <a:srgbClr val="FB963C"/>
              </a:buClr>
              <a:buFont typeface="Wingdings" charset="2"/>
              <a:buChar char=""/>
            </a:pPr>
            <a:endParaRPr lang="fr-FR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35" name="TextShape 3"/>
          <p:cNvSpPr txBox="1"/>
          <p:nvPr/>
        </p:nvSpPr>
        <p:spPr>
          <a:xfrm>
            <a:off x="1905120" y="6356520"/>
            <a:ext cx="662652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</a:rPr>
              <a:t>M. Väänänen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36" name="TextShape 4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C4C5CFDC-F2E9-4C93-A2EE-962EB78620E7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13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337" name="Image 5"/>
          <p:cNvPicPr/>
          <p:nvPr/>
        </p:nvPicPr>
        <p:blipFill>
          <a:blip r:embed="rId2"/>
          <a:stretch/>
        </p:blipFill>
        <p:spPr>
          <a:xfrm>
            <a:off x="1422000" y="6282000"/>
            <a:ext cx="493920" cy="485640"/>
          </a:xfrm>
          <a:prstGeom prst="rect">
            <a:avLst/>
          </a:prstGeom>
          <a:ln>
            <a:noFill/>
          </a:ln>
        </p:spPr>
      </p:pic>
      <p:pic>
        <p:nvPicPr>
          <p:cNvPr id="8" name="Kuva 7">
            <a:extLst>
              <a:ext uri="{FF2B5EF4-FFF2-40B4-BE49-F238E27FC236}">
                <a16:creationId xmlns:a16="http://schemas.microsoft.com/office/drawing/2014/main" id="{4C28601D-2C93-451A-993E-374CCD33D07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2" t="11943" r="7480" b="5427"/>
          <a:stretch/>
        </p:blipFill>
        <p:spPr>
          <a:xfrm>
            <a:off x="612000" y="1008000"/>
            <a:ext cx="7848000" cy="5256000"/>
          </a:xfrm>
          <a:prstGeom prst="rect">
            <a:avLst/>
          </a:prstGeom>
        </p:spPr>
      </p:pic>
      <p:sp>
        <p:nvSpPr>
          <p:cNvPr id="9" name="TextShape 1">
            <a:extLst>
              <a:ext uri="{FF2B5EF4-FFF2-40B4-BE49-F238E27FC236}">
                <a16:creationId xmlns:a16="http://schemas.microsoft.com/office/drawing/2014/main" id="{CAFF6E86-EF12-BC4C-97A4-3CF09FEF5090}"/>
              </a:ext>
            </a:extLst>
          </p:cNvPr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400" b="1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</a:rPr>
              <a:t>Event 17/10 23:53:50: </a:t>
            </a:r>
            <a:r>
              <a:rPr lang="en-GB" sz="2400" b="1" strike="noStrike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Bunch-by-bunch losses normalised to </a:t>
            </a:r>
            <a:r>
              <a:rPr lang="en-GB" sz="2400" b="1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intensity </a:t>
            </a:r>
            <a:endParaRPr lang="en-GB" sz="2400" b="1" strike="noStrike" spc="-1" dirty="0">
              <a:solidFill>
                <a:srgbClr val="0093BE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11" name="Suora nuoliyhdysviiva 10">
            <a:extLst>
              <a:ext uri="{FF2B5EF4-FFF2-40B4-BE49-F238E27FC236}">
                <a16:creationId xmlns:a16="http://schemas.microsoft.com/office/drawing/2014/main" id="{7DD3FB2C-88AF-4DF6-BDC4-948F7018DCC5}"/>
              </a:ext>
            </a:extLst>
          </p:cNvPr>
          <p:cNvCxnSpPr>
            <a:cxnSpLocks/>
          </p:cNvCxnSpPr>
          <p:nvPr/>
        </p:nvCxnSpPr>
        <p:spPr>
          <a:xfrm flipH="1" flipV="1">
            <a:off x="6608190" y="3733015"/>
            <a:ext cx="141402" cy="3575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uora nuoliyhdysviiva 11">
            <a:extLst>
              <a:ext uri="{FF2B5EF4-FFF2-40B4-BE49-F238E27FC236}">
                <a16:creationId xmlns:a16="http://schemas.microsoft.com/office/drawing/2014/main" id="{D884DA1B-9B87-4405-9D2D-F062E6C4573F}"/>
              </a:ext>
            </a:extLst>
          </p:cNvPr>
          <p:cNvCxnSpPr>
            <a:cxnSpLocks/>
          </p:cNvCxnSpPr>
          <p:nvPr/>
        </p:nvCxnSpPr>
        <p:spPr>
          <a:xfrm flipV="1">
            <a:off x="7682845" y="3044859"/>
            <a:ext cx="0" cy="109280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kstiruutu 12">
            <a:extLst>
              <a:ext uri="{FF2B5EF4-FFF2-40B4-BE49-F238E27FC236}">
                <a16:creationId xmlns:a16="http://schemas.microsoft.com/office/drawing/2014/main" id="{C14DADDD-D8ED-4C15-A306-AB7DDA724A42}"/>
              </a:ext>
            </a:extLst>
          </p:cNvPr>
          <p:cNvSpPr txBox="1"/>
          <p:nvPr/>
        </p:nvSpPr>
        <p:spPr>
          <a:xfrm>
            <a:off x="961950" y="690148"/>
            <a:ext cx="70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1e-8</a:t>
            </a:r>
            <a:endParaRPr lang="en-GB" dirty="0"/>
          </a:p>
        </p:txBody>
      </p:sp>
      <p:sp>
        <p:nvSpPr>
          <p:cNvPr id="14" name="Tekstiruutu 13">
            <a:extLst>
              <a:ext uri="{FF2B5EF4-FFF2-40B4-BE49-F238E27FC236}">
                <a16:creationId xmlns:a16="http://schemas.microsoft.com/office/drawing/2014/main" id="{2B2F41BE-A67F-4067-B6E1-0EB9BB77A6F1}"/>
              </a:ext>
            </a:extLst>
          </p:cNvPr>
          <p:cNvSpPr txBox="1"/>
          <p:nvPr/>
        </p:nvSpPr>
        <p:spPr>
          <a:xfrm>
            <a:off x="6083500" y="4096567"/>
            <a:ext cx="122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Horizontal</a:t>
            </a:r>
            <a:endParaRPr lang="fi-FI" dirty="0"/>
          </a:p>
        </p:txBody>
      </p:sp>
      <p:sp>
        <p:nvSpPr>
          <p:cNvPr id="15" name="Tekstiruutu 14">
            <a:extLst>
              <a:ext uri="{FF2B5EF4-FFF2-40B4-BE49-F238E27FC236}">
                <a16:creationId xmlns:a16="http://schemas.microsoft.com/office/drawing/2014/main" id="{83DDF780-9157-455D-AE51-493A2D0FE4B7}"/>
              </a:ext>
            </a:extLst>
          </p:cNvPr>
          <p:cNvSpPr txBox="1"/>
          <p:nvPr/>
        </p:nvSpPr>
        <p:spPr>
          <a:xfrm>
            <a:off x="7439370" y="4090529"/>
            <a:ext cx="1904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Vertical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624748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0F5D8F20-0748-4F0D-B4EC-373437EE726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9" t="11939" r="9835" b="5433"/>
          <a:stretch/>
        </p:blipFill>
        <p:spPr>
          <a:xfrm>
            <a:off x="468000" y="1008000"/>
            <a:ext cx="7776000" cy="5256000"/>
          </a:xfrm>
          <a:prstGeom prst="rect">
            <a:avLst/>
          </a:prstGeom>
        </p:spPr>
      </p:pic>
      <p:sp>
        <p:nvSpPr>
          <p:cNvPr id="333" name="TextShape 1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en-GB" sz="2400" b="1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</a:rPr>
              <a:t>16L2 event (TCP, 6.5 </a:t>
            </a:r>
            <a:r>
              <a:rPr lang="en-GB" sz="2400" b="1" spc="-1" dirty="0" err="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</a:rPr>
              <a:t>TeV</a:t>
            </a:r>
            <a:r>
              <a:rPr lang="en-GB" sz="2400" b="1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</a:rPr>
              <a:t>): raw waveform – full event</a:t>
            </a:r>
          </a:p>
        </p:txBody>
      </p:sp>
      <p:sp>
        <p:nvSpPr>
          <p:cNvPr id="334" name="TextShape 2"/>
          <p:cNvSpPr txBox="1"/>
          <p:nvPr/>
        </p:nvSpPr>
        <p:spPr>
          <a:xfrm>
            <a:off x="612000" y="1219320"/>
            <a:ext cx="7919640" cy="490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60">
              <a:spcBef>
                <a:spcPts val="1417"/>
              </a:spcBef>
              <a:buClr>
                <a:srgbClr val="FB963C"/>
              </a:buClr>
            </a:pPr>
            <a:endParaRPr lang="fr-FR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  <a:p>
            <a:pPr marL="800280" lvl="1" indent="-342720">
              <a:spcBef>
                <a:spcPts val="1417"/>
              </a:spcBef>
              <a:buClr>
                <a:srgbClr val="FB963C"/>
              </a:buClr>
              <a:buFont typeface="Wingdings" charset="2"/>
              <a:buChar char=""/>
            </a:pPr>
            <a:endParaRPr lang="fr-FR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35" name="TextShape 3"/>
          <p:cNvSpPr txBox="1"/>
          <p:nvPr/>
        </p:nvSpPr>
        <p:spPr>
          <a:xfrm>
            <a:off x="1905120" y="6356520"/>
            <a:ext cx="662652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</a:rPr>
              <a:t>M. Väänänen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36" name="TextShape 4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C4C5CFDC-F2E9-4C93-A2EE-962EB78620E7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14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337" name="Image 5"/>
          <p:cNvPicPr/>
          <p:nvPr/>
        </p:nvPicPr>
        <p:blipFill>
          <a:blip r:embed="rId3"/>
          <a:stretch/>
        </p:blipFill>
        <p:spPr>
          <a:xfrm>
            <a:off x="1422000" y="6282000"/>
            <a:ext cx="493920" cy="485640"/>
          </a:xfrm>
          <a:prstGeom prst="rect">
            <a:avLst/>
          </a:prstGeom>
          <a:ln>
            <a:noFill/>
          </a:ln>
        </p:spPr>
      </p:pic>
      <p:cxnSp>
        <p:nvCxnSpPr>
          <p:cNvPr id="6" name="Suora nuoliyhdysviiva 5">
            <a:extLst>
              <a:ext uri="{FF2B5EF4-FFF2-40B4-BE49-F238E27FC236}">
                <a16:creationId xmlns:a16="http://schemas.microsoft.com/office/drawing/2014/main" id="{EF789E03-6AE9-4954-91B2-C44FFFC24E3F}"/>
              </a:ext>
            </a:extLst>
          </p:cNvPr>
          <p:cNvCxnSpPr>
            <a:cxnSpLocks/>
          </p:cNvCxnSpPr>
          <p:nvPr/>
        </p:nvCxnSpPr>
        <p:spPr>
          <a:xfrm>
            <a:off x="4289196" y="2686639"/>
            <a:ext cx="162141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iruutu 6">
            <a:extLst>
              <a:ext uri="{FF2B5EF4-FFF2-40B4-BE49-F238E27FC236}">
                <a16:creationId xmlns:a16="http://schemas.microsoft.com/office/drawing/2014/main" id="{CA618061-30F4-40E2-830B-BFEAF0CFE41B}"/>
              </a:ext>
            </a:extLst>
          </p:cNvPr>
          <p:cNvSpPr txBox="1"/>
          <p:nvPr/>
        </p:nvSpPr>
        <p:spPr>
          <a:xfrm>
            <a:off x="4572000" y="2205872"/>
            <a:ext cx="2922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/>
              <a:t>0.2 ms (2 </a:t>
            </a:r>
            <a:r>
              <a:rPr lang="fi-FI" dirty="0" err="1"/>
              <a:t>turns</a:t>
            </a:r>
            <a:r>
              <a:rPr lang="fi-FI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0706754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TextShape 1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en-GB" sz="2400" b="1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</a:rPr>
              <a:t>16L2 event: bunch-by-bunch losses (3 x 12b trains) </a:t>
            </a:r>
          </a:p>
        </p:txBody>
      </p:sp>
      <p:sp>
        <p:nvSpPr>
          <p:cNvPr id="334" name="TextShape 2"/>
          <p:cNvSpPr txBox="1"/>
          <p:nvPr/>
        </p:nvSpPr>
        <p:spPr>
          <a:xfrm>
            <a:off x="612000" y="1219320"/>
            <a:ext cx="7919640" cy="490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60">
              <a:spcBef>
                <a:spcPts val="1417"/>
              </a:spcBef>
              <a:buClr>
                <a:srgbClr val="FB963C"/>
              </a:buClr>
            </a:pPr>
            <a:endParaRPr lang="fr-FR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  <a:p>
            <a:pPr marL="800280" lvl="1" indent="-342720">
              <a:spcBef>
                <a:spcPts val="1417"/>
              </a:spcBef>
              <a:buClr>
                <a:srgbClr val="FB963C"/>
              </a:buClr>
              <a:buFont typeface="Wingdings" charset="2"/>
              <a:buChar char=""/>
            </a:pPr>
            <a:endParaRPr lang="fr-FR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35" name="TextShape 3"/>
          <p:cNvSpPr txBox="1"/>
          <p:nvPr/>
        </p:nvSpPr>
        <p:spPr>
          <a:xfrm>
            <a:off x="1905120" y="6356520"/>
            <a:ext cx="662652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</a:rPr>
              <a:t>M. Väänänen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36" name="TextShape 4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C4C5CFDC-F2E9-4C93-A2EE-962EB78620E7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15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337" name="Image 5"/>
          <p:cNvPicPr/>
          <p:nvPr/>
        </p:nvPicPr>
        <p:blipFill>
          <a:blip r:embed="rId2"/>
          <a:stretch/>
        </p:blipFill>
        <p:spPr>
          <a:xfrm>
            <a:off x="1422000" y="6282000"/>
            <a:ext cx="493920" cy="485640"/>
          </a:xfrm>
          <a:prstGeom prst="rect">
            <a:avLst/>
          </a:prstGeom>
          <a:ln>
            <a:noFill/>
          </a:ln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1699387E-605E-4DF2-B999-48FD0558FA1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8" t="11375" r="8663" b="5431"/>
          <a:stretch/>
        </p:blipFill>
        <p:spPr>
          <a:xfrm>
            <a:off x="504000" y="972000"/>
            <a:ext cx="7848000" cy="5292000"/>
          </a:xfrm>
          <a:prstGeom prst="rect">
            <a:avLst/>
          </a:prstGeom>
        </p:spPr>
      </p:pic>
      <p:sp>
        <p:nvSpPr>
          <p:cNvPr id="2" name="Suorakulmio 1">
            <a:extLst>
              <a:ext uri="{FF2B5EF4-FFF2-40B4-BE49-F238E27FC236}">
                <a16:creationId xmlns:a16="http://schemas.microsoft.com/office/drawing/2014/main" id="{3CDC46EC-6B71-4A14-865D-F6AD4B6CCE26}"/>
              </a:ext>
            </a:extLst>
          </p:cNvPr>
          <p:cNvSpPr/>
          <p:nvPr/>
        </p:nvSpPr>
        <p:spPr>
          <a:xfrm>
            <a:off x="1186926" y="1458247"/>
            <a:ext cx="434114" cy="2623559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uorakulmio 8">
            <a:extLst>
              <a:ext uri="{FF2B5EF4-FFF2-40B4-BE49-F238E27FC236}">
                <a16:creationId xmlns:a16="http://schemas.microsoft.com/office/drawing/2014/main" id="{CA84AEB4-A563-48E7-92BC-E642F986402C}"/>
              </a:ext>
            </a:extLst>
          </p:cNvPr>
          <p:cNvSpPr/>
          <p:nvPr/>
        </p:nvSpPr>
        <p:spPr>
          <a:xfrm>
            <a:off x="4288715" y="1146960"/>
            <a:ext cx="434114" cy="293484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uorakulmio 9">
            <a:extLst>
              <a:ext uri="{FF2B5EF4-FFF2-40B4-BE49-F238E27FC236}">
                <a16:creationId xmlns:a16="http://schemas.microsoft.com/office/drawing/2014/main" id="{831A190D-F3B2-47CD-8470-2B3C6AA3537B}"/>
              </a:ext>
            </a:extLst>
          </p:cNvPr>
          <p:cNvSpPr/>
          <p:nvPr/>
        </p:nvSpPr>
        <p:spPr>
          <a:xfrm>
            <a:off x="7430697" y="1354030"/>
            <a:ext cx="434114" cy="272777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uorakulmio 6">
            <a:extLst>
              <a:ext uri="{FF2B5EF4-FFF2-40B4-BE49-F238E27FC236}">
                <a16:creationId xmlns:a16="http://schemas.microsoft.com/office/drawing/2014/main" id="{ED2D7020-C571-492B-92C5-83C39C0DB175}"/>
              </a:ext>
            </a:extLst>
          </p:cNvPr>
          <p:cNvSpPr/>
          <p:nvPr/>
        </p:nvSpPr>
        <p:spPr>
          <a:xfrm>
            <a:off x="1134060" y="4319777"/>
            <a:ext cx="237540" cy="1279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kstiruutu 5">
            <a:extLst>
              <a:ext uri="{FF2B5EF4-FFF2-40B4-BE49-F238E27FC236}">
                <a16:creationId xmlns:a16="http://schemas.microsoft.com/office/drawing/2014/main" id="{332D221B-37FD-49A2-82B5-9B5C2659E60C}"/>
              </a:ext>
            </a:extLst>
          </p:cNvPr>
          <p:cNvSpPr txBox="1"/>
          <p:nvPr/>
        </p:nvSpPr>
        <p:spPr>
          <a:xfrm>
            <a:off x="1016568" y="4174326"/>
            <a:ext cx="1070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1e11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875240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TextShape 1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en-GB" sz="2800" b="1" strike="noStrike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Preliminary Conclusions</a:t>
            </a:r>
          </a:p>
        </p:txBody>
      </p:sp>
      <p:sp>
        <p:nvSpPr>
          <p:cNvPr id="349" name="TextShape 2"/>
          <p:cNvSpPr txBox="1"/>
          <p:nvPr/>
        </p:nvSpPr>
        <p:spPr>
          <a:xfrm>
            <a:off x="612000" y="974160"/>
            <a:ext cx="7919640" cy="5151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43080" indent="-342720"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dirty="0">
                <a:solidFill>
                  <a:srgbClr val="5A5A5A"/>
                </a:solidFill>
              </a:rPr>
              <a:t>Successfully used blown-up bunches in all normal proton physics fills without issues and triggered </a:t>
            </a:r>
            <a:r>
              <a:rPr lang="en-US" dirty="0" err="1">
                <a:solidFill>
                  <a:srgbClr val="5A5A5A"/>
                </a:solidFill>
              </a:rPr>
              <a:t>dBLMs</a:t>
            </a:r>
            <a:r>
              <a:rPr lang="en-US" dirty="0">
                <a:solidFill>
                  <a:srgbClr val="5A5A5A"/>
                </a:solidFill>
              </a:rPr>
              <a:t> on UFOs</a:t>
            </a:r>
            <a:endParaRPr lang="en-GB" dirty="0">
              <a:solidFill>
                <a:srgbClr val="5A5A5A"/>
              </a:solidFill>
            </a:endParaRPr>
          </a:p>
          <a:p>
            <a:pPr marL="343080" indent="-34272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dirty="0">
                <a:solidFill>
                  <a:srgbClr val="5A5A5A"/>
                </a:solidFill>
              </a:rPr>
              <a:t>Observed UFO losses in horizontally and vertically blown-up bunches </a:t>
            </a:r>
            <a:r>
              <a:rPr lang="en-GB" dirty="0">
                <a:solidFill>
                  <a:srgbClr val="5A5A5A"/>
                </a:solidFill>
                <a:sym typeface="Wingdings" pitchFamily="2" charset="2"/>
              </a:rPr>
              <a:t> indicates that movement is in both planes, to be confirmed by further simulation studies</a:t>
            </a:r>
          </a:p>
          <a:p>
            <a:pPr marL="343080" indent="-34272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dirty="0">
                <a:solidFill>
                  <a:srgbClr val="5A5A5A"/>
                </a:solidFill>
                <a:sym typeface="Wingdings" pitchFamily="2" charset="2"/>
              </a:rPr>
              <a:t>Blown-up bunches in combination with </a:t>
            </a:r>
            <a:r>
              <a:rPr lang="en-GB" dirty="0" err="1">
                <a:solidFill>
                  <a:srgbClr val="5A5A5A"/>
                </a:solidFill>
                <a:sym typeface="Wingdings" pitchFamily="2" charset="2"/>
              </a:rPr>
              <a:t>dBLMs</a:t>
            </a:r>
            <a:r>
              <a:rPr lang="en-GB" dirty="0">
                <a:solidFill>
                  <a:srgbClr val="5A5A5A"/>
                </a:solidFill>
                <a:sym typeface="Wingdings" pitchFamily="2" charset="2"/>
              </a:rPr>
              <a:t> and the new read-out electronics (VFC) are good tools to study UFO events</a:t>
            </a:r>
          </a:p>
          <a:p>
            <a:pPr marL="800280" lvl="1" indent="-342720"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dirty="0">
                <a:solidFill>
                  <a:srgbClr val="5A5A5A"/>
                </a:solidFill>
                <a:sym typeface="Wingdings" pitchFamily="2" charset="2"/>
              </a:rPr>
              <a:t>Sensitivity of method is closely correlated to number of blown-up bunches &amp; emittance  </a:t>
            </a:r>
            <a:r>
              <a:rPr lang="en-US" dirty="0">
                <a:solidFill>
                  <a:srgbClr val="5A5A5A"/>
                </a:solidFill>
              </a:rPr>
              <a:t>careful statistical analysis together with simulations (on-going)</a:t>
            </a:r>
            <a:endParaRPr lang="en-GB" dirty="0">
              <a:solidFill>
                <a:srgbClr val="5A5A5A"/>
              </a:solidFill>
              <a:sym typeface="Wingdings" pitchFamily="2" charset="2"/>
            </a:endParaRPr>
          </a:p>
          <a:p>
            <a:pPr marL="800280" lvl="1" indent="-342720"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dirty="0">
                <a:solidFill>
                  <a:srgbClr val="5A5A5A"/>
                </a:solidFill>
                <a:sym typeface="Wingdings" pitchFamily="2" charset="2"/>
              </a:rPr>
              <a:t>Biasing on UFO detection during ramp to be understood</a:t>
            </a:r>
          </a:p>
          <a:p>
            <a:pPr marL="343080" indent="-34272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dirty="0">
                <a:solidFill>
                  <a:srgbClr val="5A5A5A"/>
                </a:solidFill>
              </a:rPr>
              <a:t>Detailed analysis ongoing</a:t>
            </a:r>
          </a:p>
          <a:p>
            <a:pPr marL="343080" indent="-34272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dirty="0">
                <a:solidFill>
                  <a:srgbClr val="5A5A5A"/>
                </a:solidFill>
              </a:rPr>
              <a:t>Optimized system should be available for restart after LS2 to confirm conclusions  </a:t>
            </a:r>
            <a:r>
              <a:rPr lang="en-US" dirty="0">
                <a:solidFill>
                  <a:srgbClr val="5A5A5A"/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rgbClr val="5A5A5A"/>
                </a:solidFill>
              </a:rPr>
              <a:t>higher expected UFO rates</a:t>
            </a:r>
          </a:p>
        </p:txBody>
      </p:sp>
      <p:sp>
        <p:nvSpPr>
          <p:cNvPr id="350" name="TextShape 3"/>
          <p:cNvSpPr txBox="1"/>
          <p:nvPr/>
        </p:nvSpPr>
        <p:spPr>
          <a:xfrm>
            <a:off x="1905120" y="6356520"/>
            <a:ext cx="662652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</a:rPr>
              <a:t>M. Väänänen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51" name="TextShape 4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1F67C9D3-E8D3-447E-AC57-C47AEC920153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16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352" name="Image 5"/>
          <p:cNvPicPr/>
          <p:nvPr/>
        </p:nvPicPr>
        <p:blipFill>
          <a:blip r:embed="rId3"/>
          <a:stretch/>
        </p:blipFill>
        <p:spPr>
          <a:xfrm>
            <a:off x="1422000" y="6282000"/>
            <a:ext cx="493920" cy="48564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75383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F4DDC9F5-9B8D-4B6E-A325-A0F80BD0AB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928" y="996470"/>
            <a:ext cx="4742512" cy="2771115"/>
          </a:xfrm>
          <a:prstGeom prst="rect">
            <a:avLst/>
          </a:prstGeom>
        </p:spPr>
      </p:pic>
      <p:sp>
        <p:nvSpPr>
          <p:cNvPr id="317" name="TextShape 1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Motivation</a:t>
            </a:r>
          </a:p>
        </p:txBody>
      </p:sp>
      <p:sp>
        <p:nvSpPr>
          <p:cNvPr id="319" name="TextShape 3"/>
          <p:cNvSpPr txBox="1"/>
          <p:nvPr/>
        </p:nvSpPr>
        <p:spPr>
          <a:xfrm>
            <a:off x="1905120" y="6345000"/>
            <a:ext cx="662652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M. Väänänen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20" name="TextShape 4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BA6C388F-FC2D-4DAF-BAE7-EA0205D55DEB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321" name="Image 5"/>
          <p:cNvPicPr/>
          <p:nvPr/>
        </p:nvPicPr>
        <p:blipFill>
          <a:blip r:embed="rId4"/>
          <a:stretch/>
        </p:blipFill>
        <p:spPr>
          <a:xfrm>
            <a:off x="1422000" y="6282000"/>
            <a:ext cx="493920" cy="485640"/>
          </a:xfrm>
          <a:prstGeom prst="rect">
            <a:avLst/>
          </a:prstGeom>
          <a:ln>
            <a:noFill/>
          </a:ln>
        </p:spPr>
      </p:pic>
      <p:sp>
        <p:nvSpPr>
          <p:cNvPr id="318" name="TextShape 2"/>
          <p:cNvSpPr txBox="1"/>
          <p:nvPr/>
        </p:nvSpPr>
        <p:spPr>
          <a:xfrm>
            <a:off x="384048" y="1491030"/>
            <a:ext cx="3960000" cy="428601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43080" indent="-34272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z="16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UFOs have had a significant impact on LHC availability on run 1 and beginning of run 2</a:t>
            </a:r>
          </a:p>
          <a:p>
            <a:pPr marL="343080" indent="-34272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z="16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Conditioning and optimization of BLM thresholds has largely mitigated this issue</a:t>
            </a:r>
          </a:p>
          <a:p>
            <a:pPr marL="343080" indent="-34272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z="16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Nevertheless, the source, release mechanism</a:t>
            </a:r>
            <a:r>
              <a:rPr lang="en-GB" sz="16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UFO dynamics and conditioning mechanism are not sufficiently understood</a:t>
            </a:r>
            <a:endParaRPr lang="en-GB" sz="1600" b="0" strike="noStrike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z="16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UFO rate post LS2 is expected to increase significantly (to 2015 levels?)</a:t>
            </a:r>
          </a:p>
          <a:p>
            <a:pPr marL="343080" indent="-34272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z="16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Difficult to predict impact on 7 </a:t>
            </a:r>
            <a:r>
              <a:rPr lang="en-GB" sz="1600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TeV</a:t>
            </a:r>
            <a:r>
              <a:rPr lang="en-GB" sz="16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operation (lower quench margins etc)</a:t>
            </a:r>
          </a:p>
          <a:p>
            <a:pPr marL="360">
              <a:spcBef>
                <a:spcPts val="561"/>
              </a:spcBef>
              <a:buClr>
                <a:srgbClr val="FB963C"/>
              </a:buClr>
            </a:pPr>
            <a:endParaRPr lang="en-GB" sz="1600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  <a:p>
            <a:pPr marL="36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</a:pPr>
            <a:endParaRPr lang="en-GB" sz="1600" b="0" strike="noStrike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8694B2-5B80-6C47-BBAF-69ADBC16A029}"/>
              </a:ext>
            </a:extLst>
          </p:cNvPr>
          <p:cNvSpPr txBox="1"/>
          <p:nvPr/>
        </p:nvSpPr>
        <p:spPr>
          <a:xfrm>
            <a:off x="4905824" y="2834320"/>
            <a:ext cx="20299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accent5"/>
                </a:solidFill>
              </a:rPr>
              <a:t>Courtesy A. Lechner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C6E94D-4356-F044-97CE-2925105AE7C7}"/>
              </a:ext>
            </a:extLst>
          </p:cNvPr>
          <p:cNvSpPr txBox="1"/>
          <p:nvPr/>
        </p:nvSpPr>
        <p:spPr>
          <a:xfrm>
            <a:off x="4227889" y="3828374"/>
            <a:ext cx="4532063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">
              <a:spcBef>
                <a:spcPts val="561"/>
              </a:spcBef>
              <a:buClr>
                <a:srgbClr val="FB963C"/>
              </a:buClr>
            </a:pPr>
            <a:r>
              <a:rPr lang="en-GB" sz="16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Goal of the MDs:</a:t>
            </a:r>
          </a:p>
          <a:p>
            <a:pPr marL="343080" indent="-342720"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z="16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Improve knowledge of UFO dynamics and validate simulation models by</a:t>
            </a:r>
          </a:p>
          <a:p>
            <a:pPr marL="800280" lvl="1" indent="-342720"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z="16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Confirming the plane of movement</a:t>
            </a:r>
          </a:p>
          <a:p>
            <a:pPr marL="800280" lvl="1" indent="-342720"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z="16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Comparing the energy deposition and # of nuclear interactions with simulations -&gt; identify UFO material/size</a:t>
            </a:r>
          </a:p>
          <a:p>
            <a:pPr marL="343080" indent="-342720"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z="16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Blown-up bunches allow studying dynamics</a:t>
            </a:r>
          </a:p>
          <a:p>
            <a:pPr marL="343080" indent="-342720"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endParaRPr lang="en-GB" sz="1600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>
            <a:extLst>
              <a:ext uri="{FF2B5EF4-FFF2-40B4-BE49-F238E27FC236}">
                <a16:creationId xmlns:a16="http://schemas.microsoft.com/office/drawing/2014/main" id="{7D6D4DA5-7E63-4F75-8436-E405689920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60" y="3559005"/>
            <a:ext cx="4226078" cy="2746035"/>
          </a:xfrm>
          <a:prstGeom prst="rect">
            <a:avLst/>
          </a:prstGeom>
        </p:spPr>
      </p:pic>
      <p:sp>
        <p:nvSpPr>
          <p:cNvPr id="328" name="TextShape 1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Method and </a:t>
            </a:r>
            <a:r>
              <a:rPr lang="fr-FR" sz="2800" b="1" spc="-1" dirty="0" err="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Experiments</a:t>
            </a:r>
            <a:endParaRPr lang="fr-FR" sz="2800" b="1" strike="noStrike" spc="-1" dirty="0">
              <a:solidFill>
                <a:srgbClr val="0093BE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9" name="TextShape 2"/>
          <p:cNvSpPr txBox="1"/>
          <p:nvPr/>
        </p:nvSpPr>
        <p:spPr>
          <a:xfrm>
            <a:off x="612000" y="1219320"/>
            <a:ext cx="3545221" cy="490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43080" indent="-342720"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z="18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Observe bunch-by-bunch losses with diamond detectors</a:t>
            </a:r>
          </a:p>
          <a:p>
            <a:pPr marL="800280" lvl="1" indent="-342720"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two per beam downstream of primary collimators in IR7, one per beam at 16L2</a:t>
            </a:r>
          </a:p>
          <a:p>
            <a:pPr marL="343080" indent="-342720"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Position of macro particle in relation to beam can be derived from the loss signals</a:t>
            </a:r>
          </a:p>
        </p:txBody>
      </p:sp>
      <p:sp>
        <p:nvSpPr>
          <p:cNvPr id="330" name="TextShape 3"/>
          <p:cNvSpPr txBox="1"/>
          <p:nvPr/>
        </p:nvSpPr>
        <p:spPr>
          <a:xfrm>
            <a:off x="1905120" y="6356520"/>
            <a:ext cx="662652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</a:rPr>
              <a:t>M. Väänänen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31" name="TextShape 4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D0444F26-C2D2-4369-8D7F-A1A0D76114D4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332" name="Image 5"/>
          <p:cNvPicPr/>
          <p:nvPr/>
        </p:nvPicPr>
        <p:blipFill>
          <a:blip r:embed="rId4"/>
          <a:stretch/>
        </p:blipFill>
        <p:spPr>
          <a:xfrm>
            <a:off x="1422000" y="6282000"/>
            <a:ext cx="493920" cy="485640"/>
          </a:xfrm>
          <a:prstGeom prst="rect">
            <a:avLst/>
          </a:prstGeom>
          <a:ln>
            <a:noFill/>
          </a:ln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94B03701-79F0-4F28-9191-B458BB36ACFA}"/>
              </a:ext>
            </a:extLst>
          </p:cNvPr>
          <p:cNvSpPr txBox="1"/>
          <p:nvPr/>
        </p:nvSpPr>
        <p:spPr>
          <a:xfrm>
            <a:off x="4312381" y="1216058"/>
            <a:ext cx="473405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3080" indent="-342720"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UFO dynamics study (MD3207):</a:t>
            </a:r>
          </a:p>
          <a:p>
            <a:pPr marL="800280" lvl="1" indent="-342720"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Blow up 2b per beam (</a:t>
            </a:r>
            <a:r>
              <a:rPr lang="en-GB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ver</a:t>
            </a:r>
            <a:r>
              <a:rPr lang="en-GB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/</a:t>
            </a:r>
            <a:r>
              <a:rPr lang="en-GB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hor</a:t>
            </a:r>
            <a:r>
              <a:rPr lang="en-GB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) in non-colliding 12b train</a:t>
            </a:r>
          </a:p>
          <a:p>
            <a:pPr marL="800280" lvl="1" indent="-342720"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Procedure applied to all normal proton physics fills from 29th September until MD4</a:t>
            </a:r>
          </a:p>
          <a:p>
            <a:pPr marL="343080" indent="-342720"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16L2 dynamics study (MD3246, parasitic on MD2484):</a:t>
            </a:r>
          </a:p>
          <a:p>
            <a:pPr marL="800280" lvl="1" indent="-342720"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Blow up 36 bunches (3 x 12b trains)</a:t>
            </a:r>
          </a:p>
          <a:p>
            <a:pPr marL="1257480" lvl="2" indent="-342720"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6b per train vertically, 6b per train horizontally</a:t>
            </a:r>
          </a:p>
          <a:p>
            <a:pPr marL="800280" lvl="1" indent="-342720"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EOF: blow up hundreds of bunches, switch off 16L2 solenoid to trigger 16L2 type UFOs </a:t>
            </a:r>
            <a:r>
              <a:rPr lang="en-GB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sym typeface="Wingdings" pitchFamily="2" charset="2"/>
              </a:rPr>
              <a:t> dumped fill during blow-up of first 576 bunches</a:t>
            </a:r>
            <a:endParaRPr lang="en-GB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TextShape 1"/>
          <p:cNvSpPr txBox="1"/>
          <p:nvPr/>
        </p:nvSpPr>
        <p:spPr>
          <a:xfrm>
            <a:off x="612000" y="34344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en-GB" sz="2800" b="1" strike="noStrike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Recorded UFO Events</a:t>
            </a:r>
          </a:p>
        </p:txBody>
      </p:sp>
      <p:sp>
        <p:nvSpPr>
          <p:cNvPr id="334" name="TextShape 2"/>
          <p:cNvSpPr txBox="1"/>
          <p:nvPr/>
        </p:nvSpPr>
        <p:spPr>
          <a:xfrm>
            <a:off x="612000" y="1219320"/>
            <a:ext cx="7919640" cy="490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43080" indent="-34272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11 events recorded with </a:t>
            </a:r>
            <a:r>
              <a:rPr lang="en-GB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dBLMs</a:t>
            </a:r>
            <a:r>
              <a:rPr lang="en-GB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during physics fills with blown up bunches</a:t>
            </a:r>
          </a:p>
          <a:p>
            <a:pPr marL="800280" lvl="1" indent="-342720"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 at 6.5 </a:t>
            </a:r>
            <a:r>
              <a:rPr lang="en-GB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TeV</a:t>
            </a:r>
            <a:endParaRPr lang="en-GB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00280" lvl="1" indent="-342720"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8 during ramp (1.1 – 4.5 </a:t>
            </a:r>
            <a:r>
              <a:rPr lang="en-GB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TeV</a:t>
            </a:r>
            <a:r>
              <a:rPr lang="en-GB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</a:t>
            </a:r>
          </a:p>
          <a:p>
            <a:pPr marL="343080" indent="-342720"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UFO Buster detected 33 UFOs</a:t>
            </a:r>
          </a:p>
          <a:p>
            <a:pPr marL="800280" lvl="1" indent="-342720"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6 coincident events</a:t>
            </a:r>
          </a:p>
          <a:p>
            <a:pPr marL="343080" indent="-342720"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Difference to UFO buster detections due to:</a:t>
            </a:r>
          </a:p>
          <a:p>
            <a:pPr marL="800280" lvl="1" indent="-342720"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Different algorithm (spatial versus temporal pattern)</a:t>
            </a:r>
          </a:p>
          <a:p>
            <a:pPr marL="1257480" lvl="2" indent="-342720"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dBLMs</a:t>
            </a:r>
            <a:r>
              <a:rPr lang="en-GB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 trigger on peak detection and integration</a:t>
            </a:r>
          </a:p>
          <a:p>
            <a:pPr marL="1257480" lvl="2" indent="-342720"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UFO Buster triggers only on integration</a:t>
            </a:r>
          </a:p>
          <a:p>
            <a:pPr marL="800280" lvl="1" indent="-342720"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UFO Buster is blind to events at TCP and the experiments</a:t>
            </a:r>
          </a:p>
          <a:p>
            <a:pPr marL="800280" lvl="1" indent="-342720"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dBLM</a:t>
            </a:r>
            <a:r>
              <a:rPr lang="en-GB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 depends on phase advance UFO source -&gt; TCP </a:t>
            </a:r>
          </a:p>
          <a:p>
            <a:pPr marL="343080" indent="-342720"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GB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One 16L2 event recorded during heat load MD</a:t>
            </a:r>
            <a:endParaRPr lang="en-GB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60">
              <a:spcBef>
                <a:spcPts val="561"/>
              </a:spcBef>
              <a:buClr>
                <a:srgbClr val="FB963C"/>
              </a:buClr>
            </a:pPr>
            <a:endParaRPr lang="en-GB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5" name="TextShape 3"/>
          <p:cNvSpPr txBox="1"/>
          <p:nvPr/>
        </p:nvSpPr>
        <p:spPr>
          <a:xfrm>
            <a:off x="1905120" y="6356520"/>
            <a:ext cx="662652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</a:rPr>
              <a:t>M. Väänänen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36" name="TextShape 4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C4C5CFDC-F2E9-4C93-A2EE-962EB78620E7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337" name="Image 5"/>
          <p:cNvPicPr/>
          <p:nvPr/>
        </p:nvPicPr>
        <p:blipFill>
          <a:blip r:embed="rId2"/>
          <a:stretch/>
        </p:blipFill>
        <p:spPr>
          <a:xfrm>
            <a:off x="1422000" y="6282000"/>
            <a:ext cx="493920" cy="48564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154792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TextShape 1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 dirty="0" err="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Raw</a:t>
            </a:r>
            <a:r>
              <a:rPr lang="fr-FR" sz="2800" b="1" strike="noStrike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fr-FR" sz="2800" b="1" strike="noStrike" spc="-1" dirty="0" err="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waveform</a:t>
            </a:r>
            <a:r>
              <a:rPr lang="fr-FR" sz="2800" b="1" strike="noStrike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– full </a:t>
            </a:r>
            <a:r>
              <a:rPr lang="fr-FR" sz="2800" b="1" strike="noStrike" spc="-1" dirty="0" err="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event</a:t>
            </a:r>
            <a:endParaRPr lang="fr-FR" sz="2800" b="1" strike="noStrike" spc="-1" dirty="0">
              <a:solidFill>
                <a:srgbClr val="0093BE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4" name="TextShape 2"/>
          <p:cNvSpPr txBox="1"/>
          <p:nvPr/>
        </p:nvSpPr>
        <p:spPr>
          <a:xfrm>
            <a:off x="612000" y="1219320"/>
            <a:ext cx="7919640" cy="490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6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</a:pPr>
            <a:endParaRPr lang="fr-FR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35" name="TextShape 3"/>
          <p:cNvSpPr txBox="1"/>
          <p:nvPr/>
        </p:nvSpPr>
        <p:spPr>
          <a:xfrm>
            <a:off x="1905120" y="6356520"/>
            <a:ext cx="662652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</a:rPr>
              <a:t>M. Väänänen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36" name="TextShape 4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C4C5CFDC-F2E9-4C93-A2EE-962EB78620E7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5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337" name="Image 5"/>
          <p:cNvPicPr/>
          <p:nvPr/>
        </p:nvPicPr>
        <p:blipFill>
          <a:blip r:embed="rId2"/>
          <a:stretch/>
        </p:blipFill>
        <p:spPr>
          <a:xfrm>
            <a:off x="1422000" y="6282000"/>
            <a:ext cx="493920" cy="485640"/>
          </a:xfrm>
          <a:prstGeom prst="rect">
            <a:avLst/>
          </a:prstGeom>
          <a:ln>
            <a:noFill/>
          </a:ln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3A7D937A-173D-45C0-BF45-F38F17FC74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" t="11361" r="9844" b="979"/>
          <a:stretch/>
        </p:blipFill>
        <p:spPr>
          <a:xfrm>
            <a:off x="467640" y="1534680"/>
            <a:ext cx="8064000" cy="4104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DC68318-99FB-3642-B8D4-FE532AEAE6A2}"/>
              </a:ext>
            </a:extLst>
          </p:cNvPr>
          <p:cNvSpPr txBox="1"/>
          <p:nvPr/>
        </p:nvSpPr>
        <p:spPr>
          <a:xfrm>
            <a:off x="2185416" y="5866993"/>
            <a:ext cx="4846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Event </a:t>
            </a:r>
            <a:r>
              <a:rPr lang="fi-FI" dirty="0"/>
              <a:t>30/09 22:47:52 (6.5 </a:t>
            </a:r>
            <a:r>
              <a:rPr lang="fi-FI" dirty="0" err="1"/>
              <a:t>TeV</a:t>
            </a:r>
            <a:r>
              <a:rPr lang="fi-FI" dirty="0"/>
              <a:t>) 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F11D2A5-AB44-0C4F-B139-F7C902ABDC2F}"/>
              </a:ext>
            </a:extLst>
          </p:cNvPr>
          <p:cNvCxnSpPr>
            <a:cxnSpLocks/>
          </p:cNvCxnSpPr>
          <p:nvPr/>
        </p:nvCxnSpPr>
        <p:spPr>
          <a:xfrm>
            <a:off x="2880360" y="1362456"/>
            <a:ext cx="214884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676E8579-62D3-5843-B136-5D16D1AB8C52}"/>
              </a:ext>
            </a:extLst>
          </p:cNvPr>
          <p:cNvSpPr txBox="1"/>
          <p:nvPr/>
        </p:nvSpPr>
        <p:spPr>
          <a:xfrm>
            <a:off x="2999232" y="899640"/>
            <a:ext cx="2029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1.5 </a:t>
            </a:r>
            <a:r>
              <a:rPr lang="en-GB" dirty="0" err="1"/>
              <a:t>ms</a:t>
            </a:r>
            <a:r>
              <a:rPr lang="en-GB" dirty="0"/>
              <a:t> (16 turns)</a:t>
            </a:r>
          </a:p>
        </p:txBody>
      </p:sp>
    </p:spTree>
    <p:extLst>
      <p:ext uri="{BB962C8B-B14F-4D97-AF65-F5344CB8AC3E}">
        <p14:creationId xmlns:p14="http://schemas.microsoft.com/office/powerpoint/2010/main" val="66500015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TextShape 1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Raw waveform – full event</a:t>
            </a:r>
          </a:p>
        </p:txBody>
      </p:sp>
      <p:sp>
        <p:nvSpPr>
          <p:cNvPr id="334" name="TextShape 2"/>
          <p:cNvSpPr txBox="1"/>
          <p:nvPr/>
        </p:nvSpPr>
        <p:spPr>
          <a:xfrm>
            <a:off x="612000" y="1219320"/>
            <a:ext cx="7919640" cy="490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6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</a:pPr>
            <a:endParaRPr lang="fr-FR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35" name="TextShape 3"/>
          <p:cNvSpPr txBox="1"/>
          <p:nvPr/>
        </p:nvSpPr>
        <p:spPr>
          <a:xfrm>
            <a:off x="1905120" y="6356520"/>
            <a:ext cx="662652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</a:rPr>
              <a:t>M. Väänänen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36" name="TextShape 4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C4C5CFDC-F2E9-4C93-A2EE-962EB78620E7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337" name="Image 5"/>
          <p:cNvPicPr/>
          <p:nvPr/>
        </p:nvPicPr>
        <p:blipFill>
          <a:blip r:embed="rId2"/>
          <a:stretch/>
        </p:blipFill>
        <p:spPr>
          <a:xfrm>
            <a:off x="1422000" y="6282000"/>
            <a:ext cx="493920" cy="485640"/>
          </a:xfrm>
          <a:prstGeom prst="rect">
            <a:avLst/>
          </a:prstGeom>
          <a:ln>
            <a:noFill/>
          </a:ln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3A7D937A-173D-45C0-BF45-F38F17FC74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" t="11361" r="9844" b="979"/>
          <a:stretch/>
        </p:blipFill>
        <p:spPr>
          <a:xfrm>
            <a:off x="467640" y="1534680"/>
            <a:ext cx="8064000" cy="4104000"/>
          </a:xfrm>
          <a:prstGeom prst="rect">
            <a:avLst/>
          </a:prstGeom>
        </p:spPr>
      </p:pic>
      <p:sp>
        <p:nvSpPr>
          <p:cNvPr id="2" name="Suorakulmio 1">
            <a:extLst>
              <a:ext uri="{FF2B5EF4-FFF2-40B4-BE49-F238E27FC236}">
                <a16:creationId xmlns:a16="http://schemas.microsoft.com/office/drawing/2014/main" id="{F17E37CF-EA3A-4BB1-8C53-DAA90E73D8F3}"/>
              </a:ext>
            </a:extLst>
          </p:cNvPr>
          <p:cNvSpPr/>
          <p:nvPr/>
        </p:nvSpPr>
        <p:spPr>
          <a:xfrm>
            <a:off x="3195687" y="1706252"/>
            <a:ext cx="171224" cy="348945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id="{B345D62C-D534-4231-AF09-D7B9FCD09D16}"/>
              </a:ext>
            </a:extLst>
          </p:cNvPr>
          <p:cNvSpPr txBox="1"/>
          <p:nvPr/>
        </p:nvSpPr>
        <p:spPr>
          <a:xfrm>
            <a:off x="2185416" y="5866993"/>
            <a:ext cx="4846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Event </a:t>
            </a:r>
            <a:r>
              <a:rPr lang="fi-FI" dirty="0"/>
              <a:t>30/09 22:47:52 (6.5 </a:t>
            </a:r>
            <a:r>
              <a:rPr lang="fi-FI" dirty="0" err="1"/>
              <a:t>TeV</a:t>
            </a:r>
            <a:r>
              <a:rPr lang="fi-FI" dirty="0"/>
              <a:t>) 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94981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TextShape 1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 dirty="0" err="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Raw</a:t>
            </a:r>
            <a:r>
              <a:rPr lang="fr-FR" sz="2800" b="1" strike="noStrike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fr-FR" sz="2800" b="1" strike="noStrike" spc="-1" dirty="0" err="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waveform</a:t>
            </a:r>
            <a:r>
              <a:rPr lang="fr-FR" sz="2800" b="1" strike="noStrike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– zoom in one </a:t>
            </a:r>
            <a:r>
              <a:rPr lang="fr-FR" sz="2800" b="1" strike="noStrike" spc="-1" dirty="0" err="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turn</a:t>
            </a:r>
            <a:endParaRPr lang="fr-FR" sz="2800" b="1" strike="noStrike" spc="-1" dirty="0">
              <a:solidFill>
                <a:srgbClr val="0093BE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4" name="TextShape 2"/>
          <p:cNvSpPr txBox="1"/>
          <p:nvPr/>
        </p:nvSpPr>
        <p:spPr>
          <a:xfrm>
            <a:off x="612000" y="1219320"/>
            <a:ext cx="7919640" cy="490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6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</a:pPr>
            <a:endParaRPr lang="fr-FR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35" name="TextShape 3"/>
          <p:cNvSpPr txBox="1"/>
          <p:nvPr/>
        </p:nvSpPr>
        <p:spPr>
          <a:xfrm>
            <a:off x="1905120" y="6356520"/>
            <a:ext cx="662652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</a:rPr>
              <a:t>M. Väänänen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36" name="TextShape 4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C4C5CFDC-F2E9-4C93-A2EE-962EB78620E7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7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337" name="Image 5"/>
          <p:cNvPicPr/>
          <p:nvPr/>
        </p:nvPicPr>
        <p:blipFill>
          <a:blip r:embed="rId2"/>
          <a:stretch/>
        </p:blipFill>
        <p:spPr>
          <a:xfrm>
            <a:off x="1422000" y="6282000"/>
            <a:ext cx="493920" cy="485640"/>
          </a:xfrm>
          <a:prstGeom prst="rect">
            <a:avLst/>
          </a:prstGeom>
          <a:ln>
            <a:noFill/>
          </a:ln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3A7D937A-173D-45C0-BF45-F38F17FC74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4" t="11389" r="8767" b="894"/>
          <a:stretch/>
        </p:blipFill>
        <p:spPr>
          <a:xfrm>
            <a:off x="532316" y="1495599"/>
            <a:ext cx="8079008" cy="4143081"/>
          </a:xfrm>
          <a:prstGeom prst="rect">
            <a:avLst/>
          </a:prstGeom>
        </p:spPr>
      </p:pic>
      <p:sp>
        <p:nvSpPr>
          <p:cNvPr id="9" name="TextBox 1">
            <a:extLst>
              <a:ext uri="{FF2B5EF4-FFF2-40B4-BE49-F238E27FC236}">
                <a16:creationId xmlns:a16="http://schemas.microsoft.com/office/drawing/2014/main" id="{75A76A88-ACD6-45C9-A3BC-F80E9A86F800}"/>
              </a:ext>
            </a:extLst>
          </p:cNvPr>
          <p:cNvSpPr txBox="1"/>
          <p:nvPr/>
        </p:nvSpPr>
        <p:spPr>
          <a:xfrm>
            <a:off x="2185416" y="5866993"/>
            <a:ext cx="4846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Event </a:t>
            </a:r>
            <a:r>
              <a:rPr lang="fi-FI" dirty="0"/>
              <a:t>30/09 22:47:52 (6.5 </a:t>
            </a:r>
            <a:r>
              <a:rPr lang="fi-FI" dirty="0" err="1"/>
              <a:t>TeV</a:t>
            </a:r>
            <a:r>
              <a:rPr lang="fi-FI" dirty="0"/>
              <a:t>)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48175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TextShape 1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 dirty="0" err="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Raw</a:t>
            </a:r>
            <a:r>
              <a:rPr lang="fr-FR" sz="2800" b="1" strike="noStrike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fr-FR" sz="2800" b="1" strike="noStrike" spc="-1" dirty="0" err="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waveform</a:t>
            </a:r>
            <a:r>
              <a:rPr lang="fr-FR" sz="2800" b="1" strike="noStrike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– zoom in one </a:t>
            </a:r>
            <a:r>
              <a:rPr lang="fr-FR" sz="2800" b="1" strike="noStrike" spc="-1" dirty="0" err="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turn</a:t>
            </a:r>
            <a:endParaRPr lang="fr-FR" sz="2800" b="1" strike="noStrike" spc="-1" dirty="0">
              <a:solidFill>
                <a:srgbClr val="0093BE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4" name="TextShape 2"/>
          <p:cNvSpPr txBox="1"/>
          <p:nvPr/>
        </p:nvSpPr>
        <p:spPr>
          <a:xfrm>
            <a:off x="612000" y="1219320"/>
            <a:ext cx="7919640" cy="490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6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</a:pPr>
            <a:endParaRPr lang="fr-FR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35" name="TextShape 3"/>
          <p:cNvSpPr txBox="1"/>
          <p:nvPr/>
        </p:nvSpPr>
        <p:spPr>
          <a:xfrm>
            <a:off x="1905120" y="6356520"/>
            <a:ext cx="662652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</a:rPr>
              <a:t>M. Väänänen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36" name="TextShape 4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C4C5CFDC-F2E9-4C93-A2EE-962EB78620E7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8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337" name="Image 5"/>
          <p:cNvPicPr/>
          <p:nvPr/>
        </p:nvPicPr>
        <p:blipFill>
          <a:blip r:embed="rId2"/>
          <a:stretch/>
        </p:blipFill>
        <p:spPr>
          <a:xfrm>
            <a:off x="1422000" y="6282000"/>
            <a:ext cx="493920" cy="485640"/>
          </a:xfrm>
          <a:prstGeom prst="rect">
            <a:avLst/>
          </a:prstGeom>
          <a:ln>
            <a:noFill/>
          </a:ln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3A7D937A-173D-45C0-BF45-F38F17FC74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4" t="11389" r="8767" b="894"/>
          <a:stretch/>
        </p:blipFill>
        <p:spPr>
          <a:xfrm>
            <a:off x="532316" y="1495599"/>
            <a:ext cx="8079008" cy="4143081"/>
          </a:xfrm>
          <a:prstGeom prst="rect">
            <a:avLst/>
          </a:prstGeom>
        </p:spPr>
      </p:pic>
      <p:sp>
        <p:nvSpPr>
          <p:cNvPr id="2" name="Suorakulmio 1">
            <a:extLst>
              <a:ext uri="{FF2B5EF4-FFF2-40B4-BE49-F238E27FC236}">
                <a16:creationId xmlns:a16="http://schemas.microsoft.com/office/drawing/2014/main" id="{F17E37CF-EA3A-4BB1-8C53-DAA90E73D8F3}"/>
              </a:ext>
            </a:extLst>
          </p:cNvPr>
          <p:cNvSpPr/>
          <p:nvPr/>
        </p:nvSpPr>
        <p:spPr>
          <a:xfrm>
            <a:off x="1467853" y="1685041"/>
            <a:ext cx="87569" cy="34879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id="{2D0BD5A0-62A5-4621-BFA3-30E10CF895D5}"/>
              </a:ext>
            </a:extLst>
          </p:cNvPr>
          <p:cNvSpPr txBox="1"/>
          <p:nvPr/>
        </p:nvSpPr>
        <p:spPr>
          <a:xfrm>
            <a:off x="2185416" y="5866993"/>
            <a:ext cx="4846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Event </a:t>
            </a:r>
            <a:r>
              <a:rPr lang="fi-FI" dirty="0"/>
              <a:t>30/09 22:47:52 (6.5 </a:t>
            </a:r>
            <a:r>
              <a:rPr lang="fi-FI" dirty="0" err="1"/>
              <a:t>TeV</a:t>
            </a:r>
            <a:r>
              <a:rPr lang="fi-FI" dirty="0"/>
              <a:t>)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99473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TextShape 1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 dirty="0" err="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Raw</a:t>
            </a:r>
            <a:r>
              <a:rPr lang="fr-FR" sz="2800" b="1" strike="noStrike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fr-FR" sz="2800" b="1" strike="noStrike" spc="-1" dirty="0" err="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waveform</a:t>
            </a:r>
            <a:r>
              <a:rPr lang="fr-FR" sz="2800" b="1" strike="noStrike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– zoom in 12 b train</a:t>
            </a:r>
          </a:p>
        </p:txBody>
      </p:sp>
      <p:sp>
        <p:nvSpPr>
          <p:cNvPr id="334" name="TextShape 2"/>
          <p:cNvSpPr txBox="1"/>
          <p:nvPr/>
        </p:nvSpPr>
        <p:spPr>
          <a:xfrm>
            <a:off x="612000" y="1219320"/>
            <a:ext cx="7919640" cy="490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6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</a:pPr>
            <a:endParaRPr lang="fr-FR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35" name="TextShape 3"/>
          <p:cNvSpPr txBox="1"/>
          <p:nvPr/>
        </p:nvSpPr>
        <p:spPr>
          <a:xfrm>
            <a:off x="1905120" y="6356520"/>
            <a:ext cx="662652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spc="-1" dirty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</a:rPr>
              <a:t>M. Väänänen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36" name="TextShape 4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C4C5CFDC-F2E9-4C93-A2EE-962EB78620E7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9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337" name="Image 5"/>
          <p:cNvPicPr/>
          <p:nvPr/>
        </p:nvPicPr>
        <p:blipFill>
          <a:blip r:embed="rId2"/>
          <a:stretch/>
        </p:blipFill>
        <p:spPr>
          <a:xfrm>
            <a:off x="1422000" y="6282000"/>
            <a:ext cx="493920" cy="485640"/>
          </a:xfrm>
          <a:prstGeom prst="rect">
            <a:avLst/>
          </a:prstGeom>
          <a:ln>
            <a:noFill/>
          </a:ln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3A7D937A-173D-45C0-BF45-F38F17FC74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9" t="11975" r="6759" b="3739"/>
          <a:stretch/>
        </p:blipFill>
        <p:spPr>
          <a:xfrm>
            <a:off x="612000" y="1619128"/>
            <a:ext cx="8204859" cy="4019552"/>
          </a:xfrm>
          <a:prstGeom prst="rect">
            <a:avLst/>
          </a:prstGeom>
        </p:spPr>
      </p:pic>
      <p:sp>
        <p:nvSpPr>
          <p:cNvPr id="9" name="TextBox 1">
            <a:extLst>
              <a:ext uri="{FF2B5EF4-FFF2-40B4-BE49-F238E27FC236}">
                <a16:creationId xmlns:a16="http://schemas.microsoft.com/office/drawing/2014/main" id="{41C142F4-C1E5-4D99-9F29-E928CAD9DC89}"/>
              </a:ext>
            </a:extLst>
          </p:cNvPr>
          <p:cNvSpPr txBox="1"/>
          <p:nvPr/>
        </p:nvSpPr>
        <p:spPr>
          <a:xfrm>
            <a:off x="2185416" y="5866993"/>
            <a:ext cx="4846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Event </a:t>
            </a:r>
            <a:r>
              <a:rPr lang="fi-FI" dirty="0"/>
              <a:t>30/09 22:47:52 (6.5 </a:t>
            </a:r>
            <a:r>
              <a:rPr lang="fi-FI" dirty="0" err="1"/>
              <a:t>TeV</a:t>
            </a:r>
            <a:r>
              <a:rPr lang="fi-FI" dirty="0"/>
              <a:t>)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4" name="Suora nuoliyhdysviiva 3">
            <a:extLst>
              <a:ext uri="{FF2B5EF4-FFF2-40B4-BE49-F238E27FC236}">
                <a16:creationId xmlns:a16="http://schemas.microsoft.com/office/drawing/2014/main" id="{F63A299F-741A-42B4-B34F-4DC0A07FE544}"/>
              </a:ext>
            </a:extLst>
          </p:cNvPr>
          <p:cNvCxnSpPr>
            <a:cxnSpLocks/>
          </p:cNvCxnSpPr>
          <p:nvPr/>
        </p:nvCxnSpPr>
        <p:spPr>
          <a:xfrm flipH="1" flipV="1">
            <a:off x="6570482" y="4118889"/>
            <a:ext cx="131977" cy="5675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uora nuoliyhdysviiva 16">
            <a:extLst>
              <a:ext uri="{FF2B5EF4-FFF2-40B4-BE49-F238E27FC236}">
                <a16:creationId xmlns:a16="http://schemas.microsoft.com/office/drawing/2014/main" id="{965B876D-5267-4ABF-957B-EE0FECFD3800}"/>
              </a:ext>
            </a:extLst>
          </p:cNvPr>
          <p:cNvCxnSpPr>
            <a:cxnSpLocks/>
          </p:cNvCxnSpPr>
          <p:nvPr/>
        </p:nvCxnSpPr>
        <p:spPr>
          <a:xfrm flipV="1">
            <a:off x="7296346" y="4118889"/>
            <a:ext cx="131976" cy="5675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kstiruutu 13">
            <a:extLst>
              <a:ext uri="{FF2B5EF4-FFF2-40B4-BE49-F238E27FC236}">
                <a16:creationId xmlns:a16="http://schemas.microsoft.com/office/drawing/2014/main" id="{5E03DF76-C95C-49BA-A87E-A3EC1E52C05C}"/>
              </a:ext>
            </a:extLst>
          </p:cNvPr>
          <p:cNvSpPr txBox="1"/>
          <p:nvPr/>
        </p:nvSpPr>
        <p:spPr>
          <a:xfrm>
            <a:off x="5753562" y="4622005"/>
            <a:ext cx="122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Horizontal</a:t>
            </a:r>
            <a:endParaRPr lang="fi-FI" dirty="0"/>
          </a:p>
        </p:txBody>
      </p:sp>
      <p:sp>
        <p:nvSpPr>
          <p:cNvPr id="2" name="Tekstiruutu 1">
            <a:extLst>
              <a:ext uri="{FF2B5EF4-FFF2-40B4-BE49-F238E27FC236}">
                <a16:creationId xmlns:a16="http://schemas.microsoft.com/office/drawing/2014/main" id="{7070B1D2-B43F-4D68-80D8-61D138192DF3}"/>
              </a:ext>
            </a:extLst>
          </p:cNvPr>
          <p:cNvSpPr txBox="1"/>
          <p:nvPr/>
        </p:nvSpPr>
        <p:spPr>
          <a:xfrm>
            <a:off x="7109432" y="4615967"/>
            <a:ext cx="1904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Vertical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111133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3583</TotalTime>
  <Words>737</Words>
  <Application>Microsoft Office PowerPoint</Application>
  <PresentationFormat>Näytössä katseltava diaesitys (4:3)</PresentationFormat>
  <Paragraphs>115</Paragraphs>
  <Slides>16</Slides>
  <Notes>3</Notes>
  <HiddenSlides>0</HiddenSlides>
  <MMClips>0</MMClips>
  <ScaleCrop>false</ScaleCrop>
  <HeadingPairs>
    <vt:vector size="6" baseType="variant">
      <vt:variant>
        <vt:lpstr>Käytetyt fontit</vt:lpstr>
      </vt:variant>
      <vt:variant>
        <vt:i4>3</vt:i4>
      </vt:variant>
      <vt:variant>
        <vt:lpstr>Teema</vt:lpstr>
      </vt:variant>
      <vt:variant>
        <vt:i4>2</vt:i4>
      </vt:variant>
      <vt:variant>
        <vt:lpstr>Dian otsikot</vt:lpstr>
      </vt:variant>
      <vt:variant>
        <vt:i4>16</vt:i4>
      </vt:variant>
    </vt:vector>
  </HeadingPairs>
  <TitlesOfParts>
    <vt:vector size="21" baseType="lpstr">
      <vt:lpstr>Arial</vt:lpstr>
      <vt:lpstr>Times New Roman</vt:lpstr>
      <vt:lpstr>Wingdings</vt:lpstr>
      <vt:lpstr>Office Theme</vt:lpstr>
      <vt:lpstr>Office Theme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subject/>
  <dc:creator>André-Pierre OLIVIER</dc:creator>
  <dc:description/>
  <cp:lastModifiedBy>Väänänen, Mika P</cp:lastModifiedBy>
  <cp:revision>186</cp:revision>
  <dcterms:created xsi:type="dcterms:W3CDTF">2016-02-12T10:02:27Z</dcterms:created>
  <dcterms:modified xsi:type="dcterms:W3CDTF">2018-12-04T14:08:57Z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APO</vt:lpwstr>
  </property>
  <property fmtid="{D5CDD505-2E9C-101B-9397-08002B2CF9AE}" pid="4" name="ContentTypeId">
    <vt:lpwstr>0x010100689ABA85A245EC45AA49FA36F10E0232</vt:lpwstr>
  </property>
  <property fmtid="{D5CDD505-2E9C-101B-9397-08002B2CF9AE}" pid="5" name="HiddenSlides">
    <vt:i4>0</vt:i4>
  </property>
  <property fmtid="{D5CDD505-2E9C-101B-9397-08002B2CF9AE}" pid="6" name="HyperlinksChanged">
    <vt:bool>false</vt:bool>
  </property>
  <property fmtid="{D5CDD505-2E9C-101B-9397-08002B2CF9AE}" pid="7" name="LinksUpToDate">
    <vt:bool>false</vt:bool>
  </property>
  <property fmtid="{D5CDD505-2E9C-101B-9397-08002B2CF9AE}" pid="8" name="MMClips">
    <vt:i4>0</vt:i4>
  </property>
  <property fmtid="{D5CDD505-2E9C-101B-9397-08002B2CF9AE}" pid="9" name="Notes">
    <vt:i4>1</vt:i4>
  </property>
  <property fmtid="{D5CDD505-2E9C-101B-9397-08002B2CF9AE}" pid="10" name="PresentationFormat">
    <vt:lpwstr>On-screen Show (4:3)</vt:lpwstr>
  </property>
  <property fmtid="{D5CDD505-2E9C-101B-9397-08002B2CF9AE}" pid="11" name="ScaleCrop">
    <vt:bool>false</vt:bool>
  </property>
  <property fmtid="{D5CDD505-2E9C-101B-9397-08002B2CF9AE}" pid="12" name="ShareDoc">
    <vt:bool>false</vt:bool>
  </property>
  <property fmtid="{D5CDD505-2E9C-101B-9397-08002B2CF9AE}" pid="13" name="Slides">
    <vt:i4>7</vt:i4>
  </property>
</Properties>
</file>