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68" r:id="rId3"/>
    <p:sldId id="259" r:id="rId4"/>
    <p:sldId id="269" r:id="rId5"/>
    <p:sldId id="270" r:id="rId6"/>
    <p:sldId id="27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  <a:srgbClr val="1E5AAE"/>
    <a:srgbClr val="83CAFF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napToObjects="1">
      <p:cViewPr varScale="1">
        <p:scale>
          <a:sx n="160" d="100"/>
          <a:sy n="160" d="100"/>
        </p:scale>
        <p:origin x="1794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12/4/2018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12/4/2018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12/4/2018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12/4/2018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12/4/2018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12/4/2018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12/4/2018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sz="2700" dirty="0" smtClean="0"/>
              <a:t>Balancing projects and operations in IT/CS</a:t>
            </a:r>
            <a:r>
              <a:rPr lang="en-GB" b="1" dirty="0"/>
              <a:t/>
            </a:r>
            <a:br>
              <a:rPr lang="en-GB" b="1" dirty="0"/>
            </a:b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906780" y="6356350"/>
            <a:ext cx="7171576" cy="365125"/>
          </a:xfrm>
        </p:spPr>
        <p:txBody>
          <a:bodyPr/>
          <a:lstStyle/>
          <a:p>
            <a:r>
              <a:rPr lang="en-GB" dirty="0" smtClean="0"/>
              <a:t>04.12.2018		</a:t>
            </a:r>
            <a:r>
              <a:rPr lang="en-GB" dirty="0"/>
              <a:t> </a:t>
            </a:r>
            <a:r>
              <a:rPr lang="en-GB" dirty="0"/>
              <a:t>Balancing projects and operations in IT/CS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3250513" y="4341627"/>
            <a:ext cx="2743200" cy="419653"/>
          </a:xfrm>
        </p:spPr>
        <p:txBody>
          <a:bodyPr>
            <a:noAutofit/>
          </a:bodyPr>
          <a:lstStyle/>
          <a:p>
            <a:pPr algn="ctr"/>
            <a:r>
              <a:rPr lang="en-GB" sz="1600" dirty="0" smtClean="0"/>
              <a:t>Gyorgy </a:t>
            </a:r>
            <a:r>
              <a:rPr lang="en-GB" sz="1600" dirty="0" smtClean="0"/>
              <a:t>Balazs</a:t>
            </a:r>
          </a:p>
          <a:p>
            <a:pPr algn="ctr"/>
            <a:r>
              <a:rPr lang="en-US" sz="1600" dirty="0" smtClean="0"/>
              <a:t>David Gutierrez</a:t>
            </a:r>
          </a:p>
          <a:p>
            <a:pPr algn="ctr"/>
            <a:endParaRPr lang="en-GB" sz="1600" dirty="0" smtClean="0"/>
          </a:p>
          <a:p>
            <a:pPr algn="ctr"/>
            <a:endParaRPr lang="en-GB" sz="1600" dirty="0" smtClean="0"/>
          </a:p>
        </p:txBody>
      </p:sp>
      <p:sp>
        <p:nvSpPr>
          <p:cNvPr id="7" name="Text Placeholder 5"/>
          <p:cNvSpPr txBox="1">
            <a:spLocks/>
          </p:cNvSpPr>
          <p:nvPr/>
        </p:nvSpPr>
        <p:spPr>
          <a:xfrm>
            <a:off x="3199027" y="4923913"/>
            <a:ext cx="2846173" cy="687517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smtClean="0"/>
              <a:t>04.12.2018</a:t>
            </a:r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555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0" name="Straight Connector 109"/>
          <p:cNvCxnSpPr/>
          <p:nvPr/>
        </p:nvCxnSpPr>
        <p:spPr>
          <a:xfrm flipH="1" flipV="1">
            <a:off x="200048" y="4400132"/>
            <a:ext cx="8882167" cy="9887"/>
          </a:xfrm>
          <a:prstGeom prst="line">
            <a:avLst/>
          </a:prstGeom>
          <a:ln>
            <a:solidFill>
              <a:srgbClr val="FFC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NOC </a:t>
            </a:r>
            <a:r>
              <a:rPr lang="en-GB" sz="3600" dirty="0" smtClean="0"/>
              <a:t>Structure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76" y="2805414"/>
            <a:ext cx="1906588" cy="2894801"/>
          </a:xfrm>
        </p:spPr>
        <p:txBody>
          <a:bodyPr/>
          <a:lstStyle/>
          <a:p>
            <a:endParaRPr lang="en-GB" dirty="0" smtClean="0"/>
          </a:p>
          <a:p>
            <a:pPr marL="36576" indent="0">
              <a:buNone/>
            </a:pPr>
            <a:endParaRPr lang="en-GB" sz="1800" dirty="0" smtClean="0"/>
          </a:p>
          <a:p>
            <a:pPr marL="36576" indent="0">
              <a:buNone/>
            </a:pPr>
            <a:endParaRPr lang="en-GB" sz="800" dirty="0" smtClean="0"/>
          </a:p>
          <a:p>
            <a:pPr marL="36576" indent="0">
              <a:buNone/>
            </a:pP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 smtClean="0"/>
              <a:t>  </a:t>
            </a:r>
            <a:br>
              <a:rPr lang="en-GB" sz="1800" dirty="0" smtClean="0"/>
            </a:br>
            <a:r>
              <a:rPr lang="en-GB" sz="1800" dirty="0" smtClean="0"/>
              <a:t>           </a:t>
            </a:r>
            <a:endParaRPr lang="en-GB" sz="1800" dirty="0"/>
          </a:p>
          <a:p>
            <a:pPr marL="36576" indent="0">
              <a:buNone/>
            </a:pPr>
            <a:endParaRPr lang="en-GB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2718204" y="1805748"/>
            <a:ext cx="5612996" cy="1316667"/>
          </a:xfrm>
          <a:prstGeom prst="rect">
            <a:avLst/>
          </a:prstGeom>
          <a:noFill/>
          <a:ln w="9360">
            <a:solidFill>
              <a:srgbClr val="00000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12" name="AutoShape 7"/>
          <p:cNvSpPr>
            <a:spLocks noChangeArrowheads="1"/>
          </p:cNvSpPr>
          <p:nvPr/>
        </p:nvSpPr>
        <p:spPr bwMode="auto">
          <a:xfrm>
            <a:off x="3177270" y="2470572"/>
            <a:ext cx="1795462" cy="554038"/>
          </a:xfrm>
          <a:prstGeom prst="flowChartAlternateProcess">
            <a:avLst/>
          </a:prstGeom>
          <a:solidFill>
            <a:srgbClr val="83CA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9pPr>
          </a:lstStyle>
          <a:p>
            <a:pPr algn="ctr" eaLnBrk="1">
              <a:buClrTx/>
              <a:buFontTx/>
              <a:buNone/>
            </a:pPr>
            <a:r>
              <a:rPr lang="en-US" altLang="en-US" sz="1200" dirty="0" smtClean="0">
                <a:solidFill>
                  <a:srgbClr val="000000"/>
                </a:solidFill>
              </a:rPr>
              <a:t>Network 2</a:t>
            </a:r>
            <a:r>
              <a:rPr lang="en-US" altLang="en-US" sz="1200" baseline="30000" dirty="0" smtClean="0">
                <a:solidFill>
                  <a:srgbClr val="000000"/>
                </a:solidFill>
              </a:rPr>
              <a:t>nd</a:t>
            </a:r>
            <a:r>
              <a:rPr lang="en-US" altLang="en-US" sz="1200" dirty="0" smtClean="0">
                <a:solidFill>
                  <a:srgbClr val="000000"/>
                </a:solidFill>
              </a:rPr>
              <a:t> line Support</a:t>
            </a:r>
            <a:r>
              <a:rPr lang="en-US" altLang="en-US" sz="1200" dirty="0">
                <a:solidFill>
                  <a:srgbClr val="000000"/>
                </a:solidFill>
              </a:rPr>
              <a:t/>
            </a:r>
            <a:br>
              <a:rPr lang="en-US" altLang="en-US" sz="1200" dirty="0">
                <a:solidFill>
                  <a:srgbClr val="000000"/>
                </a:solidFill>
              </a:rPr>
            </a:br>
            <a:r>
              <a:rPr lang="en-US" altLang="en-US" sz="1200" dirty="0" smtClean="0">
                <a:solidFill>
                  <a:srgbClr val="000000"/>
                </a:solidFill>
              </a:rPr>
              <a:t>(IT 2</a:t>
            </a:r>
            <a:r>
              <a:rPr lang="en-US" altLang="en-US" sz="1200" baseline="30000" dirty="0" smtClean="0">
                <a:solidFill>
                  <a:srgbClr val="000000"/>
                </a:solidFill>
              </a:rPr>
              <a:t>nd</a:t>
            </a:r>
            <a:r>
              <a:rPr lang="en-US" altLang="en-US" sz="1200" dirty="0" smtClean="0">
                <a:solidFill>
                  <a:srgbClr val="000000"/>
                </a:solidFill>
              </a:rPr>
              <a:t> line contract)</a:t>
            </a:r>
            <a:endParaRPr lang="en-US" altLang="en-US" sz="1200" dirty="0">
              <a:solidFill>
                <a:srgbClr val="000000"/>
              </a:solidFill>
            </a:endParaRPr>
          </a:p>
        </p:txBody>
      </p:sp>
      <p:sp>
        <p:nvSpPr>
          <p:cNvPr id="14" name="AutoShape 9"/>
          <p:cNvSpPr>
            <a:spLocks noChangeArrowheads="1"/>
          </p:cNvSpPr>
          <p:nvPr/>
        </p:nvSpPr>
        <p:spPr bwMode="auto">
          <a:xfrm>
            <a:off x="4414861" y="1866770"/>
            <a:ext cx="1663271" cy="276225"/>
          </a:xfrm>
          <a:prstGeom prst="flowChartProcess">
            <a:avLst/>
          </a:prstGeom>
          <a:solidFill>
            <a:srgbClr val="83CA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9pPr>
          </a:lstStyle>
          <a:p>
            <a:pPr algn="ctr" eaLnBrk="1">
              <a:buClrTx/>
              <a:buFontTx/>
              <a:buNone/>
            </a:pPr>
            <a:r>
              <a:rPr lang="en-US" altLang="en-US" sz="1200">
                <a:solidFill>
                  <a:srgbClr val="000000"/>
                </a:solidFill>
              </a:rPr>
              <a:t>Service Desk</a:t>
            </a:r>
          </a:p>
        </p:txBody>
      </p:sp>
      <p:sp>
        <p:nvSpPr>
          <p:cNvPr id="15" name="AutoShape 10"/>
          <p:cNvSpPr>
            <a:spLocks noChangeArrowheads="1"/>
          </p:cNvSpPr>
          <p:nvPr/>
        </p:nvSpPr>
        <p:spPr bwMode="auto">
          <a:xfrm>
            <a:off x="4488609" y="3394318"/>
            <a:ext cx="1506681" cy="1438682"/>
          </a:xfrm>
          <a:prstGeom prst="flowChartAlternateProcess">
            <a:avLst/>
          </a:prstGeom>
          <a:solidFill>
            <a:srgbClr val="1E5AAE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9pPr>
          </a:lstStyle>
          <a:p>
            <a:pPr algn="ctr" eaLnBrk="1">
              <a:buClrTx/>
              <a:buFontTx/>
              <a:buNone/>
            </a:pPr>
            <a:r>
              <a:rPr lang="en-US" altLang="en-US" sz="1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Network and Telecom</a:t>
            </a:r>
          </a:p>
          <a:p>
            <a:pPr algn="ctr" eaLnBrk="1">
              <a:buClrTx/>
              <a:buFontTx/>
              <a:buNone/>
            </a:pPr>
            <a:r>
              <a:rPr lang="en-US" altLang="en-US" sz="1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Operations </a:t>
            </a:r>
            <a:r>
              <a:rPr lang="en-US" altLang="en-US" sz="1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/>
            </a:r>
            <a:br>
              <a:rPr lang="en-US" altLang="en-US" sz="1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en-US" altLang="en-US" sz="1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(Netcom)</a:t>
            </a:r>
            <a:endParaRPr lang="en-US" altLang="en-US" sz="12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6" name="AutoShape 11"/>
          <p:cNvSpPr>
            <a:spLocks noChangeArrowheads="1"/>
          </p:cNvSpPr>
          <p:nvPr/>
        </p:nvSpPr>
        <p:spPr bwMode="auto">
          <a:xfrm>
            <a:off x="2419327" y="4737707"/>
            <a:ext cx="1910425" cy="554037"/>
          </a:xfrm>
          <a:prstGeom prst="flowChartAlternateProcess">
            <a:avLst/>
          </a:prstGeom>
          <a:solidFill>
            <a:srgbClr val="1E5AAE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9pPr>
          </a:lstStyle>
          <a:p>
            <a:pPr algn="ctr" eaLnBrk="1">
              <a:buClrTx/>
              <a:buFontTx/>
              <a:buNone/>
            </a:pPr>
            <a:r>
              <a:rPr lang="en-US" altLang="en-U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Network </a:t>
            </a:r>
            <a:r>
              <a:rPr lang="en-US" altLang="en-US" sz="1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&amp; software experts</a:t>
            </a:r>
            <a:br>
              <a:rPr lang="en-US" altLang="en-US" sz="1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en-US" altLang="en-US" sz="1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(CE/DO/CT)</a:t>
            </a:r>
            <a:endParaRPr lang="en-US" altLang="en-US" sz="12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7" name="AutoShape 12"/>
          <p:cNvSpPr>
            <a:spLocks noChangeArrowheads="1"/>
          </p:cNvSpPr>
          <p:nvPr/>
        </p:nvSpPr>
        <p:spPr bwMode="auto">
          <a:xfrm>
            <a:off x="4291335" y="1102411"/>
            <a:ext cx="1901825" cy="554038"/>
          </a:xfrm>
          <a:prstGeom prst="flowChartTerminator">
            <a:avLst/>
          </a:prstGeom>
          <a:solidFill>
            <a:srgbClr val="33CC66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9pPr>
          </a:lstStyle>
          <a:p>
            <a:pPr algn="ctr" eaLnBrk="1">
              <a:buClrTx/>
              <a:buFontTx/>
              <a:buNone/>
            </a:pPr>
            <a:r>
              <a:rPr lang="en-US" altLang="en-US" sz="1200">
                <a:solidFill>
                  <a:srgbClr val="000000"/>
                </a:solidFill>
              </a:rPr>
              <a:t>CERN Users</a:t>
            </a:r>
          </a:p>
        </p:txBody>
      </p:sp>
      <p:sp>
        <p:nvSpPr>
          <p:cNvPr id="26" name="Text Box 21"/>
          <p:cNvSpPr txBox="1">
            <a:spLocks noChangeArrowheads="1"/>
          </p:cNvSpPr>
          <p:nvPr/>
        </p:nvSpPr>
        <p:spPr bwMode="auto">
          <a:xfrm>
            <a:off x="2693832" y="1829292"/>
            <a:ext cx="1025525" cy="443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9pPr>
          </a:lstStyle>
          <a:p>
            <a:pPr eaLnBrk="1">
              <a:buClrTx/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</a:rPr>
              <a:t>On-site</a:t>
            </a:r>
            <a:br>
              <a:rPr lang="en-US" altLang="en-US" sz="1200" dirty="0">
                <a:solidFill>
                  <a:srgbClr val="000000"/>
                </a:solidFill>
              </a:rPr>
            </a:br>
            <a:r>
              <a:rPr lang="en-US" altLang="en-US" sz="1200" dirty="0">
                <a:solidFill>
                  <a:srgbClr val="000000"/>
                </a:solidFill>
              </a:rPr>
              <a:t>Outsourcing</a:t>
            </a:r>
            <a:br>
              <a:rPr lang="en-US" altLang="en-US" sz="1200" dirty="0">
                <a:solidFill>
                  <a:srgbClr val="000000"/>
                </a:solidFill>
              </a:rPr>
            </a:br>
            <a:endParaRPr lang="en-US" altLang="en-US" sz="1200" dirty="0">
              <a:solidFill>
                <a:srgbClr val="000000"/>
              </a:solidFill>
            </a:endParaRPr>
          </a:p>
        </p:txBody>
      </p:sp>
      <p:sp>
        <p:nvSpPr>
          <p:cNvPr id="27" name="AutoShape 22"/>
          <p:cNvSpPr>
            <a:spLocks noChangeArrowheads="1"/>
          </p:cNvSpPr>
          <p:nvPr/>
        </p:nvSpPr>
        <p:spPr bwMode="auto">
          <a:xfrm>
            <a:off x="5431797" y="2460178"/>
            <a:ext cx="1487862" cy="579278"/>
          </a:xfrm>
          <a:prstGeom prst="flowChartAlternateProcess">
            <a:avLst/>
          </a:prstGeom>
          <a:solidFill>
            <a:srgbClr val="83CA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9pPr>
          </a:lstStyle>
          <a:p>
            <a:pPr algn="ctr" eaLnBrk="1">
              <a:buClrTx/>
              <a:buFontTx/>
              <a:buNone/>
            </a:pPr>
            <a:r>
              <a:rPr lang="en-US" altLang="en-US" sz="1200" dirty="0" smtClean="0">
                <a:solidFill>
                  <a:srgbClr val="000000"/>
                </a:solidFill>
              </a:rPr>
              <a:t>Field Technicians</a:t>
            </a:r>
            <a:br>
              <a:rPr lang="en-US" altLang="en-US" sz="1200" dirty="0" smtClean="0">
                <a:solidFill>
                  <a:srgbClr val="000000"/>
                </a:solidFill>
              </a:rPr>
            </a:br>
            <a:r>
              <a:rPr lang="en-US" altLang="en-US" sz="1200" dirty="0" smtClean="0">
                <a:solidFill>
                  <a:srgbClr val="000000"/>
                </a:solidFill>
              </a:rPr>
              <a:t>(</a:t>
            </a:r>
            <a:r>
              <a:rPr lang="en-US" altLang="en-US" sz="1200" dirty="0" err="1" smtClean="0">
                <a:solidFill>
                  <a:srgbClr val="000000"/>
                </a:solidFill>
              </a:rPr>
              <a:t>Firstline</a:t>
            </a:r>
            <a:r>
              <a:rPr lang="en-US" altLang="en-US" sz="1200" dirty="0" smtClean="0">
                <a:solidFill>
                  <a:srgbClr val="000000"/>
                </a:solidFill>
              </a:rPr>
              <a:t>/Wigner)</a:t>
            </a:r>
            <a:endParaRPr lang="en-US" altLang="en-US" sz="1200" dirty="0">
              <a:solidFill>
                <a:srgbClr val="000000"/>
              </a:solidFill>
            </a:endParaRPr>
          </a:p>
        </p:txBody>
      </p:sp>
      <p:sp>
        <p:nvSpPr>
          <p:cNvPr id="31" name="AutoShape 28"/>
          <p:cNvSpPr>
            <a:spLocks noChangeArrowheads="1"/>
          </p:cNvSpPr>
          <p:nvPr/>
        </p:nvSpPr>
        <p:spPr bwMode="auto">
          <a:xfrm>
            <a:off x="2332760" y="5474624"/>
            <a:ext cx="2065337" cy="554038"/>
          </a:xfrm>
          <a:prstGeom prst="flowChartTerminator">
            <a:avLst/>
          </a:prstGeom>
          <a:solidFill>
            <a:srgbClr val="33CC66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9pPr>
          </a:lstStyle>
          <a:p>
            <a:pPr algn="ctr" eaLnBrk="1">
              <a:buClrTx/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</a:rPr>
              <a:t>External Entities </a:t>
            </a:r>
            <a:br>
              <a:rPr lang="en-US" altLang="en-US" sz="1200" dirty="0">
                <a:solidFill>
                  <a:srgbClr val="000000"/>
                </a:solidFill>
              </a:rPr>
            </a:br>
            <a:r>
              <a:rPr lang="en-US" altLang="en-US" sz="1200" dirty="0" smtClean="0">
                <a:solidFill>
                  <a:srgbClr val="000000"/>
                </a:solidFill>
              </a:rPr>
              <a:t>(Vendors, CIXP</a:t>
            </a:r>
            <a:r>
              <a:rPr lang="en-US" altLang="en-US" sz="1200" dirty="0">
                <a:solidFill>
                  <a:srgbClr val="000000"/>
                </a:solidFill>
              </a:rPr>
              <a:t>, LHCOPN...)</a:t>
            </a:r>
          </a:p>
        </p:txBody>
      </p:sp>
      <p:sp>
        <p:nvSpPr>
          <p:cNvPr id="32" name="AutoShape 22"/>
          <p:cNvSpPr>
            <a:spLocks noChangeArrowheads="1"/>
          </p:cNvSpPr>
          <p:nvPr/>
        </p:nvSpPr>
        <p:spPr bwMode="auto">
          <a:xfrm>
            <a:off x="6191286" y="3371717"/>
            <a:ext cx="1994089" cy="554036"/>
          </a:xfrm>
          <a:prstGeom prst="flowChartAlternateProcess">
            <a:avLst/>
          </a:prstGeom>
          <a:solidFill>
            <a:srgbClr val="83CA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9pPr>
          </a:lstStyle>
          <a:p>
            <a:pPr algn="ctr" eaLnBrk="1">
              <a:buClrTx/>
              <a:buFontTx/>
              <a:buNone/>
            </a:pPr>
            <a:r>
              <a:rPr lang="en-US" altLang="en-US" sz="1200" dirty="0" smtClean="0">
                <a:solidFill>
                  <a:srgbClr val="000000"/>
                </a:solidFill>
              </a:rPr>
              <a:t>Computer Centre </a:t>
            </a:r>
            <a:br>
              <a:rPr lang="en-US" altLang="en-US" sz="1200" dirty="0" smtClean="0">
                <a:solidFill>
                  <a:srgbClr val="000000"/>
                </a:solidFill>
              </a:rPr>
            </a:br>
            <a:r>
              <a:rPr lang="en-US" altLang="en-US" sz="1200" dirty="0" smtClean="0">
                <a:solidFill>
                  <a:srgbClr val="000000"/>
                </a:solidFill>
              </a:rPr>
              <a:t>Operator (24/7)</a:t>
            </a:r>
            <a:endParaRPr lang="en-US" altLang="en-US" sz="1200" dirty="0">
              <a:solidFill>
                <a:srgbClr val="000000"/>
              </a:solidFill>
            </a:endParaRPr>
          </a:p>
        </p:txBody>
      </p:sp>
      <p:cxnSp>
        <p:nvCxnSpPr>
          <p:cNvPr id="50" name="Straight Arrow Connector 49"/>
          <p:cNvCxnSpPr>
            <a:stCxn id="17" idx="2"/>
            <a:endCxn id="14" idx="0"/>
          </p:cNvCxnSpPr>
          <p:nvPr/>
        </p:nvCxnSpPr>
        <p:spPr>
          <a:xfrm>
            <a:off x="5242248" y="1656449"/>
            <a:ext cx="4249" cy="210321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16" idx="2"/>
            <a:endCxn id="31" idx="0"/>
          </p:cNvCxnSpPr>
          <p:nvPr/>
        </p:nvCxnSpPr>
        <p:spPr>
          <a:xfrm flipH="1">
            <a:off x="3365429" y="5291744"/>
            <a:ext cx="9111" cy="18288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AutoShape 11"/>
          <p:cNvSpPr>
            <a:spLocks noChangeArrowheads="1"/>
          </p:cNvSpPr>
          <p:nvPr/>
        </p:nvSpPr>
        <p:spPr bwMode="auto">
          <a:xfrm>
            <a:off x="6175728" y="4733100"/>
            <a:ext cx="1806575" cy="554037"/>
          </a:xfrm>
          <a:prstGeom prst="flowChartAlternateProcess">
            <a:avLst/>
          </a:prstGeom>
          <a:solidFill>
            <a:srgbClr val="1E5AAE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9pPr>
          </a:lstStyle>
          <a:p>
            <a:pPr algn="ctr" eaLnBrk="1">
              <a:buClrTx/>
              <a:buFontTx/>
              <a:buNone/>
            </a:pPr>
            <a:r>
              <a:rPr lang="en-US" altLang="en-US" sz="1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Telecom experts</a:t>
            </a:r>
          </a:p>
          <a:p>
            <a:pPr algn="ctr" eaLnBrk="1">
              <a:buClrTx/>
              <a:buFontTx/>
              <a:buNone/>
            </a:pPr>
            <a:r>
              <a:rPr lang="en-US" altLang="en-US" sz="1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(TR)</a:t>
            </a:r>
            <a:endParaRPr lang="en-US" altLang="en-US" sz="12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90" name="AutoShape 10"/>
          <p:cNvSpPr>
            <a:spLocks noChangeArrowheads="1"/>
          </p:cNvSpPr>
          <p:nvPr/>
        </p:nvSpPr>
        <p:spPr bwMode="auto">
          <a:xfrm>
            <a:off x="2463851" y="3386801"/>
            <a:ext cx="1779333" cy="554038"/>
          </a:xfrm>
          <a:prstGeom prst="flowChartAlternateProcess">
            <a:avLst/>
          </a:prstGeom>
          <a:solidFill>
            <a:srgbClr val="33CC66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  <a:ea typeface="DejaVu Sans" charset="0"/>
                <a:cs typeface="DejaVu Sans" charset="0"/>
              </a:rPr>
              <a:t>CERN accelerator and </a:t>
            </a: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  <a:ea typeface="DejaVu Sans" charset="0"/>
                <a:cs typeface="DejaVu Sans" charset="0"/>
              </a:rPr>
              <a:t>experiment </a:t>
            </a: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  <a:ea typeface="DejaVu Sans" charset="0"/>
                <a:cs typeface="DejaVu Sans" charset="0"/>
              </a:rPr>
              <a:t>control rooms</a:t>
            </a:r>
          </a:p>
        </p:txBody>
      </p:sp>
      <p:sp>
        <p:nvSpPr>
          <p:cNvPr id="97" name="AutoShape 28"/>
          <p:cNvSpPr>
            <a:spLocks noChangeArrowheads="1"/>
          </p:cNvSpPr>
          <p:nvPr/>
        </p:nvSpPr>
        <p:spPr bwMode="auto">
          <a:xfrm>
            <a:off x="6039367" y="5475643"/>
            <a:ext cx="2291833" cy="554038"/>
          </a:xfrm>
          <a:prstGeom prst="flowChartTerminator">
            <a:avLst/>
          </a:prstGeom>
          <a:solidFill>
            <a:srgbClr val="33CC66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9pPr>
          </a:lstStyle>
          <a:p>
            <a:pPr algn="ctr" eaLnBrk="1">
              <a:buClrTx/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</a:rPr>
              <a:t>External Entities </a:t>
            </a:r>
            <a:br>
              <a:rPr lang="en-US" altLang="en-US" sz="1200" dirty="0">
                <a:solidFill>
                  <a:srgbClr val="000000"/>
                </a:solidFill>
              </a:rPr>
            </a:br>
            <a:r>
              <a:rPr lang="en-US" altLang="en-US" sz="1200" dirty="0" smtClean="0">
                <a:solidFill>
                  <a:srgbClr val="000000"/>
                </a:solidFill>
              </a:rPr>
              <a:t>(Vendors, Telecom operators…</a:t>
            </a:r>
            <a:endParaRPr lang="en-US" altLang="en-US" sz="1200" dirty="0">
              <a:solidFill>
                <a:srgbClr val="000000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241967" y="2246533"/>
            <a:ext cx="18087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" indent="0">
              <a:buNone/>
            </a:pPr>
            <a:r>
              <a:rPr lang="en-GB" sz="1400" i="1" dirty="0" smtClean="0"/>
              <a:t>Standard incidents</a:t>
            </a:r>
            <a:br>
              <a:rPr lang="en-GB" sz="1400" i="1" dirty="0" smtClean="0"/>
            </a:br>
            <a:r>
              <a:rPr lang="en-GB" sz="1400" i="1" dirty="0" smtClean="0"/>
              <a:t>and user support</a:t>
            </a:r>
            <a:endParaRPr lang="en-GB" sz="1400" i="1" dirty="0"/>
          </a:p>
        </p:txBody>
      </p:sp>
      <p:sp>
        <p:nvSpPr>
          <p:cNvPr id="99" name="TextBox 98"/>
          <p:cNvSpPr txBox="1"/>
          <p:nvPr/>
        </p:nvSpPr>
        <p:spPr>
          <a:xfrm>
            <a:off x="227411" y="3568882"/>
            <a:ext cx="19752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/>
              <a:t>Service Monitoring</a:t>
            </a:r>
          </a:p>
          <a:p>
            <a:r>
              <a:rPr lang="en-GB" sz="1400" i="1" dirty="0" smtClean="0"/>
              <a:t>And advanced support</a:t>
            </a:r>
            <a:endParaRPr lang="en-GB" sz="1400" i="1" dirty="0"/>
          </a:p>
        </p:txBody>
      </p:sp>
      <p:cxnSp>
        <p:nvCxnSpPr>
          <p:cNvPr id="101" name="Elbow Connector 100"/>
          <p:cNvCxnSpPr>
            <a:stCxn id="90" idx="2"/>
            <a:endCxn id="15" idx="1"/>
          </p:cNvCxnSpPr>
          <p:nvPr/>
        </p:nvCxnSpPr>
        <p:spPr>
          <a:xfrm rot="16200000" flipH="1">
            <a:off x="3834653" y="3459703"/>
            <a:ext cx="172820" cy="1135091"/>
          </a:xfrm>
          <a:prstGeom prst="bentConnector2">
            <a:avLst/>
          </a:prstGeom>
          <a:ln>
            <a:solidFill>
              <a:schemeClr val="accent6">
                <a:lumMod val="5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Elbow Connector 103"/>
          <p:cNvCxnSpPr>
            <a:stCxn id="32" idx="2"/>
            <a:endCxn id="15" idx="3"/>
          </p:cNvCxnSpPr>
          <p:nvPr/>
        </p:nvCxnSpPr>
        <p:spPr>
          <a:xfrm rot="5400000">
            <a:off x="6497858" y="3423186"/>
            <a:ext cx="187906" cy="1193041"/>
          </a:xfrm>
          <a:prstGeom prst="bentConnector2">
            <a:avLst/>
          </a:prstGeom>
          <a:ln>
            <a:solidFill>
              <a:schemeClr val="accent6">
                <a:lumMod val="75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144543" y="4420212"/>
            <a:ext cx="23260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" indent="0">
              <a:buNone/>
            </a:pPr>
            <a:r>
              <a:rPr lang="en-GB" sz="1400" i="1" dirty="0" smtClean="0"/>
              <a:t>Advanced incident  </a:t>
            </a:r>
          </a:p>
          <a:p>
            <a:pPr marL="36576" indent="0">
              <a:buNone/>
            </a:pPr>
            <a:r>
              <a:rPr lang="en-GB" sz="1400" i="1" dirty="0"/>
              <a:t>a</a:t>
            </a:r>
            <a:r>
              <a:rPr lang="en-GB" sz="1400" i="1" dirty="0" smtClean="0"/>
              <a:t>nd problem management</a:t>
            </a:r>
            <a:endParaRPr lang="en-GB" sz="1400" i="1" dirty="0"/>
          </a:p>
        </p:txBody>
      </p:sp>
      <p:sp>
        <p:nvSpPr>
          <p:cNvPr id="107" name="Rectangle 106"/>
          <p:cNvSpPr/>
          <p:nvPr/>
        </p:nvSpPr>
        <p:spPr>
          <a:xfrm>
            <a:off x="6097032" y="3115915"/>
            <a:ext cx="2234168" cy="1043375"/>
          </a:xfrm>
          <a:prstGeom prst="rect">
            <a:avLst/>
          </a:prstGeom>
          <a:noFill/>
          <a:ln>
            <a:solidFill>
              <a:srgbClr val="0B387C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1" name="Straight Connector 110"/>
          <p:cNvCxnSpPr/>
          <p:nvPr/>
        </p:nvCxnSpPr>
        <p:spPr>
          <a:xfrm flipH="1" flipV="1">
            <a:off x="200048" y="3293103"/>
            <a:ext cx="8882167" cy="9887"/>
          </a:xfrm>
          <a:prstGeom prst="line">
            <a:avLst/>
          </a:prstGeom>
          <a:ln>
            <a:solidFill>
              <a:srgbClr val="FFC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Elbow Connector 112"/>
          <p:cNvCxnSpPr>
            <a:stCxn id="14" idx="1"/>
          </p:cNvCxnSpPr>
          <p:nvPr/>
        </p:nvCxnSpPr>
        <p:spPr>
          <a:xfrm rot="10800000" flipV="1">
            <a:off x="4034109" y="2004882"/>
            <a:ext cx="380753" cy="449125"/>
          </a:xfrm>
          <a:prstGeom prst="bentConnector2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/>
          <p:cNvCxnSpPr>
            <a:stCxn id="12" idx="3"/>
            <a:endCxn id="27" idx="1"/>
          </p:cNvCxnSpPr>
          <p:nvPr/>
        </p:nvCxnSpPr>
        <p:spPr>
          <a:xfrm>
            <a:off x="4972732" y="2747591"/>
            <a:ext cx="459065" cy="2226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/>
          <p:cNvCxnSpPr>
            <a:stCxn id="82" idx="2"/>
            <a:endCxn id="97" idx="0"/>
          </p:cNvCxnSpPr>
          <p:nvPr/>
        </p:nvCxnSpPr>
        <p:spPr>
          <a:xfrm>
            <a:off x="7079016" y="5287137"/>
            <a:ext cx="106268" cy="188506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2" name="Elbow Connector 131"/>
          <p:cNvCxnSpPr>
            <a:stCxn id="15" idx="2"/>
            <a:endCxn id="16" idx="3"/>
          </p:cNvCxnSpPr>
          <p:nvPr/>
        </p:nvCxnSpPr>
        <p:spPr>
          <a:xfrm rot="5400000">
            <a:off x="4694988" y="4467764"/>
            <a:ext cx="181726" cy="912198"/>
          </a:xfrm>
          <a:prstGeom prst="bentConnector2">
            <a:avLst/>
          </a:prstGeom>
          <a:ln>
            <a:solidFill>
              <a:srgbClr val="0C377B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stCxn id="15" idx="2"/>
            <a:endCxn id="82" idx="1"/>
          </p:cNvCxnSpPr>
          <p:nvPr/>
        </p:nvCxnSpPr>
        <p:spPr>
          <a:xfrm rot="16200000" flipH="1">
            <a:off x="5620280" y="4454670"/>
            <a:ext cx="177119" cy="933778"/>
          </a:xfrm>
          <a:prstGeom prst="bentConnector2">
            <a:avLst/>
          </a:prstGeom>
          <a:ln>
            <a:solidFill>
              <a:srgbClr val="0C377B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/>
          <p:cNvCxnSpPr>
            <a:stCxn id="27" idx="2"/>
            <a:endCxn id="15" idx="0"/>
          </p:cNvCxnSpPr>
          <p:nvPr/>
        </p:nvCxnSpPr>
        <p:spPr>
          <a:xfrm flipH="1">
            <a:off x="5241950" y="3039456"/>
            <a:ext cx="933778" cy="354862"/>
          </a:xfrm>
          <a:prstGeom prst="straightConnector1">
            <a:avLst/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/>
          <p:cNvCxnSpPr/>
          <p:nvPr/>
        </p:nvCxnSpPr>
        <p:spPr>
          <a:xfrm flipH="1" flipV="1">
            <a:off x="200048" y="5384434"/>
            <a:ext cx="8882167" cy="9887"/>
          </a:xfrm>
          <a:prstGeom prst="line">
            <a:avLst/>
          </a:prstGeom>
          <a:ln>
            <a:solidFill>
              <a:srgbClr val="FFC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6" name="TextBox 175"/>
          <p:cNvSpPr txBox="1"/>
          <p:nvPr/>
        </p:nvSpPr>
        <p:spPr>
          <a:xfrm>
            <a:off x="93318" y="5396399"/>
            <a:ext cx="23260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" indent="0">
              <a:buNone/>
            </a:pPr>
            <a:r>
              <a:rPr lang="en-GB" sz="1400" i="1" dirty="0" smtClean="0"/>
              <a:t>External support and collaboration</a:t>
            </a:r>
            <a:endParaRPr lang="en-GB" sz="1400" i="1" dirty="0"/>
          </a:p>
        </p:txBody>
      </p:sp>
      <p:sp>
        <p:nvSpPr>
          <p:cNvPr id="60" name="Rectangle 3"/>
          <p:cNvSpPr>
            <a:spLocks noChangeArrowheads="1"/>
          </p:cNvSpPr>
          <p:nvPr/>
        </p:nvSpPr>
        <p:spPr bwMode="auto">
          <a:xfrm flipV="1">
            <a:off x="6130926" y="3098082"/>
            <a:ext cx="2139861" cy="45719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 anchor="ctr"/>
          <a:lstStyle/>
          <a:p>
            <a:endParaRPr lang="en-US" altLang="en-US"/>
          </a:p>
        </p:txBody>
      </p:sp>
      <p:cxnSp>
        <p:nvCxnSpPr>
          <p:cNvPr id="141" name="Elbow Connector 140"/>
          <p:cNvCxnSpPr>
            <a:stCxn id="27" idx="3"/>
            <a:endCxn id="32" idx="0"/>
          </p:cNvCxnSpPr>
          <p:nvPr/>
        </p:nvCxnSpPr>
        <p:spPr>
          <a:xfrm>
            <a:off x="6919659" y="2749817"/>
            <a:ext cx="268672" cy="621900"/>
          </a:xfrm>
          <a:prstGeom prst="bentConnector2">
            <a:avLst/>
          </a:prstGeom>
          <a:ln>
            <a:solidFill>
              <a:srgbClr val="0C377B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>
            <a:stCxn id="12" idx="2"/>
            <a:endCxn id="15" idx="0"/>
          </p:cNvCxnSpPr>
          <p:nvPr/>
        </p:nvCxnSpPr>
        <p:spPr>
          <a:xfrm>
            <a:off x="4075001" y="3024610"/>
            <a:ext cx="1166949" cy="369708"/>
          </a:xfrm>
          <a:prstGeom prst="straightConnector1">
            <a:avLst/>
          </a:prstGeom>
          <a:ln>
            <a:solidFill>
              <a:srgbClr val="00206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906780" y="6356350"/>
            <a:ext cx="7171576" cy="365125"/>
          </a:xfrm>
        </p:spPr>
        <p:txBody>
          <a:bodyPr/>
          <a:lstStyle/>
          <a:p>
            <a:r>
              <a:rPr lang="en-GB" dirty="0" smtClean="0"/>
              <a:t>04.12.2018		</a:t>
            </a:r>
            <a:r>
              <a:rPr lang="en-GB" dirty="0"/>
              <a:t> </a:t>
            </a:r>
            <a:r>
              <a:rPr lang="en-GB" dirty="0"/>
              <a:t>Balancing projects and operations in IT/CS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713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AutoShape 11"/>
          <p:cNvSpPr>
            <a:spLocks noChangeArrowheads="1"/>
          </p:cNvSpPr>
          <p:nvPr/>
        </p:nvSpPr>
        <p:spPr bwMode="auto">
          <a:xfrm>
            <a:off x="3998237" y="3814786"/>
            <a:ext cx="1806575" cy="554037"/>
          </a:xfrm>
          <a:prstGeom prst="flowChartAlternateProcess">
            <a:avLst/>
          </a:prstGeom>
          <a:solidFill>
            <a:srgbClr val="1E5AAE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9pPr>
          </a:lstStyle>
          <a:p>
            <a:pPr algn="ctr" eaLnBrk="1">
              <a:buClrTx/>
              <a:buFontTx/>
              <a:buNone/>
            </a:pPr>
            <a:r>
              <a:rPr lang="en-US" altLang="en-US" sz="1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Deployment specialists</a:t>
            </a:r>
            <a:br>
              <a:rPr lang="en-US" altLang="en-US" sz="1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en-US" altLang="en-US" sz="1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(DO)</a:t>
            </a:r>
            <a:endParaRPr lang="en-US" altLang="en-US" sz="12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Projects vs Operations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76" y="2805414"/>
            <a:ext cx="1906588" cy="2894801"/>
          </a:xfrm>
        </p:spPr>
        <p:txBody>
          <a:bodyPr/>
          <a:lstStyle/>
          <a:p>
            <a:endParaRPr lang="en-GB" dirty="0" smtClean="0"/>
          </a:p>
          <a:p>
            <a:pPr marL="36576" indent="0">
              <a:buNone/>
            </a:pPr>
            <a:endParaRPr lang="en-GB" sz="1800" dirty="0" smtClean="0"/>
          </a:p>
          <a:p>
            <a:pPr marL="36576" indent="0">
              <a:buNone/>
            </a:pPr>
            <a:endParaRPr lang="en-GB" sz="800" dirty="0" smtClean="0"/>
          </a:p>
          <a:p>
            <a:pPr marL="36576" indent="0">
              <a:buNone/>
            </a:pP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 smtClean="0"/>
              <a:t>  </a:t>
            </a:r>
            <a:br>
              <a:rPr lang="en-GB" sz="1800" dirty="0" smtClean="0"/>
            </a:br>
            <a:r>
              <a:rPr lang="en-GB" sz="1800" dirty="0" smtClean="0"/>
              <a:t>           </a:t>
            </a:r>
            <a:endParaRPr lang="en-GB" sz="1800" dirty="0"/>
          </a:p>
          <a:p>
            <a:pPr marL="36576" indent="0">
              <a:buNone/>
            </a:pPr>
            <a:endParaRPr lang="en-GB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2" name="AutoShape 7"/>
          <p:cNvSpPr>
            <a:spLocks noChangeArrowheads="1"/>
          </p:cNvSpPr>
          <p:nvPr/>
        </p:nvSpPr>
        <p:spPr bwMode="auto">
          <a:xfrm>
            <a:off x="4339259" y="2303340"/>
            <a:ext cx="1814476" cy="554038"/>
          </a:xfrm>
          <a:prstGeom prst="flowChartAlternateProcess">
            <a:avLst/>
          </a:prstGeom>
          <a:solidFill>
            <a:srgbClr val="83CA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9pPr>
          </a:lstStyle>
          <a:p>
            <a:pPr algn="ctr" eaLnBrk="1">
              <a:buClrTx/>
              <a:buFontTx/>
              <a:buNone/>
            </a:pPr>
            <a:r>
              <a:rPr lang="en-US" altLang="en-US" sz="1200" dirty="0" smtClean="0">
                <a:solidFill>
                  <a:srgbClr val="000000"/>
                </a:solidFill>
              </a:rPr>
              <a:t>Network 2</a:t>
            </a:r>
            <a:r>
              <a:rPr lang="en-US" altLang="en-US" sz="1200" baseline="30000" dirty="0" smtClean="0">
                <a:solidFill>
                  <a:srgbClr val="000000"/>
                </a:solidFill>
              </a:rPr>
              <a:t>nd</a:t>
            </a:r>
            <a:r>
              <a:rPr lang="en-US" altLang="en-US" sz="1200" dirty="0" smtClean="0">
                <a:solidFill>
                  <a:srgbClr val="000000"/>
                </a:solidFill>
              </a:rPr>
              <a:t> line Support</a:t>
            </a:r>
            <a:r>
              <a:rPr lang="en-US" altLang="en-US" sz="1200" dirty="0">
                <a:solidFill>
                  <a:srgbClr val="000000"/>
                </a:solidFill>
              </a:rPr>
              <a:t/>
            </a:r>
            <a:br>
              <a:rPr lang="en-US" altLang="en-US" sz="1200" dirty="0">
                <a:solidFill>
                  <a:srgbClr val="000000"/>
                </a:solidFill>
              </a:rPr>
            </a:br>
            <a:r>
              <a:rPr lang="en-US" altLang="en-US" sz="1200" dirty="0" smtClean="0">
                <a:solidFill>
                  <a:srgbClr val="000000"/>
                </a:solidFill>
              </a:rPr>
              <a:t>(IT 2</a:t>
            </a:r>
            <a:r>
              <a:rPr lang="en-US" altLang="en-US" sz="1200" baseline="30000" dirty="0" smtClean="0">
                <a:solidFill>
                  <a:srgbClr val="000000"/>
                </a:solidFill>
              </a:rPr>
              <a:t>nd</a:t>
            </a:r>
            <a:r>
              <a:rPr lang="en-US" altLang="en-US" sz="1200" dirty="0" smtClean="0">
                <a:solidFill>
                  <a:srgbClr val="000000"/>
                </a:solidFill>
              </a:rPr>
              <a:t> line contract)</a:t>
            </a:r>
            <a:endParaRPr lang="en-US" altLang="en-US" sz="1200" dirty="0">
              <a:solidFill>
                <a:srgbClr val="000000"/>
              </a:solidFill>
            </a:endParaRPr>
          </a:p>
        </p:txBody>
      </p:sp>
      <p:sp>
        <p:nvSpPr>
          <p:cNvPr id="14" name="AutoShape 9"/>
          <p:cNvSpPr>
            <a:spLocks noChangeArrowheads="1"/>
          </p:cNvSpPr>
          <p:nvPr/>
        </p:nvSpPr>
        <p:spPr bwMode="auto">
          <a:xfrm>
            <a:off x="4398097" y="1866770"/>
            <a:ext cx="1680035" cy="276225"/>
          </a:xfrm>
          <a:prstGeom prst="flowChartProcess">
            <a:avLst/>
          </a:prstGeom>
          <a:solidFill>
            <a:srgbClr val="83CA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9pPr>
          </a:lstStyle>
          <a:p>
            <a:pPr algn="ctr" eaLnBrk="1">
              <a:buClrTx/>
              <a:buFontTx/>
              <a:buNone/>
            </a:pPr>
            <a:r>
              <a:rPr lang="en-US" altLang="en-US" sz="1200">
                <a:solidFill>
                  <a:srgbClr val="000000"/>
                </a:solidFill>
              </a:rPr>
              <a:t>Service Desk</a:t>
            </a:r>
          </a:p>
        </p:txBody>
      </p:sp>
      <p:sp>
        <p:nvSpPr>
          <p:cNvPr id="15" name="AutoShape 10"/>
          <p:cNvSpPr>
            <a:spLocks noChangeArrowheads="1"/>
          </p:cNvSpPr>
          <p:nvPr/>
        </p:nvSpPr>
        <p:spPr bwMode="auto">
          <a:xfrm>
            <a:off x="3692755" y="3090956"/>
            <a:ext cx="3107485" cy="431872"/>
          </a:xfrm>
          <a:prstGeom prst="flowChartAlternateProcess">
            <a:avLst/>
          </a:prstGeom>
          <a:solidFill>
            <a:srgbClr val="1E5AAE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9pPr>
          </a:lstStyle>
          <a:p>
            <a:pPr algn="ctr" eaLnBrk="1">
              <a:buClrTx/>
              <a:buFontTx/>
              <a:buNone/>
            </a:pPr>
            <a:r>
              <a:rPr lang="en-US" altLang="en-US" sz="1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Network and </a:t>
            </a:r>
            <a:r>
              <a:rPr lang="en-US" altLang="en-US" sz="1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Telecom </a:t>
            </a:r>
            <a:r>
              <a:rPr lang="en-US" altLang="en-U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Operations </a:t>
            </a:r>
            <a:r>
              <a:rPr lang="en-US" altLang="en-US" sz="1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/>
            </a:r>
            <a:br>
              <a:rPr lang="en-US" altLang="en-US" sz="1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en-US" altLang="en-US" sz="1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(</a:t>
            </a:r>
            <a:r>
              <a:rPr lang="en-US" altLang="en-US" sz="1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Netcom in DO)</a:t>
            </a:r>
            <a:endParaRPr lang="en-US" altLang="en-US" sz="12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6" name="AutoShape 11"/>
          <p:cNvSpPr>
            <a:spLocks noChangeArrowheads="1"/>
          </p:cNvSpPr>
          <p:nvPr/>
        </p:nvSpPr>
        <p:spPr bwMode="auto">
          <a:xfrm>
            <a:off x="1544088" y="3824474"/>
            <a:ext cx="1910425" cy="554037"/>
          </a:xfrm>
          <a:prstGeom prst="flowChartAlternateProcess">
            <a:avLst/>
          </a:prstGeom>
          <a:solidFill>
            <a:srgbClr val="1E5AAE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9pPr>
          </a:lstStyle>
          <a:p>
            <a:pPr algn="ctr" eaLnBrk="1">
              <a:buClrTx/>
              <a:buFontTx/>
              <a:buNone/>
            </a:pPr>
            <a:r>
              <a:rPr lang="en-US" altLang="en-U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Network </a:t>
            </a:r>
            <a:r>
              <a:rPr lang="en-US" altLang="en-US" sz="1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&amp; software experts</a:t>
            </a:r>
            <a:br>
              <a:rPr lang="en-US" altLang="en-US" sz="1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en-US" altLang="en-US" sz="1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(</a:t>
            </a:r>
            <a:r>
              <a:rPr lang="en-US" altLang="en-US" sz="1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CE,CT</a:t>
            </a:r>
            <a:r>
              <a:rPr lang="en-US" altLang="en-US" sz="1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)</a:t>
            </a:r>
            <a:endParaRPr lang="en-US" altLang="en-US" sz="12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7" name="AutoShape 12"/>
          <p:cNvSpPr>
            <a:spLocks noChangeArrowheads="1"/>
          </p:cNvSpPr>
          <p:nvPr/>
        </p:nvSpPr>
        <p:spPr bwMode="auto">
          <a:xfrm>
            <a:off x="4195333" y="1102411"/>
            <a:ext cx="2199491" cy="554038"/>
          </a:xfrm>
          <a:prstGeom prst="flowChartTerminator">
            <a:avLst/>
          </a:prstGeom>
          <a:solidFill>
            <a:srgbClr val="33CC66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9pPr>
          </a:lstStyle>
          <a:p>
            <a:pPr algn="ctr" eaLnBrk="1">
              <a:buClrTx/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</a:rPr>
              <a:t>CERN </a:t>
            </a:r>
            <a:r>
              <a:rPr lang="en-US" altLang="en-US" sz="1200" dirty="0" smtClean="0">
                <a:solidFill>
                  <a:srgbClr val="000000"/>
                </a:solidFill>
              </a:rPr>
              <a:t>Users (</a:t>
            </a:r>
            <a:r>
              <a:rPr lang="en-US" altLang="en-US" sz="1200" dirty="0" err="1" smtClean="0">
                <a:solidFill>
                  <a:srgbClr val="000000"/>
                </a:solidFill>
              </a:rPr>
              <a:t>eg</a:t>
            </a:r>
            <a:r>
              <a:rPr lang="en-US" altLang="en-US" sz="1200" dirty="0" smtClean="0">
                <a:solidFill>
                  <a:srgbClr val="000000"/>
                </a:solidFill>
              </a:rPr>
              <a:t>. Experiments)</a:t>
            </a:r>
            <a:endParaRPr lang="en-US" altLang="en-US" sz="1200" dirty="0">
              <a:solidFill>
                <a:srgbClr val="000000"/>
              </a:solidFill>
            </a:endParaRPr>
          </a:p>
        </p:txBody>
      </p:sp>
      <p:sp>
        <p:nvSpPr>
          <p:cNvPr id="31" name="AutoShape 28"/>
          <p:cNvSpPr>
            <a:spLocks noChangeArrowheads="1"/>
          </p:cNvSpPr>
          <p:nvPr/>
        </p:nvSpPr>
        <p:spPr bwMode="auto">
          <a:xfrm>
            <a:off x="4065589" y="5252551"/>
            <a:ext cx="2065337" cy="554038"/>
          </a:xfrm>
          <a:prstGeom prst="flowChartTerminator">
            <a:avLst/>
          </a:prstGeom>
          <a:solidFill>
            <a:srgbClr val="33CC66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9pPr>
          </a:lstStyle>
          <a:p>
            <a:pPr algn="ctr" eaLnBrk="1">
              <a:buClrTx/>
              <a:buFontTx/>
              <a:buNone/>
            </a:pPr>
            <a:r>
              <a:rPr lang="en-US" altLang="en-US" sz="1200" dirty="0" smtClean="0">
                <a:solidFill>
                  <a:srgbClr val="000000"/>
                </a:solidFill>
              </a:rPr>
              <a:t>Group management</a:t>
            </a:r>
            <a:endParaRPr lang="en-US" altLang="en-US" sz="1200" dirty="0">
              <a:solidFill>
                <a:srgbClr val="000000"/>
              </a:solidFill>
            </a:endParaRPr>
          </a:p>
        </p:txBody>
      </p:sp>
      <p:cxnSp>
        <p:nvCxnSpPr>
          <p:cNvPr id="50" name="Straight Arrow Connector 49"/>
          <p:cNvCxnSpPr>
            <a:stCxn id="17" idx="2"/>
            <a:endCxn id="14" idx="0"/>
          </p:cNvCxnSpPr>
          <p:nvPr/>
        </p:nvCxnSpPr>
        <p:spPr>
          <a:xfrm>
            <a:off x="5242248" y="1656449"/>
            <a:ext cx="4249" cy="210321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AutoShape 11"/>
          <p:cNvSpPr>
            <a:spLocks noChangeArrowheads="1"/>
          </p:cNvSpPr>
          <p:nvPr/>
        </p:nvSpPr>
        <p:spPr bwMode="auto">
          <a:xfrm>
            <a:off x="6228862" y="3811580"/>
            <a:ext cx="1806575" cy="554037"/>
          </a:xfrm>
          <a:prstGeom prst="flowChartAlternateProcess">
            <a:avLst/>
          </a:prstGeom>
          <a:solidFill>
            <a:srgbClr val="1E5AAE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9pPr>
          </a:lstStyle>
          <a:p>
            <a:pPr algn="ctr" eaLnBrk="1">
              <a:buClrTx/>
              <a:buFontTx/>
              <a:buNone/>
            </a:pPr>
            <a:r>
              <a:rPr lang="en-US" altLang="en-US" sz="1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Telecom experts</a:t>
            </a:r>
          </a:p>
          <a:p>
            <a:pPr algn="ctr" eaLnBrk="1">
              <a:buClrTx/>
              <a:buFontTx/>
              <a:buNone/>
            </a:pPr>
            <a:r>
              <a:rPr lang="en-US" altLang="en-US" sz="1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(TR)</a:t>
            </a:r>
            <a:endParaRPr lang="en-US" altLang="en-US" sz="12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241967" y="2246533"/>
            <a:ext cx="18087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" indent="0">
              <a:buNone/>
            </a:pPr>
            <a:r>
              <a:rPr lang="en-GB" sz="1400" i="1" dirty="0" smtClean="0"/>
              <a:t>Operations Standard requests</a:t>
            </a:r>
          </a:p>
          <a:p>
            <a:pPr marL="36576" indent="0">
              <a:buNone/>
            </a:pPr>
            <a:r>
              <a:rPr lang="en-US" sz="1400" i="1" dirty="0" smtClean="0"/>
              <a:t>Small deployments</a:t>
            </a:r>
            <a:endParaRPr lang="en-GB" sz="1400" i="1" dirty="0"/>
          </a:p>
        </p:txBody>
      </p:sp>
      <p:sp>
        <p:nvSpPr>
          <p:cNvPr id="106" name="TextBox 105"/>
          <p:cNvSpPr txBox="1"/>
          <p:nvPr/>
        </p:nvSpPr>
        <p:spPr>
          <a:xfrm>
            <a:off x="159261" y="4626042"/>
            <a:ext cx="29213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" indent="0">
              <a:buNone/>
            </a:pPr>
            <a:r>
              <a:rPr lang="en-GB" sz="1400" i="1" dirty="0" smtClean="0"/>
              <a:t>Projects, advanced requests</a:t>
            </a:r>
            <a:br>
              <a:rPr lang="en-GB" sz="1400" i="1" dirty="0" smtClean="0"/>
            </a:br>
            <a:r>
              <a:rPr lang="en-GB" sz="1400" i="1" dirty="0" smtClean="0"/>
              <a:t>Large deployments</a:t>
            </a:r>
            <a:endParaRPr lang="en-GB" sz="1400" i="1" dirty="0"/>
          </a:p>
        </p:txBody>
      </p:sp>
      <p:cxnSp>
        <p:nvCxnSpPr>
          <p:cNvPr id="111" name="Straight Connector 110"/>
          <p:cNvCxnSpPr/>
          <p:nvPr/>
        </p:nvCxnSpPr>
        <p:spPr>
          <a:xfrm flipH="1" flipV="1">
            <a:off x="144543" y="4088599"/>
            <a:ext cx="8882167" cy="9887"/>
          </a:xfrm>
          <a:prstGeom prst="line">
            <a:avLst/>
          </a:prstGeom>
          <a:ln>
            <a:solidFill>
              <a:srgbClr val="FFC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Elbow Connector 112"/>
          <p:cNvCxnSpPr>
            <a:stCxn id="14" idx="2"/>
            <a:endCxn id="12" idx="0"/>
          </p:cNvCxnSpPr>
          <p:nvPr/>
        </p:nvCxnSpPr>
        <p:spPr>
          <a:xfrm rot="16200000" flipH="1">
            <a:off x="5162134" y="2218976"/>
            <a:ext cx="160345" cy="8382"/>
          </a:xfrm>
          <a:prstGeom prst="bentConnector3">
            <a:avLst>
              <a:gd name="adj1" fmla="val 50000"/>
            </a:avLst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/>
          <p:cNvCxnSpPr>
            <a:stCxn id="31" idx="0"/>
            <a:endCxn id="82" idx="2"/>
          </p:cNvCxnSpPr>
          <p:nvPr/>
        </p:nvCxnSpPr>
        <p:spPr>
          <a:xfrm flipV="1">
            <a:off x="5098258" y="4365617"/>
            <a:ext cx="2033892" cy="886934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>
            <a:stCxn id="12" idx="2"/>
            <a:endCxn id="15" idx="0"/>
          </p:cNvCxnSpPr>
          <p:nvPr/>
        </p:nvCxnSpPr>
        <p:spPr>
          <a:xfrm>
            <a:off x="5246497" y="2857378"/>
            <a:ext cx="1" cy="233578"/>
          </a:xfrm>
          <a:prstGeom prst="straightConnector1">
            <a:avLst/>
          </a:prstGeom>
          <a:ln>
            <a:solidFill>
              <a:srgbClr val="00206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15" idx="2"/>
            <a:endCxn id="16" idx="0"/>
          </p:cNvCxnSpPr>
          <p:nvPr/>
        </p:nvCxnSpPr>
        <p:spPr>
          <a:xfrm flipH="1">
            <a:off x="2499301" y="3522828"/>
            <a:ext cx="2747197" cy="301646"/>
          </a:xfrm>
          <a:prstGeom prst="straightConnector1">
            <a:avLst/>
          </a:prstGeom>
          <a:ln>
            <a:solidFill>
              <a:srgbClr val="00206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15" idx="2"/>
            <a:endCxn id="82" idx="0"/>
          </p:cNvCxnSpPr>
          <p:nvPr/>
        </p:nvCxnSpPr>
        <p:spPr>
          <a:xfrm>
            <a:off x="5246498" y="3522828"/>
            <a:ext cx="1885652" cy="288752"/>
          </a:xfrm>
          <a:prstGeom prst="straightConnector1">
            <a:avLst/>
          </a:prstGeom>
          <a:ln>
            <a:solidFill>
              <a:srgbClr val="00206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endCxn id="51" idx="0"/>
          </p:cNvCxnSpPr>
          <p:nvPr/>
        </p:nvCxnSpPr>
        <p:spPr>
          <a:xfrm flipH="1">
            <a:off x="4901525" y="3534761"/>
            <a:ext cx="336588" cy="280025"/>
          </a:xfrm>
          <a:prstGeom prst="straightConnector1">
            <a:avLst/>
          </a:prstGeom>
          <a:ln>
            <a:solidFill>
              <a:srgbClr val="00206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31" idx="0"/>
            <a:endCxn id="51" idx="2"/>
          </p:cNvCxnSpPr>
          <p:nvPr/>
        </p:nvCxnSpPr>
        <p:spPr>
          <a:xfrm flipH="1" flipV="1">
            <a:off x="4901525" y="4368823"/>
            <a:ext cx="196733" cy="883728"/>
          </a:xfrm>
          <a:prstGeom prst="straightConnector1">
            <a:avLst/>
          </a:prstGeom>
          <a:ln>
            <a:solidFill>
              <a:srgbClr val="00206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31" idx="0"/>
            <a:endCxn id="16" idx="2"/>
          </p:cNvCxnSpPr>
          <p:nvPr/>
        </p:nvCxnSpPr>
        <p:spPr>
          <a:xfrm flipH="1" flipV="1">
            <a:off x="2499301" y="4378511"/>
            <a:ext cx="2598957" cy="87404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16" idx="3"/>
            <a:endCxn id="51" idx="1"/>
          </p:cNvCxnSpPr>
          <p:nvPr/>
        </p:nvCxnSpPr>
        <p:spPr>
          <a:xfrm flipV="1">
            <a:off x="3454513" y="4091805"/>
            <a:ext cx="543724" cy="9688"/>
          </a:xfrm>
          <a:prstGeom prst="straightConnector1">
            <a:avLst/>
          </a:prstGeom>
          <a:ln>
            <a:solidFill>
              <a:srgbClr val="00206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stCxn id="82" idx="1"/>
            <a:endCxn id="51" idx="3"/>
          </p:cNvCxnSpPr>
          <p:nvPr/>
        </p:nvCxnSpPr>
        <p:spPr>
          <a:xfrm flipH="1">
            <a:off x="5804812" y="4088599"/>
            <a:ext cx="424050" cy="3206"/>
          </a:xfrm>
          <a:prstGeom prst="straightConnector1">
            <a:avLst/>
          </a:prstGeom>
          <a:ln>
            <a:solidFill>
              <a:srgbClr val="00206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906780" y="6356350"/>
            <a:ext cx="7171576" cy="365125"/>
          </a:xfrm>
        </p:spPr>
        <p:txBody>
          <a:bodyPr/>
          <a:lstStyle/>
          <a:p>
            <a:r>
              <a:rPr lang="en-GB" dirty="0" smtClean="0"/>
              <a:t>04.12.2018		</a:t>
            </a:r>
            <a:r>
              <a:rPr lang="en-GB" dirty="0"/>
              <a:t> </a:t>
            </a:r>
            <a:r>
              <a:rPr lang="en-GB" dirty="0"/>
              <a:t>Balancing projects and operations in IT/CS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4103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Request resolution rate by support level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76" y="2805414"/>
            <a:ext cx="1906588" cy="2894801"/>
          </a:xfrm>
        </p:spPr>
        <p:txBody>
          <a:bodyPr/>
          <a:lstStyle/>
          <a:p>
            <a:endParaRPr lang="en-GB" dirty="0" smtClean="0"/>
          </a:p>
          <a:p>
            <a:pPr marL="36576" indent="0">
              <a:buNone/>
            </a:pPr>
            <a:endParaRPr lang="en-GB" sz="1800" dirty="0" smtClean="0"/>
          </a:p>
          <a:p>
            <a:pPr marL="36576" indent="0">
              <a:buNone/>
            </a:pPr>
            <a:endParaRPr lang="en-GB" sz="800" dirty="0" smtClean="0"/>
          </a:p>
          <a:p>
            <a:pPr marL="36576" indent="0">
              <a:buNone/>
            </a:pP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 smtClean="0"/>
              <a:t>  </a:t>
            </a:r>
            <a:br>
              <a:rPr lang="en-GB" sz="1800" dirty="0" smtClean="0"/>
            </a:br>
            <a:r>
              <a:rPr lang="en-GB" sz="1800" dirty="0" smtClean="0"/>
              <a:t>           </a:t>
            </a:r>
            <a:endParaRPr lang="en-GB" sz="1800" dirty="0"/>
          </a:p>
          <a:p>
            <a:pPr marL="36576" indent="0">
              <a:buNone/>
            </a:pPr>
            <a:endParaRPr lang="en-GB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906780" y="6356350"/>
            <a:ext cx="7171576" cy="365125"/>
          </a:xfrm>
        </p:spPr>
        <p:txBody>
          <a:bodyPr/>
          <a:lstStyle/>
          <a:p>
            <a:r>
              <a:rPr lang="en-GB" dirty="0" smtClean="0"/>
              <a:t>04.12.2018		</a:t>
            </a:r>
            <a:r>
              <a:rPr lang="en-GB" dirty="0"/>
              <a:t> </a:t>
            </a:r>
            <a:r>
              <a:rPr lang="en-GB" dirty="0"/>
              <a:t>Balancing projects and operations in IT/CS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341" y="1167205"/>
            <a:ext cx="6131859" cy="4963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75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Projects vs Operations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76" y="2805414"/>
            <a:ext cx="1906588" cy="2894801"/>
          </a:xfrm>
        </p:spPr>
        <p:txBody>
          <a:bodyPr/>
          <a:lstStyle/>
          <a:p>
            <a:endParaRPr lang="en-GB" dirty="0" smtClean="0"/>
          </a:p>
          <a:p>
            <a:pPr marL="36576" indent="0">
              <a:buNone/>
            </a:pPr>
            <a:endParaRPr lang="en-GB" sz="1800" dirty="0" smtClean="0"/>
          </a:p>
          <a:p>
            <a:pPr marL="36576" indent="0">
              <a:buNone/>
            </a:pPr>
            <a:endParaRPr lang="en-GB" sz="800" dirty="0" smtClean="0"/>
          </a:p>
          <a:p>
            <a:pPr marL="36576" indent="0">
              <a:buNone/>
            </a:pP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 smtClean="0"/>
              <a:t>  </a:t>
            </a:r>
            <a:br>
              <a:rPr lang="en-GB" sz="1800" dirty="0" smtClean="0"/>
            </a:br>
            <a:r>
              <a:rPr lang="en-GB" sz="1800" dirty="0" smtClean="0"/>
              <a:t>           </a:t>
            </a:r>
            <a:endParaRPr lang="en-GB" sz="1800" dirty="0"/>
          </a:p>
          <a:p>
            <a:pPr marL="36576" indent="0">
              <a:buNone/>
            </a:pPr>
            <a:endParaRPr lang="en-GB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906780" y="6356350"/>
            <a:ext cx="7171576" cy="365125"/>
          </a:xfrm>
        </p:spPr>
        <p:txBody>
          <a:bodyPr/>
          <a:lstStyle/>
          <a:p>
            <a:r>
              <a:rPr lang="en-GB" dirty="0" smtClean="0"/>
              <a:t>04.12.2018		</a:t>
            </a:r>
            <a:r>
              <a:rPr lang="en-GB" dirty="0"/>
              <a:t> </a:t>
            </a:r>
            <a:r>
              <a:rPr lang="en-GB" dirty="0"/>
              <a:t>Balancing projects and operations in IT/CS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2784" y="1009561"/>
            <a:ext cx="8355685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Netcom in DO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Operations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Small infrastructure extensions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</a:t>
            </a:r>
            <a:r>
              <a:rPr lang="en-US" dirty="0" smtClean="0"/>
              <a:t>asic vendor cases (</a:t>
            </a:r>
            <a:r>
              <a:rPr lang="en-US" dirty="0" err="1" smtClean="0"/>
              <a:t>hw</a:t>
            </a:r>
            <a:r>
              <a:rPr lang="en-US" dirty="0" smtClean="0"/>
              <a:t> failure)</a:t>
            </a:r>
          </a:p>
          <a:p>
            <a:endParaRPr lang="en-US" sz="1400" dirty="0"/>
          </a:p>
          <a:p>
            <a:r>
              <a:rPr lang="en-US" dirty="0" smtClean="0"/>
              <a:t>Deployment specialists in DO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Internal and external network installation projects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Client relation, select and adapt standard solution, plan and deploy, financials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Within the team specialists for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experiments (advanced infrastructures) 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accelerators (much coordination needed)</a:t>
            </a:r>
          </a:p>
          <a:p>
            <a:endParaRPr lang="en-US" sz="1400" dirty="0"/>
          </a:p>
          <a:p>
            <a:r>
              <a:rPr lang="en-US" dirty="0" smtClean="0"/>
              <a:t>Engineering teams (CE, TR, CT)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Develop standard solutions (hardware, protocols, configuration)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Overall network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Software to manage infrastructure and configuration (CT)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Automate configuration (CE)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Telecom relies more on manual configuration (TR)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Higher level support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8533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_monitoring-ticketing_gbalazs" id="{C1F6130C-2AB5-42A3-95FF-5BD17ADD3596}" vid="{CBFF455B-D345-403E-A19F-C7A1DA12B57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CERN_monitoring-ticketing_gbalazs</Template>
  <TotalTime>4123</TotalTime>
  <Words>223</Words>
  <Application>Microsoft Office PowerPoint</Application>
  <PresentationFormat>On-screen Show (4:3)</PresentationFormat>
  <Paragraphs>87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DejaVu Sans</vt:lpstr>
      <vt:lpstr>CERNCorporate4-3</vt:lpstr>
      <vt:lpstr>PowerPoint Presentation</vt:lpstr>
      <vt:lpstr> Balancing projects and operations in IT/CS </vt:lpstr>
      <vt:lpstr>NOC Structure</vt:lpstr>
      <vt:lpstr>Projects vs Operations</vt:lpstr>
      <vt:lpstr>Request resolution rate by support level</vt:lpstr>
      <vt:lpstr>Projects vs Operations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Gyorgy Balazs</dc:creator>
  <cp:lastModifiedBy>Gyorgy Balazs</cp:lastModifiedBy>
  <cp:revision>78</cp:revision>
  <dcterms:created xsi:type="dcterms:W3CDTF">2015-04-02T12:33:08Z</dcterms:created>
  <dcterms:modified xsi:type="dcterms:W3CDTF">2018-12-04T11:08:29Z</dcterms:modified>
</cp:coreProperties>
</file>