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5"/>
  </p:notesMasterIdLst>
  <p:sldIdLst>
    <p:sldId id="259" r:id="rId2"/>
    <p:sldId id="256" r:id="rId3"/>
    <p:sldId id="266" r:id="rId4"/>
    <p:sldId id="267" r:id="rId5"/>
    <p:sldId id="274" r:id="rId6"/>
    <p:sldId id="275" r:id="rId7"/>
    <p:sldId id="272" r:id="rId8"/>
    <p:sldId id="273" r:id="rId9"/>
    <p:sldId id="271" r:id="rId10"/>
    <p:sldId id="269" r:id="rId11"/>
    <p:sldId id="270" r:id="rId12"/>
    <p:sldId id="265" r:id="rId13"/>
    <p:sldId id="276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84"/>
    <p:restoredTop sz="94455"/>
  </p:normalViewPr>
  <p:slideViewPr>
    <p:cSldViewPr snapToGrid="0" snapToObjects="1">
      <p:cViewPr varScale="1">
        <p:scale>
          <a:sx n="172" d="100"/>
          <a:sy n="172" d="100"/>
        </p:scale>
        <p:origin x="49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75D85E-5049-BE4F-B687-0FFBF87309BC}" type="datetimeFigureOut">
              <a:rPr lang="en-US" smtClean="0"/>
              <a:t>11/28/18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C58483-1170-DF43-BA14-392D0D441B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9876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93C6D9-F504-5A4F-B773-43AB9AD12045}" type="datetime1">
              <a:rPr lang="en-US" smtClean="0"/>
              <a:t>11/28/18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6A7B40-E429-4545-B5F7-1F76A99A18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7C690B-3A94-554B-8FB8-5A0C372E0D58}" type="datetime1">
              <a:rPr lang="en-US" smtClean="0"/>
              <a:t>11/28/18</a:t>
            </a:fld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6A7B40-E429-4545-B5F7-1F76A99A18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C844E4-63BE-B54F-AAD4-0087E0D36321}" type="datetime1">
              <a:rPr lang="en-US" smtClean="0"/>
              <a:t>11/28/18</a:t>
            </a:fld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6A7B40-E429-4545-B5F7-1F76A99A18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/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B518D-D7B7-0141-96CA-EE9F28D7BAE7}" type="datetime1">
              <a:rPr lang="en-US" smtClean="0"/>
              <a:t>11/28/18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A7B40-E429-4545-B5F7-1F76A99A18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791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/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/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/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74653A-B55A-2245-880B-DA03C0D6E9AA}" type="datetime1">
              <a:rPr lang="en-US" smtClean="0"/>
              <a:t>11/28/18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6A7B40-E429-4545-B5F7-1F76A99A18A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/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558C83-5E44-1A4B-BB2B-1778CB70CE69}" type="datetime1">
              <a:rPr lang="en-US" smtClean="0"/>
              <a:t>11/28/18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6A7B40-E429-4545-B5F7-1F76A99A18A0}" type="slidenum">
              <a:rPr lang="en-US" smtClean="0"/>
              <a:t>‹#›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F6AB56-AA80-B540-83F4-21159D77062F}" type="datetime1">
              <a:rPr lang="en-US" smtClean="0"/>
              <a:t>11/28/18</a:t>
            </a:fld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6A7B40-E429-4545-B5F7-1F76A99A18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D77E0A-DB6E-2048-BD01-6F21A914D96C}" type="datetime1">
              <a:rPr lang="en-US" smtClean="0"/>
              <a:t>11/28/18</a:t>
            </a:fld>
            <a:endParaRPr lang="en-U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6A7B40-E429-4545-B5F7-1F76A99A18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EB9DED-3618-E649-87EE-605488F1B9A6}" type="datetime1">
              <a:rPr lang="en-US" smtClean="0"/>
              <a:t>11/28/18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6A7B40-E429-4545-B5F7-1F76A99A18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116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44111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1B57434-CF99-BD4E-B9BC-41EF748BCC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DHCP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655D04B-0763-684E-BD6F-FBD7FD652D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Dynamic addressing by default (Campus)</a:t>
            </a:r>
          </a:p>
          <a:p>
            <a:pPr lvl="1"/>
            <a:r>
              <a:rPr lang="en-US" dirty="0"/>
              <a:t>Static addressing on users’ request</a:t>
            </a:r>
          </a:p>
          <a:p>
            <a:pPr lvl="1"/>
            <a:r>
              <a:rPr lang="en-US" dirty="0"/>
              <a:t>Public/internal IP address assignment (IP service)</a:t>
            </a:r>
          </a:p>
          <a:p>
            <a:endParaRPr lang="en-US" dirty="0"/>
          </a:p>
          <a:p>
            <a:r>
              <a:rPr lang="en-US" dirty="0"/>
              <a:t>Static addressing required for TN</a:t>
            </a:r>
          </a:p>
          <a:p>
            <a:endParaRPr lang="en-US" dirty="0"/>
          </a:p>
          <a:p>
            <a:r>
              <a:rPr lang="en-US" dirty="0"/>
              <a:t>Pool of IP addresses for unregistered devices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2EC69A-B938-DD45-9767-7FF435CE7D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66A7B40-E429-4545-B5F7-1F76A99A18A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2715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258B3C-80AD-3B47-A049-4E2C206227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69F1AA-7AB2-7749-B79D-68CC7DEC61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Static configuration for main .CERN.CH zone</a:t>
            </a:r>
          </a:p>
          <a:p>
            <a:pPr lvl="1"/>
            <a:r>
              <a:rPr lang="en-US" dirty="0"/>
              <a:t>Generated every 5min from LANDB</a:t>
            </a:r>
          </a:p>
          <a:p>
            <a:pPr lvl="1"/>
            <a:endParaRPr lang="en-US" dirty="0"/>
          </a:p>
          <a:p>
            <a:r>
              <a:rPr lang="en-US" dirty="0"/>
              <a:t>Dynamic zones delegated to users</a:t>
            </a:r>
          </a:p>
          <a:p>
            <a:pPr lvl="1"/>
            <a:r>
              <a:rPr lang="en-US" dirty="0" err="1"/>
              <a:t>Eg</a:t>
            </a:r>
            <a:r>
              <a:rPr lang="en-US" dirty="0"/>
              <a:t>: nodes load-balancing service, experiments</a:t>
            </a:r>
          </a:p>
          <a:p>
            <a:pPr lvl="1"/>
            <a:r>
              <a:rPr lang="en-US" dirty="0"/>
              <a:t>Specific zone .DYNDNS.CERN.CH for “dynamic” devices (updated from DHCP)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2D4265-EA90-0A4E-99FA-BE9B51530D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66A7B40-E429-4545-B5F7-1F76A99A18A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1636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912110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258B3C-80AD-3B47-A049-4E2C206227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69F1AA-7AB2-7749-B79D-68CC7DEC61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DNS</a:t>
            </a:r>
          </a:p>
          <a:p>
            <a:pPr lvl="1"/>
            <a:r>
              <a:rPr lang="en-US" dirty="0"/>
              <a:t>Decrease time required to generate configuration (go to dynamic?)</a:t>
            </a:r>
          </a:p>
          <a:p>
            <a:endParaRPr lang="en-US" dirty="0"/>
          </a:p>
          <a:p>
            <a:r>
              <a:rPr lang="en-US" dirty="0"/>
              <a:t>DHCP</a:t>
            </a:r>
          </a:p>
          <a:p>
            <a:pPr lvl="1"/>
            <a:r>
              <a:rPr lang="en-US" dirty="0"/>
              <a:t>Allow user to choose public/internal dynamic addressing</a:t>
            </a:r>
          </a:p>
          <a:p>
            <a:pPr lvl="1"/>
            <a:endParaRPr lang="en-US" dirty="0"/>
          </a:p>
          <a:p>
            <a:r>
              <a:rPr lang="en-US" dirty="0" err="1"/>
              <a:t>Standardise</a:t>
            </a:r>
            <a:r>
              <a:rPr lang="en-US" dirty="0"/>
              <a:t> applications</a:t>
            </a:r>
          </a:p>
          <a:p>
            <a:pPr lvl="1"/>
            <a:r>
              <a:rPr lang="en-US" dirty="0"/>
              <a:t>Standard protocol: NETCONF</a:t>
            </a:r>
          </a:p>
          <a:p>
            <a:pPr lvl="1"/>
            <a:r>
              <a:rPr lang="en-US" dirty="0"/>
              <a:t>Languages: Java + Python</a:t>
            </a:r>
          </a:p>
          <a:p>
            <a:pPr lvl="1"/>
            <a:r>
              <a:rPr lang="en-US" dirty="0" err="1"/>
              <a:t>OpenSource</a:t>
            </a:r>
            <a:r>
              <a:rPr lang="en-US" dirty="0"/>
              <a:t>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2D4265-EA90-0A4E-99FA-BE9B51530D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66A7B40-E429-4545-B5F7-1F76A99A18A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4375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CERN Networks</a:t>
            </a:r>
            <a:br>
              <a:rPr lang="en-US" dirty="0"/>
            </a:br>
            <a:r>
              <a:rPr lang="en-US" dirty="0"/>
              <a:t>Automation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1400" dirty="0"/>
              <a:t>IT-CS Marwan Khelif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D47B97-24A2-854F-9975-98ADC5BC3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A7B40-E429-4545-B5F7-1F76A99A18A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8740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15D647-7914-5641-A806-70CCE026CC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A7B40-E429-4545-B5F7-1F76A99A18A0}" type="slidenum">
              <a:rPr lang="en-US" smtClean="0"/>
              <a:t>3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847B718-B8EA-6C4A-8A5C-F2180A4166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12233"/>
            <a:ext cx="9144000" cy="6461615"/>
          </a:xfrm>
          <a:prstGeom prst="rect">
            <a:avLst/>
          </a:prstGeom>
          <a:solidFill>
            <a:schemeClr val="accent1"/>
          </a:solidFill>
          <a:effectLst/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4A2AEDD7-C384-D641-B78E-C75E91EB233B}"/>
              </a:ext>
            </a:extLst>
          </p:cNvPr>
          <p:cNvSpPr/>
          <p:nvPr/>
        </p:nvSpPr>
        <p:spPr>
          <a:xfrm>
            <a:off x="-74341" y="-483220"/>
            <a:ext cx="9471102" cy="72111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1336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AEE788-E8A0-4943-8B35-CB14FFCE2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A7B40-E429-4545-B5F7-1F76A99A18A0}" type="slidenum">
              <a:rPr lang="en-US" smtClean="0"/>
              <a:t>4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AB22ED0-0A45-3042-91D8-7E24F5AD07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064" y="0"/>
            <a:ext cx="8686800" cy="6658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45378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9A627C-02FE-2043-B6EC-0DD39161CB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LANDB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090E46-4DCB-6747-88A0-5E6D321DB7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20+ years old Oracle database</a:t>
            </a:r>
          </a:p>
          <a:p>
            <a:endParaRPr lang="en-US" dirty="0"/>
          </a:p>
          <a:p>
            <a:r>
              <a:rPr lang="en-US" dirty="0"/>
              <a:t>Covers many aspects of Communication Systems:</a:t>
            </a:r>
          </a:p>
          <a:p>
            <a:pPr lvl="1"/>
            <a:r>
              <a:rPr lang="en-US" dirty="0"/>
              <a:t>IPAM / DNS / DHCP</a:t>
            </a:r>
          </a:p>
          <a:p>
            <a:pPr lvl="1"/>
            <a:r>
              <a:rPr lang="en-US" dirty="0"/>
              <a:t>Network Topology</a:t>
            </a:r>
          </a:p>
          <a:p>
            <a:pPr lvl="1"/>
            <a:r>
              <a:rPr lang="en-US" dirty="0"/>
              <a:t>Network devices</a:t>
            </a:r>
          </a:p>
          <a:p>
            <a:pPr lvl="1"/>
            <a:r>
              <a:rPr lang="en-US" dirty="0"/>
              <a:t>Firewall</a:t>
            </a:r>
          </a:p>
          <a:p>
            <a:pPr lvl="1"/>
            <a:r>
              <a:rPr lang="en-US" dirty="0"/>
              <a:t>Structured cabling</a:t>
            </a:r>
          </a:p>
          <a:p>
            <a:pPr lvl="1"/>
            <a:r>
              <a:rPr lang="en-US" dirty="0"/>
              <a:t>Telephony</a:t>
            </a:r>
          </a:p>
          <a:p>
            <a:pPr lvl="1"/>
            <a:r>
              <a:rPr lang="en-US" dirty="0"/>
              <a:t>Security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3BF10F-9F9D-484A-90C0-06BEDA0D19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66A7B40-E429-4545-B5F7-1F76A99A18A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5748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9A627C-02FE-2043-B6EC-0DD39161CB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LANDB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090E46-4DCB-6747-88A0-5E6D321DB7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Multiple applications:</a:t>
            </a:r>
          </a:p>
          <a:p>
            <a:pPr lvl="1"/>
            <a:r>
              <a:rPr lang="en-US" dirty="0" err="1"/>
              <a:t>CSDBweb</a:t>
            </a:r>
            <a:r>
              <a:rPr lang="en-US" dirty="0"/>
              <a:t> (Web) – Network administrators</a:t>
            </a:r>
          </a:p>
          <a:p>
            <a:pPr lvl="1"/>
            <a:r>
              <a:rPr lang="en-US" dirty="0" err="1"/>
              <a:t>LanDB</a:t>
            </a:r>
            <a:r>
              <a:rPr lang="en-US" dirty="0"/>
              <a:t> Portal / </a:t>
            </a:r>
            <a:r>
              <a:rPr lang="en-US" dirty="0" err="1"/>
              <a:t>WebReq</a:t>
            </a:r>
            <a:r>
              <a:rPr lang="en-US" dirty="0"/>
              <a:t> (Web) – End-users</a:t>
            </a:r>
          </a:p>
          <a:p>
            <a:pPr lvl="1"/>
            <a:r>
              <a:rPr lang="en-US" dirty="0"/>
              <a:t>SOAP API (Web) – Specific services and users (experiments)</a:t>
            </a:r>
          </a:p>
          <a:p>
            <a:pPr lvl="1"/>
            <a:r>
              <a:rPr lang="en-US" dirty="0"/>
              <a:t>CFMGR (CLI) – Configuration management</a:t>
            </a:r>
          </a:p>
          <a:p>
            <a:endParaRPr lang="en-US" dirty="0"/>
          </a:p>
          <a:p>
            <a:r>
              <a:rPr lang="en-US" dirty="0"/>
              <a:t>Large variety of languages:</a:t>
            </a:r>
          </a:p>
          <a:p>
            <a:pPr lvl="1"/>
            <a:r>
              <a:rPr lang="en-US" dirty="0"/>
              <a:t>Java</a:t>
            </a:r>
          </a:p>
          <a:p>
            <a:pPr lvl="1"/>
            <a:r>
              <a:rPr lang="en-US" dirty="0"/>
              <a:t>PL/SQL</a:t>
            </a:r>
          </a:p>
          <a:p>
            <a:pPr lvl="1"/>
            <a:r>
              <a:rPr lang="en-US" dirty="0"/>
              <a:t>Perl</a:t>
            </a:r>
          </a:p>
          <a:p>
            <a:pPr lvl="1"/>
            <a:r>
              <a:rPr lang="en-US" dirty="0"/>
              <a:t>Python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3BF10F-9F9D-484A-90C0-06BEDA0D19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66A7B40-E429-4545-B5F7-1F76A99A18A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0663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5B8074-6F54-CF4E-A89F-DC76DE3046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66A7B40-E429-4545-B5F7-1F76A99A18A0}" type="slidenum">
              <a:rPr lang="en-US" smtClean="0"/>
              <a:t>7</a:t>
            </a:fld>
            <a:endParaRPr lang="en-US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F1811DC5-830F-7747-868B-E1C6C2776C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/>
          <a:lstStyle/>
          <a:p>
            <a:r>
              <a:rPr lang="en-US" dirty="0"/>
              <a:t>IPAM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957A677A-E2D2-8A48-BFB8-C6CCB5AF46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91712"/>
            <a:ext cx="9144000" cy="3874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00538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9A627C-02FE-2043-B6EC-0DD39161CB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IPAM – IP Blocks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090E46-4DCB-6747-88A0-5E6D321DB7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Assigned to Network Domains (GPN, TN, ITS, LCG, …) interconnected by Gates (router interfaces with ACLs)</a:t>
            </a:r>
          </a:p>
          <a:p>
            <a:pPr marL="36576" indent="0">
              <a:buNone/>
            </a:pPr>
            <a:endParaRPr lang="en-US" dirty="0"/>
          </a:p>
          <a:p>
            <a:r>
              <a:rPr lang="en-US" dirty="0"/>
              <a:t>Provide same configuration for all IP services – Gateway / DNS / 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3BF10F-9F9D-484A-90C0-06BEDA0D19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66A7B40-E429-4545-B5F7-1F76A99A18A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4514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9A627C-02FE-2043-B6EC-0DD39161CB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IPAM – IP Services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090E46-4DCB-6747-88A0-5E6D321DB7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4667421"/>
          </a:xfrm>
        </p:spPr>
        <p:txBody>
          <a:bodyPr/>
          <a:lstStyle/>
          <a:p>
            <a:r>
              <a:rPr lang="en-US" dirty="0"/>
              <a:t>IP Services = Subnets</a:t>
            </a:r>
          </a:p>
          <a:p>
            <a:endParaRPr lang="en-US" dirty="0"/>
          </a:p>
          <a:p>
            <a:r>
              <a:rPr lang="en-US" dirty="0"/>
              <a:t>Type of service defines configuration properties (MTU, IP 4/6 stack, MPLS, OSPF, …)</a:t>
            </a:r>
          </a:p>
          <a:p>
            <a:endParaRPr lang="en-US" dirty="0"/>
          </a:p>
          <a:p>
            <a:r>
              <a:rPr lang="en-US" dirty="0"/>
              <a:t>Support both dynamic/static addressing (campus)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3BF10F-9F9D-484A-90C0-06BEDA0D19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66A7B40-E429-4545-B5F7-1F76A99A18A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862964"/>
      </p:ext>
    </p:extLst>
  </p:cSld>
  <p:clrMapOvr>
    <a:masterClrMapping/>
  </p:clrMapOvr>
</p:sld>
</file>

<file path=ppt/theme/theme1.xml><?xml version="1.0" encoding="utf-8"?>
<a:theme xmlns:a="http://schemas.openxmlformats.org/drawingml/2006/main" name="CERN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</Template>
  <TotalTime>9666</TotalTime>
  <Words>288</Words>
  <Application>Microsoft Macintosh PowerPoint</Application>
  <PresentationFormat>On-screen Show (4:3)</PresentationFormat>
  <Paragraphs>73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Optima</vt:lpstr>
      <vt:lpstr>CERN</vt:lpstr>
      <vt:lpstr>PowerPoint Presentation</vt:lpstr>
      <vt:lpstr>CERN Networks Automation</vt:lpstr>
      <vt:lpstr>PowerPoint Presentation</vt:lpstr>
      <vt:lpstr>PowerPoint Presentation</vt:lpstr>
      <vt:lpstr>LANDB</vt:lpstr>
      <vt:lpstr>LANDB</vt:lpstr>
      <vt:lpstr>IPAM</vt:lpstr>
      <vt:lpstr>IPAM – IP Blocks</vt:lpstr>
      <vt:lpstr>IPAM – IP Services</vt:lpstr>
      <vt:lpstr>DHCP</vt:lpstr>
      <vt:lpstr>DNS</vt:lpstr>
      <vt:lpstr>PowerPoint Presentation</vt:lpstr>
      <vt:lpstr>Plans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Marwan Khelif</dc:creator>
  <cp:lastModifiedBy>Microsoft Office User</cp:lastModifiedBy>
  <cp:revision>64</cp:revision>
  <dcterms:created xsi:type="dcterms:W3CDTF">2018-01-12T12:57:17Z</dcterms:created>
  <dcterms:modified xsi:type="dcterms:W3CDTF">2018-11-30T09:02:32Z</dcterms:modified>
</cp:coreProperties>
</file>