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27"/>
  </p:notesMasterIdLst>
  <p:sldIdLst>
    <p:sldId id="256" r:id="rId2"/>
    <p:sldId id="445" r:id="rId3"/>
    <p:sldId id="451" r:id="rId4"/>
    <p:sldId id="479" r:id="rId5"/>
    <p:sldId id="452" r:id="rId6"/>
    <p:sldId id="486" r:id="rId7"/>
    <p:sldId id="481" r:id="rId8"/>
    <p:sldId id="489" r:id="rId9"/>
    <p:sldId id="482" r:id="rId10"/>
    <p:sldId id="483" r:id="rId11"/>
    <p:sldId id="491" r:id="rId12"/>
    <p:sldId id="493" r:id="rId13"/>
    <p:sldId id="494" r:id="rId14"/>
    <p:sldId id="495" r:id="rId15"/>
    <p:sldId id="484" r:id="rId16"/>
    <p:sldId id="496" r:id="rId17"/>
    <p:sldId id="501" r:id="rId18"/>
    <p:sldId id="485" r:id="rId19"/>
    <p:sldId id="499" r:id="rId20"/>
    <p:sldId id="490" r:id="rId21"/>
    <p:sldId id="487" r:id="rId22"/>
    <p:sldId id="500" r:id="rId23"/>
    <p:sldId id="488" r:id="rId24"/>
    <p:sldId id="497" r:id="rId25"/>
    <p:sldId id="498" r:id="rId26"/>
  </p:sldIdLst>
  <p:sldSz cx="9144000" cy="5143500" type="screen16x9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900E6"/>
    <a:srgbClr val="38A800"/>
    <a:srgbClr val="0055A0"/>
    <a:srgbClr val="000000"/>
    <a:srgbClr val="DFBF84"/>
    <a:srgbClr val="FF0000"/>
    <a:srgbClr val="FFFFFF"/>
    <a:srgbClr val="104282"/>
    <a:srgbClr val="0B387C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65" autoAdjust="0"/>
    <p:restoredTop sz="93218" autoAdjust="0"/>
  </p:normalViewPr>
  <p:slideViewPr>
    <p:cSldViewPr snapToGrid="0" snapToObjects="1">
      <p:cViewPr varScale="1">
        <p:scale>
          <a:sx n="84" d="100"/>
          <a:sy n="84" d="100"/>
        </p:scale>
        <p:origin x="811" y="48"/>
      </p:cViewPr>
      <p:guideLst>
        <p:guide orient="horz" pos="1620"/>
        <p:guide pos="2896"/>
      </p:guideLst>
    </p:cSldViewPr>
  </p:slideViewPr>
  <p:outlineViewPr>
    <p:cViewPr>
      <p:scale>
        <a:sx n="33" d="100"/>
        <a:sy n="33" d="100"/>
      </p:scale>
      <p:origin x="0" y="-1728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09BCCBF-4B39-44FE-804C-A99A0B90B9BF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AEA1ACFE-4156-4038-8160-A65EAC04F203}">
      <dgm:prSet phldrT="[Text]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r>
            <a:rPr lang="en-GB" dirty="0" smtClean="0"/>
            <a:t>2017</a:t>
          </a:r>
          <a:endParaRPr lang="en-GB" dirty="0"/>
        </a:p>
      </dgm:t>
    </dgm:pt>
    <dgm:pt modelId="{E59A7AFB-B710-4B34-9CD9-A8013774A52F}" type="parTrans" cxnId="{8447383A-78E6-46AB-AFEC-0C5DD14AA63F}">
      <dgm:prSet/>
      <dgm:spPr/>
      <dgm:t>
        <a:bodyPr/>
        <a:lstStyle/>
        <a:p>
          <a:endParaRPr lang="en-GB"/>
        </a:p>
      </dgm:t>
    </dgm:pt>
    <dgm:pt modelId="{898AE81F-E091-4112-98BD-4F4E4F5DF877}" type="sibTrans" cxnId="{8447383A-78E6-46AB-AFEC-0C5DD14AA63F}">
      <dgm:prSet/>
      <dgm:spPr/>
      <dgm:t>
        <a:bodyPr/>
        <a:lstStyle/>
        <a:p>
          <a:endParaRPr lang="en-GB"/>
        </a:p>
      </dgm:t>
    </dgm:pt>
    <dgm:pt modelId="{89151428-72CF-4F6F-B14D-B274B598BD93}">
      <dgm:prSet phldrT="[Text]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r>
            <a:rPr lang="en-GB" dirty="0" smtClean="0"/>
            <a:t>2018</a:t>
          </a:r>
          <a:endParaRPr lang="en-GB" dirty="0"/>
        </a:p>
      </dgm:t>
    </dgm:pt>
    <dgm:pt modelId="{10BD2CCB-2E3F-4A6B-BE36-E0D46FD43C6A}" type="parTrans" cxnId="{A64BC921-85D8-4103-9244-F542D5115F44}">
      <dgm:prSet/>
      <dgm:spPr/>
      <dgm:t>
        <a:bodyPr/>
        <a:lstStyle/>
        <a:p>
          <a:endParaRPr lang="en-GB"/>
        </a:p>
      </dgm:t>
    </dgm:pt>
    <dgm:pt modelId="{7A9DB27B-37BF-4EE4-B7A5-54E5FA8C51CB}" type="sibTrans" cxnId="{A64BC921-85D8-4103-9244-F542D5115F44}">
      <dgm:prSet/>
      <dgm:spPr/>
      <dgm:t>
        <a:bodyPr/>
        <a:lstStyle/>
        <a:p>
          <a:endParaRPr lang="en-GB"/>
        </a:p>
      </dgm:t>
    </dgm:pt>
    <dgm:pt modelId="{066D718D-3356-4DBD-9142-C3C49C4B36C4}">
      <dgm:prSet phldrT="[Text]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r>
            <a:rPr lang="en-GB" dirty="0" smtClean="0"/>
            <a:t>2016</a:t>
          </a:r>
          <a:endParaRPr lang="en-GB" dirty="0"/>
        </a:p>
      </dgm:t>
    </dgm:pt>
    <dgm:pt modelId="{B213301F-C899-477C-8106-86B1E055298F}" type="parTrans" cxnId="{5DF0A970-8CB8-41E1-BF33-717D22913812}">
      <dgm:prSet/>
      <dgm:spPr/>
      <dgm:t>
        <a:bodyPr/>
        <a:lstStyle/>
        <a:p>
          <a:endParaRPr lang="en-GB"/>
        </a:p>
      </dgm:t>
    </dgm:pt>
    <dgm:pt modelId="{DFF02658-0171-45AF-A802-511F9A973106}" type="sibTrans" cxnId="{5DF0A970-8CB8-41E1-BF33-717D22913812}">
      <dgm:prSet/>
      <dgm:spPr/>
      <dgm:t>
        <a:bodyPr/>
        <a:lstStyle/>
        <a:p>
          <a:endParaRPr lang="en-GB"/>
        </a:p>
      </dgm:t>
    </dgm:pt>
    <dgm:pt modelId="{CD430A2C-0084-4FC0-8164-1D53423D1AC8}">
      <dgm:prSet phldrT="[Text]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r>
            <a:rPr lang="en-GB" dirty="0" smtClean="0"/>
            <a:t>2015</a:t>
          </a:r>
          <a:endParaRPr lang="en-GB" dirty="0"/>
        </a:p>
      </dgm:t>
    </dgm:pt>
    <dgm:pt modelId="{32F44AED-F2A5-41A7-8351-C5DBA19DD2C4}" type="parTrans" cxnId="{6D4B2D81-E594-44BA-8E04-B377113B6975}">
      <dgm:prSet/>
      <dgm:spPr/>
      <dgm:t>
        <a:bodyPr/>
        <a:lstStyle/>
        <a:p>
          <a:endParaRPr lang="en-US"/>
        </a:p>
      </dgm:t>
    </dgm:pt>
    <dgm:pt modelId="{338D936A-C82B-41CD-800D-BD4CB2DC41BC}" type="sibTrans" cxnId="{6D4B2D81-E594-44BA-8E04-B377113B6975}">
      <dgm:prSet/>
      <dgm:spPr/>
      <dgm:t>
        <a:bodyPr/>
        <a:lstStyle/>
        <a:p>
          <a:endParaRPr lang="en-US"/>
        </a:p>
      </dgm:t>
    </dgm:pt>
    <dgm:pt modelId="{41A6F910-6761-4CE1-AD68-7F8D12C69902}" type="pres">
      <dgm:prSet presAssocID="{E09BCCBF-4B39-44FE-804C-A99A0B90B9B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E8357B2B-573C-46D5-A498-B970EFC87536}" type="pres">
      <dgm:prSet presAssocID="{CD430A2C-0084-4FC0-8164-1D53423D1AC8}" presName="parTxOnly" presStyleLbl="node1" presStyleIdx="0" presStyleCnt="4" custScaleX="26183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A58870C-0D7D-4C17-973D-A8DE3D89BF32}" type="pres">
      <dgm:prSet presAssocID="{338D936A-C82B-41CD-800D-BD4CB2DC41BC}" presName="parTxOnlySpace" presStyleCnt="0"/>
      <dgm:spPr/>
    </dgm:pt>
    <dgm:pt modelId="{70D8DD7B-3B47-4517-B491-F455E974B4B5}" type="pres">
      <dgm:prSet presAssocID="{066D718D-3356-4DBD-9142-C3C49C4B36C4}" presName="parTxOnly" presStyleLbl="node1" presStyleIdx="1" presStyleCnt="4" custScaleX="30341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502E832-0082-4515-B9AA-F34742C658AF}" type="pres">
      <dgm:prSet presAssocID="{DFF02658-0171-45AF-A802-511F9A973106}" presName="parTxOnlySpace" presStyleCnt="0"/>
      <dgm:spPr/>
    </dgm:pt>
    <dgm:pt modelId="{00AD9520-FEBA-4ABD-8247-0F1CA8E0C46D}" type="pres">
      <dgm:prSet presAssocID="{AEA1ACFE-4156-4038-8160-A65EAC04F203}" presName="parTxOnly" presStyleLbl="node1" presStyleIdx="2" presStyleCnt="4" custScaleX="29116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29AC2B6-96A6-4049-9A5E-77BC52D4077B}" type="pres">
      <dgm:prSet presAssocID="{898AE81F-E091-4112-98BD-4F4E4F5DF877}" presName="parTxOnlySpace" presStyleCnt="0"/>
      <dgm:spPr/>
    </dgm:pt>
    <dgm:pt modelId="{BB0A04B6-95FA-4049-BB7B-7755BAE5F4E0}" type="pres">
      <dgm:prSet presAssocID="{89151428-72CF-4F6F-B14D-B274B598BD93}" presName="parTxOnly" presStyleLbl="node1" presStyleIdx="3" presStyleCnt="4" custScaleX="15073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0EFFDEC5-F84A-43E1-8042-9C0AC171C188}" type="presOf" srcId="{066D718D-3356-4DBD-9142-C3C49C4B36C4}" destId="{70D8DD7B-3B47-4517-B491-F455E974B4B5}" srcOrd="0" destOrd="0" presId="urn:microsoft.com/office/officeart/2005/8/layout/chevron1"/>
    <dgm:cxn modelId="{764497EA-E61F-40D3-9403-5FD435966006}" type="presOf" srcId="{AEA1ACFE-4156-4038-8160-A65EAC04F203}" destId="{00AD9520-FEBA-4ABD-8247-0F1CA8E0C46D}" srcOrd="0" destOrd="0" presId="urn:microsoft.com/office/officeart/2005/8/layout/chevron1"/>
    <dgm:cxn modelId="{7F1C79F7-1FD5-47C6-98D0-50E98EDB5A51}" type="presOf" srcId="{89151428-72CF-4F6F-B14D-B274B598BD93}" destId="{BB0A04B6-95FA-4049-BB7B-7755BAE5F4E0}" srcOrd="0" destOrd="0" presId="urn:microsoft.com/office/officeart/2005/8/layout/chevron1"/>
    <dgm:cxn modelId="{A0693AF8-C285-498B-B953-71014E2115B9}" type="presOf" srcId="{CD430A2C-0084-4FC0-8164-1D53423D1AC8}" destId="{E8357B2B-573C-46D5-A498-B970EFC87536}" srcOrd="0" destOrd="0" presId="urn:microsoft.com/office/officeart/2005/8/layout/chevron1"/>
    <dgm:cxn modelId="{6D4B2D81-E594-44BA-8E04-B377113B6975}" srcId="{E09BCCBF-4B39-44FE-804C-A99A0B90B9BF}" destId="{CD430A2C-0084-4FC0-8164-1D53423D1AC8}" srcOrd="0" destOrd="0" parTransId="{32F44AED-F2A5-41A7-8351-C5DBA19DD2C4}" sibTransId="{338D936A-C82B-41CD-800D-BD4CB2DC41BC}"/>
    <dgm:cxn modelId="{D4A84DC4-79F4-4ED3-86A1-A88AF9DDAE17}" type="presOf" srcId="{E09BCCBF-4B39-44FE-804C-A99A0B90B9BF}" destId="{41A6F910-6761-4CE1-AD68-7F8D12C69902}" srcOrd="0" destOrd="0" presId="urn:microsoft.com/office/officeart/2005/8/layout/chevron1"/>
    <dgm:cxn modelId="{8447383A-78E6-46AB-AFEC-0C5DD14AA63F}" srcId="{E09BCCBF-4B39-44FE-804C-A99A0B90B9BF}" destId="{AEA1ACFE-4156-4038-8160-A65EAC04F203}" srcOrd="2" destOrd="0" parTransId="{E59A7AFB-B710-4B34-9CD9-A8013774A52F}" sibTransId="{898AE81F-E091-4112-98BD-4F4E4F5DF877}"/>
    <dgm:cxn modelId="{A64BC921-85D8-4103-9244-F542D5115F44}" srcId="{E09BCCBF-4B39-44FE-804C-A99A0B90B9BF}" destId="{89151428-72CF-4F6F-B14D-B274B598BD93}" srcOrd="3" destOrd="0" parTransId="{10BD2CCB-2E3F-4A6B-BE36-E0D46FD43C6A}" sibTransId="{7A9DB27B-37BF-4EE4-B7A5-54E5FA8C51CB}"/>
    <dgm:cxn modelId="{5DF0A970-8CB8-41E1-BF33-717D22913812}" srcId="{E09BCCBF-4B39-44FE-804C-A99A0B90B9BF}" destId="{066D718D-3356-4DBD-9142-C3C49C4B36C4}" srcOrd="1" destOrd="0" parTransId="{B213301F-C899-477C-8106-86B1E055298F}" sibTransId="{DFF02658-0171-45AF-A802-511F9A973106}"/>
    <dgm:cxn modelId="{AE72AA17-FF6E-438A-B690-E56DF9010DC0}" type="presParOf" srcId="{41A6F910-6761-4CE1-AD68-7F8D12C69902}" destId="{E8357B2B-573C-46D5-A498-B970EFC87536}" srcOrd="0" destOrd="0" presId="urn:microsoft.com/office/officeart/2005/8/layout/chevron1"/>
    <dgm:cxn modelId="{CD96AF1F-D8B5-4346-AF88-863C48C22D30}" type="presParOf" srcId="{41A6F910-6761-4CE1-AD68-7F8D12C69902}" destId="{9A58870C-0D7D-4C17-973D-A8DE3D89BF32}" srcOrd="1" destOrd="0" presId="urn:microsoft.com/office/officeart/2005/8/layout/chevron1"/>
    <dgm:cxn modelId="{8218D699-68E9-4DFE-A7A1-7825894CB188}" type="presParOf" srcId="{41A6F910-6761-4CE1-AD68-7F8D12C69902}" destId="{70D8DD7B-3B47-4517-B491-F455E974B4B5}" srcOrd="2" destOrd="0" presId="urn:microsoft.com/office/officeart/2005/8/layout/chevron1"/>
    <dgm:cxn modelId="{EFBFA23F-4DFE-4E6B-A061-9721451DCC95}" type="presParOf" srcId="{41A6F910-6761-4CE1-AD68-7F8D12C69902}" destId="{4502E832-0082-4515-B9AA-F34742C658AF}" srcOrd="3" destOrd="0" presId="urn:microsoft.com/office/officeart/2005/8/layout/chevron1"/>
    <dgm:cxn modelId="{5AF7611B-3518-4677-8D64-8156A4243D43}" type="presParOf" srcId="{41A6F910-6761-4CE1-AD68-7F8D12C69902}" destId="{00AD9520-FEBA-4ABD-8247-0F1CA8E0C46D}" srcOrd="4" destOrd="0" presId="urn:microsoft.com/office/officeart/2005/8/layout/chevron1"/>
    <dgm:cxn modelId="{C8DE9F21-51D7-416A-9F09-C29550B7C133}" type="presParOf" srcId="{41A6F910-6761-4CE1-AD68-7F8D12C69902}" destId="{329AC2B6-96A6-4049-9A5E-77BC52D4077B}" srcOrd="5" destOrd="0" presId="urn:microsoft.com/office/officeart/2005/8/layout/chevron1"/>
    <dgm:cxn modelId="{79FF8C4F-D50E-4357-863F-EC52BFDEF6D9}" type="presParOf" srcId="{41A6F910-6761-4CE1-AD68-7F8D12C69902}" destId="{BB0A04B6-95FA-4049-BB7B-7755BAE5F4E0}" srcOrd="6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357B2B-573C-46D5-A498-B970EFC87536}">
      <dsp:nvSpPr>
        <dsp:cNvPr id="0" name=""/>
        <dsp:cNvSpPr/>
      </dsp:nvSpPr>
      <dsp:spPr>
        <a:xfrm>
          <a:off x="1886" y="279853"/>
          <a:ext cx="2405752" cy="367523"/>
        </a:xfrm>
        <a:prstGeom prst="chevron">
          <a:avLst/>
        </a:prstGeom>
        <a:solidFill>
          <a:schemeClr val="tx2">
            <a:lumMod val="60000"/>
            <a:lumOff val="4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012" tIns="30671" rIns="30671" bIns="30671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 dirty="0" smtClean="0"/>
            <a:t>2015</a:t>
          </a:r>
          <a:endParaRPr lang="en-GB" sz="2300" kern="1200" dirty="0"/>
        </a:p>
      </dsp:txBody>
      <dsp:txXfrm>
        <a:off x="185648" y="279853"/>
        <a:ext cx="2038229" cy="367523"/>
      </dsp:txXfrm>
    </dsp:sp>
    <dsp:sp modelId="{70D8DD7B-3B47-4517-B491-F455E974B4B5}">
      <dsp:nvSpPr>
        <dsp:cNvPr id="0" name=""/>
        <dsp:cNvSpPr/>
      </dsp:nvSpPr>
      <dsp:spPr>
        <a:xfrm>
          <a:off x="2315758" y="279853"/>
          <a:ext cx="2787839" cy="367523"/>
        </a:xfrm>
        <a:prstGeom prst="chevron">
          <a:avLst/>
        </a:prstGeom>
        <a:solidFill>
          <a:schemeClr val="tx2">
            <a:lumMod val="60000"/>
            <a:lumOff val="4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012" tIns="30671" rIns="30671" bIns="30671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 dirty="0" smtClean="0"/>
            <a:t>2016</a:t>
          </a:r>
          <a:endParaRPr lang="en-GB" sz="2300" kern="1200" dirty="0"/>
        </a:p>
      </dsp:txBody>
      <dsp:txXfrm>
        <a:off x="2499520" y="279853"/>
        <a:ext cx="2420316" cy="367523"/>
      </dsp:txXfrm>
    </dsp:sp>
    <dsp:sp modelId="{00AD9520-FEBA-4ABD-8247-0F1CA8E0C46D}">
      <dsp:nvSpPr>
        <dsp:cNvPr id="0" name=""/>
        <dsp:cNvSpPr/>
      </dsp:nvSpPr>
      <dsp:spPr>
        <a:xfrm>
          <a:off x="5011716" y="279853"/>
          <a:ext cx="2675257" cy="367523"/>
        </a:xfrm>
        <a:prstGeom prst="chevron">
          <a:avLst/>
        </a:prstGeom>
        <a:solidFill>
          <a:schemeClr val="tx2">
            <a:lumMod val="60000"/>
            <a:lumOff val="4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012" tIns="30671" rIns="30671" bIns="30671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 dirty="0" smtClean="0"/>
            <a:t>2017</a:t>
          </a:r>
          <a:endParaRPr lang="en-GB" sz="2300" kern="1200" dirty="0"/>
        </a:p>
      </dsp:txBody>
      <dsp:txXfrm>
        <a:off x="5195478" y="279853"/>
        <a:ext cx="2307734" cy="367523"/>
      </dsp:txXfrm>
    </dsp:sp>
    <dsp:sp modelId="{BB0A04B6-95FA-4049-BB7B-7755BAE5F4E0}">
      <dsp:nvSpPr>
        <dsp:cNvPr id="0" name=""/>
        <dsp:cNvSpPr/>
      </dsp:nvSpPr>
      <dsp:spPr>
        <a:xfrm>
          <a:off x="7595093" y="279853"/>
          <a:ext cx="1384975" cy="367523"/>
        </a:xfrm>
        <a:prstGeom prst="chevron">
          <a:avLst/>
        </a:prstGeom>
        <a:solidFill>
          <a:schemeClr val="tx2">
            <a:lumMod val="60000"/>
            <a:lumOff val="4000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012" tIns="30671" rIns="30671" bIns="30671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300" kern="1200" dirty="0" smtClean="0"/>
            <a:t>2018</a:t>
          </a:r>
          <a:endParaRPr lang="en-GB" sz="2300" kern="1200" dirty="0"/>
        </a:p>
      </dsp:txBody>
      <dsp:txXfrm>
        <a:off x="7778855" y="279853"/>
        <a:ext cx="1017452" cy="3675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D9A8F7-9CD2-4513-84C4-30271538D857}" type="datetimeFigureOut">
              <a:rPr lang="en-US" smtClean="0"/>
              <a:t>12/3/2018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33488"/>
            <a:ext cx="5921375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51219"/>
            <a:ext cx="5438140" cy="388736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4FAA1E-4D21-4DAF-9050-60E624F9AE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22243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4FAA1E-4D21-4DAF-9050-60E624F9AEB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6265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1C944E-E574-4032-9152-213E17B6811F}" type="datetime1">
              <a:rPr lang="en-US" smtClean="0"/>
              <a:t>12/3/2018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HEPiX AUTUMN/FALL 2018 WORKSHOP                                      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787434-7DE1-4996-AB04-5B1553F40E56}" type="datetime1">
              <a:rPr lang="en-US" smtClean="0"/>
              <a:t>12/3/2018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HEPiX AUTUMN/FALL 2018 WORKSHOP                                      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3A1204-4BFA-4303-93B1-7AD0A37F2878}" type="datetime1">
              <a:rPr lang="en-US" smtClean="0"/>
              <a:t>12/3/2018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HEPiX AUTUMN/FALL 2018 WORKSHOP                                      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074E42-D3BD-4E14-B26A-75C6356BF10D}" type="datetime1">
              <a:rPr lang="en-US" smtClean="0"/>
              <a:t>12/3/2018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HEPiX AUTUMN/FALL 2018 WORKSHOP                                      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0CE30C-6EA5-423E-B820-16F60D28BB5F}" type="datetime1">
              <a:rPr lang="en-US" smtClean="0"/>
              <a:t>12/3/2018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HEPiX AUTUMN/FALL 2018 WORKSHOP                                      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E1D903-4223-4D02-B632-E81029C90AE5}" type="datetime1">
              <a:rPr lang="en-US" smtClean="0"/>
              <a:t>12/3/2018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HEPiX AUTUMN/FALL 2018 WORKSHOP                                      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29E5D0-11E6-4F79-A165-CE749BD791A6}" type="datetime1">
              <a:rPr lang="en-US" smtClean="0"/>
              <a:t>12/3/2018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HEPiX AUTUMN/FALL 2018 WORKSHOP                                      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70C5FF-97DC-49C9-AB9E-048FBC8BBDF7}" type="datetime1">
              <a:rPr lang="en-US" smtClean="0"/>
              <a:t>12/3/2018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HEPiX AUTUMN/FALL 2018 WORKSHOP                                    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emf"/><Relationship Id="rId3" Type="http://schemas.openxmlformats.org/officeDocument/2006/relationships/image" Target="../media/image26.emf"/><Relationship Id="rId7" Type="http://schemas.openxmlformats.org/officeDocument/2006/relationships/image" Target="../media/image30.png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emf"/><Relationship Id="rId5" Type="http://schemas.openxmlformats.org/officeDocument/2006/relationships/image" Target="../media/image28.emf"/><Relationship Id="rId4" Type="http://schemas.openxmlformats.org/officeDocument/2006/relationships/image" Target="../media/image27.em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hyperlink" Target="mailto:Vinecnt.ducret@cern.ch" TargetMode="External"/><Relationship Id="rId5" Type="http://schemas.openxmlformats.org/officeDocument/2006/relationships/hyperlink" Target="mailto:adam.sosnowski@cern.ch" TargetMode="External"/><Relationship Id="rId4" Type="http://schemas.openxmlformats.org/officeDocument/2006/relationships/image" Target="../media/image6.e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4.w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7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g"/><Relationship Id="rId4" Type="http://schemas.openxmlformats.org/officeDocument/2006/relationships/image" Target="../media/image13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454" y="1001052"/>
            <a:ext cx="8229600" cy="3320577"/>
          </a:xfrm>
        </p:spPr>
        <p:txBody>
          <a:bodyPr>
            <a:normAutofit/>
          </a:bodyPr>
          <a:lstStyle/>
          <a:p>
            <a:r>
              <a:rPr lang="en-GB" sz="2000" dirty="0" smtClean="0"/>
              <a:t>Test setup in a dedicated building</a:t>
            </a:r>
          </a:p>
          <a:p>
            <a:endParaRPr lang="en-GB" sz="2000" dirty="0" smtClean="0"/>
          </a:p>
          <a:p>
            <a:r>
              <a:rPr lang="en-GB" sz="2000" dirty="0" smtClean="0"/>
              <a:t>Detailed test book</a:t>
            </a:r>
          </a:p>
          <a:p>
            <a:endParaRPr lang="en-GB" sz="2000" dirty="0" smtClean="0"/>
          </a:p>
          <a:p>
            <a:r>
              <a:rPr lang="en-GB" sz="2000" dirty="0" smtClean="0"/>
              <a:t>Ixia Wifi client generator (rented)</a:t>
            </a:r>
            <a:endParaRPr lang="en-GB" sz="2000" dirty="0"/>
          </a:p>
          <a:p>
            <a:endParaRPr lang="en-GB" sz="2000" dirty="0" smtClean="0"/>
          </a:p>
          <a:p>
            <a:r>
              <a:rPr lang="en-GB" sz="2000" dirty="0" smtClean="0"/>
              <a:t>Test overall behaviour + possible integration with our own tools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280000" y="4680000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720000" y="4680000"/>
            <a:ext cx="5004650" cy="273844"/>
          </a:xfrm>
        </p:spPr>
        <p:txBody>
          <a:bodyPr/>
          <a:lstStyle/>
          <a:p>
            <a:pPr algn="l"/>
            <a:r>
              <a:rPr lang="en-US" dirty="0"/>
              <a:t>CERN – RAL meeting – December 2018                                      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>
            <a:normAutofit/>
          </a:bodyPr>
          <a:lstStyle/>
          <a:p>
            <a:r>
              <a:rPr lang="fr-FR" sz="3600" dirty="0"/>
              <a:t>Technical </a:t>
            </a:r>
            <a:r>
              <a:rPr lang="fr-FR" sz="3600" dirty="0" err="1" smtClean="0"/>
              <a:t>evaluation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2385289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280000" y="4680000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720000" y="4680000"/>
            <a:ext cx="5004650" cy="273844"/>
          </a:xfrm>
        </p:spPr>
        <p:txBody>
          <a:bodyPr/>
          <a:lstStyle/>
          <a:p>
            <a:pPr algn="l"/>
            <a:r>
              <a:rPr lang="en-US" dirty="0"/>
              <a:t>CERN – RAL meeting – December 2018                                      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>
            <a:normAutofit/>
          </a:bodyPr>
          <a:lstStyle/>
          <a:p>
            <a:r>
              <a:rPr lang="fr-FR" sz="3600" dirty="0" smtClean="0"/>
              <a:t>Test </a:t>
            </a:r>
            <a:r>
              <a:rPr lang="fr-FR" sz="3600" dirty="0" err="1" smtClean="0"/>
              <a:t>environment</a:t>
            </a:r>
            <a:endParaRPr lang="en-GB" sz="36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9255" y="627532"/>
            <a:ext cx="2044788" cy="355640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6307" y="1024350"/>
            <a:ext cx="3402288" cy="1975522"/>
          </a:xfrm>
          <a:prstGeom prst="rect">
            <a:avLst/>
          </a:prstGeom>
        </p:spPr>
      </p:pic>
      <p:sp>
        <p:nvSpPr>
          <p:cNvPr id="9" name="Rounded Rectangle 8"/>
          <p:cNvSpPr/>
          <p:nvPr/>
        </p:nvSpPr>
        <p:spPr>
          <a:xfrm rot="21200616">
            <a:off x="7141984" y="1339369"/>
            <a:ext cx="650885" cy="607800"/>
          </a:xfrm>
          <a:prstGeom prst="roundRect">
            <a:avLst/>
          </a:prstGeom>
          <a:solidFill>
            <a:srgbClr val="FF0000">
              <a:alpha val="50196"/>
            </a:srgbClr>
          </a:solidFill>
          <a:ln w="38100"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128197" y="3139020"/>
            <a:ext cx="474360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Controllers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Routers, switches and connection to GPN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Iperf</a:t>
            </a:r>
            <a:r>
              <a:rPr lang="en-US" dirty="0" smtClean="0"/>
              <a:t>/FTP server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Access-Point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6301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6" presetClass="entr" presetSubtype="3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280000" y="4680000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720000" y="4680000"/>
            <a:ext cx="5004650" cy="273844"/>
          </a:xfrm>
        </p:spPr>
        <p:txBody>
          <a:bodyPr/>
          <a:lstStyle/>
          <a:p>
            <a:pPr algn="l"/>
            <a:r>
              <a:rPr lang="en-US" dirty="0"/>
              <a:t>CERN – RAL meeting – December 2018                                      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>
            <a:normAutofit/>
          </a:bodyPr>
          <a:lstStyle/>
          <a:p>
            <a:r>
              <a:rPr lang="fr-FR" sz="3600" dirty="0" smtClean="0"/>
              <a:t>Test </a:t>
            </a:r>
            <a:r>
              <a:rPr lang="fr-FR" sz="3600" dirty="0" err="1" smtClean="0"/>
              <a:t>environment</a:t>
            </a:r>
            <a:endParaRPr lang="en-GB" sz="3600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9255" y="627532"/>
            <a:ext cx="2044788" cy="3556409"/>
          </a:xfrm>
          <a:prstGeom prst="rect">
            <a:avLst/>
          </a:prstGeom>
        </p:spPr>
      </p:pic>
      <p:sp>
        <p:nvSpPr>
          <p:cNvPr id="18" name="Rounded Rectangle 17"/>
          <p:cNvSpPr/>
          <p:nvPr/>
        </p:nvSpPr>
        <p:spPr>
          <a:xfrm rot="21200616">
            <a:off x="7142294" y="1956713"/>
            <a:ext cx="755995" cy="1794174"/>
          </a:xfrm>
          <a:prstGeom prst="roundRect">
            <a:avLst/>
          </a:prstGeom>
          <a:solidFill>
            <a:srgbClr val="FF0000">
              <a:alpha val="50196"/>
            </a:srgbClr>
          </a:solidFill>
          <a:ln w="38100"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909536" y="3245038"/>
            <a:ext cx="27687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Several Access-Points</a:t>
            </a:r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124" y="914289"/>
            <a:ext cx="2577412" cy="1939511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74450" y="1345096"/>
            <a:ext cx="2588660" cy="1825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8715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6" presetClass="entr" presetSubtype="3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3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280000" y="4680000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720000" y="4680000"/>
            <a:ext cx="5004650" cy="273844"/>
          </a:xfrm>
        </p:spPr>
        <p:txBody>
          <a:bodyPr/>
          <a:lstStyle/>
          <a:p>
            <a:pPr algn="l"/>
            <a:r>
              <a:rPr lang="en-US" dirty="0"/>
              <a:t>CERN – RAL meeting – December 2018                                      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>
            <a:normAutofit/>
          </a:bodyPr>
          <a:lstStyle/>
          <a:p>
            <a:r>
              <a:rPr lang="fr-FR" sz="3600" dirty="0" smtClean="0"/>
              <a:t>Test </a:t>
            </a:r>
            <a:r>
              <a:rPr lang="fr-FR" sz="3600" dirty="0" err="1" smtClean="0"/>
              <a:t>environment</a:t>
            </a:r>
            <a:endParaRPr lang="en-GB" sz="3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9255" y="627532"/>
            <a:ext cx="2044788" cy="3556409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 rot="21200616">
            <a:off x="6931098" y="855044"/>
            <a:ext cx="740691" cy="352360"/>
          </a:xfrm>
          <a:prstGeom prst="roundRect">
            <a:avLst/>
          </a:prstGeom>
          <a:solidFill>
            <a:srgbClr val="FF0000">
              <a:alpha val="50196"/>
            </a:srgbClr>
          </a:solidFill>
          <a:ln w="38100"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909536" y="3245038"/>
            <a:ext cx="19351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“Office”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Access-Points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621" y="1262694"/>
            <a:ext cx="2601162" cy="160010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44818" y="1163288"/>
            <a:ext cx="1564824" cy="1205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5723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"/>
                            </p:stCondLst>
                            <p:childTnLst>
                              <p:par>
                                <p:cTn id="8" presetID="6" presetClass="entr" presetSubtype="32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3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280000" y="4680000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720000" y="4680000"/>
            <a:ext cx="5004650" cy="273844"/>
          </a:xfrm>
        </p:spPr>
        <p:txBody>
          <a:bodyPr/>
          <a:lstStyle/>
          <a:p>
            <a:pPr algn="l"/>
            <a:r>
              <a:rPr lang="en-US" dirty="0"/>
              <a:t>CERN – RAL meeting – December 2018                                      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>
            <a:normAutofit/>
          </a:bodyPr>
          <a:lstStyle/>
          <a:p>
            <a:r>
              <a:rPr lang="fr-FR" sz="3600" dirty="0" smtClean="0"/>
              <a:t>Test </a:t>
            </a:r>
            <a:r>
              <a:rPr lang="fr-FR" sz="3600" dirty="0" err="1" smtClean="0"/>
              <a:t>environment</a:t>
            </a:r>
            <a:endParaRPr lang="en-GB" sz="36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9255" y="627532"/>
            <a:ext cx="2044788" cy="3556409"/>
          </a:xfrm>
          <a:prstGeom prst="rect">
            <a:avLst/>
          </a:prstGeom>
        </p:spPr>
      </p:pic>
      <p:sp>
        <p:nvSpPr>
          <p:cNvPr id="6" name="Rounded Rectangle 5"/>
          <p:cNvSpPr/>
          <p:nvPr/>
        </p:nvSpPr>
        <p:spPr>
          <a:xfrm rot="21200616">
            <a:off x="6931098" y="855044"/>
            <a:ext cx="740691" cy="352360"/>
          </a:xfrm>
          <a:prstGeom prst="roundRect">
            <a:avLst/>
          </a:prstGeom>
          <a:solidFill>
            <a:srgbClr val="FF0000">
              <a:alpha val="50196"/>
            </a:srgbClr>
          </a:solidFill>
          <a:ln w="38100"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33286" y="3245038"/>
            <a:ext cx="32903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Ixia tests (in the basement)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476" y="1031224"/>
            <a:ext cx="3110752" cy="191022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05221" y="1031224"/>
            <a:ext cx="1474923" cy="2452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3257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280000" y="4680000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720000" y="4680000"/>
            <a:ext cx="5004650" cy="273844"/>
          </a:xfrm>
        </p:spPr>
        <p:txBody>
          <a:bodyPr/>
          <a:lstStyle/>
          <a:p>
            <a:pPr algn="l"/>
            <a:r>
              <a:rPr lang="en-US" dirty="0"/>
              <a:t>CERN – RAL meeting – December 2018                                      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>
            <a:normAutofit/>
          </a:bodyPr>
          <a:lstStyle/>
          <a:p>
            <a:r>
              <a:rPr lang="en-GB" sz="3600" dirty="0"/>
              <a:t>Final technical setup overview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4454" y="1001052"/>
            <a:ext cx="8229600" cy="3320577"/>
          </a:xfrm>
        </p:spPr>
        <p:txBody>
          <a:bodyPr>
            <a:normAutofit fontScale="85000" lnSpcReduction="20000"/>
          </a:bodyPr>
          <a:lstStyle/>
          <a:p>
            <a:r>
              <a:rPr lang="en-US" sz="3200" dirty="0" smtClean="0"/>
              <a:t>Tender winner:</a:t>
            </a:r>
          </a:p>
          <a:p>
            <a:pPr marL="448056" lvl="1" indent="0">
              <a:buNone/>
            </a:pPr>
            <a:endParaRPr lang="en-GB" sz="2800" dirty="0" smtClean="0"/>
          </a:p>
          <a:p>
            <a:r>
              <a:rPr lang="en-GB" sz="3200" dirty="0" smtClean="0"/>
              <a:t>Aruba </a:t>
            </a:r>
            <a:r>
              <a:rPr lang="en-GB" sz="3200" dirty="0"/>
              <a:t>controller-based solution</a:t>
            </a:r>
          </a:p>
          <a:p>
            <a:pPr lvl="1"/>
            <a:r>
              <a:rPr lang="en-GB" sz="2800" dirty="0"/>
              <a:t>Traffic centralisation for seamless roaming</a:t>
            </a:r>
          </a:p>
          <a:p>
            <a:pPr lvl="1"/>
            <a:r>
              <a:rPr lang="en-GB" sz="2800" dirty="0"/>
              <a:t>Configuration centralisation</a:t>
            </a:r>
          </a:p>
          <a:p>
            <a:pPr lvl="1"/>
            <a:r>
              <a:rPr lang="en-GB" sz="2800" dirty="0"/>
              <a:t>Scalability and redundancy</a:t>
            </a:r>
          </a:p>
          <a:p>
            <a:pPr lvl="1"/>
            <a:r>
              <a:rPr lang="en-US" sz="2800" dirty="0" smtClean="0"/>
              <a:t>Radio Frequency </a:t>
            </a:r>
            <a:r>
              <a:rPr lang="en-GB" sz="2800" dirty="0" smtClean="0"/>
              <a:t>settings </a:t>
            </a:r>
            <a:r>
              <a:rPr lang="en-GB" sz="2800" dirty="0"/>
              <a:t>automation</a:t>
            </a:r>
          </a:p>
          <a:p>
            <a:pPr lvl="1"/>
            <a:r>
              <a:rPr lang="en-GB" sz="2800" dirty="0"/>
              <a:t>Configuration automation using API</a:t>
            </a:r>
          </a:p>
          <a:p>
            <a:endParaRPr lang="fr-FR" sz="2000" dirty="0" smtClean="0"/>
          </a:p>
          <a:p>
            <a:endParaRPr lang="en-GB" sz="20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55053" y="855250"/>
            <a:ext cx="1482736" cy="767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5830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280000" y="4680000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720000" y="4680000"/>
            <a:ext cx="5004650" cy="273844"/>
          </a:xfrm>
        </p:spPr>
        <p:txBody>
          <a:bodyPr/>
          <a:lstStyle/>
          <a:p>
            <a:pPr algn="l"/>
            <a:r>
              <a:rPr lang="en-US" dirty="0"/>
              <a:t>CERN – RAL meeting – December 2018                                      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>
            <a:normAutofit/>
          </a:bodyPr>
          <a:lstStyle/>
          <a:p>
            <a:r>
              <a:rPr lang="en-GB" sz="3600" dirty="0"/>
              <a:t>Final technical setup overview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0066" y="949503"/>
            <a:ext cx="4957421" cy="34914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36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280000" y="4680000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720000" y="4680000"/>
            <a:ext cx="5004650" cy="273844"/>
          </a:xfrm>
        </p:spPr>
        <p:txBody>
          <a:bodyPr/>
          <a:lstStyle/>
          <a:p>
            <a:pPr algn="l"/>
            <a:r>
              <a:rPr lang="en-US" dirty="0"/>
              <a:t>CERN – RAL meeting – December 2018                                      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200" y="98920"/>
            <a:ext cx="8226854" cy="705332"/>
          </a:xfrm>
        </p:spPr>
        <p:txBody>
          <a:bodyPr>
            <a:normAutofit/>
          </a:bodyPr>
          <a:lstStyle/>
          <a:p>
            <a:r>
              <a:rPr lang="en-GB" sz="3600" dirty="0"/>
              <a:t>Final technical setup overview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96252" y="994205"/>
            <a:ext cx="4413184" cy="3203145"/>
          </a:xfrm>
        </p:spPr>
        <p:txBody>
          <a:bodyPr>
            <a:normAutofit/>
          </a:bodyPr>
          <a:lstStyle/>
          <a:p>
            <a:r>
              <a:rPr lang="en-GB" sz="2900" dirty="0" smtClean="0"/>
              <a:t>Configuration automation:</a:t>
            </a:r>
          </a:p>
          <a:p>
            <a:pPr lvl="1"/>
            <a:r>
              <a:rPr lang="en-GB" sz="2500" dirty="0" smtClean="0"/>
              <a:t>Based on the API available on the Mobility Master</a:t>
            </a:r>
          </a:p>
          <a:p>
            <a:pPr lvl="1"/>
            <a:r>
              <a:rPr lang="en-GB" sz="2500" dirty="0" smtClean="0"/>
              <a:t>Simplifies deployment process</a:t>
            </a:r>
          </a:p>
          <a:p>
            <a:endParaRPr lang="en-GB" sz="2900" dirty="0" smtClean="0"/>
          </a:p>
          <a:p>
            <a:endParaRPr lang="en-GB" dirty="0" smtClean="0"/>
          </a:p>
          <a:p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13691" y="883663"/>
            <a:ext cx="625430" cy="53362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580581" y="896446"/>
            <a:ext cx="7841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LANDB</a:t>
            </a:r>
            <a:endParaRPr lang="en-GB" sz="14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6047" y="1171588"/>
            <a:ext cx="640078" cy="57393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19802" y="1615667"/>
            <a:ext cx="605827" cy="522834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6537993" y="2460182"/>
            <a:ext cx="4828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MM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13690" y="2358741"/>
            <a:ext cx="625432" cy="533627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6654213" y="1607157"/>
            <a:ext cx="13280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400" dirty="0" smtClean="0"/>
              <a:t>CFMGR</a:t>
            </a:r>
          </a:p>
          <a:p>
            <a:pPr algn="r"/>
            <a:r>
              <a:rPr lang="en-GB" sz="1400" dirty="0"/>
              <a:t>N</a:t>
            </a:r>
            <a:r>
              <a:rPr lang="en-GB" sz="1400" dirty="0" smtClean="0"/>
              <a:t>ETMGR</a:t>
            </a:r>
            <a:endParaRPr lang="en-GB" sz="1400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56939" y="3233553"/>
            <a:ext cx="2487154" cy="555188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06702" y="3985784"/>
            <a:ext cx="422085" cy="42312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08302" y="3985784"/>
            <a:ext cx="422085" cy="423125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07502" y="3985784"/>
            <a:ext cx="422085" cy="423125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09102" y="3985784"/>
            <a:ext cx="422085" cy="423125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09902" y="3985784"/>
            <a:ext cx="422085" cy="423125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10702" y="3985784"/>
            <a:ext cx="422085" cy="423125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611502" y="3985784"/>
            <a:ext cx="422085" cy="423125"/>
          </a:xfrm>
          <a:prstGeom prst="rect">
            <a:avLst/>
          </a:prstGeom>
        </p:spPr>
      </p:pic>
      <p:sp>
        <p:nvSpPr>
          <p:cNvPr id="25" name="Right Brace 24"/>
          <p:cNvSpPr/>
          <p:nvPr/>
        </p:nvSpPr>
        <p:spPr>
          <a:xfrm rot="16200000">
            <a:off x="7172981" y="2123728"/>
            <a:ext cx="255070" cy="3466142"/>
          </a:xfrm>
          <a:prstGeom prst="rightBrace">
            <a:avLst>
              <a:gd name="adj1" fmla="val 42295"/>
              <a:gd name="adj2" fmla="val 50000"/>
            </a:avLst>
          </a:prstGeom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ight Arrow 25"/>
          <p:cNvSpPr/>
          <p:nvPr/>
        </p:nvSpPr>
        <p:spPr>
          <a:xfrm rot="19950857">
            <a:off x="6471405" y="1229826"/>
            <a:ext cx="488365" cy="15400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ight Arrow 26"/>
          <p:cNvSpPr/>
          <p:nvPr/>
        </p:nvSpPr>
        <p:spPr>
          <a:xfrm rot="2792024">
            <a:off x="7589586" y="1384882"/>
            <a:ext cx="488365" cy="15400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Right Arrow 27"/>
          <p:cNvSpPr/>
          <p:nvPr/>
        </p:nvSpPr>
        <p:spPr>
          <a:xfrm rot="5400000">
            <a:off x="7133595" y="2916643"/>
            <a:ext cx="333841" cy="29998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Right Arrow 28"/>
          <p:cNvSpPr/>
          <p:nvPr/>
        </p:nvSpPr>
        <p:spPr>
          <a:xfrm rot="8405790">
            <a:off x="7589585" y="2198539"/>
            <a:ext cx="488365" cy="15400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71411" y="632479"/>
            <a:ext cx="486293" cy="474117"/>
          </a:xfrm>
          <a:prstGeom prst="rect">
            <a:avLst/>
          </a:prstGeom>
        </p:spPr>
      </p:pic>
      <p:sp>
        <p:nvSpPr>
          <p:cNvPr id="31" name="Right Arrow 30"/>
          <p:cNvSpPr/>
          <p:nvPr/>
        </p:nvSpPr>
        <p:spPr>
          <a:xfrm rot="1566699">
            <a:off x="6470413" y="891612"/>
            <a:ext cx="488365" cy="154004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80542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280000" y="4680000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720000" y="4680000"/>
            <a:ext cx="5004650" cy="273844"/>
          </a:xfrm>
        </p:spPr>
        <p:txBody>
          <a:bodyPr/>
          <a:lstStyle/>
          <a:p>
            <a:pPr algn="l"/>
            <a:r>
              <a:rPr lang="en-US" dirty="0"/>
              <a:t>CERN – RAL meeting – December 2018                                      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>
            <a:normAutofit/>
          </a:bodyPr>
          <a:lstStyle/>
          <a:p>
            <a:r>
              <a:rPr lang="en-GB" sz="3600" dirty="0"/>
              <a:t>Deployment process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346969" y="2924555"/>
            <a:ext cx="10979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GB" sz="1200" dirty="0">
              <a:solidFill>
                <a:srgbClr val="000000"/>
              </a:solidFill>
            </a:endParaRPr>
          </a:p>
        </p:txBody>
      </p:sp>
      <p:sp>
        <p:nvSpPr>
          <p:cNvPr id="7" name="Right Arrow Callout 6"/>
          <p:cNvSpPr/>
          <p:nvPr/>
        </p:nvSpPr>
        <p:spPr>
          <a:xfrm>
            <a:off x="1356595" y="1072619"/>
            <a:ext cx="1766001" cy="750308"/>
          </a:xfrm>
          <a:prstGeom prst="rightArrowCallou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Preparation to RF simulation</a:t>
            </a:r>
            <a:endParaRPr lang="en-GB" sz="12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97" y="1820337"/>
            <a:ext cx="1343298" cy="1343298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1356595" y="1848523"/>
            <a:ext cx="1227184" cy="72982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err="1" smtClean="0">
                <a:solidFill>
                  <a:srgbClr val="7030A0"/>
                </a:solidFill>
              </a:rPr>
              <a:t>FirstLine</a:t>
            </a:r>
            <a:r>
              <a:rPr lang="en-GB" sz="1400" dirty="0" smtClean="0">
                <a:solidFill>
                  <a:srgbClr val="7030A0"/>
                </a:solidFill>
              </a:rPr>
              <a:t> (EMTE)</a:t>
            </a:r>
          </a:p>
          <a:p>
            <a:pPr algn="ctr"/>
            <a:r>
              <a:rPr lang="en-GB" sz="1400" dirty="0" smtClean="0">
                <a:solidFill>
                  <a:srgbClr val="7030A0"/>
                </a:solidFill>
              </a:rPr>
              <a:t>CS-CE</a:t>
            </a:r>
            <a:endParaRPr lang="en-GB" sz="1400" dirty="0">
              <a:solidFill>
                <a:srgbClr val="7030A0"/>
              </a:solidFill>
            </a:endParaRPr>
          </a:p>
        </p:txBody>
      </p:sp>
      <p:sp>
        <p:nvSpPr>
          <p:cNvPr id="11" name="Right Arrow Callout 10"/>
          <p:cNvSpPr/>
          <p:nvPr/>
        </p:nvSpPr>
        <p:spPr>
          <a:xfrm>
            <a:off x="3159402" y="1079515"/>
            <a:ext cx="1766001" cy="750308"/>
          </a:xfrm>
          <a:prstGeom prst="rightArrowCallou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RF simulation</a:t>
            </a:r>
            <a:endParaRPr lang="en-GB" sz="1200" dirty="0"/>
          </a:p>
        </p:txBody>
      </p:sp>
      <p:sp>
        <p:nvSpPr>
          <p:cNvPr id="13" name="Oval 12"/>
          <p:cNvSpPr/>
          <p:nvPr/>
        </p:nvSpPr>
        <p:spPr>
          <a:xfrm>
            <a:off x="3159402" y="1848522"/>
            <a:ext cx="1232899" cy="72982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rgbClr val="7030A0"/>
                </a:solidFill>
              </a:rPr>
              <a:t>CS-CE</a:t>
            </a:r>
            <a:endParaRPr lang="en-GB" sz="1400" dirty="0">
              <a:solidFill>
                <a:srgbClr val="7030A0"/>
              </a:solidFill>
            </a:endParaRPr>
          </a:p>
        </p:txBody>
      </p:sp>
      <p:sp>
        <p:nvSpPr>
          <p:cNvPr id="14" name="Right Arrow Callout 13"/>
          <p:cNvSpPr/>
          <p:nvPr/>
        </p:nvSpPr>
        <p:spPr>
          <a:xfrm>
            <a:off x="4943260" y="1070029"/>
            <a:ext cx="2001087" cy="750308"/>
          </a:xfrm>
          <a:prstGeom prst="rightArrowCallou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Pre-deployment RF Survey</a:t>
            </a:r>
            <a:endParaRPr lang="en-GB" sz="1200" dirty="0"/>
          </a:p>
        </p:txBody>
      </p:sp>
      <p:sp>
        <p:nvSpPr>
          <p:cNvPr id="15" name="Oval 14"/>
          <p:cNvSpPr/>
          <p:nvPr/>
        </p:nvSpPr>
        <p:spPr>
          <a:xfrm>
            <a:off x="4993736" y="1843031"/>
            <a:ext cx="1232899" cy="744567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err="1" smtClean="0">
                <a:solidFill>
                  <a:srgbClr val="7030A0"/>
                </a:solidFill>
              </a:rPr>
              <a:t>FirstLine</a:t>
            </a:r>
            <a:r>
              <a:rPr lang="en-GB" sz="1400" dirty="0" smtClean="0">
                <a:solidFill>
                  <a:srgbClr val="7030A0"/>
                </a:solidFill>
              </a:rPr>
              <a:t> (EMTE)</a:t>
            </a:r>
          </a:p>
          <a:p>
            <a:pPr algn="ctr"/>
            <a:r>
              <a:rPr lang="en-GB" sz="1400" dirty="0" smtClean="0">
                <a:solidFill>
                  <a:srgbClr val="7030A0"/>
                </a:solidFill>
              </a:rPr>
              <a:t>CS-</a:t>
            </a:r>
            <a:r>
              <a:rPr lang="pl-PL" sz="1400" dirty="0" smtClean="0">
                <a:solidFill>
                  <a:srgbClr val="7030A0"/>
                </a:solidFill>
              </a:rPr>
              <a:t>DO</a:t>
            </a:r>
            <a:endParaRPr lang="en-GB" sz="1400" dirty="0">
              <a:solidFill>
                <a:srgbClr val="7030A0"/>
              </a:solidFill>
            </a:endParaRPr>
          </a:p>
        </p:txBody>
      </p:sp>
      <p:sp>
        <p:nvSpPr>
          <p:cNvPr id="16" name="Right Arrow Callout 15"/>
          <p:cNvSpPr/>
          <p:nvPr/>
        </p:nvSpPr>
        <p:spPr>
          <a:xfrm>
            <a:off x="6985482" y="1070029"/>
            <a:ext cx="1766001" cy="750308"/>
          </a:xfrm>
          <a:prstGeom prst="rightArrowCallou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err="1" smtClean="0"/>
              <a:t>Starpoint</a:t>
            </a:r>
            <a:r>
              <a:rPr lang="en-GB" sz="1200" dirty="0" smtClean="0"/>
              <a:t> review</a:t>
            </a:r>
            <a:endParaRPr lang="en-GB" sz="1200" dirty="0"/>
          </a:p>
        </p:txBody>
      </p:sp>
      <p:sp>
        <p:nvSpPr>
          <p:cNvPr id="17" name="Oval 16"/>
          <p:cNvSpPr/>
          <p:nvPr/>
        </p:nvSpPr>
        <p:spPr>
          <a:xfrm>
            <a:off x="6952477" y="1862293"/>
            <a:ext cx="1232899" cy="650290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rgbClr val="7030A0"/>
                </a:solidFill>
              </a:rPr>
              <a:t>CS-</a:t>
            </a:r>
            <a:r>
              <a:rPr lang="pl-PL" sz="1400" dirty="0" smtClean="0">
                <a:solidFill>
                  <a:srgbClr val="7030A0"/>
                </a:solidFill>
              </a:rPr>
              <a:t>DO</a:t>
            </a:r>
            <a:endParaRPr lang="en-GB" sz="1400" dirty="0">
              <a:solidFill>
                <a:srgbClr val="7030A0"/>
              </a:solidFill>
            </a:endParaRPr>
          </a:p>
        </p:txBody>
      </p:sp>
      <p:sp>
        <p:nvSpPr>
          <p:cNvPr id="18" name="Bent Arrow 17"/>
          <p:cNvSpPr/>
          <p:nvPr/>
        </p:nvSpPr>
        <p:spPr>
          <a:xfrm rot="10800000">
            <a:off x="7971169" y="1807821"/>
            <a:ext cx="1036378" cy="2345078"/>
          </a:xfrm>
          <a:prstGeom prst="bentArrow">
            <a:avLst/>
          </a:prstGeom>
          <a:solidFill>
            <a:srgbClr val="7030A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9" name="Left Arrow Callout 18"/>
          <p:cNvSpPr/>
          <p:nvPr/>
        </p:nvSpPr>
        <p:spPr>
          <a:xfrm>
            <a:off x="6685712" y="3504692"/>
            <a:ext cx="1297819" cy="777745"/>
          </a:xfrm>
          <a:prstGeom prst="leftArrowCallou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Cabling</a:t>
            </a:r>
            <a:endParaRPr lang="en-GB" sz="1200" dirty="0"/>
          </a:p>
        </p:txBody>
      </p:sp>
      <p:sp>
        <p:nvSpPr>
          <p:cNvPr id="20" name="Left Arrow Callout 19"/>
          <p:cNvSpPr/>
          <p:nvPr/>
        </p:nvSpPr>
        <p:spPr>
          <a:xfrm>
            <a:off x="5156200" y="3504691"/>
            <a:ext cx="1529124" cy="777745"/>
          </a:xfrm>
          <a:prstGeom prst="leftArrowCallou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AP Deployment</a:t>
            </a:r>
            <a:endParaRPr lang="en-GB" sz="1200" dirty="0"/>
          </a:p>
        </p:txBody>
      </p:sp>
      <p:sp>
        <p:nvSpPr>
          <p:cNvPr id="21" name="Oval 20"/>
          <p:cNvSpPr/>
          <p:nvPr/>
        </p:nvSpPr>
        <p:spPr>
          <a:xfrm>
            <a:off x="5715000" y="2719450"/>
            <a:ext cx="2256169" cy="744567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rgbClr val="7030A0"/>
                </a:solidFill>
              </a:rPr>
              <a:t> EMTE</a:t>
            </a:r>
          </a:p>
          <a:p>
            <a:pPr algn="ctr"/>
            <a:r>
              <a:rPr lang="en-GB" sz="1400" dirty="0" smtClean="0">
                <a:solidFill>
                  <a:srgbClr val="7030A0"/>
                </a:solidFill>
              </a:rPr>
              <a:t>CS-</a:t>
            </a:r>
            <a:r>
              <a:rPr lang="pl-PL" sz="1400" dirty="0" smtClean="0">
                <a:solidFill>
                  <a:srgbClr val="7030A0"/>
                </a:solidFill>
              </a:rPr>
              <a:t>DO</a:t>
            </a:r>
            <a:endParaRPr lang="en-GB" sz="1400" dirty="0">
              <a:solidFill>
                <a:srgbClr val="7030A0"/>
              </a:solidFill>
            </a:endParaRPr>
          </a:p>
        </p:txBody>
      </p:sp>
      <p:sp>
        <p:nvSpPr>
          <p:cNvPr id="22" name="Left Arrow Callout 21"/>
          <p:cNvSpPr/>
          <p:nvPr/>
        </p:nvSpPr>
        <p:spPr>
          <a:xfrm>
            <a:off x="2329874" y="3504691"/>
            <a:ext cx="1399329" cy="777745"/>
          </a:xfrm>
          <a:prstGeom prst="leftArrowCallou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AP set up</a:t>
            </a:r>
            <a:endParaRPr lang="en-GB" sz="1200" dirty="0"/>
          </a:p>
        </p:txBody>
      </p:sp>
      <p:sp>
        <p:nvSpPr>
          <p:cNvPr id="23" name="Oval 22"/>
          <p:cNvSpPr/>
          <p:nvPr/>
        </p:nvSpPr>
        <p:spPr>
          <a:xfrm>
            <a:off x="3911134" y="2749466"/>
            <a:ext cx="1646378" cy="72982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err="1" smtClean="0">
                <a:solidFill>
                  <a:srgbClr val="7030A0"/>
                </a:solidFill>
              </a:rPr>
              <a:t>FirstLine</a:t>
            </a:r>
            <a:r>
              <a:rPr lang="en-GB" sz="1400" dirty="0" smtClean="0">
                <a:solidFill>
                  <a:srgbClr val="7030A0"/>
                </a:solidFill>
              </a:rPr>
              <a:t> (EMTE)</a:t>
            </a:r>
          </a:p>
          <a:p>
            <a:pPr algn="ctr"/>
            <a:r>
              <a:rPr lang="en-GB" sz="1400" dirty="0" smtClean="0">
                <a:solidFill>
                  <a:srgbClr val="7030A0"/>
                </a:solidFill>
              </a:rPr>
              <a:t>CS-CE/</a:t>
            </a:r>
            <a:r>
              <a:rPr lang="pl-PL" sz="1400" dirty="0" smtClean="0">
                <a:solidFill>
                  <a:srgbClr val="7030A0"/>
                </a:solidFill>
              </a:rPr>
              <a:t>DO</a:t>
            </a:r>
            <a:endParaRPr lang="en-GB" sz="1400" dirty="0">
              <a:solidFill>
                <a:srgbClr val="7030A0"/>
              </a:solidFill>
            </a:endParaRPr>
          </a:p>
        </p:txBody>
      </p:sp>
      <p:sp>
        <p:nvSpPr>
          <p:cNvPr id="24" name="Oval 23"/>
          <p:cNvSpPr/>
          <p:nvPr/>
        </p:nvSpPr>
        <p:spPr>
          <a:xfrm>
            <a:off x="1245255" y="2734724"/>
            <a:ext cx="1232899" cy="744567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err="1" smtClean="0">
                <a:solidFill>
                  <a:srgbClr val="7030A0"/>
                </a:solidFill>
              </a:rPr>
              <a:t>FirstLine</a:t>
            </a:r>
            <a:r>
              <a:rPr lang="en-GB" sz="1400" dirty="0" smtClean="0">
                <a:solidFill>
                  <a:srgbClr val="7030A0"/>
                </a:solidFill>
              </a:rPr>
              <a:t> (EMTE)</a:t>
            </a:r>
          </a:p>
          <a:p>
            <a:pPr algn="ctr"/>
            <a:r>
              <a:rPr lang="en-GB" sz="1400" dirty="0" smtClean="0">
                <a:solidFill>
                  <a:srgbClr val="7030A0"/>
                </a:solidFill>
              </a:rPr>
              <a:t>CS-</a:t>
            </a:r>
            <a:r>
              <a:rPr lang="pl-PL" sz="1400" dirty="0" smtClean="0">
                <a:solidFill>
                  <a:srgbClr val="7030A0"/>
                </a:solidFill>
              </a:rPr>
              <a:t>DO</a:t>
            </a:r>
            <a:endParaRPr lang="en-GB" sz="1400" dirty="0">
              <a:solidFill>
                <a:srgbClr val="7030A0"/>
              </a:solidFill>
            </a:endParaRPr>
          </a:p>
        </p:txBody>
      </p:sp>
      <p:sp>
        <p:nvSpPr>
          <p:cNvPr id="25" name="Left Arrow Callout 24"/>
          <p:cNvSpPr/>
          <p:nvPr/>
        </p:nvSpPr>
        <p:spPr>
          <a:xfrm>
            <a:off x="3756482" y="3504691"/>
            <a:ext cx="1399329" cy="777745"/>
          </a:xfrm>
          <a:prstGeom prst="leftArrowCallou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Switch installation &amp; set up</a:t>
            </a:r>
            <a:endParaRPr lang="en-GB" sz="1200" dirty="0"/>
          </a:p>
        </p:txBody>
      </p:sp>
      <p:sp>
        <p:nvSpPr>
          <p:cNvPr id="26" name="Oval 25"/>
          <p:cNvSpPr/>
          <p:nvPr/>
        </p:nvSpPr>
        <p:spPr>
          <a:xfrm>
            <a:off x="2713220" y="2734724"/>
            <a:ext cx="1122179" cy="729825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rgbClr val="7030A0"/>
                </a:solidFill>
              </a:rPr>
              <a:t>CS-CE CS-</a:t>
            </a:r>
            <a:r>
              <a:rPr lang="pl-PL" sz="1400" dirty="0" smtClean="0">
                <a:solidFill>
                  <a:srgbClr val="7030A0"/>
                </a:solidFill>
              </a:rPr>
              <a:t>DO</a:t>
            </a:r>
            <a:endParaRPr lang="en-GB" sz="1400" dirty="0">
              <a:solidFill>
                <a:srgbClr val="7030A0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1356595" y="3504691"/>
            <a:ext cx="973279" cy="777745"/>
          </a:xfrm>
          <a:prstGeom prst="rect">
            <a:avLst/>
          </a:prstGeom>
          <a:solidFill>
            <a:srgbClr val="7030A0"/>
          </a:solidFill>
          <a:ln>
            <a:solidFill>
              <a:srgbClr val="7030A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/>
              <a:t>Post-deployment RF Survey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067450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454" y="1001053"/>
            <a:ext cx="8229600" cy="647994"/>
          </a:xfrm>
        </p:spPr>
        <p:txBody>
          <a:bodyPr>
            <a:normAutofit/>
          </a:bodyPr>
          <a:lstStyle/>
          <a:p>
            <a:pPr marL="36576" indent="0">
              <a:buNone/>
            </a:pPr>
            <a:endParaRPr lang="en-GB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280000" y="4680000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720000" y="4680000"/>
            <a:ext cx="5004650" cy="273844"/>
          </a:xfrm>
        </p:spPr>
        <p:txBody>
          <a:bodyPr/>
          <a:lstStyle/>
          <a:p>
            <a:pPr algn="l"/>
            <a:r>
              <a:rPr lang="en-US" dirty="0"/>
              <a:t>CERN – RAL meeting – December 2018                                      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200" y="101968"/>
            <a:ext cx="8226854" cy="705332"/>
          </a:xfrm>
        </p:spPr>
        <p:txBody>
          <a:bodyPr>
            <a:normAutofit/>
          </a:bodyPr>
          <a:lstStyle/>
          <a:p>
            <a:r>
              <a:rPr lang="en-US" sz="3600" dirty="0" smtClean="0"/>
              <a:t>Communication with users</a:t>
            </a:r>
            <a:endParaRPr lang="en-GB" sz="3600" dirty="0"/>
          </a:p>
        </p:txBody>
      </p:sp>
      <p:sp>
        <p:nvSpPr>
          <p:cNvPr id="8" name="Content Placeholder 1"/>
          <p:cNvSpPr txBox="1">
            <a:spLocks/>
          </p:cNvSpPr>
          <p:nvPr/>
        </p:nvSpPr>
        <p:spPr>
          <a:xfrm>
            <a:off x="7532557" y="994205"/>
            <a:ext cx="1521502" cy="3203145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/>
              <a:buNone/>
            </a:pPr>
            <a:r>
              <a:rPr lang="en-US" sz="1200" smtClean="0"/>
              <a:t>Activated buildings</a:t>
            </a:r>
          </a:p>
          <a:p>
            <a:pPr marL="36576" indent="0">
              <a:buFont typeface="Arial"/>
              <a:buNone/>
            </a:pPr>
            <a:endParaRPr lang="en-US" sz="1200" smtClean="0"/>
          </a:p>
          <a:p>
            <a:pPr marL="36576" indent="0">
              <a:buFont typeface="Arial"/>
              <a:buNone/>
            </a:pPr>
            <a:r>
              <a:rPr lang="en-US" sz="1200" smtClean="0"/>
              <a:t>Buildings to be equipped with APs</a:t>
            </a:r>
            <a:endParaRPr lang="en-GB" sz="12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9847" y="786027"/>
            <a:ext cx="6105525" cy="361950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7075357" y="994205"/>
            <a:ext cx="457200" cy="228380"/>
          </a:xfrm>
          <a:prstGeom prst="rect">
            <a:avLst/>
          </a:prstGeom>
          <a:solidFill>
            <a:srgbClr val="38A8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/>
          <p:cNvSpPr/>
          <p:nvPr/>
        </p:nvSpPr>
        <p:spPr>
          <a:xfrm>
            <a:off x="7075357" y="1513864"/>
            <a:ext cx="457200" cy="228380"/>
          </a:xfrm>
          <a:prstGeom prst="rect">
            <a:avLst/>
          </a:prstGeom>
          <a:solidFill>
            <a:srgbClr val="A900E6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4585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87080" y="1674119"/>
            <a:ext cx="8547509" cy="705332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4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Wi</a:t>
            </a:r>
            <a:r>
              <a:rPr lang="en-US" sz="4400" b="1" dirty="0" smtClean="0"/>
              <a:t>-Fi </a:t>
            </a:r>
            <a:r>
              <a:rPr lang="en-US" sz="44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S</a:t>
            </a:r>
            <a:r>
              <a:rPr lang="en-US" sz="4400" b="1" dirty="0" smtClean="0"/>
              <a:t>ervice </a:t>
            </a:r>
            <a:r>
              <a:rPr lang="en-US" sz="4400" b="1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E</a:t>
            </a:r>
            <a:r>
              <a:rPr lang="en-US" sz="4400" b="1" dirty="0" smtClean="0"/>
              <a:t>nhancement</a:t>
            </a:r>
            <a:br>
              <a:rPr lang="en-US" sz="4400" b="1" dirty="0" smtClean="0"/>
            </a:br>
            <a:r>
              <a:rPr lang="en-US" sz="4400" b="1" dirty="0" smtClean="0"/>
              <a:t> at </a:t>
            </a:r>
            <a:r>
              <a:rPr lang="pl-PL" sz="4400" b="1" dirty="0" smtClean="0"/>
              <a:t>CERN</a:t>
            </a:r>
            <a:r>
              <a:rPr lang="fr-CH" sz="4400" b="1" dirty="0" smtClean="0"/>
              <a:t/>
            </a:r>
            <a:br>
              <a:rPr lang="fr-CH" sz="4400" b="1" dirty="0" smtClean="0"/>
            </a:br>
            <a:r>
              <a:rPr lang="fr-CH" sz="4400" b="1" dirty="0" smtClean="0"/>
              <a:t>Project </a:t>
            </a:r>
            <a:r>
              <a:rPr lang="en-US" sz="4400" b="1" dirty="0" smtClean="0"/>
              <a:t>overview </a:t>
            </a:r>
            <a:r>
              <a:rPr lang="en-US" sz="4000" dirty="0" smtClean="0"/>
              <a:t/>
            </a:r>
            <a:br>
              <a:rPr lang="en-US" sz="4000" dirty="0" smtClean="0"/>
            </a:br>
            <a:endParaRPr lang="en-US" sz="27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720000" y="4680000"/>
            <a:ext cx="7426657" cy="273844"/>
          </a:xfrm>
        </p:spPr>
        <p:txBody>
          <a:bodyPr/>
          <a:lstStyle/>
          <a:p>
            <a:pPr algn="l"/>
            <a:r>
              <a:rPr lang="en-US" dirty="0" smtClean="0"/>
              <a:t>CERN – RAL meeting – December 2018                                     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8280000" y="4680000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5" name="Picture 1" descr="LogoOutline.ai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6522" y="3094365"/>
            <a:ext cx="1216380" cy="121638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r="10061"/>
          <a:stretch/>
        </p:blipFill>
        <p:spPr>
          <a:xfrm>
            <a:off x="3885617" y="3035954"/>
            <a:ext cx="1235752" cy="89513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853487" y="3613046"/>
            <a:ext cx="20791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Adam SOSNOWSKI</a:t>
            </a:r>
          </a:p>
          <a:p>
            <a:r>
              <a:rPr lang="en-GB" sz="1200" dirty="0" err="1" smtClean="0">
                <a:hlinkClick r:id="rId5"/>
              </a:rPr>
              <a:t>adam.sosnowski</a:t>
            </a:r>
            <a:r>
              <a:rPr lang="en-US" sz="1200" dirty="0" smtClean="0">
                <a:hlinkClick r:id="rId5"/>
              </a:rPr>
              <a:t>@</a:t>
            </a:r>
            <a:r>
              <a:rPr lang="en-GB" sz="1200" dirty="0" smtClean="0">
                <a:hlinkClick r:id="rId5"/>
              </a:rPr>
              <a:t>cern.ch</a:t>
            </a:r>
            <a:endParaRPr lang="en-GB" sz="1200" dirty="0"/>
          </a:p>
          <a:p>
            <a:r>
              <a:rPr lang="en-GB" sz="1200" dirty="0" smtClean="0"/>
              <a:t>Vincent DUCRET</a:t>
            </a:r>
          </a:p>
          <a:p>
            <a:r>
              <a:rPr lang="en-GB" sz="1200" dirty="0" smtClean="0">
                <a:hlinkClick r:id="rId6"/>
              </a:rPr>
              <a:t>Vincent.ducret@cern.ch</a:t>
            </a:r>
            <a:r>
              <a:rPr lang="en-GB" sz="1200" dirty="0" smtClean="0"/>
              <a:t> 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109483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454" y="1001053"/>
            <a:ext cx="8229600" cy="647994"/>
          </a:xfrm>
        </p:spPr>
        <p:txBody>
          <a:bodyPr>
            <a:normAutofit/>
          </a:bodyPr>
          <a:lstStyle/>
          <a:p>
            <a:r>
              <a:rPr lang="en-GB" sz="2000" dirty="0" smtClean="0"/>
              <a:t>Example of Project report</a:t>
            </a:r>
          </a:p>
          <a:p>
            <a:endParaRPr lang="en-GB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280000" y="4680000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720000" y="4680000"/>
            <a:ext cx="5004650" cy="273844"/>
          </a:xfrm>
        </p:spPr>
        <p:txBody>
          <a:bodyPr/>
          <a:lstStyle/>
          <a:p>
            <a:pPr algn="l"/>
            <a:r>
              <a:rPr lang="en-US" dirty="0"/>
              <a:t>CERN – RAL meeting – December 2018                                      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>
            <a:normAutofit/>
          </a:bodyPr>
          <a:lstStyle/>
          <a:p>
            <a:r>
              <a:rPr lang="en-GB" sz="3600" dirty="0" smtClean="0"/>
              <a:t>Project management</a:t>
            </a:r>
            <a:endParaRPr lang="en-GB" sz="3600" dirty="0"/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00065915"/>
              </p:ext>
            </p:extLst>
          </p:nvPr>
        </p:nvGraphicFramePr>
        <p:xfrm>
          <a:off x="3438524" y="2060575"/>
          <a:ext cx="2466975" cy="21371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1" name="Document" showAsIcon="1" r:id="rId3" imgW="914400" imgH="792360" progId="Word.Document.12">
                  <p:embed/>
                </p:oleObj>
              </mc:Choice>
              <mc:Fallback>
                <p:oleObj name="Document" showAsIcon="1" r:id="rId3" imgW="914400" imgH="79236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438524" y="2060575"/>
                        <a:ext cx="2466975" cy="213719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53348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454" y="1001052"/>
            <a:ext cx="8229600" cy="3320577"/>
          </a:xfrm>
        </p:spPr>
        <p:txBody>
          <a:bodyPr>
            <a:normAutofit fontScale="92500" lnSpcReduction="10000"/>
          </a:bodyPr>
          <a:lstStyle/>
          <a:p>
            <a:r>
              <a:rPr lang="en-GB" sz="2000" dirty="0" smtClean="0"/>
              <a:t>Planning and communication challenges</a:t>
            </a:r>
          </a:p>
          <a:p>
            <a:pPr lvl="1"/>
            <a:r>
              <a:rPr lang="en-GB" sz="1600" dirty="0" smtClean="0"/>
              <a:t>Explain the disturbance to the end user (cabling inside the building, etc…)</a:t>
            </a:r>
          </a:p>
          <a:p>
            <a:pPr lvl="1"/>
            <a:r>
              <a:rPr lang="en-GB" sz="1600" dirty="0" smtClean="0"/>
              <a:t>Scheduling and synchronizing all the works</a:t>
            </a:r>
          </a:p>
          <a:p>
            <a:pPr marL="448056" lvl="1" indent="0">
              <a:buNone/>
            </a:pPr>
            <a:endParaRPr lang="en-GB" sz="1600" dirty="0" smtClean="0"/>
          </a:p>
          <a:p>
            <a:r>
              <a:rPr lang="en-GB" sz="2000" dirty="0" smtClean="0"/>
              <a:t>Technical challenges</a:t>
            </a:r>
          </a:p>
          <a:p>
            <a:pPr lvl="1"/>
            <a:r>
              <a:rPr lang="en-GB" sz="1600" dirty="0" smtClean="0"/>
              <a:t>New version = bugs</a:t>
            </a:r>
          </a:p>
          <a:p>
            <a:pPr lvl="1"/>
            <a:r>
              <a:rPr lang="en-GB" sz="1600" dirty="0" smtClean="0"/>
              <a:t>Internally developed tools </a:t>
            </a:r>
            <a:r>
              <a:rPr lang="en-GB" sz="1600" dirty="0" smtClean="0"/>
              <a:t>adaptation</a:t>
            </a:r>
          </a:p>
          <a:p>
            <a:pPr lvl="1"/>
            <a:r>
              <a:rPr lang="en-US" sz="1600" dirty="0" smtClean="0"/>
              <a:t>Managing the network – software upgrades and monitoring</a:t>
            </a:r>
            <a:endParaRPr lang="en-GB" sz="1600" dirty="0" smtClean="0"/>
          </a:p>
          <a:p>
            <a:endParaRPr lang="en-US" sz="2000" dirty="0" smtClean="0"/>
          </a:p>
          <a:p>
            <a:r>
              <a:rPr lang="en-US" sz="2000" dirty="0" smtClean="0"/>
              <a:t>Others</a:t>
            </a:r>
          </a:p>
          <a:p>
            <a:pPr lvl="1"/>
            <a:r>
              <a:rPr lang="en-GB" sz="1600" dirty="0"/>
              <a:t>Aesthetics </a:t>
            </a:r>
            <a:r>
              <a:rPr lang="pl-PL" sz="1600" dirty="0"/>
              <a:t>(</a:t>
            </a:r>
            <a:r>
              <a:rPr lang="en-US" sz="1600" dirty="0"/>
              <a:t>removing</a:t>
            </a:r>
            <a:r>
              <a:rPr lang="en-GB" sz="1600" dirty="0"/>
              <a:t> old APs</a:t>
            </a:r>
            <a:r>
              <a:rPr lang="pl-PL" sz="1600" dirty="0" smtClean="0"/>
              <a:t>)</a:t>
            </a:r>
            <a:endParaRPr lang="en-US" sz="1600" dirty="0" smtClean="0"/>
          </a:p>
          <a:p>
            <a:pPr lvl="1"/>
            <a:r>
              <a:rPr lang="en-GB" sz="1600" dirty="0"/>
              <a:t>Some concerns about RF and AP inside the offices</a:t>
            </a:r>
          </a:p>
          <a:p>
            <a:pPr lvl="1"/>
            <a:endParaRPr lang="en-GB" sz="1600" dirty="0"/>
          </a:p>
          <a:p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280000" y="4680000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720000" y="4680000"/>
            <a:ext cx="5004650" cy="273844"/>
          </a:xfrm>
        </p:spPr>
        <p:txBody>
          <a:bodyPr/>
          <a:lstStyle/>
          <a:p>
            <a:pPr algn="l"/>
            <a:r>
              <a:rPr lang="en-US" dirty="0"/>
              <a:t>CERN – RAL meeting – December 2018                                      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>
            <a:normAutofit/>
          </a:bodyPr>
          <a:lstStyle/>
          <a:p>
            <a:r>
              <a:rPr lang="fr-FR" sz="3600" dirty="0" err="1"/>
              <a:t>Problems</a:t>
            </a:r>
            <a:r>
              <a:rPr lang="fr-FR" sz="3600" dirty="0"/>
              <a:t> and challenges</a:t>
            </a:r>
          </a:p>
        </p:txBody>
      </p:sp>
    </p:spTree>
    <p:extLst>
      <p:ext uri="{BB962C8B-B14F-4D97-AF65-F5344CB8AC3E}">
        <p14:creationId xmlns:p14="http://schemas.microsoft.com/office/powerpoint/2010/main" val="3209235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454" y="1001052"/>
            <a:ext cx="8229600" cy="3320577"/>
          </a:xfrm>
        </p:spPr>
        <p:txBody>
          <a:bodyPr>
            <a:normAutofit lnSpcReduction="10000"/>
          </a:bodyPr>
          <a:lstStyle/>
          <a:p>
            <a:r>
              <a:rPr lang="en-GB" sz="2000" dirty="0" smtClean="0"/>
              <a:t>Planning and communication challenges</a:t>
            </a:r>
          </a:p>
          <a:p>
            <a:pPr lvl="1"/>
            <a:r>
              <a:rPr lang="en-GB" sz="1600" dirty="0" smtClean="0"/>
              <a:t>Explain the disturbance to the end user (cabling inside the building, etc…)</a:t>
            </a:r>
          </a:p>
          <a:p>
            <a:pPr lvl="1"/>
            <a:r>
              <a:rPr lang="en-GB" sz="1600" dirty="0" smtClean="0"/>
              <a:t>Scheduling and synchronizing all the works</a:t>
            </a:r>
          </a:p>
          <a:p>
            <a:pPr marL="448056" lvl="1" indent="0">
              <a:buNone/>
            </a:pPr>
            <a:endParaRPr lang="en-GB" sz="1600" dirty="0" smtClean="0"/>
          </a:p>
          <a:p>
            <a:r>
              <a:rPr lang="en-GB" sz="2000" dirty="0" smtClean="0"/>
              <a:t>Technical challenges</a:t>
            </a:r>
          </a:p>
          <a:p>
            <a:pPr lvl="1"/>
            <a:r>
              <a:rPr lang="en-GB" sz="1600" dirty="0" smtClean="0"/>
              <a:t>New version = bugs</a:t>
            </a:r>
          </a:p>
          <a:p>
            <a:pPr lvl="1"/>
            <a:r>
              <a:rPr lang="en-GB" sz="1600" dirty="0" smtClean="0"/>
              <a:t>Internally developed tools adaptation</a:t>
            </a:r>
          </a:p>
          <a:p>
            <a:endParaRPr lang="en-US" sz="2000" dirty="0" smtClean="0"/>
          </a:p>
          <a:p>
            <a:r>
              <a:rPr lang="en-US" sz="2000" dirty="0" smtClean="0"/>
              <a:t>Others</a:t>
            </a:r>
          </a:p>
          <a:p>
            <a:pPr lvl="1"/>
            <a:r>
              <a:rPr lang="en-GB" sz="1600" dirty="0"/>
              <a:t>Aesthetics </a:t>
            </a:r>
            <a:r>
              <a:rPr lang="pl-PL" sz="1600" dirty="0"/>
              <a:t>(</a:t>
            </a:r>
            <a:r>
              <a:rPr lang="en-US" sz="1600" dirty="0"/>
              <a:t>removing</a:t>
            </a:r>
            <a:r>
              <a:rPr lang="en-GB" sz="1600" dirty="0"/>
              <a:t> old APs</a:t>
            </a:r>
            <a:r>
              <a:rPr lang="pl-PL" sz="1600" dirty="0" smtClean="0"/>
              <a:t>)</a:t>
            </a:r>
            <a:endParaRPr lang="en-US" sz="1600" dirty="0" smtClean="0"/>
          </a:p>
          <a:p>
            <a:pPr lvl="1"/>
            <a:r>
              <a:rPr lang="en-GB" sz="1600" dirty="0"/>
              <a:t>Some concerns about RF and AP inside the offices</a:t>
            </a:r>
          </a:p>
          <a:p>
            <a:pPr lvl="1"/>
            <a:endParaRPr lang="en-GB" sz="1600" dirty="0"/>
          </a:p>
          <a:p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280000" y="4680000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720000" y="4680000"/>
            <a:ext cx="5004650" cy="273844"/>
          </a:xfrm>
        </p:spPr>
        <p:txBody>
          <a:bodyPr/>
          <a:lstStyle/>
          <a:p>
            <a:pPr algn="l"/>
            <a:r>
              <a:rPr lang="en-US" dirty="0"/>
              <a:t>CERN – RAL meeting – December 2018                                      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>
            <a:normAutofit/>
          </a:bodyPr>
          <a:lstStyle/>
          <a:p>
            <a:r>
              <a:rPr lang="fr-FR" sz="3600" dirty="0" err="1"/>
              <a:t>Problems</a:t>
            </a:r>
            <a:r>
              <a:rPr lang="fr-FR" sz="3600" dirty="0"/>
              <a:t> and challenges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271" y="288501"/>
            <a:ext cx="3204250" cy="432162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9976" y="1267820"/>
            <a:ext cx="3570024" cy="278704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18795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454" y="1001052"/>
            <a:ext cx="8229600" cy="3320577"/>
          </a:xfrm>
        </p:spPr>
        <p:txBody>
          <a:bodyPr>
            <a:normAutofit/>
          </a:bodyPr>
          <a:lstStyle/>
          <a:p>
            <a:pPr lvl="0"/>
            <a:endParaRPr lang="en-GB" sz="2000" dirty="0" smtClean="0"/>
          </a:p>
          <a:p>
            <a:pPr lvl="0"/>
            <a:r>
              <a:rPr lang="en-GB" sz="2000" dirty="0" smtClean="0"/>
              <a:t>Finish deployment in Office area and Outdoor coverage</a:t>
            </a:r>
            <a:endParaRPr lang="pl-PL" sz="2000" dirty="0" smtClean="0"/>
          </a:p>
          <a:p>
            <a:pPr lvl="0"/>
            <a:r>
              <a:rPr lang="en-US" sz="2000" dirty="0" smtClean="0"/>
              <a:t>Prepare plan to replace old HP infrastructure and provide coverage in technical areas</a:t>
            </a:r>
            <a:endParaRPr lang="en-GB" sz="2000" dirty="0" smtClean="0"/>
          </a:p>
          <a:p>
            <a:r>
              <a:rPr lang="en-GB" sz="2000" dirty="0" smtClean="0"/>
              <a:t>Add </a:t>
            </a:r>
            <a:r>
              <a:rPr lang="en-GB" sz="2000" dirty="0"/>
              <a:t>controllers to the cluster to keep initial redundancy </a:t>
            </a:r>
            <a:r>
              <a:rPr lang="en-GB" sz="2000" dirty="0" smtClean="0"/>
              <a:t>level (&gt;4.000AP)</a:t>
            </a:r>
            <a:endParaRPr lang="en-GB" sz="2000" dirty="0"/>
          </a:p>
          <a:p>
            <a:pPr lvl="0"/>
            <a:r>
              <a:rPr lang="en-GB" sz="2000" dirty="0"/>
              <a:t>Upgrade security of the Wi-Fi networks to WPA3 (when it will be standardize</a:t>
            </a:r>
            <a:r>
              <a:rPr lang="en-GB" sz="2000" dirty="0" smtClean="0"/>
              <a:t>)</a:t>
            </a:r>
          </a:p>
          <a:p>
            <a:pPr lvl="0"/>
            <a:r>
              <a:rPr lang="en-GB" sz="2000" dirty="0" smtClean="0"/>
              <a:t>Test </a:t>
            </a:r>
            <a:r>
              <a:rPr lang="en-GB" sz="2000" dirty="0"/>
              <a:t>and evaluation of new APs with ZigBee radio</a:t>
            </a:r>
          </a:p>
          <a:p>
            <a:pPr marL="36576" indent="0">
              <a:buNone/>
            </a:pP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280000" y="4680000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720000" y="4680000"/>
            <a:ext cx="5004650" cy="273844"/>
          </a:xfrm>
        </p:spPr>
        <p:txBody>
          <a:bodyPr/>
          <a:lstStyle/>
          <a:p>
            <a:pPr algn="l"/>
            <a:r>
              <a:rPr lang="en-US" dirty="0"/>
              <a:t>CERN – RAL meeting – December 2018                                      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>
            <a:normAutofit/>
          </a:bodyPr>
          <a:lstStyle/>
          <a:p>
            <a:r>
              <a:rPr lang="en-GB" sz="3600" dirty="0"/>
              <a:t>Next </a:t>
            </a:r>
            <a:r>
              <a:rPr lang="en-GB" sz="3600" dirty="0" smtClean="0"/>
              <a:t>steps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3142935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429" y="772452"/>
            <a:ext cx="8229600" cy="3320577"/>
          </a:xfrm>
        </p:spPr>
        <p:txBody>
          <a:bodyPr>
            <a:normAutofit/>
          </a:bodyPr>
          <a:lstStyle/>
          <a:p>
            <a:pPr marL="36576" indent="0" algn="ctr">
              <a:buNone/>
            </a:pPr>
            <a:r>
              <a:rPr lang="en-GB" sz="4800" dirty="0" smtClean="0"/>
              <a:t>Any </a:t>
            </a:r>
            <a:r>
              <a:rPr lang="en-GB" sz="4800" dirty="0"/>
              <a:t>questions?</a:t>
            </a:r>
          </a:p>
          <a:p>
            <a:pPr marL="36576" indent="0">
              <a:buNone/>
            </a:pPr>
            <a:endParaRPr lang="en-GB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280000" y="4680000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720000" y="4680000"/>
            <a:ext cx="5004650" cy="273844"/>
          </a:xfrm>
        </p:spPr>
        <p:txBody>
          <a:bodyPr/>
          <a:lstStyle/>
          <a:p>
            <a:pPr algn="l"/>
            <a:r>
              <a:rPr lang="en-US" dirty="0"/>
              <a:t>CERN – RAL meeting – December 2018                                      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5065" y="1873300"/>
            <a:ext cx="2448329" cy="2448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4539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30270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80452"/>
            <a:ext cx="8229600" cy="3532848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Initial situation (before 2016)</a:t>
            </a:r>
          </a:p>
          <a:p>
            <a:r>
              <a:rPr lang="en-GB" dirty="0" err="1" smtClean="0"/>
              <a:t>WiSE</a:t>
            </a:r>
            <a:r>
              <a:rPr lang="en-GB" dirty="0" smtClean="0"/>
              <a:t> project</a:t>
            </a:r>
          </a:p>
          <a:p>
            <a:r>
              <a:rPr lang="en-GB" dirty="0"/>
              <a:t>Global project </a:t>
            </a:r>
            <a:r>
              <a:rPr lang="en-GB" dirty="0" smtClean="0"/>
              <a:t>timeline</a:t>
            </a:r>
          </a:p>
          <a:p>
            <a:r>
              <a:rPr lang="en-GB" dirty="0"/>
              <a:t>Pre-deployment site preparation</a:t>
            </a:r>
          </a:p>
          <a:p>
            <a:r>
              <a:rPr lang="en-GB" dirty="0" smtClean="0"/>
              <a:t>Tender process &amp; Technical evaluation</a:t>
            </a:r>
          </a:p>
          <a:p>
            <a:r>
              <a:rPr lang="en-GB" dirty="0" smtClean="0"/>
              <a:t>Final technical setup overview</a:t>
            </a:r>
          </a:p>
          <a:p>
            <a:r>
              <a:rPr lang="en-GB" dirty="0" smtClean="0"/>
              <a:t>Deployment process &amp; Communication</a:t>
            </a:r>
            <a:r>
              <a:rPr lang="pl-PL" dirty="0" smtClean="0"/>
              <a:t> with </a:t>
            </a:r>
            <a:r>
              <a:rPr lang="pl-PL" dirty="0" err="1" smtClean="0"/>
              <a:t>users</a:t>
            </a:r>
            <a:endParaRPr lang="en-GB" dirty="0" smtClean="0"/>
          </a:p>
          <a:p>
            <a:r>
              <a:rPr lang="en-GB" dirty="0"/>
              <a:t>Project management</a:t>
            </a:r>
          </a:p>
          <a:p>
            <a:r>
              <a:rPr lang="en-GB" dirty="0" smtClean="0"/>
              <a:t>Problems </a:t>
            </a:r>
            <a:r>
              <a:rPr lang="en-GB" dirty="0"/>
              <a:t>and challenges</a:t>
            </a:r>
          </a:p>
          <a:p>
            <a:r>
              <a:rPr lang="en-GB" dirty="0"/>
              <a:t>Next </a:t>
            </a:r>
            <a:r>
              <a:rPr lang="en-GB" dirty="0" smtClean="0"/>
              <a:t>steps</a:t>
            </a:r>
            <a:endParaRPr lang="fr-FR" sz="2000" dirty="0" smtClean="0"/>
          </a:p>
          <a:p>
            <a:endParaRPr lang="en-GB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280000" y="4680000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720000" y="4680000"/>
            <a:ext cx="5004650" cy="273844"/>
          </a:xfrm>
        </p:spPr>
        <p:txBody>
          <a:bodyPr/>
          <a:lstStyle/>
          <a:p>
            <a:pPr algn="l"/>
            <a:r>
              <a:rPr lang="en-US" dirty="0"/>
              <a:t>CERN – RAL meeting – December 2018                                      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>
            <a:normAutofit/>
          </a:bodyPr>
          <a:lstStyle/>
          <a:p>
            <a:r>
              <a:rPr lang="fr-FR" sz="3600" dirty="0" smtClean="0"/>
              <a:t>Agenda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1658334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454" y="1001052"/>
            <a:ext cx="8229600" cy="3320577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r>
              <a:rPr lang="en-US" sz="2000" dirty="0" smtClean="0"/>
              <a:t>Wi-Fi service was provided in conference/meeting rooms and few buildings</a:t>
            </a:r>
          </a:p>
          <a:p>
            <a:pPr>
              <a:lnSpc>
                <a:spcPct val="150000"/>
              </a:lnSpc>
            </a:pPr>
            <a:r>
              <a:rPr lang="en-US" sz="2000" dirty="0" smtClean="0"/>
              <a:t>No possibility of roaming between buildings, nor often between floors in a single building</a:t>
            </a:r>
          </a:p>
          <a:p>
            <a:pPr>
              <a:lnSpc>
                <a:spcPct val="150000"/>
              </a:lnSpc>
            </a:pPr>
            <a:r>
              <a:rPr lang="en-US" sz="2000" dirty="0" smtClean="0"/>
              <a:t>No guest Wi-Fi</a:t>
            </a:r>
          </a:p>
          <a:p>
            <a:pPr>
              <a:lnSpc>
                <a:spcPct val="150000"/>
              </a:lnSpc>
            </a:pPr>
            <a:r>
              <a:rPr lang="en-US" sz="2000" dirty="0" smtClean="0"/>
              <a:t>Autonomous access-point configured independently of each others</a:t>
            </a:r>
          </a:p>
          <a:p>
            <a:pPr>
              <a:lnSpc>
                <a:spcPct val="150000"/>
              </a:lnSpc>
            </a:pPr>
            <a:r>
              <a:rPr lang="en-US" sz="2000" dirty="0" smtClean="0"/>
              <a:t>Power/frequency setting done manually</a:t>
            </a:r>
          </a:p>
          <a:p>
            <a:r>
              <a:rPr lang="en-US" sz="2000" dirty="0" smtClean="0"/>
              <a:t>Not scalable for global campus deployment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280000" y="4680000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720000" y="4680000"/>
            <a:ext cx="5004650" cy="273844"/>
          </a:xfrm>
        </p:spPr>
        <p:txBody>
          <a:bodyPr/>
          <a:lstStyle/>
          <a:p>
            <a:pPr algn="l"/>
            <a:r>
              <a:rPr lang="en-US" dirty="0"/>
              <a:t>CERN – RAL meeting – December 2018                                      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>
            <a:normAutofit/>
          </a:bodyPr>
          <a:lstStyle/>
          <a:p>
            <a:r>
              <a:rPr lang="fr-FR" sz="3600" dirty="0" smtClean="0"/>
              <a:t>Initial </a:t>
            </a:r>
            <a:r>
              <a:rPr lang="fr-FR" sz="3600" dirty="0"/>
              <a:t>situation (</a:t>
            </a:r>
            <a:r>
              <a:rPr lang="fr-FR" sz="3600" dirty="0" err="1"/>
              <a:t>before</a:t>
            </a:r>
            <a:r>
              <a:rPr lang="fr-FR" sz="3600" dirty="0"/>
              <a:t> 2016</a:t>
            </a:r>
            <a:r>
              <a:rPr lang="fr-FR" sz="3600" dirty="0" smtClean="0"/>
              <a:t>)</a:t>
            </a:r>
            <a:endParaRPr lang="en-GB" sz="3600" dirty="0"/>
          </a:p>
        </p:txBody>
      </p:sp>
    </p:spTree>
    <p:extLst>
      <p:ext uri="{BB962C8B-B14F-4D97-AF65-F5344CB8AC3E}">
        <p14:creationId xmlns:p14="http://schemas.microsoft.com/office/powerpoint/2010/main" val="1018812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454" y="1001052"/>
            <a:ext cx="8229600" cy="3429434"/>
          </a:xfrm>
        </p:spPr>
        <p:txBody>
          <a:bodyPr>
            <a:normAutofit/>
          </a:bodyPr>
          <a:lstStyle/>
          <a:p>
            <a:r>
              <a:rPr lang="en-GB" sz="2400" dirty="0" smtClean="0"/>
              <a:t>             = </a:t>
            </a:r>
            <a:r>
              <a:rPr lang="en-GB" sz="2400" dirty="0" smtClean="0">
                <a:solidFill>
                  <a:schemeClr val="tx2">
                    <a:lumMod val="40000"/>
                    <a:lumOff val="60000"/>
                  </a:schemeClr>
                </a:solidFill>
              </a:rPr>
              <a:t>Wi</a:t>
            </a:r>
            <a:r>
              <a:rPr lang="en-GB" sz="2400" dirty="0" smtClean="0"/>
              <a:t>-Fi </a:t>
            </a:r>
            <a:r>
              <a:rPr lang="en-GB" sz="24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</a:t>
            </a:r>
            <a:r>
              <a:rPr lang="en-GB" sz="2400" dirty="0"/>
              <a:t>ervice </a:t>
            </a:r>
            <a:r>
              <a:rPr lang="en-GB" sz="24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E</a:t>
            </a:r>
            <a:r>
              <a:rPr lang="en-GB" sz="2400" dirty="0"/>
              <a:t>nhancement </a:t>
            </a:r>
            <a:r>
              <a:rPr lang="en-GB" sz="2400" dirty="0" smtClean="0"/>
              <a:t>project</a:t>
            </a:r>
          </a:p>
          <a:p>
            <a:endParaRPr lang="en-GB" sz="2400" dirty="0"/>
          </a:p>
          <a:p>
            <a:r>
              <a:rPr lang="en-GB" sz="2400" dirty="0" smtClean="0"/>
              <a:t>Goals </a:t>
            </a:r>
            <a:r>
              <a:rPr lang="en-GB" sz="2400" dirty="0"/>
              <a:t>of the </a:t>
            </a:r>
            <a:r>
              <a:rPr lang="en-GB" sz="2400" dirty="0" smtClean="0"/>
              <a:t>project, launched in 2015:</a:t>
            </a:r>
            <a:endParaRPr lang="en-GB" sz="2400" dirty="0"/>
          </a:p>
          <a:p>
            <a:pPr lvl="1"/>
            <a:r>
              <a:rPr lang="en-GB" sz="1800" dirty="0" smtClean="0"/>
              <a:t>Provide </a:t>
            </a:r>
            <a:r>
              <a:rPr lang="en-GB" sz="1800" dirty="0"/>
              <a:t>high quality Wi-Fi coverage in all office buildings and public areas across the CERN campus (~200 buildings)</a:t>
            </a:r>
          </a:p>
          <a:p>
            <a:pPr lvl="1"/>
            <a:r>
              <a:rPr lang="en-GB" sz="1800" dirty="0"/>
              <a:t>Ensure seamless roaming within the Wi-Fi coverage area</a:t>
            </a:r>
          </a:p>
          <a:p>
            <a:pPr lvl="1"/>
            <a:r>
              <a:rPr lang="en-GB" sz="1800" dirty="0"/>
              <a:t>Support </a:t>
            </a:r>
            <a:r>
              <a:rPr lang="en-GB" sz="1800" dirty="0" smtClean="0"/>
              <a:t>the latest </a:t>
            </a:r>
            <a:r>
              <a:rPr lang="en-GB" sz="1800" dirty="0"/>
              <a:t>available Wi-Fi standard 802.11ac</a:t>
            </a:r>
          </a:p>
          <a:p>
            <a:pPr lvl="1"/>
            <a:r>
              <a:rPr lang="en-GB" sz="1800" dirty="0"/>
              <a:t>Provide additional services such as Wi-Fi for </a:t>
            </a:r>
            <a:r>
              <a:rPr lang="en-GB" sz="1800" dirty="0" smtClean="0"/>
              <a:t>visitors</a:t>
            </a:r>
            <a:endParaRPr lang="fr-FR" sz="1800" dirty="0" smtClean="0"/>
          </a:p>
          <a:p>
            <a:endParaRPr lang="en-GB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280000" y="4680000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720000" y="4680000"/>
            <a:ext cx="5004650" cy="273844"/>
          </a:xfrm>
        </p:spPr>
        <p:txBody>
          <a:bodyPr/>
          <a:lstStyle/>
          <a:p>
            <a:pPr algn="l"/>
            <a:r>
              <a:rPr lang="en-US" dirty="0"/>
              <a:t>CERN – RAL meeting – December 2018                                      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>
            <a:normAutofit/>
          </a:bodyPr>
          <a:lstStyle/>
          <a:p>
            <a:r>
              <a:rPr lang="en-GB" sz="3600" dirty="0" err="1">
                <a:solidFill>
                  <a:schemeClr val="tx2">
                    <a:lumMod val="40000"/>
                    <a:lumOff val="60000"/>
                  </a:schemeClr>
                </a:solidFill>
              </a:rPr>
              <a:t>WiSE</a:t>
            </a:r>
            <a:r>
              <a:rPr lang="en-GB" sz="3600" dirty="0"/>
              <a:t> Project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r="10061"/>
          <a:stretch/>
        </p:blipFill>
        <p:spPr>
          <a:xfrm>
            <a:off x="814534" y="817253"/>
            <a:ext cx="1235752" cy="895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3177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280000" y="4680000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720000" y="4680000"/>
            <a:ext cx="5004650" cy="273844"/>
          </a:xfrm>
        </p:spPr>
        <p:txBody>
          <a:bodyPr/>
          <a:lstStyle/>
          <a:p>
            <a:pPr algn="l"/>
            <a:r>
              <a:rPr lang="en-US" dirty="0"/>
              <a:t>CERN – RAL meeting – December 2018                                      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>
            <a:normAutofit/>
          </a:bodyPr>
          <a:lstStyle/>
          <a:p>
            <a:r>
              <a:rPr lang="fr-FR" sz="3600" dirty="0"/>
              <a:t>Global </a:t>
            </a:r>
            <a:r>
              <a:rPr lang="fr-FR" sz="3600" dirty="0" err="1"/>
              <a:t>project</a:t>
            </a:r>
            <a:r>
              <a:rPr lang="fr-FR" sz="3600" dirty="0"/>
              <a:t> </a:t>
            </a:r>
            <a:r>
              <a:rPr lang="fr-FR" sz="3600" dirty="0" err="1" smtClean="0"/>
              <a:t>timeline</a:t>
            </a:r>
            <a:endParaRPr lang="en-GB" sz="3600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4454" y="1001052"/>
            <a:ext cx="8229600" cy="3320577"/>
          </a:xfrm>
        </p:spPr>
        <p:txBody>
          <a:bodyPr>
            <a:normAutofit/>
          </a:bodyPr>
          <a:lstStyle/>
          <a:p>
            <a:pPr marL="36576" indent="0">
              <a:buNone/>
            </a:pPr>
            <a:endParaRPr lang="fr-FR" sz="2000" dirty="0" smtClean="0"/>
          </a:p>
          <a:p>
            <a:endParaRPr lang="en-GB" sz="2000" dirty="0"/>
          </a:p>
        </p:txBody>
      </p:sp>
      <p:graphicFrame>
        <p:nvGraphicFramePr>
          <p:cNvPr id="7" name="Content Placeholder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77143002"/>
              </p:ext>
            </p:extLst>
          </p:nvPr>
        </p:nvGraphicFramePr>
        <p:xfrm>
          <a:off x="98384" y="2217621"/>
          <a:ext cx="8981955" cy="92723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52640" y="839128"/>
            <a:ext cx="27133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u="sng" dirty="0" smtClean="0">
                <a:solidFill>
                  <a:srgbClr val="000000"/>
                </a:solidFill>
              </a:rPr>
              <a:t>Wi-Fi Planning and Validation</a:t>
            </a:r>
          </a:p>
          <a:p>
            <a:pPr algn="ctr"/>
            <a:r>
              <a:rPr lang="en-GB" sz="1000" dirty="0" smtClean="0">
                <a:solidFill>
                  <a:srgbClr val="000000"/>
                </a:solidFill>
              </a:rPr>
              <a:t>RF Simulation + Site survey</a:t>
            </a:r>
          </a:p>
          <a:p>
            <a:pPr algn="ctr"/>
            <a:r>
              <a:rPr lang="en-GB" sz="1000" dirty="0" smtClean="0">
                <a:solidFill>
                  <a:srgbClr val="000000"/>
                </a:solidFill>
              </a:rPr>
              <a:t>to validate the AP positions</a:t>
            </a:r>
            <a:endParaRPr lang="en-GB" sz="1000" dirty="0">
              <a:solidFill>
                <a:srgbClr val="000000"/>
              </a:solidFill>
            </a:endParaRPr>
          </a:p>
        </p:txBody>
      </p:sp>
      <p:sp>
        <p:nvSpPr>
          <p:cNvPr id="9" name="Right Brace 8"/>
          <p:cNvSpPr/>
          <p:nvPr/>
        </p:nvSpPr>
        <p:spPr>
          <a:xfrm rot="5400000">
            <a:off x="1048795" y="2453465"/>
            <a:ext cx="274322" cy="1246096"/>
          </a:xfrm>
          <a:prstGeom prst="rightBrac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200">
              <a:solidFill>
                <a:schemeClr val="accent6"/>
              </a:solidFill>
            </a:endParaRPr>
          </a:p>
        </p:txBody>
      </p:sp>
      <p:sp>
        <p:nvSpPr>
          <p:cNvPr id="11" name="Right Brace 10"/>
          <p:cNvSpPr/>
          <p:nvPr/>
        </p:nvSpPr>
        <p:spPr>
          <a:xfrm rot="16200000">
            <a:off x="2713148" y="-1140915"/>
            <a:ext cx="257799" cy="5347904"/>
          </a:xfrm>
          <a:prstGeom prst="rightBrace">
            <a:avLst>
              <a:gd name="adj1" fmla="val 8333"/>
              <a:gd name="adj2" fmla="val 19663"/>
            </a:avLst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3837998" y="3301253"/>
            <a:ext cx="218255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u="sng" dirty="0">
                <a:solidFill>
                  <a:srgbClr val="000000"/>
                </a:solidFill>
              </a:rPr>
              <a:t>Pilot </a:t>
            </a:r>
            <a:r>
              <a:rPr lang="en-US" sz="1200" u="sng" dirty="0" smtClean="0">
                <a:solidFill>
                  <a:srgbClr val="000000"/>
                </a:solidFill>
              </a:rPr>
              <a:t>implementation</a:t>
            </a:r>
          </a:p>
          <a:p>
            <a:pPr algn="ctr"/>
            <a:r>
              <a:rPr lang="en-US" sz="1200" dirty="0">
                <a:solidFill>
                  <a:srgbClr val="000000"/>
                </a:solidFill>
              </a:rPr>
              <a:t> </a:t>
            </a:r>
            <a:r>
              <a:rPr lang="en-US" sz="1200" dirty="0" smtClean="0">
                <a:solidFill>
                  <a:srgbClr val="000000"/>
                </a:solidFill>
              </a:rPr>
              <a:t> </a:t>
            </a:r>
            <a:r>
              <a:rPr lang="en-US" sz="1000" dirty="0" smtClean="0">
                <a:solidFill>
                  <a:srgbClr val="000000"/>
                </a:solidFill>
              </a:rPr>
              <a:t>3 buildings, including a restaurant</a:t>
            </a:r>
          </a:p>
          <a:p>
            <a:pPr algn="ctr"/>
            <a:r>
              <a:rPr lang="en-US" sz="1000" dirty="0">
                <a:solidFill>
                  <a:srgbClr val="000000"/>
                </a:solidFill>
              </a:rPr>
              <a:t> </a:t>
            </a:r>
            <a:r>
              <a:rPr lang="en-US" sz="1000" dirty="0" smtClean="0">
                <a:solidFill>
                  <a:srgbClr val="000000"/>
                </a:solidFill>
              </a:rPr>
              <a:t> New Wi-Fi infrastructure deployed</a:t>
            </a:r>
          </a:p>
          <a:p>
            <a:pPr algn="ctr"/>
            <a:r>
              <a:rPr lang="en-US" sz="1000" dirty="0">
                <a:solidFill>
                  <a:srgbClr val="000000"/>
                </a:solidFill>
              </a:rPr>
              <a:t> </a:t>
            </a:r>
            <a:r>
              <a:rPr lang="en-US" sz="1000" dirty="0" smtClean="0">
                <a:solidFill>
                  <a:srgbClr val="000000"/>
                </a:solidFill>
              </a:rPr>
              <a:t> Guest Wi-Fi pilot</a:t>
            </a:r>
            <a:endParaRPr lang="en-US" sz="1000" dirty="0">
              <a:solidFill>
                <a:srgbClr val="0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62908" y="3216002"/>
            <a:ext cx="12171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u="sng" dirty="0" smtClean="0">
                <a:solidFill>
                  <a:srgbClr val="000000"/>
                </a:solidFill>
              </a:rPr>
              <a:t>Market Survey</a:t>
            </a:r>
            <a:endParaRPr lang="en-US" sz="1000" dirty="0">
              <a:solidFill>
                <a:srgbClr val="0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836993" y="3213450"/>
            <a:ext cx="25987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u="sng" dirty="0" smtClean="0">
                <a:solidFill>
                  <a:srgbClr val="000000"/>
                </a:solidFill>
              </a:rPr>
              <a:t>Technical Evaluation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457447" y="2177435"/>
            <a:ext cx="25987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u="sng" dirty="0" smtClean="0">
                <a:solidFill>
                  <a:srgbClr val="000000"/>
                </a:solidFill>
              </a:rPr>
              <a:t>First activated building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903904" y="3344523"/>
            <a:ext cx="25987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u="sng" dirty="0" smtClean="0">
                <a:solidFill>
                  <a:srgbClr val="000000"/>
                </a:solidFill>
              </a:rPr>
              <a:t>Global deployment</a:t>
            </a:r>
          </a:p>
          <a:p>
            <a:pPr algn="ctr"/>
            <a:r>
              <a:rPr lang="en-US" sz="1000" dirty="0" smtClean="0">
                <a:solidFill>
                  <a:srgbClr val="000000"/>
                </a:solidFill>
              </a:rPr>
              <a:t>New AP installation</a:t>
            </a:r>
          </a:p>
          <a:p>
            <a:pPr algn="ctr"/>
            <a:r>
              <a:rPr lang="en-US" sz="1000" dirty="0" smtClean="0">
                <a:solidFill>
                  <a:srgbClr val="000000"/>
                </a:solidFill>
              </a:rPr>
              <a:t>Post deployment Site surveys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612142" y="3970805"/>
            <a:ext cx="25987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u="sng" dirty="0" smtClean="0">
                <a:solidFill>
                  <a:srgbClr val="000000"/>
                </a:solidFill>
              </a:rPr>
              <a:t>Tender Process</a:t>
            </a:r>
            <a:endParaRPr lang="en-US" sz="1000" dirty="0">
              <a:solidFill>
                <a:srgbClr val="000000"/>
              </a:solidFill>
            </a:endParaRPr>
          </a:p>
        </p:txBody>
      </p:sp>
      <p:sp>
        <p:nvSpPr>
          <p:cNvPr id="19" name="Right Brace 18"/>
          <p:cNvSpPr/>
          <p:nvPr/>
        </p:nvSpPr>
        <p:spPr>
          <a:xfrm rot="16200000">
            <a:off x="5350499" y="-1138670"/>
            <a:ext cx="333893" cy="6527957"/>
          </a:xfrm>
          <a:prstGeom prst="rightBrace">
            <a:avLst>
              <a:gd name="adj1" fmla="val 8333"/>
              <a:gd name="adj2" fmla="val 29835"/>
            </a:avLst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ight Brace 19"/>
          <p:cNvSpPr/>
          <p:nvPr/>
        </p:nvSpPr>
        <p:spPr>
          <a:xfrm rot="5400000">
            <a:off x="2660064" y="2686202"/>
            <a:ext cx="263710" cy="2241032"/>
          </a:xfrm>
          <a:prstGeom prst="rightBrac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200">
              <a:solidFill>
                <a:schemeClr val="accent6"/>
              </a:solidFill>
            </a:endParaRPr>
          </a:p>
        </p:txBody>
      </p:sp>
      <p:sp>
        <p:nvSpPr>
          <p:cNvPr id="21" name="Right Brace 20"/>
          <p:cNvSpPr/>
          <p:nvPr/>
        </p:nvSpPr>
        <p:spPr>
          <a:xfrm rot="5400000">
            <a:off x="4196057" y="2351991"/>
            <a:ext cx="309840" cy="1517082"/>
          </a:xfrm>
          <a:prstGeom prst="rightBrace">
            <a:avLst>
              <a:gd name="adj1" fmla="val 8333"/>
              <a:gd name="adj2" fmla="val 48617"/>
            </a:avLst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200">
              <a:solidFill>
                <a:schemeClr val="accent6"/>
              </a:solidFill>
            </a:endParaRPr>
          </a:p>
        </p:txBody>
      </p:sp>
      <p:sp>
        <p:nvSpPr>
          <p:cNvPr id="22" name="Right Brace 21"/>
          <p:cNvSpPr/>
          <p:nvPr/>
        </p:nvSpPr>
        <p:spPr>
          <a:xfrm rot="5400000">
            <a:off x="6975491" y="1212163"/>
            <a:ext cx="323707" cy="3805557"/>
          </a:xfrm>
          <a:prstGeom prst="rightBrace">
            <a:avLst>
              <a:gd name="adj1" fmla="val 8333"/>
              <a:gd name="adj2" fmla="val 48963"/>
            </a:avLst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200">
              <a:solidFill>
                <a:schemeClr val="accent6"/>
              </a:solidFill>
            </a:endParaRPr>
          </a:p>
        </p:txBody>
      </p:sp>
      <p:sp>
        <p:nvSpPr>
          <p:cNvPr id="23" name="Right Brace 22"/>
          <p:cNvSpPr/>
          <p:nvPr/>
        </p:nvSpPr>
        <p:spPr>
          <a:xfrm rot="5400000">
            <a:off x="2930724" y="2607807"/>
            <a:ext cx="279559" cy="971991"/>
          </a:xfrm>
          <a:prstGeom prst="rightBrac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200">
              <a:solidFill>
                <a:schemeClr val="accent6"/>
              </a:solidFill>
            </a:endParaRP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1879" y="1901260"/>
            <a:ext cx="608460" cy="458451"/>
          </a:xfrm>
          <a:prstGeom prst="rect">
            <a:avLst/>
          </a:prstGeom>
          <a:scene3d>
            <a:camera prst="orthographicFront">
              <a:rot lat="0" lon="0" rev="5400000"/>
            </a:camera>
            <a:lightRig rig="threePt" dir="t"/>
          </a:scene3d>
        </p:spPr>
      </p:pic>
      <p:sp>
        <p:nvSpPr>
          <p:cNvPr id="25" name="Right Brace 24"/>
          <p:cNvSpPr/>
          <p:nvPr/>
        </p:nvSpPr>
        <p:spPr>
          <a:xfrm rot="16200000" flipV="1">
            <a:off x="7957553" y="681106"/>
            <a:ext cx="247816" cy="2046681"/>
          </a:xfrm>
          <a:prstGeom prst="rightBrace">
            <a:avLst>
              <a:gd name="adj1" fmla="val 8333"/>
              <a:gd name="adj2" fmla="val 48963"/>
            </a:avLst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200">
              <a:solidFill>
                <a:schemeClr val="accent6"/>
              </a:solidFill>
            </a:endParaRPr>
          </a:p>
        </p:txBody>
      </p:sp>
      <p:pic>
        <p:nvPicPr>
          <p:cNvPr id="26" name="il_fi" descr="Afficher l'image d'origine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9361" y="2264491"/>
            <a:ext cx="383079" cy="441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TextBox 26"/>
          <p:cNvSpPr txBox="1"/>
          <p:nvPr/>
        </p:nvSpPr>
        <p:spPr>
          <a:xfrm>
            <a:off x="2953062" y="1686395"/>
            <a:ext cx="256293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u="sng" dirty="0" smtClean="0">
                <a:solidFill>
                  <a:srgbClr val="000000"/>
                </a:solidFill>
              </a:rPr>
              <a:t>Cabling of the Buildings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6870746" y="1220406"/>
            <a:ext cx="259877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u="sng" dirty="0" smtClean="0">
                <a:solidFill>
                  <a:srgbClr val="000000"/>
                </a:solidFill>
              </a:rPr>
              <a:t>Outdoor deployment</a:t>
            </a:r>
          </a:p>
        </p:txBody>
      </p:sp>
    </p:spTree>
    <p:extLst>
      <p:ext uri="{BB962C8B-B14F-4D97-AF65-F5344CB8AC3E}">
        <p14:creationId xmlns:p14="http://schemas.microsoft.com/office/powerpoint/2010/main" val="472959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454" y="880452"/>
            <a:ext cx="8229600" cy="3621658"/>
          </a:xfrm>
        </p:spPr>
        <p:txBody>
          <a:bodyPr>
            <a:normAutofit fontScale="92500" lnSpcReduction="20000"/>
          </a:bodyPr>
          <a:lstStyle/>
          <a:p>
            <a:r>
              <a:rPr lang="en-US" sz="2000" dirty="0"/>
              <a:t>Install the access-points where the users are located</a:t>
            </a:r>
          </a:p>
          <a:p>
            <a:r>
              <a:rPr lang="en-US" sz="2000" dirty="0" smtClean="0"/>
              <a:t>Minimize </a:t>
            </a:r>
            <a:r>
              <a:rPr lang="en-US" sz="2000" dirty="0"/>
              <a:t>the cell size to provide a better signal quality</a:t>
            </a:r>
          </a:p>
          <a:p>
            <a:endParaRPr lang="en-US" sz="2000" dirty="0"/>
          </a:p>
          <a:p>
            <a:endParaRPr lang="en-US" sz="2000" dirty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/>
          </a:p>
          <a:p>
            <a:endParaRPr lang="en-US" sz="2000" dirty="0"/>
          </a:p>
          <a:p>
            <a:pPr marL="36576" indent="0">
              <a:buNone/>
            </a:pPr>
            <a:r>
              <a:rPr lang="en-US" sz="2000" dirty="0"/>
              <a:t>	</a:t>
            </a:r>
            <a:r>
              <a:rPr lang="en-US" sz="2000" dirty="0" smtClean="0"/>
              <a:t>before 2016			         after 2016</a:t>
            </a:r>
          </a:p>
          <a:p>
            <a:pPr marL="36576" indent="0">
              <a:buNone/>
            </a:pPr>
            <a:endParaRPr lang="en-US" sz="2000" dirty="0"/>
          </a:p>
          <a:p>
            <a:pPr>
              <a:buFont typeface="Wingdings" panose="05000000000000000000" pitchFamily="2" charset="2"/>
              <a:buChar char="è"/>
            </a:pPr>
            <a:r>
              <a:rPr lang="en-US" sz="2000" dirty="0" smtClean="0">
                <a:sym typeface="Wingdings" panose="05000000000000000000" pitchFamily="2" charset="2"/>
              </a:rPr>
              <a:t>1 </a:t>
            </a:r>
            <a:r>
              <a:rPr lang="en-US" sz="2000" dirty="0">
                <a:sym typeface="Wingdings" panose="05000000000000000000" pitchFamily="2" charset="2"/>
              </a:rPr>
              <a:t>Access-point per 3 offices on average, installed inside the </a:t>
            </a:r>
            <a:r>
              <a:rPr lang="en-US" sz="2000" dirty="0" smtClean="0">
                <a:sym typeface="Wingdings" panose="05000000000000000000" pitchFamily="2" charset="2"/>
              </a:rPr>
              <a:t>office</a:t>
            </a:r>
          </a:p>
          <a:p>
            <a:pPr>
              <a:buFont typeface="Wingdings" panose="05000000000000000000" pitchFamily="2" charset="2"/>
              <a:buChar char="è"/>
            </a:pPr>
            <a:r>
              <a:rPr lang="en-US" sz="2000" dirty="0" smtClean="0">
                <a:sym typeface="Wingdings" panose="05000000000000000000" pitchFamily="2" charset="2"/>
              </a:rPr>
              <a:t>1 new outlet per office for future proof (Cat6A cabling)</a:t>
            </a:r>
            <a:endParaRPr lang="en-GB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280000" y="4680000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720000" y="4680000"/>
            <a:ext cx="5004650" cy="273844"/>
          </a:xfrm>
        </p:spPr>
        <p:txBody>
          <a:bodyPr/>
          <a:lstStyle/>
          <a:p>
            <a:pPr algn="l"/>
            <a:r>
              <a:rPr lang="en-US" dirty="0"/>
              <a:t>CERN – RAL meeting – December 2018                                      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>
            <a:normAutofit/>
          </a:bodyPr>
          <a:lstStyle/>
          <a:p>
            <a:r>
              <a:rPr lang="fr-FR" sz="3600" dirty="0" err="1"/>
              <a:t>Pre-deployment</a:t>
            </a:r>
            <a:r>
              <a:rPr lang="fr-FR" sz="3600" dirty="0"/>
              <a:t> site </a:t>
            </a:r>
            <a:r>
              <a:rPr lang="fr-FR" sz="3600" dirty="0" err="1"/>
              <a:t>preparation</a:t>
            </a:r>
            <a:endParaRPr lang="fr-FR" sz="36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5830" y="1517358"/>
            <a:ext cx="2341678" cy="164681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1726" y="1517358"/>
            <a:ext cx="2411917" cy="1696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1392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454" y="1416323"/>
            <a:ext cx="8229600" cy="2905306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2000" dirty="0" smtClean="0"/>
              <a:t>For each building:</a:t>
            </a:r>
          </a:p>
          <a:p>
            <a:r>
              <a:rPr lang="en-US" sz="2000" dirty="0" smtClean="0"/>
              <a:t>RF simulation to estimate the AP position</a:t>
            </a:r>
          </a:p>
          <a:p>
            <a:endParaRPr lang="en-US" sz="2000" dirty="0" smtClean="0"/>
          </a:p>
          <a:p>
            <a:r>
              <a:rPr lang="en-US" sz="2000" dirty="0" smtClean="0"/>
              <a:t>Site Survey to validate the deployment plan</a:t>
            </a:r>
          </a:p>
          <a:p>
            <a:endParaRPr lang="en-US" sz="2000" dirty="0" smtClean="0"/>
          </a:p>
          <a:p>
            <a:r>
              <a:rPr lang="en-US" sz="2000" dirty="0" smtClean="0"/>
              <a:t>Cabling (new outlets)</a:t>
            </a:r>
          </a:p>
          <a:p>
            <a:endParaRPr lang="en-GB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280000" y="4680000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720000" y="4680000"/>
            <a:ext cx="5004650" cy="273844"/>
          </a:xfrm>
        </p:spPr>
        <p:txBody>
          <a:bodyPr/>
          <a:lstStyle/>
          <a:p>
            <a:pPr algn="l"/>
            <a:r>
              <a:rPr lang="en-US" dirty="0"/>
              <a:t>CERN – RAL meeting – December 2018                                      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>
            <a:normAutofit/>
          </a:bodyPr>
          <a:lstStyle/>
          <a:p>
            <a:r>
              <a:rPr lang="fr-FR" sz="3600" dirty="0" err="1"/>
              <a:t>Pre-deployment</a:t>
            </a:r>
            <a:r>
              <a:rPr lang="fr-FR" sz="3600" dirty="0"/>
              <a:t> site </a:t>
            </a:r>
            <a:r>
              <a:rPr lang="fr-FR" sz="3600" dirty="0" err="1"/>
              <a:t>preparation</a:t>
            </a:r>
            <a:endParaRPr lang="fr-FR" sz="36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71996" y="861235"/>
            <a:ext cx="1587154" cy="89380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8678" y="2204727"/>
            <a:ext cx="1643510" cy="92447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102630" y="1859956"/>
            <a:ext cx="2522605" cy="141896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7940" y="3148306"/>
            <a:ext cx="2085907" cy="1173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1174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454" y="1001052"/>
            <a:ext cx="8229600" cy="3320577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Tender process</a:t>
            </a:r>
          </a:p>
          <a:p>
            <a:pPr lvl="1"/>
            <a:r>
              <a:rPr lang="en-US" dirty="0"/>
              <a:t>Five vendors contacted</a:t>
            </a:r>
          </a:p>
          <a:p>
            <a:pPr lvl="1"/>
            <a:r>
              <a:rPr lang="en-US" dirty="0"/>
              <a:t>Three replied</a:t>
            </a:r>
          </a:p>
          <a:p>
            <a:pPr lvl="1"/>
            <a:r>
              <a:rPr lang="en-US" dirty="0"/>
              <a:t>One bid was rejected based on the documents (technically not compliant)</a:t>
            </a:r>
          </a:p>
          <a:p>
            <a:pPr lvl="1"/>
            <a:r>
              <a:rPr lang="en-US" dirty="0" smtClean="0"/>
              <a:t>Equipment </a:t>
            </a:r>
            <a:r>
              <a:rPr lang="en-US" dirty="0"/>
              <a:t>from two bidders </a:t>
            </a:r>
            <a:r>
              <a:rPr lang="en-US" dirty="0" smtClean="0"/>
              <a:t>were </a:t>
            </a:r>
            <a:r>
              <a:rPr lang="en-US" dirty="0"/>
              <a:t>tested</a:t>
            </a:r>
          </a:p>
          <a:p>
            <a:pPr lvl="1"/>
            <a:endParaRPr lang="en-US" dirty="0"/>
          </a:p>
          <a:p>
            <a:r>
              <a:rPr lang="en-US" dirty="0"/>
              <a:t>Technical evaluation</a:t>
            </a:r>
          </a:p>
          <a:p>
            <a:pPr lvl="1"/>
            <a:r>
              <a:rPr lang="en-US" dirty="0"/>
              <a:t>Trial devices, similar to the ones proposed in the bid</a:t>
            </a:r>
          </a:p>
          <a:p>
            <a:pPr lvl="1"/>
            <a:r>
              <a:rPr lang="en-US" dirty="0"/>
              <a:t>Two months of tests</a:t>
            </a:r>
          </a:p>
          <a:p>
            <a:pPr lvl="1"/>
            <a:r>
              <a:rPr lang="en-US" dirty="0"/>
              <a:t>Dedicated building (226</a:t>
            </a:r>
            <a:r>
              <a:rPr lang="en-US" dirty="0" smtClean="0"/>
              <a:t>)</a:t>
            </a:r>
            <a:endParaRPr lang="fr-FR" sz="2000" dirty="0" smtClean="0"/>
          </a:p>
          <a:p>
            <a:endParaRPr lang="en-GB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280000" y="4680000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720000" y="4680000"/>
            <a:ext cx="5004650" cy="273844"/>
          </a:xfrm>
        </p:spPr>
        <p:txBody>
          <a:bodyPr/>
          <a:lstStyle/>
          <a:p>
            <a:pPr algn="l"/>
            <a:r>
              <a:rPr lang="en-US" dirty="0"/>
              <a:t>CERN – RAL meeting – December 2018                                      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</p:spPr>
        <p:txBody>
          <a:bodyPr>
            <a:normAutofit/>
          </a:bodyPr>
          <a:lstStyle/>
          <a:p>
            <a:r>
              <a:rPr lang="en-GB" sz="3600" dirty="0"/>
              <a:t>Tender process</a:t>
            </a:r>
          </a:p>
        </p:txBody>
      </p:sp>
    </p:spTree>
    <p:extLst>
      <p:ext uri="{BB962C8B-B14F-4D97-AF65-F5344CB8AC3E}">
        <p14:creationId xmlns:p14="http://schemas.microsoft.com/office/powerpoint/2010/main" val="3559630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</Template>
  <TotalTime>3033</TotalTime>
  <Words>875</Words>
  <Application>Microsoft Office PowerPoint</Application>
  <PresentationFormat>On-screen Show (16:9)</PresentationFormat>
  <Paragraphs>231</Paragraphs>
  <Slides>25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0" baseType="lpstr">
      <vt:lpstr>Arial</vt:lpstr>
      <vt:lpstr>Calibri</vt:lpstr>
      <vt:lpstr>Wingdings</vt:lpstr>
      <vt:lpstr>CERNCorporate16-9</vt:lpstr>
      <vt:lpstr>Microsoft Word Document</vt:lpstr>
      <vt:lpstr>PowerPoint Presentation</vt:lpstr>
      <vt:lpstr>Wi-Fi Service Enhancement  at CERN Project overview  </vt:lpstr>
      <vt:lpstr>Agenda</vt:lpstr>
      <vt:lpstr>Initial situation (before 2016)</vt:lpstr>
      <vt:lpstr>WiSE Project</vt:lpstr>
      <vt:lpstr>Global project timeline</vt:lpstr>
      <vt:lpstr>Pre-deployment site preparation</vt:lpstr>
      <vt:lpstr>Pre-deployment site preparation</vt:lpstr>
      <vt:lpstr>Tender process</vt:lpstr>
      <vt:lpstr>Technical evaluation</vt:lpstr>
      <vt:lpstr>Test environment</vt:lpstr>
      <vt:lpstr>Test environment</vt:lpstr>
      <vt:lpstr>Test environment</vt:lpstr>
      <vt:lpstr>Test environment</vt:lpstr>
      <vt:lpstr>Final technical setup overview</vt:lpstr>
      <vt:lpstr>Final technical setup overview</vt:lpstr>
      <vt:lpstr>Final technical setup overview</vt:lpstr>
      <vt:lpstr>Deployment process</vt:lpstr>
      <vt:lpstr>Communication with users</vt:lpstr>
      <vt:lpstr>Project management</vt:lpstr>
      <vt:lpstr>Problems and challenges</vt:lpstr>
      <vt:lpstr>Problems and challenges</vt:lpstr>
      <vt:lpstr>Next steps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Vincent Benoit Ducret</dc:creator>
  <cp:lastModifiedBy>Adam Wojciech Sosnowski</cp:lastModifiedBy>
  <cp:revision>336</cp:revision>
  <cp:lastPrinted>2016-06-23T09:07:29Z</cp:lastPrinted>
  <dcterms:created xsi:type="dcterms:W3CDTF">2015-04-20T12:52:32Z</dcterms:created>
  <dcterms:modified xsi:type="dcterms:W3CDTF">2018-12-03T10:35:49Z</dcterms:modified>
</cp:coreProperties>
</file>