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404" r:id="rId1"/>
  </p:sldMasterIdLst>
  <p:sldIdLst>
    <p:sldId id="259" r:id="rId2"/>
    <p:sldId id="282" r:id="rId3"/>
    <p:sldId id="280" r:id="rId4"/>
    <p:sldId id="279" r:id="rId5"/>
    <p:sldId id="258" r:id="rId6"/>
    <p:sldId id="260" r:id="rId7"/>
    <p:sldId id="277" r:id="rId8"/>
    <p:sldId id="271" r:id="rId9"/>
    <p:sldId id="273" r:id="rId10"/>
    <p:sldId id="269" r:id="rId11"/>
    <p:sldId id="268" r:id="rId12"/>
    <p:sldId id="267" r:id="rId13"/>
    <p:sldId id="266" r:id="rId14"/>
    <p:sldId id="281" r:id="rId15"/>
    <p:sldId id="265" r:id="rId16"/>
    <p:sldId id="276" r:id="rId17"/>
    <p:sldId id="283" r:id="rId18"/>
    <p:sldId id="285" r:id="rId19"/>
    <p:sldId id="278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D0B"/>
    <a:srgbClr val="1F77B4"/>
    <a:srgbClr val="6C6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8"/>
  </p:normalViewPr>
  <p:slideViewPr>
    <p:cSldViewPr snapToGrid="0" snapToObjects="1">
      <p:cViewPr varScale="1">
        <p:scale>
          <a:sx n="69" d="100"/>
          <a:sy n="69" d="100"/>
        </p:scale>
        <p:origin x="122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5421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255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68766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6316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6344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2310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07620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96107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93954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50416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4453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9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0" y="2415217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Proton beam measurements</a:t>
            </a:r>
            <a:endParaRPr lang="en-US" sz="48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53903" y="3592945"/>
            <a:ext cx="293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Alexander </a:t>
            </a:r>
            <a:r>
              <a:rPr lang="en-US" i="1" dirty="0" err="1" smtClean="0"/>
              <a:t>Gorn</a:t>
            </a:r>
            <a:r>
              <a:rPr lang="en-US" i="1" dirty="0" smtClean="0"/>
              <a:t>, </a:t>
            </a:r>
            <a:r>
              <a:rPr lang="en-US" i="1" dirty="0" err="1" smtClean="0"/>
              <a:t>Vasyl</a:t>
            </a:r>
            <a:r>
              <a:rPr lang="en-US" i="1" dirty="0" smtClean="0"/>
              <a:t> </a:t>
            </a:r>
            <a:r>
              <a:rPr lang="en-US" i="1" dirty="0" err="1" smtClean="0"/>
              <a:t>Hafych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1902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7079652" y="4648620"/>
                <a:ext cx="2064348" cy="17762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Malgun Gothic Semilight" panose="020B0502040204020203" pitchFamily="34" charset="-128"/>
                    <a:ea typeface="Malgun Gothic Semilight" panose="020B0502040204020203" pitchFamily="34" charset="-128"/>
                    <a:cs typeface="Malgun Gothic Semilight" panose="020B0502040204020203" pitchFamily="34" charset="-128"/>
                  </a:rPr>
                  <a:t>Chiara’s model</a:t>
                </a:r>
                <a:r>
                  <a:rPr lang="en-US" dirty="0"/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r>
                  <a:rPr lang="en-US" dirty="0"/>
                  <a:t> = 5 m</a:t>
                </a:r>
              </a:p>
              <a:p>
                <a:endParaRPr lang="en-US" dirty="0"/>
              </a:p>
              <a:p>
                <a:r>
                  <a:rPr lang="en-US" dirty="0">
                    <a:latin typeface="Malgun Gothic Semilight" panose="020B0502040204020203" pitchFamily="34" charset="-128"/>
                    <a:ea typeface="Malgun Gothic Semilight" panose="020B0502040204020203" pitchFamily="34" charset="-128"/>
                    <a:cs typeface="Malgun Gothic Semilight" panose="020B0502040204020203" pitchFamily="34" charset="-128"/>
                  </a:rPr>
                  <a:t>Our calculations</a:t>
                </a:r>
                <a:r>
                  <a:rPr lang="en-US" dirty="0"/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r>
                  <a:rPr lang="en-US" dirty="0"/>
                  <a:t> = 3.25 m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r>
                  <a:rPr lang="en-US" dirty="0"/>
                  <a:t> = 3.9 m </a:t>
                </a:r>
                <a:endParaRPr lang="ru-RU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9652" y="4648620"/>
                <a:ext cx="2064348" cy="1776255"/>
              </a:xfrm>
              <a:prstGeom prst="rect">
                <a:avLst/>
              </a:prstGeom>
              <a:blipFill>
                <a:blip r:embed="rId2"/>
                <a:stretch>
                  <a:fillRect l="-2360" t="-2749" r="-1475" b="-37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907241" y="242201"/>
            <a:ext cx="2170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Near the iris:</a:t>
            </a:r>
            <a:endParaRPr lang="ru-RU" sz="28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0"/>
            <a:ext cx="6907241" cy="6858000"/>
            <a:chOff x="-1524001" y="-76944"/>
            <a:chExt cx="6869885" cy="685800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24" b="26602"/>
            <a:stretch/>
          </p:blipFill>
          <p:spPr>
            <a:xfrm>
              <a:off x="-1524001" y="-76944"/>
              <a:ext cx="6869885" cy="6858000"/>
            </a:xfrm>
            <a:prstGeom prst="rect">
              <a:avLst/>
            </a:prstGeom>
          </p:spPr>
        </p:pic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4295834" y="6031716"/>
              <a:ext cx="460319" cy="153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000" dirty="0" err="1">
                  <a:solidFill>
                    <a:srgbClr val="6C6C6C"/>
                  </a:solidFill>
                  <a:latin typeface="Sylfaen" panose="010A0502050306030303" pitchFamily="18" charset="0"/>
                </a:rPr>
                <a:t>Chiara</a:t>
              </a:r>
              <a:r>
                <a:rPr lang="en-US" altLang="ru-RU" sz="1000" dirty="0">
                  <a:solidFill>
                    <a:srgbClr val="6C6C6C"/>
                  </a:solidFill>
                  <a:latin typeface="Sylfaen" panose="010A0502050306030303" pitchFamily="18" charset="0"/>
                </a:rPr>
                <a:t>’s</a:t>
              </a:r>
              <a:endParaRPr lang="ru-RU" altLang="ru-RU" sz="1000" dirty="0">
                <a:solidFill>
                  <a:srgbClr val="6C6C6C"/>
                </a:solidFill>
                <a:latin typeface="Sylfaen" panose="010A0502050306030303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7157688" y="2513054"/>
                <a:ext cx="1669827" cy="9452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dirty="0" smtClean="0"/>
                  <a:t>0.14 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dirty="0" smtClean="0"/>
                  <a:t>0.16 </a:t>
                </a:r>
                <a:r>
                  <a:rPr lang="en-US" dirty="0"/>
                  <a:t>mm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7688" y="2513054"/>
                <a:ext cx="1669827" cy="945259"/>
              </a:xfrm>
              <a:prstGeom prst="rect">
                <a:avLst/>
              </a:prstGeom>
              <a:blipFill>
                <a:blip r:embed="rId4"/>
                <a:stretch>
                  <a:fillRect t="-3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079652" y="765421"/>
                <a:ext cx="20092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𝑤𝑎𝑖𝑠𝑡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dirty="0" smtClean="0"/>
                  <a:t>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 smtClean="0"/>
                  <a:t> 20 cm</a:t>
                </a:r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9652" y="765421"/>
                <a:ext cx="2009268" cy="369332"/>
              </a:xfrm>
              <a:prstGeom prst="rect">
                <a:avLst/>
              </a:prstGeom>
              <a:blipFill>
                <a:blip r:embed="rId5"/>
                <a:stretch>
                  <a:fillRect t="-10000" r="-1818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618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04" y="1360776"/>
            <a:ext cx="4177050" cy="468410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514" y="1360776"/>
            <a:ext cx="4168828" cy="4684105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41854"/>
            <a:ext cx="9144000" cy="70629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Beam </a:t>
            </a:r>
            <a:r>
              <a:rPr lang="en-US" sz="2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sigma </a:t>
            </a:r>
            <a:r>
              <a:rPr lang="en-US" sz="2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and emittance vs. population using data from BTV26</a:t>
            </a:r>
            <a:endParaRPr lang="ru-RU" sz="28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5145" y="854406"/>
            <a:ext cx="878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Sigma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41162" y="854406"/>
            <a:ext cx="12875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Emittance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0402" y="6151141"/>
            <a:ext cx="230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F77B4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x – blue</a:t>
            </a:r>
            <a:r>
              <a:rPr lang="en-US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,  </a:t>
            </a:r>
            <a:r>
              <a:rPr lang="en-US" dirty="0">
                <a:solidFill>
                  <a:srgbClr val="FF7D0B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y</a:t>
            </a:r>
            <a:r>
              <a:rPr lang="en-US" dirty="0" smtClean="0">
                <a:solidFill>
                  <a:srgbClr val="FF7D0B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– orange </a:t>
            </a:r>
            <a:endParaRPr lang="ru-RU" dirty="0">
              <a:solidFill>
                <a:srgbClr val="FF7D0B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395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03" y="1360776"/>
            <a:ext cx="4177050" cy="46841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612" y="1360776"/>
            <a:ext cx="4133196" cy="4684105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41854"/>
            <a:ext cx="8599055" cy="70629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Beam </a:t>
            </a:r>
            <a:r>
              <a:rPr lang="en-US" sz="2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sigma </a:t>
            </a:r>
            <a:r>
              <a:rPr lang="en-US" sz="2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and </a:t>
            </a:r>
            <a:r>
              <a:rPr lang="en-US" sz="2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emittance vs. population </a:t>
            </a:r>
            <a:r>
              <a:rPr lang="en-US" sz="2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using data from IS2 core camera</a:t>
            </a:r>
            <a:endParaRPr lang="ru-RU" sz="28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145" y="854406"/>
            <a:ext cx="878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Sigma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41162" y="854406"/>
            <a:ext cx="12875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Emittance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0402" y="6151141"/>
            <a:ext cx="230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F77B4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x – blue</a:t>
            </a:r>
            <a:r>
              <a:rPr lang="en-US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,  </a:t>
            </a:r>
            <a:r>
              <a:rPr lang="en-US" dirty="0">
                <a:solidFill>
                  <a:srgbClr val="FF7D0B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y</a:t>
            </a:r>
            <a:r>
              <a:rPr lang="en-US" dirty="0" smtClean="0">
                <a:solidFill>
                  <a:srgbClr val="FF7D0B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– orange </a:t>
            </a:r>
            <a:endParaRPr lang="ru-RU" dirty="0">
              <a:solidFill>
                <a:srgbClr val="FF7D0B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356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Comparison of calculated emittance with SPS measurements</a:t>
            </a:r>
            <a:endParaRPr lang="ru-RU" sz="3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5" name="Picture 5" descr="https://lh3.googleusercontent.com/tc6iwfbW6_LiCjqFdw-38bnbKWPRoQpOBKOq8M4UPjr-u7q4Xh4tJ1mOQFwMqNZCJTvXiNPED10gu_0kTc_iXL9DjMldAs2M9vsti1iMy9uHwagsPgcAGMPGNUqacK2EIfQYLPrI7z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78" y="1222435"/>
            <a:ext cx="7806844" cy="563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71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Comparison of calculated emittance with SPS measurements</a:t>
            </a:r>
            <a:endParaRPr lang="ru-RU" sz="3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6" name="Picture 4" descr="https://lh4.googleusercontent.com/fwaDzouV9g9lFt7bUBXHg_2q4MO6J13fMv18Zzh4xdQZSJKqMLhdDNULdzre4lA9zHLSwp4z4uXdTdxKSx7FOiqeHWVpeWVOezm0MEc6CK_5foWqkuCw5EBSLy_EaQTBgOHjcUaxF1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78" y="1222435"/>
            <a:ext cx="7806844" cy="563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-22455"/>
            <a:ext cx="9144000" cy="13255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Can be emittance overestimated because of dispersion?</a:t>
            </a:r>
            <a:endParaRPr lang="ru-RU" sz="3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2050" name="Picture 2" descr="https://lh5.googleusercontent.com/Ub1Qy-xmSZFrzB9cPvKCp15OvVnGdSIU8deytsCkuim10fba6oO1vLL5NLssc8EEQFvjXkF-qRUV8JEMc7n2QAZvjvIwAdCTPZr6uWai8iaEs7xf1D0IzzTo2WZyyXNQt_47gz5zU0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7" t="68690" r="62955" b="20339"/>
          <a:stretch/>
        </p:blipFill>
        <p:spPr bwMode="auto">
          <a:xfrm>
            <a:off x="-74097" y="1229369"/>
            <a:ext cx="3632114" cy="93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0170" y="2413918"/>
                <a:ext cx="1410194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~ 6⋅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70" y="2413918"/>
                <a:ext cx="1410194" cy="5670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 descr="https://lh3.googleusercontent.com/xfCgLVmJDyahgZ-VJiV_E6nt2PWaueugErevK891ycmKyywlHf8eaiQjdBzn9AbCtBB5jwRF5kR66fjOpZtZgxKFbalkTZguS8-q6mcy7lQnk06Qi8dmI2JfxVDr50bJWtDA8S8Zy7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17" y="3227666"/>
            <a:ext cx="8909765" cy="348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67"/>
          <a:stretch/>
        </p:blipFill>
        <p:spPr>
          <a:xfrm>
            <a:off x="3042046" y="862023"/>
            <a:ext cx="6086168" cy="226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2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0832"/>
            <a:ext cx="9144000" cy="902041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Summary</a:t>
            </a:r>
            <a:endParaRPr lang="ru-RU" sz="36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99" y="1120685"/>
            <a:ext cx="904240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Calculations show strong correlation between the bunch charge and beam size/emittance </a:t>
            </a:r>
            <a:r>
              <a:rPr lang="en-US" sz="1600" dirty="0" smtClean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and have relatively low spread. We can use this fact in order to reduce the uncertainty of the input value of emittance for the simulations.</a:t>
            </a:r>
            <a:endParaRPr lang="en-US" sz="160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285744" indent="-285744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285744" indent="-285744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Likely, at the plasma entrance the beam is smaller </a:t>
            </a:r>
            <a:r>
              <a:rPr lang="en-US" sz="1600" dirty="0" smtClean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then </a:t>
            </a: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we expected especially in low charge case. </a:t>
            </a:r>
          </a:p>
          <a:p>
            <a:pPr fontAlgn="base">
              <a:lnSpc>
                <a:spcPct val="150000"/>
              </a:lnSpc>
            </a:pPr>
            <a:endParaRPr lang="en-US" sz="160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285744" indent="-285744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There is no significant </a:t>
            </a:r>
            <a:r>
              <a:rPr lang="en-US" sz="1600" dirty="0" smtClean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influence </a:t>
            </a: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of </a:t>
            </a:r>
            <a:r>
              <a:rPr lang="en-US" sz="1600" dirty="0" smtClean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 bunch rotation </a:t>
            </a: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and dispersion on </a:t>
            </a:r>
            <a:r>
              <a:rPr lang="en-US" sz="1600" dirty="0" smtClean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transverse beam dynamics.</a:t>
            </a:r>
            <a:endParaRPr lang="en-US" sz="160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fontAlgn="base">
              <a:lnSpc>
                <a:spcPct val="150000"/>
              </a:lnSpc>
            </a:pPr>
            <a:endParaRPr lang="en-US" sz="160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285744" indent="-285744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Calculated emittance may be overestimated because of blurring of the beam image on </a:t>
            </a:r>
            <a:r>
              <a:rPr lang="en-US" sz="1600" dirty="0" smtClean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BTVs and IS2 core camera.</a:t>
            </a:r>
            <a:endParaRPr lang="en-US" sz="160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285744" indent="-285744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285744" indent="-285744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That also may be a reason why </a:t>
            </a:r>
            <a:r>
              <a:rPr lang="en-US" sz="1600" dirty="0" smtClean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using the data </a:t>
            </a: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from BTV26 and IS2 core camera </a:t>
            </a:r>
            <a:r>
              <a:rPr lang="en-US" sz="1600" dirty="0" smtClean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gives </a:t>
            </a:r>
            <a:r>
              <a:rPr lang="en-US" sz="160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 bit different </a:t>
            </a:r>
            <a:r>
              <a:rPr lang="en-US" sz="1600" dirty="0" smtClean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results.</a:t>
            </a:r>
            <a:endParaRPr lang="en-US" sz="160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41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0833"/>
            <a:ext cx="9144000" cy="957458"/>
          </a:xfrm>
        </p:spPr>
        <p:txBody>
          <a:bodyPr/>
          <a:lstStyle/>
          <a:p>
            <a:r>
              <a:rPr lang="en-US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Next steps</a:t>
            </a:r>
            <a:endParaRPr lang="ru-RU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5091" y="1516176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Simulations for seeding scans</a:t>
            </a:r>
            <a:endParaRPr lang="ru-RU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8" y="2413393"/>
            <a:ext cx="4539392" cy="25557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721" y="2413393"/>
            <a:ext cx="4307877" cy="275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5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90225" y="2774033"/>
            <a:ext cx="1925052" cy="957458"/>
          </a:xfrm>
        </p:spPr>
        <p:txBody>
          <a:bodyPr/>
          <a:lstStyle/>
          <a:p>
            <a:r>
              <a:rPr lang="en-US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Thanks</a:t>
            </a:r>
            <a:endParaRPr lang="ru-RU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270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0615" t="19928" r="5898" b="13282"/>
          <a:stretch/>
        </p:blipFill>
        <p:spPr>
          <a:xfrm>
            <a:off x="2745183" y="3583129"/>
            <a:ext cx="6381420" cy="31907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73" y="138710"/>
            <a:ext cx="5827120" cy="32807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6504" y="460226"/>
            <a:ext cx="2900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Scan from </a:t>
            </a:r>
          </a:p>
          <a:p>
            <a:r>
              <a:rPr lang="en-US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September 24-25, 2018</a:t>
            </a:r>
            <a:endParaRPr lang="ru-RU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838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77302" y="207725"/>
            <a:ext cx="8484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SPS measurements show significant fluctuations of the beam emittance</a:t>
            </a:r>
            <a:endParaRPr lang="en-US" sz="28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2"/>
          <a:srcRect l="724" t="1079"/>
          <a:stretch/>
        </p:blipFill>
        <p:spPr>
          <a:xfrm>
            <a:off x="264534" y="1533234"/>
            <a:ext cx="8510441" cy="471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1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51" y="734513"/>
            <a:ext cx="8914745" cy="501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49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6673152" y="930856"/>
                <a:ext cx="137063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>
                              <a:latin typeface="Cambria Math" panose="02040503050406030204" pitchFamily="18" charset="0"/>
                              <a:ea typeface="Malgun Gothic Semilight" panose="020B0502040204020203" pitchFamily="34" charset="-128"/>
                              <a:cs typeface="Malgun Gothic Semilight" panose="020B0502040204020203" pitchFamily="34" charset="-128"/>
                            </a:rPr>
                          </m:ctrlPr>
                        </m:sSubPr>
                        <m:e>
                          <m:r>
                            <a:rPr lang="en-US" sz="1600" i="1" dirty="0">
                              <a:latin typeface="Cambria Math" panose="02040503050406030204" pitchFamily="18" charset="0"/>
                              <a:ea typeface="Malgun Gothic Semilight" panose="020B0502040204020203" pitchFamily="34" charset="-128"/>
                              <a:cs typeface="Malgun Gothic Semilight" panose="020B0502040204020203" pitchFamily="34" charset="-128"/>
                            </a:rPr>
                            <m:t>𝜎</m:t>
                          </m:r>
                        </m:e>
                        <m:sub>
                          <m:r>
                            <a:rPr lang="en-US" sz="1600" i="1" dirty="0">
                              <a:latin typeface="Cambria Math" panose="02040503050406030204" pitchFamily="18" charset="0"/>
                              <a:ea typeface="Malgun Gothic Semilight" panose="020B0502040204020203" pitchFamily="34" charset="-128"/>
                              <a:cs typeface="Malgun Gothic Semilight" panose="020B0502040204020203" pitchFamily="34" charset="-128"/>
                            </a:rPr>
                            <m:t>𝑟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=200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3152" y="930856"/>
                <a:ext cx="1370632" cy="338554"/>
              </a:xfrm>
              <a:prstGeom prst="rect">
                <a:avLst/>
              </a:prstGeom>
              <a:blipFill>
                <a:blip r:embed="rId2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08" y="1800132"/>
            <a:ext cx="2052484" cy="49259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816" y="1800134"/>
            <a:ext cx="1023505" cy="49259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10" y="1800134"/>
            <a:ext cx="1023507" cy="492596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48" y="1800134"/>
            <a:ext cx="2052484" cy="492596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205" y="1800134"/>
            <a:ext cx="2052484" cy="492596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269" y="1800134"/>
            <a:ext cx="1023505" cy="49259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3573194" y="924134"/>
                <a:ext cx="137063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>
                              <a:latin typeface="Cambria Math" panose="02040503050406030204" pitchFamily="18" charset="0"/>
                              <a:ea typeface="Malgun Gothic Semilight" panose="020B0502040204020203" pitchFamily="34" charset="-128"/>
                              <a:cs typeface="Malgun Gothic Semilight" panose="020B0502040204020203" pitchFamily="34" charset="-128"/>
                            </a:rPr>
                          </m:ctrlPr>
                        </m:sSubPr>
                        <m:e>
                          <m:r>
                            <a:rPr lang="en-US" sz="1600" i="1" dirty="0">
                              <a:latin typeface="Cambria Math" panose="02040503050406030204" pitchFamily="18" charset="0"/>
                              <a:ea typeface="Malgun Gothic Semilight" panose="020B0502040204020203" pitchFamily="34" charset="-128"/>
                              <a:cs typeface="Malgun Gothic Semilight" panose="020B0502040204020203" pitchFamily="34" charset="-128"/>
                            </a:rPr>
                            <m:t>𝜎</m:t>
                          </m:r>
                        </m:e>
                        <m:sub>
                          <m:r>
                            <a:rPr lang="en-US" sz="1600" i="1" dirty="0">
                              <a:latin typeface="Cambria Math" panose="02040503050406030204" pitchFamily="18" charset="0"/>
                              <a:ea typeface="Malgun Gothic Semilight" panose="020B0502040204020203" pitchFamily="34" charset="-128"/>
                              <a:cs typeface="Malgun Gothic Semilight" panose="020B0502040204020203" pitchFamily="34" charset="-128"/>
                            </a:rPr>
                            <m:t>𝑟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=150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3194" y="924134"/>
                <a:ext cx="1370632" cy="338554"/>
              </a:xfrm>
              <a:prstGeom prst="rect">
                <a:avLst/>
              </a:prstGeom>
              <a:blipFill>
                <a:blip r:embed="rId9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628111" y="897707"/>
                <a:ext cx="141391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>
                              <a:latin typeface="Cambria Math" panose="02040503050406030204" pitchFamily="18" charset="0"/>
                              <a:ea typeface="Malgun Gothic Semilight" panose="020B0502040204020203" pitchFamily="34" charset="-128"/>
                              <a:cs typeface="Malgun Gothic Semilight" panose="020B0502040204020203" pitchFamily="34" charset="-128"/>
                            </a:rPr>
                          </m:ctrlPr>
                        </m:sSubPr>
                        <m:e>
                          <m:r>
                            <a:rPr lang="en-US" sz="1600" i="1" dirty="0">
                              <a:latin typeface="Cambria Math" panose="02040503050406030204" pitchFamily="18" charset="0"/>
                              <a:ea typeface="Malgun Gothic Semilight" panose="020B0502040204020203" pitchFamily="34" charset="-128"/>
                              <a:cs typeface="Malgun Gothic Semilight" panose="020B0502040204020203" pitchFamily="34" charset="-128"/>
                            </a:rPr>
                            <m:t>𝜎</m:t>
                          </m:r>
                        </m:e>
                        <m:sub>
                          <m:r>
                            <a:rPr lang="en-US" sz="1600" i="1" dirty="0">
                              <a:latin typeface="Cambria Math" panose="02040503050406030204" pitchFamily="18" charset="0"/>
                              <a:ea typeface="Malgun Gothic Semilight" panose="020B0502040204020203" pitchFamily="34" charset="-128"/>
                              <a:cs typeface="Malgun Gothic Semilight" panose="020B0502040204020203" pitchFamily="34" charset="-128"/>
                            </a:rPr>
                            <m:t>𝑟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=100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111" y="897707"/>
                <a:ext cx="1413913" cy="338554"/>
              </a:xfrm>
              <a:prstGeom prst="rect">
                <a:avLst/>
              </a:prstGeom>
              <a:blipFill>
                <a:blip r:embed="rId10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503177" y="1526922"/>
                <a:ext cx="167052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=8.86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177" y="1526922"/>
                <a:ext cx="1670521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3423250" y="1526922"/>
                <a:ext cx="167052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=7.74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3250" y="1526922"/>
                <a:ext cx="1670521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6523207" y="1526922"/>
                <a:ext cx="167052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=8.07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3207" y="1526922"/>
                <a:ext cx="1670521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379702" y="1195090"/>
                <a:ext cx="202965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 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⋅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𝑚𝑟𝑎𝑑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</a:t>
                </a:r>
                <a:endParaRPr lang="ru-RU" sz="1600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702" y="1195090"/>
                <a:ext cx="2029658" cy="338554"/>
              </a:xfrm>
              <a:prstGeom prst="rect">
                <a:avLst/>
              </a:prstGeom>
              <a:blipFill>
                <a:blip r:embed="rId1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3243679" y="1195090"/>
                <a:ext cx="202965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𝑚𝑟𝑎𝑑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679" y="1195090"/>
                <a:ext cx="2029658" cy="338554"/>
              </a:xfrm>
              <a:prstGeom prst="rect">
                <a:avLst/>
              </a:prstGeom>
              <a:blipFill>
                <a:blip r:embed="rId15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6265894" y="1195090"/>
                <a:ext cx="218514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=3.5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𝑚𝑟𝑎𝑑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5894" y="1195090"/>
                <a:ext cx="2185149" cy="338554"/>
              </a:xfrm>
              <a:prstGeom prst="rect">
                <a:avLst/>
              </a:prstGeom>
              <a:blipFill>
                <a:blip r:embed="rId16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-1" y="196226"/>
            <a:ext cx="9144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Result of simulations is sensitive</a:t>
            </a:r>
            <a:r>
              <a:rPr lang="ru-RU" sz="24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en-US" sz="24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to input beam size (emittance)</a:t>
            </a:r>
            <a:endParaRPr lang="en-US" sz="24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65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-13556"/>
            <a:ext cx="8763092" cy="94643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Overview</a:t>
            </a:r>
            <a:endParaRPr lang="ru-RU" sz="3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1EB12-7DEA-2D42-A979-12F6ED581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307" y="1262211"/>
            <a:ext cx="8763092" cy="21169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Goal: </a:t>
            </a:r>
            <a:r>
              <a:rPr lang="en-US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Construct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model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based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on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en-US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proton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beam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measurements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that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predicts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parameters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of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bunch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close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to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plasma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cell</a:t>
            </a:r>
            <a:r>
              <a:rPr lang="de-DE" sz="1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entrance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. These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parameters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should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further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be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used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as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input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parameters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for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simulations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.</a:t>
            </a:r>
          </a:p>
          <a:p>
            <a:endParaRPr lang="de-DE" sz="20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0" indent="0">
              <a:buNone/>
            </a:pPr>
            <a:r>
              <a:rPr lang="de-DE" sz="2000" b="1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Strategy</a:t>
            </a:r>
            <a:r>
              <a:rPr lang="de-DE" sz="2000" b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:</a:t>
            </a:r>
            <a:r>
              <a:rPr lang="en-US" sz="20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endParaRPr lang="en-US" sz="2000" dirty="0" smtClean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algn="ctr"/>
            <a:r>
              <a:rPr lang="de-DE" sz="1800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Measure</a:t>
            </a:r>
            <a:r>
              <a:rPr lang="de-DE" sz="1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transverse</a:t>
            </a:r>
            <a:r>
              <a:rPr lang="de-DE" sz="1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profiles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of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</a:t>
            </a:r>
            <a:r>
              <a:rPr lang="de-DE" sz="1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proton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</a:t>
            </a:r>
            <a:r>
              <a:rPr lang="de-DE" sz="1800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unch</a:t>
            </a:r>
            <a:r>
              <a:rPr lang="de-DE" sz="1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using</a:t>
            </a:r>
            <a:r>
              <a:rPr lang="de-DE" sz="1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sz="1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BTVs</a:t>
            </a:r>
            <a:endParaRPr lang="de-DE" sz="18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49381" y="3839161"/>
            <a:ext cx="3955472" cy="1354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Construct</a:t>
            </a: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statistical</a:t>
            </a: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model</a:t>
            </a:r>
            <a:endParaRPr lang="de-DE" dirty="0" smtClean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742950" lvl="1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Test </a:t>
            </a: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</a:t>
            </a: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model</a:t>
            </a: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with</a:t>
            </a: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MCMC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865745" y="3379207"/>
            <a:ext cx="757382" cy="4599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061363" y="3379207"/>
            <a:ext cx="757382" cy="4599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851561" y="3845231"/>
            <a:ext cx="5292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Extract</a:t>
            </a:r>
            <a:r>
              <a:rPr lang="de-DE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beam </a:t>
            </a: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size</a:t>
            </a:r>
            <a:r>
              <a:rPr lang="de-DE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directly</a:t>
            </a:r>
            <a:r>
              <a:rPr lang="de-DE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from</a:t>
            </a:r>
            <a:r>
              <a:rPr lang="de-DE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BTV </a:t>
            </a: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images</a:t>
            </a:r>
            <a:endParaRPr lang="de-DE" dirty="0" smtClean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742950" lvl="1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Construct</a:t>
            </a: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simplified</a:t>
            </a: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analytical</a:t>
            </a: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model</a:t>
            </a:r>
            <a:endParaRPr lang="de-DE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28355" y="6068719"/>
            <a:ext cx="5421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Use</a:t>
            </a:r>
            <a:r>
              <a:rPr lang="de-DE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calculated</a:t>
            </a:r>
            <a:r>
              <a:rPr lang="de-DE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beam </a:t>
            </a: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parameters</a:t>
            </a:r>
            <a:r>
              <a:rPr lang="de-DE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for</a:t>
            </a:r>
            <a:r>
              <a:rPr lang="de-DE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the</a:t>
            </a:r>
            <a:r>
              <a:rPr lang="de-DE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  <a:r>
              <a:rPr lang="de-DE" dirty="0" err="1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simulations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865745" y="5401232"/>
            <a:ext cx="757382" cy="4599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6061363" y="5401232"/>
            <a:ext cx="757382" cy="4599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73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8617" y="1"/>
            <a:ext cx="3860801" cy="711200"/>
          </a:xfrm>
        </p:spPr>
        <p:txBody>
          <a:bodyPr/>
          <a:lstStyle/>
          <a:p>
            <a:r>
              <a:rPr lang="en-US" sz="36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Measurements</a:t>
            </a:r>
            <a:endParaRPr lang="ru-RU" sz="36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0CB72-F929-834B-8328-A97316F51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29" y="1136068"/>
            <a:ext cx="9144000" cy="54864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BTV50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BTV53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BTV26</a:t>
            </a:r>
            <a:endParaRPr lang="en-US" sz="20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IS2: Core </a:t>
            </a:r>
            <a:r>
              <a:rPr lang="en-US" sz="20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Camera</a:t>
            </a:r>
            <a:endParaRPr lang="en-US" sz="20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514338" indent="-514338">
              <a:buAutoNum type="arabicParenR"/>
            </a:pPr>
            <a:endParaRPr lang="en-US" sz="2000" dirty="0" smtClean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514338" indent="-514338">
              <a:buAutoNum type="arabicParenR"/>
            </a:pPr>
            <a:endParaRPr lang="en-US" sz="2000" dirty="0" smtClean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0" indent="0">
              <a:buNone/>
            </a:pPr>
            <a:endParaRPr lang="en-US" sz="20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0" indent="0">
              <a:buNone/>
            </a:pPr>
            <a:r>
              <a:rPr lang="en-US" sz="24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Data that has been collected: </a:t>
            </a:r>
          </a:p>
          <a:p>
            <a:pPr marL="0" indent="0">
              <a:buNone/>
            </a:pPr>
            <a:r>
              <a:rPr lang="en-US" sz="24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- Set #1: Charge 3e11 [p], Bunch rotation ON (120 events).</a:t>
            </a:r>
          </a:p>
          <a:p>
            <a:pPr marL="0" indent="0">
              <a:buNone/>
            </a:pPr>
            <a:r>
              <a:rPr lang="en-US" sz="24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- Set #2: Charge 3e11 [p], Bunch rotation OFF (120 events).</a:t>
            </a:r>
          </a:p>
          <a:p>
            <a:pPr marL="0" indent="0">
              <a:buNone/>
            </a:pPr>
            <a:r>
              <a:rPr lang="en-US" sz="24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- Set #3: Charge 1e11 [p], Bunch rotation ON (120 events).</a:t>
            </a:r>
          </a:p>
          <a:p>
            <a:pPr marL="0" indent="0">
              <a:buNone/>
            </a:pPr>
            <a:r>
              <a:rPr lang="en-US" sz="24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- Set #4: Charge 1e11 [p], Bunch rotation OFF (120 events).</a:t>
            </a:r>
          </a:p>
          <a:p>
            <a:pPr marL="0" indent="0">
              <a:buNone/>
            </a:pPr>
            <a:endParaRPr lang="en-US" sz="20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0" indent="0">
              <a:buNone/>
            </a:pPr>
            <a:endParaRPr lang="en-US" sz="20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0" indent="0">
              <a:buNone/>
            </a:pPr>
            <a:endParaRPr lang="en-US" sz="20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5" r="2667"/>
          <a:stretch/>
        </p:blipFill>
        <p:spPr>
          <a:xfrm>
            <a:off x="2724725" y="665020"/>
            <a:ext cx="6419275" cy="314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84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D78BB-8DB8-E346-B2C2-AF3115A57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545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Typical signal from </a:t>
            </a:r>
            <a:r>
              <a:rPr lang="en-US" sz="36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BTVs</a:t>
            </a:r>
            <a:endParaRPr lang="en-US" sz="36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F6E4B1-0726-7D48-B105-2DEB8A9BE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59217"/>
            <a:ext cx="9051326" cy="288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5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807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Image processing</a:t>
            </a:r>
            <a:endParaRPr lang="ru-RU" sz="36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1027" name="Picture 3" descr="https://lh4.googleusercontent.com/y44-OG3MuKVp2kj40uNKowPEIjpdizA1J5CLNVNKyncgrLcoKuQiEvZ58hYzvRneST1zU54WCA4YIktf6bCU5xiKUDTNdNnwLv-yM999jR_ZFU6e0gYEKbY613VGpuHBqpsuPoRgTK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25" y="3933684"/>
            <a:ext cx="6845550" cy="289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5.googleusercontent.com/g5uoLSgLbIqqB95t27Lm2q-pI1HyHLUilNw2vopYUmkxdck7z3OhZc9iU-k7ULxzxp2vKUJObkIYx12eDl5oCvbdty6a5T3YuZqUH-eRm0F80gFgvMAibhs7nNVWCUrquixjF7Z5zs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40" y="2231817"/>
            <a:ext cx="2585039" cy="177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4.googleusercontent.com/7uwn7juqu71n9iVUOAcV7NyHLtMkKyHTlFKQp1Bjh7TPGStvOUdwKJfcvQZ1CDGMGx0R_D66nuORrpb7haUyEO0RwmDp7or_J6h7GSNGe_YQEZRDTYWKUoXhc6amdkWrjmq3WJsNDs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77" y="541563"/>
            <a:ext cx="2585039" cy="177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lh6.googleusercontent.com/0j2xk5Pd9EfZzFlaXjiJtx6kTJj-g5RqK_Jq-BYiwvZEe5xIqdcTyS3_NneUVLOZTAoBs_4uIdxDQXcWjLnhtzkigYWsef0FtILhxvUucc8mdTHwrKko9St9FuxTHV9yfsrcl7xm31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265" y="474619"/>
            <a:ext cx="4494196" cy="346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84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05801" y="1312739"/>
                <a:ext cx="9314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01" y="1312739"/>
                <a:ext cx="931409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067453" y="1312739"/>
                <a:ext cx="13105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7453" y="1312739"/>
                <a:ext cx="131055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Стрелка вправо 7"/>
          <p:cNvSpPr/>
          <p:nvPr/>
        </p:nvSpPr>
        <p:spPr>
          <a:xfrm>
            <a:off x="1524219" y="1410503"/>
            <a:ext cx="462116" cy="1966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4108247" y="1210756"/>
                <a:ext cx="4783361" cy="4366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&gt;&lt;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&gt;  − &lt;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247" y="1210756"/>
                <a:ext cx="4783361" cy="4366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446654" y="2432296"/>
                <a:ext cx="16589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654" y="2432296"/>
                <a:ext cx="165897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860746" y="2432296"/>
                <a:ext cx="4648452" cy="4057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 = 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&gt;+2&lt;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0746" y="2432296"/>
                <a:ext cx="4648452" cy="4057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125091" y="3483847"/>
                <a:ext cx="3464538" cy="8256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waist</m:t>
                          </m:r>
                        </m:sub>
                      </m:sSub>
                      <m:r>
                        <a:rPr lang="en-US" sz="160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&gt;&lt;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′2</m:t>
                                  </m:r>
                                </m:sup>
                              </m:s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&gt;  −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𝑅𝑀𝑆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′2</m:t>
                              </m:r>
                            </m:sup>
                          </m:s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91" y="3483847"/>
                <a:ext cx="3464538" cy="8256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3902645" y="3786584"/>
                <a:ext cx="5194563" cy="4057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 = 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 − 2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𝑤𝑎𝑖𝑠𝑡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2645" y="3786584"/>
                <a:ext cx="5194563" cy="4057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Заголовок 1"/>
          <p:cNvSpPr>
            <a:spLocks noGrp="1"/>
          </p:cNvSpPr>
          <p:nvPr>
            <p:ph type="title"/>
          </p:nvPr>
        </p:nvSpPr>
        <p:spPr>
          <a:xfrm>
            <a:off x="212436" y="111115"/>
            <a:ext cx="8928636" cy="75362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Beam dynamics in vacuum</a:t>
            </a:r>
            <a:endParaRPr lang="ru-RU" sz="3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091" y="873089"/>
            <a:ext cx="5059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Assume there are no forces acting on each proton:</a:t>
            </a:r>
            <a:endParaRPr lang="ru-RU" sz="16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091" y="1988073"/>
            <a:ext cx="78574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Square and average the law of motion to get formula for beam envelope:</a:t>
            </a:r>
            <a:endParaRPr lang="ru-RU" sz="16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88445" y="3098244"/>
                <a:ext cx="895693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latin typeface="Malgun Gothic Semilight" panose="020B0502040204020203" pitchFamily="34" charset="-128"/>
                    <a:ea typeface="Malgun Gothic Semilight" panose="020B0502040204020203" pitchFamily="34" charset="-128"/>
                    <a:cs typeface="Malgun Gothic Semilight" panose="020B0502040204020203" pitchFamily="34" charset="-128"/>
                  </a:rPr>
                  <a:t>Extracting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1600" dirty="0" smtClean="0">
                    <a:latin typeface="Malgun Gothic Semilight" panose="020B0502040204020203" pitchFamily="34" charset="-128"/>
                    <a:ea typeface="Malgun Gothic Semilight" panose="020B0502040204020203" pitchFamily="34" charset="-128"/>
                    <a:cs typeface="Malgun Gothic Semilight" panose="020B0502040204020203" pitchFamily="34" charset="-128"/>
                  </a:rPr>
                  <a:t> term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Malgun Gothic Semilight" panose="020B0502040204020203" pitchFamily="34" charset="-128"/>
                    <a:ea typeface="Malgun Gothic Semilight" panose="020B0502040204020203" pitchFamily="34" charset="-128"/>
                    <a:cs typeface="Malgun Gothic Semilight" panose="020B0502040204020203" pitchFamily="34" charset="-128"/>
                  </a:rPr>
                  <a:t> define the waist 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waist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Malgun Gothic Semilight" panose="020B0502040204020203" pitchFamily="34" charset="-128"/>
                    <a:ea typeface="Malgun Gothic Semilight" panose="020B0502040204020203" pitchFamily="34" charset="-128"/>
                    <a:cs typeface="Malgun Gothic Semilight" panose="020B0502040204020203" pitchFamily="34" charset="-128"/>
                  </a:rPr>
                  <a:t>: </a:t>
                </a:r>
                <a:endParaRPr lang="ru-RU" sz="1600" dirty="0">
                  <a:latin typeface="Malgun Gothic Semilight" panose="020B0502040204020203" pitchFamily="34" charset="-128"/>
                  <a:ea typeface="Malgun Gothic Semilight" panose="020B0502040204020203" pitchFamily="34" charset="-128"/>
                  <a:cs typeface="Malgun Gothic Semilight" panose="020B0502040204020203" pitchFamily="34" charset="-128"/>
                </a:endParaRPr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45" y="3098244"/>
                <a:ext cx="8956933" cy="338554"/>
              </a:xfrm>
              <a:prstGeom prst="rect">
                <a:avLst/>
              </a:prstGeom>
              <a:blipFill>
                <a:blip r:embed="rId9"/>
                <a:stretch>
                  <a:fillRect l="-272" t="-5357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4962" y="4741045"/>
                <a:ext cx="3606400" cy="2036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Malgun Gothic Semilight" panose="020B0502040204020203" pitchFamily="34" charset="-128"/>
                    <a:ea typeface="Malgun Gothic Semilight" panose="020B0502040204020203" pitchFamily="34" charset="-128"/>
                    <a:cs typeface="Malgun Gothic Semilight" panose="020B0502040204020203" pitchFamily="34" charset="-128"/>
                  </a:rPr>
                  <a:t>We know</a:t>
                </a:r>
                <a:r>
                  <a:rPr lang="en-US" dirty="0" smtClean="0">
                    <a:latin typeface="Malgun Gothic Semilight" panose="020B0502040204020203" pitchFamily="34" charset="-128"/>
                    <a:ea typeface="Malgun Gothic Semilight" panose="020B0502040204020203" pitchFamily="34" charset="-128"/>
                    <a:cs typeface="Malgun Gothic Semilight" panose="020B0502040204020203" pitchFamily="34" charset="-128"/>
                  </a:rPr>
                  <a:t>:</a:t>
                </a:r>
                <a:endParaRPr lang="en-US" dirty="0">
                  <a:latin typeface="Malgun Gothic Semilight" panose="020B0502040204020203" pitchFamily="34" charset="-128"/>
                  <a:ea typeface="Malgun Gothic Semilight" panose="020B0502040204020203" pitchFamily="34" charset="-128"/>
                  <a:cs typeface="Malgun Gothic Semilight" panose="020B0502040204020203" pitchFamily="34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 , 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&gt;, 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&gt;,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dirty="0"/>
              </a:p>
              <a:p>
                <a:endParaRPr lang="en-US" dirty="0" smtClean="0"/>
              </a:p>
              <a:p>
                <a:endParaRPr lang="ru-RU" dirty="0"/>
              </a:p>
              <a:p>
                <a:r>
                  <a:rPr lang="en-US" dirty="0">
                    <a:latin typeface="Malgun Gothic Semilight" panose="020B0502040204020203" pitchFamily="34" charset="-128"/>
                    <a:ea typeface="Malgun Gothic Semilight" panose="020B0502040204020203" pitchFamily="34" charset="-128"/>
                    <a:cs typeface="Malgun Gothic Semilight" panose="020B0502040204020203" pitchFamily="34" charset="-128"/>
                  </a:rPr>
                  <a:t>We want to know:</a:t>
                </a:r>
              </a:p>
              <a:p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𝑤𝑎𝑖𝑠𝑡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&lt;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62" y="4741045"/>
                <a:ext cx="3606400" cy="2036776"/>
              </a:xfrm>
              <a:prstGeom prst="rect">
                <a:avLst/>
              </a:prstGeom>
              <a:blipFill>
                <a:blip r:embed="rId10"/>
                <a:stretch>
                  <a:fillRect l="-1523" t="-17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3903784" y="5015656"/>
                <a:ext cx="2000356" cy="3747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 = 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 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3784" y="5015656"/>
                <a:ext cx="2000356" cy="374783"/>
              </a:xfrm>
              <a:prstGeom prst="rect">
                <a:avLst/>
              </a:prstGeom>
              <a:blipFill>
                <a:blip r:embed="rId11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3795284" y="5523870"/>
                <a:ext cx="5234895" cy="4057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 =&lt;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 − 2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𝑤𝑎𝑖𝑠𝑡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5284" y="5523870"/>
                <a:ext cx="5234895" cy="40575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3903784" y="6086942"/>
                <a:ext cx="5240216" cy="4057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 =&lt;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&gt; − 2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𝑤𝑎𝑖𝑠𝑡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3784" y="6086942"/>
                <a:ext cx="5240216" cy="405752"/>
              </a:xfrm>
              <a:prstGeom prst="rect">
                <a:avLst/>
              </a:prstGeom>
              <a:blipFill>
                <a:blip r:embed="rId1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Левая фигурная скобка 27"/>
          <p:cNvSpPr/>
          <p:nvPr/>
        </p:nvSpPr>
        <p:spPr>
          <a:xfrm>
            <a:off x="3748954" y="5015655"/>
            <a:ext cx="235416" cy="14875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2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02636" y="0"/>
            <a:ext cx="6880980" cy="6858000"/>
            <a:chOff x="-1523999" y="0"/>
            <a:chExt cx="6880980" cy="685800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10" b="26429"/>
            <a:stretch/>
          </p:blipFill>
          <p:spPr>
            <a:xfrm>
              <a:off x="-1523999" y="0"/>
              <a:ext cx="6880980" cy="6858000"/>
            </a:xfrm>
            <a:prstGeom prst="rect">
              <a:avLst/>
            </a:prstGeom>
          </p:spPr>
        </p:pic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4295834" y="6089609"/>
              <a:ext cx="460319" cy="153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1000" dirty="0" err="1">
                  <a:solidFill>
                    <a:srgbClr val="6C6C6C"/>
                  </a:solidFill>
                  <a:latin typeface="Sylfaen" panose="010A0502050306030303" pitchFamily="18" charset="0"/>
                </a:rPr>
                <a:t>Chiara</a:t>
              </a:r>
              <a:r>
                <a:rPr lang="en-US" altLang="ru-RU" sz="1000" dirty="0">
                  <a:solidFill>
                    <a:srgbClr val="6C6C6C"/>
                  </a:solidFill>
                  <a:latin typeface="Sylfaen" panose="010A0502050306030303" pitchFamily="18" charset="0"/>
                </a:rPr>
                <a:t>’s</a:t>
              </a:r>
              <a:endParaRPr lang="ru-RU" altLang="ru-RU" sz="1000" dirty="0">
                <a:solidFill>
                  <a:srgbClr val="6C6C6C"/>
                </a:solidFill>
                <a:latin typeface="Sylfaen" panose="010A0502050306030303" pitchFamily="18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779491" y="424875"/>
            <a:ext cx="23645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Set #1</a:t>
            </a:r>
          </a:p>
          <a:p>
            <a:pPr algn="ctr"/>
            <a:r>
              <a:rPr lang="en-US" sz="28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(High charge)</a:t>
            </a:r>
            <a:endParaRPr lang="ru-RU" sz="28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88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1257</TotalTime>
  <Words>478</Words>
  <Application>Microsoft Office PowerPoint</Application>
  <PresentationFormat>Экран (4:3)</PresentationFormat>
  <Paragraphs>100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Malgun Gothic Semilight</vt:lpstr>
      <vt:lpstr>Arial</vt:lpstr>
      <vt:lpstr>Calibri</vt:lpstr>
      <vt:lpstr>Calibri Light</vt:lpstr>
      <vt:lpstr>Cambria Math</vt:lpstr>
      <vt:lpstr>Sylfaen</vt:lpstr>
      <vt:lpstr>Office Theme</vt:lpstr>
      <vt:lpstr>Презентация PowerPoint</vt:lpstr>
      <vt:lpstr>Презентация PowerPoint</vt:lpstr>
      <vt:lpstr>Презентация PowerPoint</vt:lpstr>
      <vt:lpstr>Overview</vt:lpstr>
      <vt:lpstr>Measurements</vt:lpstr>
      <vt:lpstr>Typical signal from BTVs</vt:lpstr>
      <vt:lpstr>Image processing</vt:lpstr>
      <vt:lpstr>Beam dynamics in vacuum</vt:lpstr>
      <vt:lpstr>Презентация PowerPoint</vt:lpstr>
      <vt:lpstr>Презентация PowerPoint</vt:lpstr>
      <vt:lpstr>Beam sigma and emittance vs. population using data from BTV26</vt:lpstr>
      <vt:lpstr>Beam sigma and emittance vs. population using data from IS2 core camera</vt:lpstr>
      <vt:lpstr>Comparison of calculated emittance with SPS measurements</vt:lpstr>
      <vt:lpstr>Comparison of calculated emittance with SPS measurements</vt:lpstr>
      <vt:lpstr>Can be emittance overestimated because of dispersion?</vt:lpstr>
      <vt:lpstr>Summary</vt:lpstr>
      <vt:lpstr>Next steps</vt:lpstr>
      <vt:lpstr>Thanks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Size Measurements </dc:title>
  <dc:creator>Vasyl Hafych</dc:creator>
  <cp:lastModifiedBy>Александр Горн</cp:lastModifiedBy>
  <cp:revision>68</cp:revision>
  <dcterms:created xsi:type="dcterms:W3CDTF">2018-11-22T14:55:23Z</dcterms:created>
  <dcterms:modified xsi:type="dcterms:W3CDTF">2018-12-12T08:17:39Z</dcterms:modified>
</cp:coreProperties>
</file>