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1" r:id="rId1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B1D3B1"/>
    <a:srgbClr val="F2F2F2"/>
    <a:srgbClr val="416B27"/>
    <a:srgbClr val="55992B"/>
    <a:srgbClr val="E6E6E6"/>
    <a:srgbClr val="FF3399"/>
    <a:srgbClr val="FDEF9D"/>
    <a:srgbClr val="FFAF7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104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7F5D68-7366-465F-A79D-D9E406B86A88}" type="doc">
      <dgm:prSet loTypeId="urn:microsoft.com/office/officeart/2005/8/layout/chevron1" loCatId="process" qsTypeId="urn:microsoft.com/office/officeart/2005/8/quickstyle/simple2" qsCatId="simple" csTypeId="urn:microsoft.com/office/officeart/2005/8/colors/accent5_2" csCatId="accent5" phldr="1"/>
      <dgm:spPr/>
    </dgm:pt>
    <dgm:pt modelId="{B6F5A4C5-5696-4642-8635-EC573E69C5C3}">
      <dgm:prSet phldrT="[Text]"/>
      <dgm:spPr>
        <a:ln>
          <a:solidFill>
            <a:srgbClr val="008000"/>
          </a:solidFill>
        </a:ln>
      </dgm:spPr>
      <dgm:t>
        <a:bodyPr/>
        <a:lstStyle/>
        <a:p>
          <a:r>
            <a:rPr lang="en-U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>Show </a:t>
          </a:r>
          <a:endParaRPr lang="en-US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5FA5D0A-68C2-4D1E-AF78-2F1ACB69D62A}" type="parTrans" cxnId="{B49F5726-9E4E-463F-861D-B1C4F9680E0D}">
      <dgm:prSet/>
      <dgm:spPr/>
      <dgm:t>
        <a:bodyPr/>
        <a:lstStyle/>
        <a:p>
          <a:endParaRPr lang="en-US"/>
        </a:p>
      </dgm:t>
    </dgm:pt>
    <dgm:pt modelId="{221EEE3E-69C1-4BFF-8178-B429C46C0E22}" type="sibTrans" cxnId="{B49F5726-9E4E-463F-861D-B1C4F9680E0D}">
      <dgm:prSet/>
      <dgm:spPr/>
      <dgm:t>
        <a:bodyPr/>
        <a:lstStyle/>
        <a:p>
          <a:endParaRPr lang="en-US"/>
        </a:p>
      </dgm:t>
    </dgm:pt>
    <dgm:pt modelId="{00A70788-A754-4F25-8303-0E8886F69C89}">
      <dgm:prSet phldrT="[Text]"/>
      <dgm:spPr>
        <a:ln>
          <a:solidFill>
            <a:srgbClr val="008000"/>
          </a:solidFill>
        </a:ln>
      </dgm:spPr>
      <dgm:t>
        <a:bodyPr/>
        <a:lstStyle/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>Snack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A0E4679-670A-4010-8C10-7381187BCBCA}" type="parTrans" cxnId="{C43882C5-17B3-473D-8885-EABC2A6AA177}">
      <dgm:prSet/>
      <dgm:spPr/>
      <dgm:t>
        <a:bodyPr/>
        <a:lstStyle/>
        <a:p>
          <a:endParaRPr lang="en-US"/>
        </a:p>
      </dgm:t>
    </dgm:pt>
    <dgm:pt modelId="{B23F5FBA-9D5A-40EF-A406-4DE623280FB2}" type="sibTrans" cxnId="{C43882C5-17B3-473D-8885-EABC2A6AA177}">
      <dgm:prSet/>
      <dgm:spPr/>
      <dgm:t>
        <a:bodyPr/>
        <a:lstStyle/>
        <a:p>
          <a:endParaRPr lang="en-US"/>
        </a:p>
      </dgm:t>
    </dgm:pt>
    <dgm:pt modelId="{49FB47A9-0C47-4543-BD5F-F060769CCF0E}">
      <dgm:prSet phldrT="[Text]"/>
      <dgm:spPr>
        <a:ln>
          <a:solidFill>
            <a:srgbClr val="008000"/>
          </a:solidFill>
        </a:ln>
      </dgm:spPr>
      <dgm:t>
        <a:bodyPr/>
        <a:lstStyle/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>Santa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BFB67D8-303B-40C4-AC9A-9ACB5E90E31E}" type="parTrans" cxnId="{EBA0F725-2FA8-4221-B356-F67B31E47B2F}">
      <dgm:prSet/>
      <dgm:spPr/>
      <dgm:t>
        <a:bodyPr/>
        <a:lstStyle/>
        <a:p>
          <a:endParaRPr lang="en-US"/>
        </a:p>
      </dgm:t>
    </dgm:pt>
    <dgm:pt modelId="{F13A1A7A-71C2-4FC6-9829-5E3BCC163688}" type="sibTrans" cxnId="{EBA0F725-2FA8-4221-B356-F67B31E47B2F}">
      <dgm:prSet/>
      <dgm:spPr/>
      <dgm:t>
        <a:bodyPr/>
        <a:lstStyle/>
        <a:p>
          <a:endParaRPr lang="en-US"/>
        </a:p>
      </dgm:t>
    </dgm:pt>
    <dgm:pt modelId="{D1BF6E51-3896-413F-9A29-6DFDCE4D938F}" type="pres">
      <dgm:prSet presAssocID="{6A7F5D68-7366-465F-A79D-D9E406B86A88}" presName="Name0" presStyleCnt="0">
        <dgm:presLayoutVars>
          <dgm:dir/>
          <dgm:animLvl val="lvl"/>
          <dgm:resizeHandles val="exact"/>
        </dgm:presLayoutVars>
      </dgm:prSet>
      <dgm:spPr/>
    </dgm:pt>
    <dgm:pt modelId="{A0BF8193-31C9-4FEC-B165-E3B5FACB6222}" type="pres">
      <dgm:prSet presAssocID="{B6F5A4C5-5696-4642-8635-EC573E69C5C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218A3B-BE49-4DE7-9668-DBA954DB2C59}" type="pres">
      <dgm:prSet presAssocID="{221EEE3E-69C1-4BFF-8178-B429C46C0E22}" presName="parTxOnlySpace" presStyleCnt="0"/>
      <dgm:spPr/>
    </dgm:pt>
    <dgm:pt modelId="{E13D8AFD-D21A-49EF-80B1-8A4D662F9FE2}" type="pres">
      <dgm:prSet presAssocID="{00A70788-A754-4F25-8303-0E8886F69C89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78806-7CF7-48CA-AA8E-FD1EF845ADB9}" type="pres">
      <dgm:prSet presAssocID="{B23F5FBA-9D5A-40EF-A406-4DE623280FB2}" presName="parTxOnlySpace" presStyleCnt="0"/>
      <dgm:spPr/>
    </dgm:pt>
    <dgm:pt modelId="{72F5EF89-0AC6-4E43-87F6-4141A96DB07F}" type="pres">
      <dgm:prSet presAssocID="{49FB47A9-0C47-4543-BD5F-F060769CCF0E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10C03B-F655-43C9-BAF2-0AACDE53DB29}" type="presOf" srcId="{B6F5A4C5-5696-4642-8635-EC573E69C5C3}" destId="{A0BF8193-31C9-4FEC-B165-E3B5FACB6222}" srcOrd="0" destOrd="0" presId="urn:microsoft.com/office/officeart/2005/8/layout/chevron1"/>
    <dgm:cxn modelId="{43AFD3D8-AD1B-44A3-9ECE-3396A3A6B898}" type="presOf" srcId="{00A70788-A754-4F25-8303-0E8886F69C89}" destId="{E13D8AFD-D21A-49EF-80B1-8A4D662F9FE2}" srcOrd="0" destOrd="0" presId="urn:microsoft.com/office/officeart/2005/8/layout/chevron1"/>
    <dgm:cxn modelId="{7860DCA9-BF90-46F8-9265-A0723F836D18}" type="presOf" srcId="{49FB47A9-0C47-4543-BD5F-F060769CCF0E}" destId="{72F5EF89-0AC6-4E43-87F6-4141A96DB07F}" srcOrd="0" destOrd="0" presId="urn:microsoft.com/office/officeart/2005/8/layout/chevron1"/>
    <dgm:cxn modelId="{B49F5726-9E4E-463F-861D-B1C4F9680E0D}" srcId="{6A7F5D68-7366-465F-A79D-D9E406B86A88}" destId="{B6F5A4C5-5696-4642-8635-EC573E69C5C3}" srcOrd="0" destOrd="0" parTransId="{55FA5D0A-68C2-4D1E-AF78-2F1ACB69D62A}" sibTransId="{221EEE3E-69C1-4BFF-8178-B429C46C0E22}"/>
    <dgm:cxn modelId="{14C635F0-7362-47DB-AE5D-5C9943B6343B}" type="presOf" srcId="{6A7F5D68-7366-465F-A79D-D9E406B86A88}" destId="{D1BF6E51-3896-413F-9A29-6DFDCE4D938F}" srcOrd="0" destOrd="0" presId="urn:microsoft.com/office/officeart/2005/8/layout/chevron1"/>
    <dgm:cxn modelId="{EBA0F725-2FA8-4221-B356-F67B31E47B2F}" srcId="{6A7F5D68-7366-465F-A79D-D9E406B86A88}" destId="{49FB47A9-0C47-4543-BD5F-F060769CCF0E}" srcOrd="2" destOrd="0" parTransId="{4BFB67D8-303B-40C4-AC9A-9ACB5E90E31E}" sibTransId="{F13A1A7A-71C2-4FC6-9829-5E3BCC163688}"/>
    <dgm:cxn modelId="{C43882C5-17B3-473D-8885-EABC2A6AA177}" srcId="{6A7F5D68-7366-465F-A79D-D9E406B86A88}" destId="{00A70788-A754-4F25-8303-0E8886F69C89}" srcOrd="1" destOrd="0" parTransId="{CA0E4679-670A-4010-8C10-7381187BCBCA}" sibTransId="{B23F5FBA-9D5A-40EF-A406-4DE623280FB2}"/>
    <dgm:cxn modelId="{D402493F-7785-4673-86D7-C3575565F1F7}" type="presParOf" srcId="{D1BF6E51-3896-413F-9A29-6DFDCE4D938F}" destId="{A0BF8193-31C9-4FEC-B165-E3B5FACB6222}" srcOrd="0" destOrd="0" presId="urn:microsoft.com/office/officeart/2005/8/layout/chevron1"/>
    <dgm:cxn modelId="{D6C4A436-62D3-41D5-B228-A09C5C0BDF3E}" type="presParOf" srcId="{D1BF6E51-3896-413F-9A29-6DFDCE4D938F}" destId="{F4218A3B-BE49-4DE7-9668-DBA954DB2C59}" srcOrd="1" destOrd="0" presId="urn:microsoft.com/office/officeart/2005/8/layout/chevron1"/>
    <dgm:cxn modelId="{AFA2F2D0-996B-4812-9796-8A45CB0E45F1}" type="presParOf" srcId="{D1BF6E51-3896-413F-9A29-6DFDCE4D938F}" destId="{E13D8AFD-D21A-49EF-80B1-8A4D662F9FE2}" srcOrd="2" destOrd="0" presId="urn:microsoft.com/office/officeart/2005/8/layout/chevron1"/>
    <dgm:cxn modelId="{C4CA00A9-0DB3-413C-927C-C8B962CD52B4}" type="presParOf" srcId="{D1BF6E51-3896-413F-9A29-6DFDCE4D938F}" destId="{30078806-7CF7-48CA-AA8E-FD1EF845ADB9}" srcOrd="3" destOrd="0" presId="urn:microsoft.com/office/officeart/2005/8/layout/chevron1"/>
    <dgm:cxn modelId="{9679E860-7583-465C-978F-F61D8359B5F3}" type="presParOf" srcId="{D1BF6E51-3896-413F-9A29-6DFDCE4D938F}" destId="{72F5EF89-0AC6-4E43-87F6-4141A96DB07F}" srcOrd="4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F8193-31C9-4FEC-B165-E3B5FACB6222}">
      <dsp:nvSpPr>
        <dsp:cNvPr id="0" name=""/>
        <dsp:cNvSpPr/>
      </dsp:nvSpPr>
      <dsp:spPr>
        <a:xfrm>
          <a:off x="1288" y="869376"/>
          <a:ext cx="1569732" cy="62789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ctr">
          <a:solidFill>
            <a:srgbClr val="008000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>Show </a:t>
          </a:r>
          <a:endParaRPr lang="en-US" sz="26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15235" y="869376"/>
        <a:ext cx="941839" cy="627893"/>
      </dsp:txXfrm>
    </dsp:sp>
    <dsp:sp modelId="{E13D8AFD-D21A-49EF-80B1-8A4D662F9FE2}">
      <dsp:nvSpPr>
        <dsp:cNvPr id="0" name=""/>
        <dsp:cNvSpPr/>
      </dsp:nvSpPr>
      <dsp:spPr>
        <a:xfrm>
          <a:off x="1414048" y="869376"/>
          <a:ext cx="1569732" cy="62789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ctr">
          <a:solidFill>
            <a:srgbClr val="008000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>Snack</a:t>
          </a:r>
          <a:endParaRPr lang="en-US" sz="2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727995" y="869376"/>
        <a:ext cx="941839" cy="627893"/>
      </dsp:txXfrm>
    </dsp:sp>
    <dsp:sp modelId="{72F5EF89-0AC6-4E43-87F6-4141A96DB07F}">
      <dsp:nvSpPr>
        <dsp:cNvPr id="0" name=""/>
        <dsp:cNvSpPr/>
      </dsp:nvSpPr>
      <dsp:spPr>
        <a:xfrm>
          <a:off x="2826807" y="869376"/>
          <a:ext cx="1569732" cy="62789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ctr">
          <a:solidFill>
            <a:srgbClr val="008000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rPr>
            <a:t>Santa</a:t>
          </a:r>
          <a:endParaRPr lang="en-US" sz="2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140754" y="869376"/>
        <a:ext cx="941839" cy="6278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471A3-10ED-4EAF-9B23-29ED86B6A215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62500-1F26-4E61-92EE-5C1286ECEA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997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5839A-070D-4F5B-9732-E9993591540C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B63F7-9E89-4B2D-95BD-F4D24EFEB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727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B63F7-9E89-4B2D-95BD-F4D24EFEB2F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104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A5AA5-690C-4AEE-8C41-57A586FD0F06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22656-7D3D-4795-B290-B69F83068EBF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11F7-1CBF-42DF-86D5-AEB9ACF88C25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2B77-7058-416E-8A9A-83561F95D683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6C50-28BD-4690-8FB1-4F0E4D4D813D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DC70-CE2E-4F86-B63C-EDBF690CE2EA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3F140-FEB9-4D00-BD34-1375F9AD587A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5C84-8834-4352-9F9B-23D6DD4D49A6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B2918-18FF-4617-A7B1-4780B2FD14F5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C294-5EB5-4CA5-A7E9-2D7C5858605A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A1089-BFC7-4D53-BB61-1A8199EE02B5}" type="datetime1">
              <a:rPr lang="en-US" smtClean="0"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FCC9-2BC7-47C7-8AF4-CDE783A9E567}" type="datetime1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A029-67F2-4FD6-8106-9608910844BC}" type="datetime1">
              <a:rPr lang="en-US" smtClean="0"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A205E-980B-42AB-838E-AE0F5F10BB5D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0BB0834-6040-4C54-9EBD-84810EB11763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67630"/>
            <a:ext cx="7772400" cy="978408"/>
          </a:xfrm>
        </p:spPr>
        <p:txBody>
          <a:bodyPr/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5992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cs typeface="Calibri"/>
              </a:rPr>
              <a:t>CERN Children’s </a:t>
            </a: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cs typeface="Calibri"/>
              </a:rPr>
              <a:t>Christmas </a:t>
            </a: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cs typeface="Calibri"/>
              </a:rPr>
              <a:t>Party 2018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C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1122" y="3175879"/>
            <a:ext cx="4470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55992B"/>
                </a:solidFill>
                <a:latin typeface="Bradley Hand ITC" panose="03070402050302030203" pitchFamily="66" charset="0"/>
                <a:cs typeface="Calibri"/>
              </a:rPr>
              <a:t>Lenka Thomas Bajbarova</a:t>
            </a:r>
            <a:endParaRPr lang="en-US" sz="2000" b="1" dirty="0" smtClean="0">
              <a:solidFill>
                <a:srgbClr val="55992B"/>
              </a:solidFill>
              <a:latin typeface="Bradley Hand ITC" panose="03070402050302030203" pitchFamily="66" charset="0"/>
              <a:cs typeface="Calibri"/>
            </a:endParaRPr>
          </a:p>
          <a:p>
            <a:pPr algn="ctr"/>
            <a:r>
              <a:rPr lang="en-US" sz="2000" b="1" dirty="0" smtClean="0">
                <a:solidFill>
                  <a:srgbClr val="55992B"/>
                </a:solidFill>
                <a:latin typeface="Bradley Hand ITC" panose="03070402050302030203" pitchFamily="66" charset="0"/>
                <a:cs typeface="Calibri"/>
              </a:rPr>
              <a:t>Staff Association</a:t>
            </a:r>
          </a:p>
        </p:txBody>
      </p:sp>
      <p:pic>
        <p:nvPicPr>
          <p:cNvPr id="6" name="Picture 5" descr="Animated-christmas-lights-clipart-clipart-ki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4098" y="454765"/>
            <a:ext cx="7967709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29" y="295564"/>
            <a:ext cx="129043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39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21739"/>
            <a:ext cx="9144000" cy="1429871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5992B"/>
                </a:solidFill>
                <a:effectLst/>
                <a:latin typeface="Calibri"/>
                <a:cs typeface="Calibri"/>
              </a:rPr>
              <a:t>Saturday 1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5992B"/>
                </a:solidFill>
                <a:effectLst/>
                <a:latin typeface="Calibri"/>
                <a:cs typeface="Calibri"/>
              </a:rPr>
              <a:t>st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5992B"/>
                </a:solidFill>
                <a:effectLst/>
                <a:latin typeface="Calibri"/>
                <a:cs typeface="Calibri"/>
              </a:rPr>
              <a:t> December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5992B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6" y="3396298"/>
            <a:ext cx="5897880" cy="266795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Session 1</a:t>
            </a:r>
            <a:r>
              <a:rPr lang="en-US" sz="2400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: 125 children, 12 </a:t>
            </a:r>
            <a:r>
              <a:rPr lang="en-US" sz="2400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groups (</a:t>
            </a:r>
            <a:r>
              <a:rPr lang="en-US" sz="2400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A-L)</a:t>
            </a:r>
          </a:p>
          <a:p>
            <a:pPr>
              <a:spcBef>
                <a:spcPts val="60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Session 2: 95 children, 9 groups </a:t>
            </a:r>
            <a:r>
              <a:rPr lang="en-US" sz="1200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(A, B, C, D, E, F, G, H, J)</a:t>
            </a:r>
            <a:endParaRPr lang="en-US" sz="2400" dirty="0" smtClean="0">
              <a:solidFill>
                <a:srgbClr val="008000"/>
              </a:solidFill>
              <a:effectLst/>
              <a:latin typeface="Calibri"/>
              <a:cs typeface="Calibri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Three types of Parent Helpers</a:t>
            </a:r>
          </a:p>
          <a:p>
            <a:pPr marL="349250" lvl="1" indent="0">
              <a:spcBef>
                <a:spcPts val="0"/>
              </a:spcBef>
              <a:buSzPct val="80000"/>
              <a:buNone/>
            </a:pPr>
            <a:r>
              <a:rPr lang="en-US" sz="2400" dirty="0" smtClean="0">
                <a:solidFill>
                  <a:srgbClr val="FF3399"/>
                </a:solidFill>
                <a:effectLst/>
                <a:latin typeface="Calibri"/>
                <a:cs typeface="Calibri"/>
              </a:rPr>
              <a:t>List Checkers</a:t>
            </a:r>
          </a:p>
          <a:p>
            <a:pPr marL="349250" lvl="1" indent="0">
              <a:spcBef>
                <a:spcPts val="0"/>
              </a:spcBef>
              <a:buSzPct val="80000"/>
              <a:buNone/>
            </a:pPr>
            <a:r>
              <a:rPr lang="en-US" sz="2400" dirty="0" smtClean="0">
                <a:solidFill>
                  <a:schemeClr val="accent2"/>
                </a:solidFill>
                <a:effectLst/>
                <a:latin typeface="Calibri"/>
                <a:cs typeface="Calibri"/>
              </a:rPr>
              <a:t>Mobile Helpers</a:t>
            </a:r>
          </a:p>
          <a:p>
            <a:pPr marL="349250" lvl="1" indent="0">
              <a:spcBef>
                <a:spcPts val="0"/>
              </a:spcBef>
              <a:buSzPct val="80000"/>
              <a:buNone/>
            </a:pPr>
            <a:r>
              <a:rPr lang="en-US" sz="2400" dirty="0" smtClean="0">
                <a:solidFill>
                  <a:srgbClr val="0070C0"/>
                </a:solidFill>
                <a:effectLst/>
                <a:latin typeface="Calibri"/>
                <a:cs typeface="Calibri"/>
              </a:rPr>
              <a:t>Group Leaders</a:t>
            </a:r>
          </a:p>
        </p:txBody>
      </p:sp>
      <p:sp>
        <p:nvSpPr>
          <p:cNvPr id="8" name="Horizontal Scroll 7"/>
          <p:cNvSpPr/>
          <p:nvPr/>
        </p:nvSpPr>
        <p:spPr>
          <a:xfrm>
            <a:off x="1025236" y="1181700"/>
            <a:ext cx="3260437" cy="1151688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orizontal Scroll 8"/>
          <p:cNvSpPr/>
          <p:nvPr/>
        </p:nvSpPr>
        <p:spPr>
          <a:xfrm>
            <a:off x="4928920" y="1145800"/>
            <a:ext cx="3260437" cy="1151688"/>
          </a:xfrm>
          <a:prstGeom prst="horizontalScroll">
            <a:avLst/>
          </a:prstGeom>
          <a:solidFill>
            <a:srgbClr val="FDEF9D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129475" y="1461555"/>
            <a:ext cx="3051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b="1" dirty="0" smtClean="0">
                <a:ln w="1016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13.30 - 15.15</a:t>
            </a:r>
            <a:endParaRPr lang="en-GB" sz="3200" b="1" dirty="0">
              <a:ln w="10160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51120" y="1428664"/>
            <a:ext cx="2948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CH" sz="3200" b="1" dirty="0" smtClean="0">
                <a:ln w="1016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15.30 </a:t>
            </a:r>
            <a:r>
              <a:rPr lang="fr-CH" sz="3200" b="1" dirty="0">
                <a:ln w="1016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fr-CH" sz="3200" b="1" dirty="0" smtClean="0">
                <a:ln w="1016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17.15</a:t>
            </a:r>
            <a:endParaRPr lang="en-GB" sz="3200" b="1" dirty="0">
              <a:ln w="10160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823" y="2282304"/>
            <a:ext cx="3037800" cy="4392000"/>
          </a:xfrm>
          <a:prstGeom prst="rect">
            <a:avLst/>
          </a:prstGeom>
        </p:spPr>
      </p:pic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20355931"/>
              </p:ext>
            </p:extLst>
          </p:nvPr>
        </p:nvGraphicFramePr>
        <p:xfrm>
          <a:off x="2378652" y="1548330"/>
          <a:ext cx="4397829" cy="2366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>
                <a:solidFill>
                  <a:srgbClr val="5599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</a:t>
            </a:fld>
            <a:endParaRPr lang="en-US" dirty="0">
              <a:solidFill>
                <a:srgbClr val="55992B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75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 animBg="1"/>
      <p:bldP spid="10" grpId="0"/>
      <p:bldP spid="11" grpId="0"/>
      <p:bldGraphic spid="1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9087"/>
            <a:ext cx="7770813" cy="1429871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/>
                <a:latin typeface="Calibri"/>
                <a:cs typeface="Calibri"/>
              </a:rPr>
              <a:t>Doors open 13.30 &amp; 15.30  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3380" y="1031883"/>
            <a:ext cx="8717280" cy="301760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Please arrive 15 min early: </a:t>
            </a:r>
            <a:r>
              <a:rPr lang="en-US" b="1" u="sng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13.15 or 15.15</a:t>
            </a:r>
          </a:p>
          <a:p>
            <a:pPr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Check in your child, dress up, take your position</a:t>
            </a:r>
          </a:p>
          <a:p>
            <a:pPr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List checkers</a:t>
            </a:r>
            <a:r>
              <a:rPr lang="en-US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check in all children at the entrance</a:t>
            </a:r>
          </a:p>
          <a:p>
            <a:pPr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Mobile Helpers </a:t>
            </a:r>
            <a:r>
              <a:rPr lang="en-US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take children into groups in the Auditorium</a:t>
            </a:r>
          </a:p>
          <a:p>
            <a:pPr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Group Leaders </a:t>
            </a:r>
            <a:r>
              <a:rPr lang="en-US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wait inside, put on name stickers and check group list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51285" y="3756049"/>
            <a:ext cx="900000" cy="450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 smtClean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25670" y="3756049"/>
            <a:ext cx="900000" cy="450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 smtClean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00055" y="3756049"/>
            <a:ext cx="900000" cy="450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51285" y="4279555"/>
            <a:ext cx="900000" cy="450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40910" y="4291942"/>
            <a:ext cx="900000" cy="450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 smtClean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22933" y="4279555"/>
            <a:ext cx="900000" cy="450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 smtClean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151285" y="4803061"/>
            <a:ext cx="900000" cy="450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 smtClean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37109" y="4803061"/>
            <a:ext cx="900000" cy="450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 smtClean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22933" y="4803061"/>
            <a:ext cx="900000" cy="450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54614" y="5479725"/>
            <a:ext cx="2520000" cy="396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 smtClean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Stage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78221" y="4276681"/>
            <a:ext cx="698679" cy="656637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04956" y="4279555"/>
            <a:ext cx="698679" cy="656637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30424">
            <a:off x="6438743" y="4238857"/>
            <a:ext cx="2140534" cy="1584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</a:t>
            </a:fld>
            <a:endParaRPr lang="en-US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76900" y="3751273"/>
            <a:ext cx="900000" cy="450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97825" y="3763197"/>
            <a:ext cx="900000" cy="450000"/>
          </a:xfrm>
          <a:prstGeom prst="rect">
            <a:avLst/>
          </a:prstGeom>
          <a:solidFill>
            <a:srgbClr val="D4ECBA">
              <a:alpha val="98000"/>
            </a:srgb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400" b="1" dirty="0">
                <a:solidFill>
                  <a:srgbClr val="55992B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GB" sz="2400" b="1" dirty="0">
              <a:solidFill>
                <a:srgbClr val="55992B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479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37585"/>
            <a:ext cx="7770813" cy="1429871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55992B"/>
                </a:solidFill>
                <a:effectLst/>
                <a:latin typeface="Calibri"/>
                <a:cs typeface="Calibri"/>
              </a:rPr>
              <a:t>Show 14.00 &amp; 16.00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55992B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392" y="1292285"/>
            <a:ext cx="6572640" cy="4833877"/>
          </a:xfrm>
        </p:spPr>
        <p:txBody>
          <a:bodyPr/>
          <a:lstStyle/>
          <a:p>
            <a:pPr>
              <a:lnSpc>
                <a:spcPct val="60000"/>
              </a:lnSpc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3399"/>
                </a:solidFill>
                <a:effectLst/>
                <a:latin typeface="Calibri"/>
                <a:cs typeface="Calibri"/>
              </a:rPr>
              <a:t>List Checkers </a:t>
            </a:r>
            <a:r>
              <a:rPr lang="en-US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prepare gifts and snacks downstairs</a:t>
            </a:r>
          </a:p>
          <a:p>
            <a:pPr lvl="0">
              <a:buClr>
                <a:srgbClr val="55992B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732E9A"/>
                </a:solidFill>
                <a:effectLst/>
                <a:latin typeface="Calibri"/>
                <a:cs typeface="Calibri"/>
              </a:rPr>
              <a:t>Mobile Helpers </a:t>
            </a:r>
            <a:r>
              <a:rPr lang="en-US" dirty="0">
                <a:solidFill>
                  <a:srgbClr val="008000"/>
                </a:solidFill>
                <a:effectLst/>
                <a:latin typeface="Calibri"/>
                <a:cs typeface="Calibri"/>
              </a:rPr>
              <a:t>sit on the sides, help, and </a:t>
            </a:r>
            <a:br>
              <a:rPr lang="en-US" dirty="0">
                <a:solidFill>
                  <a:srgbClr val="008000"/>
                </a:solidFill>
                <a:effectLst/>
                <a:latin typeface="Calibri"/>
                <a:cs typeface="Calibri"/>
              </a:rPr>
            </a:br>
            <a:r>
              <a:rPr lang="en-US" dirty="0">
                <a:solidFill>
                  <a:srgbClr val="008000"/>
                </a:solidFill>
                <a:effectLst/>
                <a:latin typeface="Calibri"/>
                <a:cs typeface="Calibri"/>
              </a:rPr>
              <a:t>lead the way </a:t>
            </a:r>
            <a:r>
              <a:rPr lang="en-US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downstairs after the show</a:t>
            </a:r>
            <a:endParaRPr lang="en-US" b="1" dirty="0" smtClean="0">
              <a:solidFill>
                <a:srgbClr val="0070C0"/>
              </a:solidFill>
              <a:effectLst/>
              <a:latin typeface="Calibri"/>
              <a:cs typeface="Calibri"/>
            </a:endParaRPr>
          </a:p>
          <a:p>
            <a:pPr lvl="0">
              <a:buClr>
                <a:srgbClr val="55992B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  <a:effectLst/>
                <a:latin typeface="Calibri"/>
                <a:cs typeface="Calibri"/>
              </a:rPr>
              <a:t>Group Leaders</a:t>
            </a:r>
            <a:r>
              <a:rPr lang="en-US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 sit with their group – </a:t>
            </a:r>
            <a:br>
              <a:rPr lang="en-US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</a:br>
            <a:r>
              <a:rPr lang="en-US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raise your hand if you need help!</a:t>
            </a:r>
            <a:endParaRPr lang="en-US" b="1" dirty="0" smtClean="0">
              <a:solidFill>
                <a:srgbClr val="008000"/>
              </a:solidFill>
              <a:effectLst/>
              <a:latin typeface="Calibri"/>
              <a:cs typeface="Calibri"/>
            </a:endParaRPr>
          </a:p>
          <a:p>
            <a:pPr lvl="0">
              <a:buClr>
                <a:srgbClr val="55992B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Groups leave one by one (A, B, C, D,…)</a:t>
            </a:r>
          </a:p>
          <a:p>
            <a:pPr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Ask children to hold hands</a:t>
            </a:r>
          </a:p>
          <a:p>
            <a:pPr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8000"/>
                </a:solidFill>
                <a:effectLst/>
                <a:latin typeface="Calibri"/>
                <a:cs typeface="Calibri"/>
              </a:rPr>
              <a:t>Follow the signs for snack </a:t>
            </a:r>
            <a:r>
              <a:rPr lang="en-US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downstairs</a:t>
            </a:r>
            <a:endParaRPr lang="en-US" dirty="0">
              <a:solidFill>
                <a:srgbClr val="008000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>
                <a:solidFill>
                  <a:srgbClr val="5599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4</a:t>
            </a:fld>
            <a:endParaRPr lang="en-US" dirty="0">
              <a:solidFill>
                <a:srgbClr val="55992B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450" y="3752850"/>
            <a:ext cx="3048000" cy="22034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0154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6834"/>
            <a:ext cx="9227127" cy="1429871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cs typeface="Calibri"/>
              </a:rPr>
              <a:t>Snack &amp; Santa 14.45 &amp; 16.45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cs typeface="Calibri"/>
            </a:endParaRPr>
          </a:p>
        </p:txBody>
      </p:sp>
      <p:pic>
        <p:nvPicPr>
          <p:cNvPr id="4" name="Content Placeholder 3" descr="gouter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512" y="1117767"/>
            <a:ext cx="0" cy="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0816" y="4529113"/>
            <a:ext cx="756557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2200" dirty="0" err="1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fr-CH" sz="22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table has </a:t>
            </a:r>
            <a:r>
              <a:rPr lang="fr-CH" sz="22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fr-CH" sz="2200" dirty="0" err="1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oodie</a:t>
            </a:r>
            <a:r>
              <a:rPr lang="fr-CH" sz="22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200" dirty="0" err="1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bags</a:t>
            </a:r>
            <a:r>
              <a:rPr lang="fr-CH" sz="22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fr-CH" sz="22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snacks, and</a:t>
            </a:r>
            <a:r>
              <a:rPr lang="fr-CH" sz="22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200" dirty="0" err="1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coloring</a:t>
            </a:r>
            <a:r>
              <a:rPr lang="fr-CH" sz="22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supplies</a:t>
            </a:r>
          </a:p>
          <a:p>
            <a:pPr marL="342900" indent="-342900">
              <a:spcBef>
                <a:spcPts val="600"/>
              </a:spcBef>
              <a:buClr>
                <a:srgbClr val="008000"/>
              </a:buClr>
              <a:buFont typeface="Arial" panose="020B0604020202020204" pitchFamily="34" charset="0"/>
              <a:buChar char="•"/>
            </a:pPr>
            <a:r>
              <a:rPr lang="fr-CH" sz="2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Santa </a:t>
            </a:r>
            <a:r>
              <a:rPr lang="fr-CH" sz="2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Claus </a:t>
            </a:r>
            <a:r>
              <a:rPr lang="fr-CH" sz="22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visits</a:t>
            </a:r>
            <a:r>
              <a:rPr lang="fr-CH" sz="2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2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fr-CH" sz="2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table and hands out the </a:t>
            </a:r>
            <a:r>
              <a:rPr lang="fr-CH" sz="2200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presents</a:t>
            </a:r>
            <a:endParaRPr lang="fr-CH" sz="2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16" y="1284020"/>
            <a:ext cx="3840000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971" y="1284020"/>
            <a:ext cx="3840000" cy="28800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>
                <a:solidFill>
                  <a:srgbClr val="5599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</a:t>
            </a:fld>
            <a:endParaRPr lang="en-US" dirty="0">
              <a:solidFill>
                <a:srgbClr val="55992B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1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03065"/>
            <a:ext cx="7770813" cy="1429871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cs typeface="Calibri"/>
              </a:rPr>
              <a:t>When it’s time to go home…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26806"/>
            <a:ext cx="7973568" cy="4799357"/>
          </a:xfrm>
        </p:spPr>
        <p:txBody>
          <a:bodyPr/>
          <a:lstStyle/>
          <a:p>
            <a:pPr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  <a:effectLst/>
                <a:latin typeface="Calibri"/>
                <a:cs typeface="Calibri"/>
              </a:rPr>
              <a:t>Group Leaders </a:t>
            </a:r>
            <a:r>
              <a:rPr lang="en-US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ask </a:t>
            </a:r>
            <a:r>
              <a:rPr lang="en-US" u="sng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parents to sign</a:t>
            </a:r>
            <a:r>
              <a:rPr lang="en-US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 the group list when they pick up their child, and stay with the group until the last child leaves</a:t>
            </a:r>
          </a:p>
          <a:p>
            <a:pPr>
              <a:buClr>
                <a:schemeClr val="accent5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8000"/>
                </a:solidFill>
                <a:effectLst/>
                <a:latin typeface="Calibri"/>
                <a:cs typeface="Calibri"/>
              </a:rPr>
              <a:t>Please return borrowed hats and antlers before you go!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03" y="3063772"/>
            <a:ext cx="8477206" cy="2844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54461"/>
            <a:ext cx="7770813" cy="1429871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rgbClr val="212121">
                      <a:satMod val="155000"/>
                    </a:srgb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cs typeface="Calibri"/>
              </a:rPr>
              <a:t>Let’s…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07323"/>
            <a:ext cx="7770813" cy="467020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 on time – at the Auditorium at least 15 min </a:t>
            </a:r>
            <a:r>
              <a:rPr lang="fr-CH" sz="2600" dirty="0" err="1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before</a:t>
            </a: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600" dirty="0" err="1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doors</a:t>
            </a: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open (13.15 and 15.15)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sz="2600" dirty="0" err="1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Dress</a:t>
            </a: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up and </a:t>
            </a:r>
            <a:r>
              <a:rPr lang="fr-CH" sz="2600" dirty="0" err="1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bring</a:t>
            </a: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CH" sz="2600" dirty="0" err="1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holiday</a:t>
            </a: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spirit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sz="2600" dirty="0" err="1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Try</a:t>
            </a: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600" dirty="0" err="1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best to </a:t>
            </a:r>
            <a:r>
              <a:rPr lang="fr-CH" sz="2600" dirty="0" err="1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efficient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Help </a:t>
            </a:r>
            <a:r>
              <a:rPr lang="fr-CH" sz="2600" dirty="0" err="1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600" dirty="0" err="1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look </a:t>
            </a:r>
            <a:r>
              <a:rPr lang="fr-CH" sz="2600" dirty="0" err="1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after</a:t>
            </a:r>
            <a:r>
              <a:rPr lang="fr-CH" sz="2600" dirty="0" smtClean="0">
                <a:solidFill>
                  <a:srgbClr val="008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kids</a:t>
            </a:r>
          </a:p>
          <a:p>
            <a:pPr marL="0" indent="0" algn="ctr">
              <a:buNone/>
            </a:pPr>
            <a:endParaRPr lang="fr-CH" sz="3900" b="1" dirty="0" smtClean="0">
              <a:solidFill>
                <a:srgbClr val="C00000"/>
              </a:solidFill>
              <a:effectLst/>
              <a:latin typeface="Bradley Hand ITC" panose="03070402050302030203" pitchFamily="66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-CH" sz="3900" b="1" dirty="0" smtClean="0">
                <a:solidFill>
                  <a:srgbClr val="C00000"/>
                </a:solidFill>
                <a:effectLst/>
                <a:latin typeface="Bradley Hand ITC" panose="03070402050302030203" pitchFamily="66" charset="0"/>
                <a:cs typeface="Calibri" panose="020F0502020204030204" pitchFamily="34" charset="0"/>
              </a:rPr>
              <a:t>..</a:t>
            </a:r>
            <a:r>
              <a:rPr lang="fr-CH" sz="3900" b="1" dirty="0" err="1" smtClean="0">
                <a:solidFill>
                  <a:srgbClr val="C00000"/>
                </a:solidFill>
                <a:effectLst/>
                <a:latin typeface="Bradley Hand ITC" panose="03070402050302030203" pitchFamily="66" charset="0"/>
                <a:cs typeface="Calibri" panose="020F0502020204030204" pitchFamily="34" charset="0"/>
              </a:rPr>
              <a:t>make</a:t>
            </a:r>
            <a:r>
              <a:rPr lang="fr-CH" sz="3900" b="1" dirty="0" smtClean="0">
                <a:solidFill>
                  <a:srgbClr val="C00000"/>
                </a:solidFill>
                <a:effectLst/>
                <a:latin typeface="Bradley Hand ITC" panose="03070402050302030203" pitchFamily="66" charset="0"/>
                <a:cs typeface="Calibri" panose="020F0502020204030204" pitchFamily="34" charset="0"/>
              </a:rPr>
              <a:t> </a:t>
            </a:r>
            <a:r>
              <a:rPr lang="fr-CH" sz="3900" b="1" dirty="0" err="1" smtClean="0">
                <a:solidFill>
                  <a:srgbClr val="C00000"/>
                </a:solidFill>
                <a:effectLst/>
                <a:latin typeface="Bradley Hand ITC" panose="03070402050302030203" pitchFamily="66" charset="0"/>
                <a:cs typeface="Calibri" panose="020F0502020204030204" pitchFamily="34" charset="0"/>
              </a:rPr>
              <a:t>this</a:t>
            </a:r>
            <a:r>
              <a:rPr lang="fr-CH" sz="3900" b="1" dirty="0" smtClean="0">
                <a:solidFill>
                  <a:srgbClr val="C00000"/>
                </a:solidFill>
                <a:effectLst/>
                <a:latin typeface="Bradley Hand ITC" panose="03070402050302030203" pitchFamily="66" charset="0"/>
                <a:cs typeface="Calibri" panose="020F0502020204030204" pitchFamily="34" charset="0"/>
              </a:rPr>
              <a:t> a party to </a:t>
            </a:r>
            <a:r>
              <a:rPr lang="fr-CH" sz="3900" b="1" dirty="0" err="1" smtClean="0">
                <a:solidFill>
                  <a:srgbClr val="C00000"/>
                </a:solidFill>
                <a:effectLst/>
                <a:latin typeface="Bradley Hand ITC" panose="03070402050302030203" pitchFamily="66" charset="0"/>
                <a:cs typeface="Calibri" panose="020F0502020204030204" pitchFamily="34" charset="0"/>
              </a:rPr>
              <a:t>remember</a:t>
            </a:r>
            <a:r>
              <a:rPr lang="fr-CH" sz="3900" b="1" dirty="0">
                <a:solidFill>
                  <a:srgbClr val="C00000"/>
                </a:solidFill>
                <a:effectLst/>
                <a:latin typeface="Bradley Hand ITC" panose="03070402050302030203" pitchFamily="66" charset="0"/>
                <a:cs typeface="Calibri" panose="020F0502020204030204" pitchFamily="34" charset="0"/>
              </a:rPr>
              <a:t>!</a:t>
            </a:r>
            <a:endParaRPr lang="en-GB" sz="3900" b="1" dirty="0">
              <a:solidFill>
                <a:srgbClr val="C00000"/>
              </a:solidFill>
              <a:effectLst/>
              <a:latin typeface="Bradley Hand ITC" panose="03070402050302030203" pitchFamily="66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844" y="2105083"/>
            <a:ext cx="1620360" cy="2016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54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57" y="243050"/>
            <a:ext cx="8692687" cy="59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5" y="3397196"/>
            <a:ext cx="3829050" cy="3114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834" y="1700806"/>
            <a:ext cx="4360333" cy="1429871"/>
          </a:xfrm>
          <a:effectLst>
            <a:glow rad="101600">
              <a:srgbClr val="FF3399">
                <a:alpha val="40000"/>
              </a:srgbClr>
            </a:glow>
          </a:effectLst>
        </p:spPr>
        <p:txBody>
          <a:bodyPr>
            <a:noAutofit/>
          </a:bodyPr>
          <a:lstStyle/>
          <a:p>
            <a:r>
              <a:rPr lang="en-US" sz="5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  <a:r>
              <a:rPr lang="en-US" sz="6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US" sz="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41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1|26.9|33.9|50.9|23.5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|9.1|12.6|15.9|23.7|17.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4C02DC7FEA18458BD91B6D8A8F5D6D" ma:contentTypeVersion="0" ma:contentTypeDescription="Create a new document." ma:contentTypeScope="" ma:versionID="e70d74c87b5c3412d33cc7621ab06f1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2E7923-E40A-4A78-8DD1-A036A827BDD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17F57BC-3A36-423D-971E-CB8DD52D0E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F3562FC-F2DC-4A37-8FEE-2531519ABA7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13149</TotalTime>
  <Words>291</Words>
  <Application>Microsoft Office PowerPoint</Application>
  <PresentationFormat>On-screen Show (4:3)</PresentationFormat>
  <Paragraphs>63</Paragraphs>
  <Slides>8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Bradley Hand ITC</vt:lpstr>
      <vt:lpstr>Calibri</vt:lpstr>
      <vt:lpstr>Calisto MT</vt:lpstr>
      <vt:lpstr>Story</vt:lpstr>
      <vt:lpstr>CERN Children’s Christmas Party 2018</vt:lpstr>
      <vt:lpstr>Saturday 1st December</vt:lpstr>
      <vt:lpstr>Doors open 13.30 &amp; 15.30  </vt:lpstr>
      <vt:lpstr>Show 14.00 &amp; 16.00</vt:lpstr>
      <vt:lpstr>Snack &amp; Santa 14.45 &amp; 16.45</vt:lpstr>
      <vt:lpstr>When it’s time to go home…</vt:lpstr>
      <vt:lpstr>Let’s…</vt:lpstr>
      <vt:lpstr>Thank you!</vt:lpstr>
    </vt:vector>
  </TitlesOfParts>
  <Company>University of Turku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Children’s Christmas Party</dc:title>
  <dc:creator>Jenni Suutala</dc:creator>
  <cp:lastModifiedBy>Lenka Thomas Bajbarova</cp:lastModifiedBy>
  <cp:revision>143</cp:revision>
  <cp:lastPrinted>2018-11-29T13:20:02Z</cp:lastPrinted>
  <dcterms:created xsi:type="dcterms:W3CDTF">2017-10-29T13:45:21Z</dcterms:created>
  <dcterms:modified xsi:type="dcterms:W3CDTF">2018-11-29T14:21:23Z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0x010100B64C02DC7FEA18458BD91B6D8A8F5D6D</vt:lpwstr>
  </property>
</Properties>
</file>