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85A46-C60A-4E86-A9D4-BA3B83E53256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56C2E-301F-4800-9D06-B21269095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612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570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510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3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73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036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29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00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55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326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38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919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66485-888A-4FF2-A3DC-70E6A7F08C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14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AD/ELENA beam instrumentation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Status and activities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45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309" y="0"/>
            <a:ext cx="10515600" cy="934867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Beam instrumentation at AD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677" y="824858"/>
            <a:ext cx="8122867" cy="32461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i="1" dirty="0">
                <a:cs typeface="Arial" panose="020B0604020202020204" pitchFamily="34" charset="0"/>
              </a:rPr>
              <a:t>What worked well at the AD 2018:</a:t>
            </a:r>
          </a:p>
          <a:p>
            <a:r>
              <a:rPr lang="en-US" sz="1400" b="1" dirty="0">
                <a:cs typeface="Arial" panose="020B0604020202020204" pitchFamily="34" charset="0"/>
              </a:rPr>
              <a:t>New tune and orbit measurement system – now also available on the ramps!</a:t>
            </a:r>
          </a:p>
          <a:p>
            <a:r>
              <a:rPr lang="en-US" sz="1400" b="1" dirty="0" err="1">
                <a:cs typeface="Arial" panose="020B0604020202020204" pitchFamily="34" charset="0"/>
              </a:rPr>
              <a:t>Schottky</a:t>
            </a:r>
            <a:r>
              <a:rPr lang="en-US" sz="1400" b="1" dirty="0">
                <a:cs typeface="Arial" panose="020B0604020202020204" pitchFamily="34" charset="0"/>
              </a:rPr>
              <a:t> system – unmissable diagnostic system</a:t>
            </a:r>
            <a:r>
              <a:rPr lang="en-US" sz="1400" b="1" dirty="0" smtClean="0">
                <a:cs typeface="Arial" panose="020B0604020202020204" pitchFamily="34" charset="0"/>
              </a:rPr>
              <a:t>! Will be </a:t>
            </a:r>
            <a:r>
              <a:rPr lang="en-US" sz="1400" b="1" dirty="0" smtClean="0">
                <a:cs typeface="Arial" panose="020B0604020202020204" pitchFamily="34" charset="0"/>
              </a:rPr>
              <a:t>updated as part of RF C02 LL renewal</a:t>
            </a:r>
            <a:endParaRPr lang="en-US" sz="1400" b="1" dirty="0">
              <a:cs typeface="Arial" panose="020B0604020202020204" pitchFamily="34" charset="0"/>
            </a:endParaRPr>
          </a:p>
          <a:p>
            <a:r>
              <a:rPr lang="en-US" sz="1400" b="1" dirty="0">
                <a:cs typeface="Arial" panose="020B0604020202020204" pitchFamily="34" charset="0"/>
              </a:rPr>
              <a:t>Scraper system renewed –  issue with the results as compared to the old system</a:t>
            </a:r>
            <a:r>
              <a:rPr lang="en-US" sz="1400" b="1" dirty="0" smtClean="0">
                <a:cs typeface="Arial" panose="020B0604020202020204" pitchFamily="34" charset="0"/>
              </a:rPr>
              <a:t>.</a:t>
            </a:r>
          </a:p>
          <a:p>
            <a:r>
              <a:rPr lang="en-US" sz="1400" b="1" dirty="0" smtClean="0">
                <a:cs typeface="Arial" panose="020B0604020202020204" pitchFamily="34" charset="0"/>
              </a:rPr>
              <a:t>BCT:s</a:t>
            </a:r>
          </a:p>
          <a:p>
            <a:r>
              <a:rPr lang="en-US" sz="1400" b="1" dirty="0" smtClean="0">
                <a:cs typeface="Arial" panose="020B0604020202020204" pitchFamily="34" charset="0"/>
              </a:rPr>
              <a:t>BTV:s (new unit in target area in </a:t>
            </a:r>
            <a:r>
              <a:rPr lang="en-US" sz="1400" b="1" dirty="0" smtClean="0">
                <a:cs typeface="Arial" panose="020B0604020202020204" pitchFamily="34" charset="0"/>
              </a:rPr>
              <a:t>LS2, better observation of </a:t>
            </a:r>
            <a:r>
              <a:rPr lang="en-US" sz="1400" b="1" dirty="0" err="1" smtClean="0">
                <a:cs typeface="Arial" panose="020B0604020202020204" pitchFamily="34" charset="0"/>
              </a:rPr>
              <a:t>spotsize</a:t>
            </a:r>
            <a:r>
              <a:rPr lang="en-US" sz="1400" b="1" dirty="0" smtClean="0">
                <a:cs typeface="Arial" panose="020B0604020202020204" pitchFamily="34" charset="0"/>
              </a:rPr>
              <a:t> on target)</a:t>
            </a:r>
            <a:endParaRPr lang="en-US" sz="1400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i="1" dirty="0">
                <a:cs typeface="Arial" panose="020B0604020202020204" pitchFamily="34" charset="0"/>
              </a:rPr>
              <a:t>What worked less well in 2018 – worst </a:t>
            </a:r>
            <a:r>
              <a:rPr lang="en-US" sz="1400" b="1" i="1" dirty="0" smtClean="0">
                <a:cs typeface="Arial" panose="020B0604020202020204" pitchFamily="34" charset="0"/>
              </a:rPr>
              <a:t>AD uptime </a:t>
            </a:r>
            <a:r>
              <a:rPr lang="en-US" sz="1400" b="1" i="1" dirty="0">
                <a:cs typeface="Arial" panose="020B0604020202020204" pitchFamily="34" charset="0"/>
              </a:rPr>
              <a:t>performance ever! (~64%):</a:t>
            </a:r>
          </a:p>
          <a:p>
            <a:r>
              <a:rPr lang="en-US" sz="1400" b="1" dirty="0">
                <a:cs typeface="Arial" panose="020B0604020202020204" pitchFamily="34" charset="0"/>
              </a:rPr>
              <a:t>Electron Cooler ! Down for a total of about 2 months – new Collector design to be produced and installed during LS2</a:t>
            </a:r>
          </a:p>
          <a:p>
            <a:r>
              <a:rPr lang="en-US" sz="1400" b="1" dirty="0">
                <a:cs typeface="Arial" panose="020B0604020202020204" pitchFamily="34" charset="0"/>
              </a:rPr>
              <a:t>BCCCA. Worked very well for part of the year but still have issues with staying </a:t>
            </a:r>
            <a:r>
              <a:rPr lang="en-US" sz="1400" b="1" dirty="0" smtClean="0">
                <a:cs typeface="Arial" panose="020B0604020202020204" pitchFamily="34" charset="0"/>
              </a:rPr>
              <a:t>cold</a:t>
            </a:r>
            <a:endParaRPr lang="en-US" sz="1400" b="1" dirty="0"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EAFA52-8A4C-4DC1-AB63-0A84769F2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37" y="4121316"/>
            <a:ext cx="3320301" cy="22482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278" y="6246409"/>
            <a:ext cx="241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The BCCCA and comparison to </a:t>
            </a:r>
            <a:r>
              <a:rPr lang="en-US" sz="1000" dirty="0" err="1"/>
              <a:t>Schottky</a:t>
            </a:r>
            <a:endParaRPr lang="en-GB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819" y="3001239"/>
            <a:ext cx="2598096" cy="29383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481" y="4217208"/>
            <a:ext cx="2321123" cy="19742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351" y="824858"/>
            <a:ext cx="3189051" cy="18177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76297" y="6246408"/>
            <a:ext cx="241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Scraper measurement with new system.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7843352" y="6082363"/>
            <a:ext cx="241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Tune measurement with new system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7668768" y="2657748"/>
            <a:ext cx="2491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AD electron cooler with collector on the left.</a:t>
            </a:r>
            <a:endParaRPr lang="en-GB" sz="10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61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280457"/>
            <a:ext cx="7886700" cy="583336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AD BCCCA </a:t>
            </a:r>
            <a:r>
              <a:rPr lang="pt-PT" dirty="0" smtClean="0"/>
              <a:t>cryogenic availability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136871" y="3048342"/>
            <a:ext cx="4177452" cy="1634656"/>
            <a:chOff x="1473200" y="1536561"/>
            <a:chExt cx="5063066" cy="198120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830" t="9160" r="3144" b="6650"/>
            <a:stretch/>
          </p:blipFill>
          <p:spPr>
            <a:xfrm>
              <a:off x="1473200" y="1536561"/>
              <a:ext cx="5063066" cy="1981201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5166360" y="1562767"/>
              <a:ext cx="548640" cy="1789367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136871" y="4986035"/>
            <a:ext cx="4177452" cy="1646133"/>
            <a:chOff x="1354668" y="4118896"/>
            <a:chExt cx="5063066" cy="199511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6946" t="10447" r="5378" b="7091"/>
            <a:stretch/>
          </p:blipFill>
          <p:spPr>
            <a:xfrm>
              <a:off x="1354668" y="4118896"/>
              <a:ext cx="5063066" cy="199511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006340" y="4140518"/>
              <a:ext cx="960120" cy="1789367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664" t="4172" r="1388" b="5938"/>
          <a:stretch/>
        </p:blipFill>
        <p:spPr>
          <a:xfrm>
            <a:off x="2136871" y="1169858"/>
            <a:ext cx="4177452" cy="165708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471333" y="1207958"/>
            <a:ext cx="1092201" cy="146175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8684" y="5008895"/>
            <a:ext cx="121136" cy="146175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611460" y="1011712"/>
            <a:ext cx="394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FF0000"/>
                </a:solidFill>
              </a:rPr>
              <a:t>BCCCA </a:t>
            </a:r>
            <a:r>
              <a:rPr lang="pt-PT" dirty="0" err="1">
                <a:solidFill>
                  <a:srgbClr val="FF0000"/>
                </a:solidFill>
              </a:rPr>
              <a:t>cryostat</a:t>
            </a:r>
            <a:r>
              <a:rPr lang="pt-PT" dirty="0">
                <a:solidFill>
                  <a:srgbClr val="FF0000"/>
                </a:solidFill>
              </a:rPr>
              <a:t> LS2 </a:t>
            </a:r>
            <a:r>
              <a:rPr lang="pt-PT" dirty="0" err="1">
                <a:solidFill>
                  <a:srgbClr val="FF0000"/>
                </a:solidFill>
              </a:rPr>
              <a:t>actitivies</a:t>
            </a:r>
            <a:r>
              <a:rPr lang="pt-PT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4368" y="1360490"/>
            <a:ext cx="352403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err="1"/>
              <a:t>Cryostat</a:t>
            </a:r>
            <a:r>
              <a:rPr lang="pt-PT" sz="1400" dirty="0"/>
              <a:t> </a:t>
            </a:r>
            <a:r>
              <a:rPr lang="pt-PT" sz="1400" dirty="0" err="1"/>
              <a:t>insulation</a:t>
            </a:r>
            <a:r>
              <a:rPr lang="pt-PT" sz="1400" dirty="0"/>
              <a:t> </a:t>
            </a:r>
            <a:r>
              <a:rPr lang="pt-PT" sz="1400" dirty="0" err="1"/>
              <a:t>vacuum</a:t>
            </a:r>
            <a:r>
              <a:rPr lang="pt-PT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/>
              <a:t>Check</a:t>
            </a:r>
            <a:r>
              <a:rPr lang="pt-PT" sz="1400" dirty="0"/>
              <a:t> </a:t>
            </a:r>
            <a:r>
              <a:rPr lang="pt-PT" sz="1400" dirty="0" err="1"/>
              <a:t>Helium</a:t>
            </a:r>
            <a:r>
              <a:rPr lang="pt-PT" sz="1400" dirty="0"/>
              <a:t> </a:t>
            </a:r>
            <a:r>
              <a:rPr lang="pt-PT" sz="1400" dirty="0" err="1"/>
              <a:t>difusion</a:t>
            </a:r>
            <a:r>
              <a:rPr lang="pt-PT" sz="1400" dirty="0"/>
              <a:t> </a:t>
            </a:r>
            <a:r>
              <a:rPr lang="pt-PT" sz="1400" dirty="0" err="1"/>
              <a:t>through</a:t>
            </a:r>
            <a:r>
              <a:rPr lang="pt-PT" sz="1400" dirty="0"/>
              <a:t> </a:t>
            </a:r>
            <a:r>
              <a:rPr lang="pt-PT" sz="1400" dirty="0" err="1"/>
              <a:t>ceramic</a:t>
            </a:r>
            <a:r>
              <a:rPr lang="pt-PT" sz="1400" dirty="0"/>
              <a:t> breaks in </a:t>
            </a:r>
            <a:r>
              <a:rPr lang="pt-PT" sz="1400" dirty="0" err="1"/>
              <a:t>helium</a:t>
            </a:r>
            <a:r>
              <a:rPr lang="pt-PT" sz="1400" dirty="0"/>
              <a:t> </a:t>
            </a:r>
            <a:r>
              <a:rPr lang="pt-PT" sz="1400" dirty="0" err="1"/>
              <a:t>vessel</a:t>
            </a:r>
            <a:endParaRPr lang="pt-PT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/>
              <a:t>Study</a:t>
            </a:r>
            <a:r>
              <a:rPr lang="pt-PT" sz="1400" dirty="0"/>
              <a:t> </a:t>
            </a:r>
            <a:r>
              <a:rPr lang="pt-PT" sz="1400" dirty="0" err="1"/>
              <a:t>possibility</a:t>
            </a:r>
            <a:r>
              <a:rPr lang="pt-PT" sz="1400" dirty="0"/>
              <a:t> of </a:t>
            </a:r>
            <a:r>
              <a:rPr lang="pt-PT" sz="1400" dirty="0" err="1"/>
              <a:t>using</a:t>
            </a:r>
            <a:r>
              <a:rPr lang="pt-PT" sz="1400" dirty="0"/>
              <a:t> </a:t>
            </a:r>
            <a:r>
              <a:rPr lang="pt-PT" sz="1400" dirty="0" err="1"/>
              <a:t>another</a:t>
            </a:r>
            <a:r>
              <a:rPr lang="pt-PT" sz="1400" dirty="0"/>
              <a:t> </a:t>
            </a:r>
            <a:r>
              <a:rPr lang="pt-PT" sz="1400" dirty="0" err="1"/>
              <a:t>gas</a:t>
            </a:r>
            <a:r>
              <a:rPr lang="pt-PT" sz="1400" dirty="0"/>
              <a:t> to </a:t>
            </a:r>
            <a:r>
              <a:rPr lang="pt-PT" sz="1400" dirty="0" err="1"/>
              <a:t>saturate</a:t>
            </a:r>
            <a:r>
              <a:rPr lang="pt-PT" sz="1400" dirty="0"/>
              <a:t> </a:t>
            </a:r>
            <a:r>
              <a:rPr lang="pt-PT" sz="1400" dirty="0" err="1"/>
              <a:t>ceramics</a:t>
            </a:r>
            <a:r>
              <a:rPr lang="pt-PT" sz="1400" dirty="0"/>
              <a:t> </a:t>
            </a:r>
            <a:r>
              <a:rPr lang="pt-PT" sz="1400" dirty="0" err="1"/>
              <a:t>just</a:t>
            </a:r>
            <a:r>
              <a:rPr lang="pt-PT" sz="1400" dirty="0"/>
              <a:t> </a:t>
            </a:r>
            <a:r>
              <a:rPr lang="pt-PT" sz="1400" dirty="0" err="1"/>
              <a:t>before</a:t>
            </a:r>
            <a:r>
              <a:rPr lang="pt-PT" sz="1400" dirty="0"/>
              <a:t> </a:t>
            </a:r>
            <a:r>
              <a:rPr lang="pt-PT" sz="1400" dirty="0" err="1"/>
              <a:t>cooling</a:t>
            </a:r>
            <a:r>
              <a:rPr lang="pt-PT" sz="1400" dirty="0"/>
              <a:t>, in </a:t>
            </a:r>
            <a:r>
              <a:rPr lang="pt-PT" sz="1400" dirty="0" err="1"/>
              <a:t>order</a:t>
            </a:r>
            <a:r>
              <a:rPr lang="pt-PT" sz="1400" dirty="0"/>
              <a:t> to </a:t>
            </a:r>
            <a:r>
              <a:rPr lang="pt-PT" sz="1400" dirty="0" err="1"/>
              <a:t>block</a:t>
            </a:r>
            <a:r>
              <a:rPr lang="pt-PT" sz="1400" dirty="0"/>
              <a:t> </a:t>
            </a:r>
            <a:r>
              <a:rPr lang="pt-PT" sz="1400" dirty="0" err="1"/>
              <a:t>helium</a:t>
            </a:r>
            <a:r>
              <a:rPr lang="pt-PT" sz="1400" dirty="0"/>
              <a:t> </a:t>
            </a:r>
            <a:r>
              <a:rPr lang="pt-PT" sz="1400" dirty="0" err="1"/>
              <a:t>diffusion</a:t>
            </a:r>
            <a:endParaRPr lang="pt-PT" sz="1400" dirty="0"/>
          </a:p>
          <a:p>
            <a:endParaRPr lang="pt-PT" sz="1400" dirty="0"/>
          </a:p>
          <a:p>
            <a:r>
              <a:rPr lang="pt-PT" sz="1400" dirty="0" err="1"/>
              <a:t>Liquid</a:t>
            </a:r>
            <a:r>
              <a:rPr lang="pt-PT" sz="1400" dirty="0"/>
              <a:t> </a:t>
            </a:r>
            <a:r>
              <a:rPr lang="pt-PT" sz="1400" dirty="0" err="1"/>
              <a:t>helium</a:t>
            </a:r>
            <a:r>
              <a:rPr lang="pt-PT" sz="1400" dirty="0"/>
              <a:t> </a:t>
            </a:r>
            <a:r>
              <a:rPr lang="pt-PT" sz="1400" dirty="0" err="1"/>
              <a:t>vessel</a:t>
            </a:r>
            <a:r>
              <a:rPr lang="pt-PT" sz="1400" dirty="0"/>
              <a:t> </a:t>
            </a:r>
            <a:r>
              <a:rPr lang="pt-PT" sz="1400" dirty="0" err="1"/>
              <a:t>contamination</a:t>
            </a:r>
            <a:r>
              <a:rPr lang="pt-PT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/>
              <a:t>Visual </a:t>
            </a:r>
            <a:r>
              <a:rPr lang="pt-PT" sz="1400" dirty="0" err="1"/>
              <a:t>inspection</a:t>
            </a:r>
            <a:r>
              <a:rPr lang="pt-PT" sz="1400" dirty="0"/>
              <a:t> of interior to </a:t>
            </a:r>
            <a:r>
              <a:rPr lang="pt-PT" sz="1400" dirty="0" err="1"/>
              <a:t>check</a:t>
            </a:r>
            <a:r>
              <a:rPr lang="pt-PT" sz="1400" dirty="0"/>
              <a:t> for </a:t>
            </a:r>
            <a:r>
              <a:rPr lang="pt-PT" sz="1400" dirty="0" err="1"/>
              <a:t>water</a:t>
            </a:r>
            <a:r>
              <a:rPr lang="pt-PT" sz="1400" dirty="0"/>
              <a:t> </a:t>
            </a:r>
            <a:r>
              <a:rPr lang="pt-PT" sz="1400" dirty="0" err="1"/>
              <a:t>that</a:t>
            </a:r>
            <a:r>
              <a:rPr lang="pt-PT" sz="1400" dirty="0"/>
              <a:t> </a:t>
            </a:r>
            <a:r>
              <a:rPr lang="pt-PT" sz="1400" dirty="0" err="1"/>
              <a:t>could</a:t>
            </a:r>
            <a:r>
              <a:rPr lang="pt-PT" sz="1400" dirty="0"/>
              <a:t> </a:t>
            </a:r>
            <a:r>
              <a:rPr lang="pt-PT" sz="1400" dirty="0" err="1"/>
              <a:t>still</a:t>
            </a:r>
            <a:r>
              <a:rPr lang="pt-PT" sz="1400" dirty="0"/>
              <a:t> </a:t>
            </a:r>
            <a:r>
              <a:rPr lang="pt-PT" sz="1400" dirty="0" err="1"/>
              <a:t>be</a:t>
            </a:r>
            <a:r>
              <a:rPr lang="pt-PT" sz="1400" dirty="0"/>
              <a:t> </a:t>
            </a:r>
            <a:r>
              <a:rPr lang="pt-PT" sz="1400" dirty="0" err="1"/>
              <a:t>present</a:t>
            </a:r>
            <a:r>
              <a:rPr lang="pt-PT" sz="1400" dirty="0"/>
              <a:t> </a:t>
            </a:r>
            <a:r>
              <a:rPr lang="pt-PT" sz="1400" dirty="0" err="1"/>
              <a:t>since</a:t>
            </a:r>
            <a:r>
              <a:rPr lang="pt-PT" sz="1400" dirty="0"/>
              <a:t> </a:t>
            </a:r>
            <a:r>
              <a:rPr lang="pt-PT" sz="1400" dirty="0" err="1"/>
              <a:t>contamination</a:t>
            </a:r>
            <a:r>
              <a:rPr lang="pt-PT" sz="1400" dirty="0"/>
              <a:t> </a:t>
            </a:r>
            <a:r>
              <a:rPr lang="pt-PT" sz="1400" dirty="0" err="1"/>
              <a:t>incident</a:t>
            </a:r>
            <a:r>
              <a:rPr lang="pt-PT" sz="1400" dirty="0"/>
              <a:t> in E2016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/>
              <a:t>Check</a:t>
            </a:r>
            <a:r>
              <a:rPr lang="pt-PT" sz="1400" dirty="0"/>
              <a:t> </a:t>
            </a:r>
            <a:r>
              <a:rPr lang="pt-PT" sz="1400" dirty="0" err="1"/>
              <a:t>safety</a:t>
            </a:r>
            <a:r>
              <a:rPr lang="pt-PT" sz="1400" dirty="0"/>
              <a:t> </a:t>
            </a:r>
            <a:r>
              <a:rPr lang="pt-PT" sz="1400" dirty="0" err="1"/>
              <a:t>valves</a:t>
            </a:r>
            <a:r>
              <a:rPr lang="pt-PT" sz="1400" dirty="0"/>
              <a:t> for </a:t>
            </a:r>
            <a:r>
              <a:rPr lang="pt-PT" sz="1400" dirty="0" err="1"/>
              <a:t>leak-tightness</a:t>
            </a:r>
            <a:r>
              <a:rPr lang="pt-PT" sz="1400" dirty="0"/>
              <a:t> in reverse </a:t>
            </a:r>
            <a:r>
              <a:rPr lang="pt-PT" sz="1400" dirty="0" err="1"/>
              <a:t>direction</a:t>
            </a:r>
            <a:endParaRPr lang="pt-PT" sz="1400" dirty="0"/>
          </a:p>
          <a:p>
            <a:endParaRPr lang="pt-PT" sz="1400" dirty="0"/>
          </a:p>
          <a:p>
            <a:r>
              <a:rPr lang="pt-PT" sz="1400" dirty="0"/>
              <a:t>Cryocooler compressor: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/>
              <a:t>Perform</a:t>
            </a:r>
            <a:r>
              <a:rPr lang="pt-PT" sz="1400" dirty="0"/>
              <a:t> </a:t>
            </a:r>
            <a:r>
              <a:rPr lang="pt-PT" sz="1400" dirty="0" err="1"/>
              <a:t>scheduled</a:t>
            </a:r>
            <a:r>
              <a:rPr lang="pt-PT" sz="1400" dirty="0"/>
              <a:t> compressor </a:t>
            </a:r>
            <a:r>
              <a:rPr lang="pt-PT" sz="1400" dirty="0" err="1"/>
              <a:t>filter</a:t>
            </a:r>
            <a:r>
              <a:rPr lang="pt-PT" sz="1400" dirty="0"/>
              <a:t> </a:t>
            </a:r>
            <a:r>
              <a:rPr lang="pt-PT" sz="1400" dirty="0" err="1"/>
              <a:t>change</a:t>
            </a:r>
            <a:r>
              <a:rPr lang="pt-PT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/>
              <a:t>Change</a:t>
            </a:r>
            <a:r>
              <a:rPr lang="pt-PT" sz="1400" dirty="0"/>
              <a:t> </a:t>
            </a:r>
            <a:r>
              <a:rPr lang="pt-PT" sz="1400" dirty="0" err="1"/>
              <a:t>insulation</a:t>
            </a:r>
            <a:r>
              <a:rPr lang="pt-PT" sz="1400" dirty="0"/>
              <a:t> </a:t>
            </a:r>
            <a:r>
              <a:rPr lang="pt-PT" sz="1400" dirty="0" err="1"/>
              <a:t>vacuum</a:t>
            </a:r>
            <a:r>
              <a:rPr lang="pt-PT" sz="1400" dirty="0"/>
              <a:t> </a:t>
            </a:r>
            <a:r>
              <a:rPr lang="pt-PT" sz="1400" dirty="0" err="1"/>
              <a:t>port</a:t>
            </a:r>
            <a:r>
              <a:rPr lang="pt-PT" sz="1400" dirty="0"/>
              <a:t> of cryocooler </a:t>
            </a:r>
            <a:r>
              <a:rPr lang="pt-PT" sz="1400" dirty="0" err="1"/>
              <a:t>vessel</a:t>
            </a:r>
            <a:endParaRPr lang="pt-PT" sz="1400" dirty="0"/>
          </a:p>
          <a:p>
            <a:endParaRPr lang="pt-PT" sz="1400" dirty="0"/>
          </a:p>
          <a:p>
            <a:r>
              <a:rPr lang="pt-PT" sz="1400" dirty="0" err="1"/>
              <a:t>Re-Measure</a:t>
            </a:r>
            <a:r>
              <a:rPr lang="pt-PT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/>
              <a:t>Performance of cryocooler </a:t>
            </a:r>
            <a:r>
              <a:rPr lang="pt-PT" sz="1400" dirty="0" err="1"/>
              <a:t>with</a:t>
            </a:r>
            <a:r>
              <a:rPr lang="pt-PT" sz="1400" dirty="0"/>
              <a:t> </a:t>
            </a:r>
            <a:r>
              <a:rPr lang="pt-PT" sz="1400" dirty="0" err="1"/>
              <a:t>test</a:t>
            </a:r>
            <a:r>
              <a:rPr lang="pt-PT" sz="1400" dirty="0"/>
              <a:t> </a:t>
            </a:r>
            <a:r>
              <a:rPr lang="pt-PT" sz="1400" dirty="0" err="1"/>
              <a:t>cryostat</a:t>
            </a:r>
            <a:endParaRPr lang="pt-PT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/>
              <a:t>Heat</a:t>
            </a:r>
            <a:r>
              <a:rPr lang="pt-PT" sz="1400" dirty="0"/>
              <a:t> </a:t>
            </a:r>
            <a:r>
              <a:rPr lang="pt-PT" sz="1400" dirty="0" err="1"/>
              <a:t>in-leak</a:t>
            </a:r>
            <a:r>
              <a:rPr lang="pt-PT" sz="1400" dirty="0"/>
              <a:t> of BCCCA </a:t>
            </a:r>
            <a:r>
              <a:rPr lang="pt-PT" sz="1400" dirty="0" err="1"/>
              <a:t>cryostat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3266995" y="1207958"/>
            <a:ext cx="78186" cy="146175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16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63" y="-222459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u="sng" dirty="0" smtClean="0"/>
              <a:t>Beam instrumentation at ELENA</a:t>
            </a:r>
            <a:endParaRPr lang="en-GB" sz="3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63" y="877835"/>
            <a:ext cx="4598878" cy="46627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i="1" dirty="0" smtClean="0"/>
              <a:t>What worked well in 2018:</a:t>
            </a:r>
          </a:p>
          <a:p>
            <a:r>
              <a:rPr lang="en-US" sz="2000" b="1" dirty="0" smtClean="0"/>
              <a:t>BTVs (but no SEM:s yet…)</a:t>
            </a:r>
          </a:p>
          <a:p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sz="2000" b="1" dirty="0" smtClean="0"/>
              <a:t>Scrapers/detectors for profile </a:t>
            </a:r>
            <a:r>
              <a:rPr lang="en-US" sz="2000" b="1" dirty="0" smtClean="0"/>
              <a:t>measurements</a:t>
            </a:r>
            <a:endParaRPr lang="en-US" sz="2000" b="1" dirty="0" smtClean="0"/>
          </a:p>
          <a:p>
            <a:r>
              <a:rPr lang="en-US" sz="2000" b="1" dirty="0" smtClean="0"/>
              <a:t>BPMs &amp; YASP 0rbits (+rough estimation of intensity). Also on ramps.</a:t>
            </a:r>
            <a:endParaRPr lang="en-US" sz="2000" b="1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885" y="867696"/>
            <a:ext cx="2372642" cy="154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042" y="867696"/>
            <a:ext cx="2245144" cy="1546572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B9774BC0-19E5-4EE3-916E-68CCE12EE1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3" r="11474" b="2"/>
          <a:stretch/>
        </p:blipFill>
        <p:spPr bwMode="auto">
          <a:xfrm>
            <a:off x="6826686" y="2782056"/>
            <a:ext cx="1860248" cy="2140673"/>
          </a:xfrm>
          <a:custGeom>
            <a:avLst/>
            <a:gdLst>
              <a:gd name="connsiteX0" fmla="*/ 3120528 w 5298683"/>
              <a:gd name="connsiteY0" fmla="*/ 0 h 6097438"/>
              <a:gd name="connsiteX1" fmla="*/ 5105473 w 5298683"/>
              <a:gd name="connsiteY1" fmla="*/ 712577 h 6097438"/>
              <a:gd name="connsiteX2" fmla="*/ 5298683 w 5298683"/>
              <a:gd name="connsiteY2" fmla="*/ 888178 h 6097438"/>
              <a:gd name="connsiteX3" fmla="*/ 5298683 w 5298683"/>
              <a:gd name="connsiteY3" fmla="*/ 5352876 h 6097438"/>
              <a:gd name="connsiteX4" fmla="*/ 5105473 w 5298683"/>
              <a:gd name="connsiteY4" fmla="*/ 5528477 h 6097438"/>
              <a:gd name="connsiteX5" fmla="*/ 4335177 w 5298683"/>
              <a:gd name="connsiteY5" fmla="*/ 5995828 h 6097438"/>
              <a:gd name="connsiteX6" fmla="*/ 4057556 w 5298683"/>
              <a:gd name="connsiteY6" fmla="*/ 6097438 h 6097438"/>
              <a:gd name="connsiteX7" fmla="*/ 2183499 w 5298683"/>
              <a:gd name="connsiteY7" fmla="*/ 6097438 h 6097438"/>
              <a:gd name="connsiteX8" fmla="*/ 1905878 w 5298683"/>
              <a:gd name="connsiteY8" fmla="*/ 5995828 h 6097438"/>
              <a:gd name="connsiteX9" fmla="*/ 0 w 5298683"/>
              <a:gd name="connsiteY9" fmla="*/ 3120527 h 6097438"/>
              <a:gd name="connsiteX10" fmla="*/ 3120528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02884" y="2470141"/>
            <a:ext cx="2597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Antiprotons at the entrance to ELENA.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927761" y="621475"/>
            <a:ext cx="2717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H-minus ions at the entrance to ELENA.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9364899" y="4374834"/>
            <a:ext cx="2636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Horizontal beam profile at 13.7 MeV/c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800366" y="4941101"/>
            <a:ext cx="239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new scraper system for ELENA.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899" y="1948918"/>
            <a:ext cx="2808718" cy="23494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251" y="4156113"/>
            <a:ext cx="1976159" cy="26367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14" y="4231859"/>
            <a:ext cx="3790971" cy="236935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75527" y="6023543"/>
            <a:ext cx="4583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/>
              <a:t>And of course – OASIS !</a:t>
            </a:r>
            <a:endParaRPr lang="en-GB" sz="2000" b="1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  <p:pic>
        <p:nvPicPr>
          <p:cNvPr id="19" name="Content Placeholder 3"/>
          <p:cNvPicPr>
            <a:picLocks noGrp="1"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52607" y="5189934"/>
            <a:ext cx="2449004" cy="166721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645041" y="4756435"/>
            <a:ext cx="2242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Emittance evolution during beam cooling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6569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63" y="-222459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u="sng" dirty="0" smtClean="0"/>
              <a:t>Beam instrumentation at ELENA</a:t>
            </a:r>
            <a:endParaRPr lang="en-GB" sz="3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63" y="1049152"/>
            <a:ext cx="6653147" cy="46627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 smtClean="0"/>
              <a:t>What worked well in 2018</a:t>
            </a:r>
            <a:r>
              <a:rPr lang="en-US" sz="2400" b="1" i="1" dirty="0" smtClean="0"/>
              <a:t>:</a:t>
            </a:r>
            <a:endParaRPr lang="en-US" sz="2400" b="1" dirty="0" smtClean="0"/>
          </a:p>
          <a:p>
            <a:r>
              <a:rPr lang="en-US" sz="2400" b="1" dirty="0" smtClean="0"/>
              <a:t>BBQ t</a:t>
            </a:r>
            <a:r>
              <a:rPr lang="en-US" sz="2400" b="1" dirty="0" smtClean="0"/>
              <a:t>une system </a:t>
            </a:r>
            <a:r>
              <a:rPr lang="en-US" sz="2400" b="1" dirty="0" smtClean="0"/>
              <a:t>– also on ramps</a:t>
            </a:r>
            <a:r>
              <a:rPr lang="en-US" sz="2400" b="1" dirty="0" smtClean="0"/>
              <a:t>!</a:t>
            </a:r>
          </a:p>
          <a:p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 smtClean="0"/>
          </a:p>
          <a:p>
            <a:r>
              <a:rPr lang="en-US" sz="2400" b="1" dirty="0" smtClean="0"/>
              <a:t>BCT (LPU) </a:t>
            </a:r>
            <a:r>
              <a:rPr lang="en-US" sz="2400" b="1" dirty="0" smtClean="0"/>
              <a:t>in LNE50 (</a:t>
            </a:r>
            <a:r>
              <a:rPr lang="en-US" sz="2400" b="1" dirty="0" err="1" smtClean="0"/>
              <a:t>Gbar</a:t>
            </a:r>
            <a:r>
              <a:rPr lang="en-US" sz="2400" b="1" dirty="0" smtClean="0"/>
              <a:t>) </a:t>
            </a:r>
            <a:r>
              <a:rPr lang="en-US" sz="2400" b="1" dirty="0" smtClean="0"/>
              <a:t>line</a:t>
            </a:r>
            <a:endParaRPr lang="en-US" sz="2400" b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4E2A80-5FE1-40A1-8BE3-1C0B849A87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321" y="3941397"/>
            <a:ext cx="2784721" cy="16708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13954" y="5516323"/>
            <a:ext cx="39780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And also: Electron cooler – BI but not BI….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403314" y="3801945"/>
            <a:ext cx="3450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Inspector panel showing up to 1E7 </a:t>
            </a:r>
            <a:r>
              <a:rPr lang="en-US" sz="1200" dirty="0" err="1" smtClean="0"/>
              <a:t>Pbars</a:t>
            </a:r>
            <a:r>
              <a:rPr lang="en-US" sz="1200" dirty="0" smtClean="0"/>
              <a:t>/cycle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27887" y="4246323"/>
            <a:ext cx="3362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LNE50 BCT:4 </a:t>
            </a:r>
            <a:r>
              <a:rPr lang="en-US" sz="1200" dirty="0" err="1" smtClean="0"/>
              <a:t>Pbar</a:t>
            </a:r>
            <a:r>
              <a:rPr lang="en-US" sz="1200" dirty="0" smtClean="0"/>
              <a:t> bunches &amp; calibration pulse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853819" y="3380510"/>
            <a:ext cx="3782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 &amp; V tunes at end of cycle (ramp + plateau)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991" y="94244"/>
            <a:ext cx="2974637" cy="32862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483" y="4041035"/>
            <a:ext cx="3037035" cy="27518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82" y="4537572"/>
            <a:ext cx="3983277" cy="2240593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25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638" y="0"/>
            <a:ext cx="10515600" cy="1012307"/>
          </a:xfrm>
        </p:spPr>
        <p:txBody>
          <a:bodyPr>
            <a:normAutofit/>
          </a:bodyPr>
          <a:lstStyle/>
          <a:p>
            <a:r>
              <a:rPr lang="en-GB" sz="3600" b="1" u="sng" dirty="0" smtClean="0"/>
              <a:t>ELENA SEM grids</a:t>
            </a:r>
            <a:endParaRPr lang="en-GB" sz="3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728" y="864296"/>
            <a:ext cx="11511419" cy="5087199"/>
          </a:xfrm>
        </p:spPr>
        <p:txBody>
          <a:bodyPr>
            <a:normAutofit/>
          </a:bodyPr>
          <a:lstStyle/>
          <a:p>
            <a:r>
              <a:rPr lang="en-GB" sz="2400" dirty="0"/>
              <a:t>~</a:t>
            </a:r>
            <a:r>
              <a:rPr lang="en-GB" sz="2400" dirty="0" smtClean="0"/>
              <a:t>40 units to be installed in ELENA 100keV extraction lines during LS2</a:t>
            </a:r>
          </a:p>
          <a:p>
            <a:r>
              <a:rPr lang="en-GB" sz="2400" dirty="0" smtClean="0"/>
              <a:t>3 units tested and used for </a:t>
            </a:r>
            <a:r>
              <a:rPr lang="en-GB" sz="2400" dirty="0" err="1" smtClean="0"/>
              <a:t>Gbar</a:t>
            </a:r>
            <a:r>
              <a:rPr lang="en-GB" sz="2400" dirty="0" smtClean="0"/>
              <a:t> transfers during 2018 commissioning (with 1 set of electronics)</a:t>
            </a:r>
          </a:p>
          <a:p>
            <a:r>
              <a:rPr lang="en-GB" sz="2400" dirty="0" smtClean="0"/>
              <a:t>Essential for set-up and optics validation of ~100m beam lines in 2020 !</a:t>
            </a:r>
          </a:p>
          <a:p>
            <a:r>
              <a:rPr lang="en-GB" sz="2400" dirty="0" smtClean="0"/>
              <a:t>Now on critical path – major concern!</a:t>
            </a:r>
          </a:p>
          <a:p>
            <a:pPr lvl="1"/>
            <a:r>
              <a:rPr lang="en-GB" sz="2000" dirty="0" smtClean="0"/>
              <a:t>Electronics under development/manufacturing; collaboration ASACUSA/CERN</a:t>
            </a:r>
          </a:p>
          <a:p>
            <a:pPr lvl="1"/>
            <a:r>
              <a:rPr lang="en-GB" sz="2000" dirty="0" smtClean="0"/>
              <a:t>Major concern is </a:t>
            </a:r>
            <a:r>
              <a:rPr lang="en-GB" sz="2000" dirty="0" err="1" smtClean="0"/>
              <a:t>wirebonding</a:t>
            </a:r>
            <a:r>
              <a:rPr lang="en-GB" sz="2000" dirty="0" smtClean="0"/>
              <a:t> of electrodes, 40% of 11000 wires completed (Japan)</a:t>
            </a:r>
            <a:endParaRPr lang="en-GB" sz="2000" dirty="0"/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CAA69EB-8F60-40EC-949A-8C07F62C6D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351" y="4230033"/>
            <a:ext cx="2680329" cy="2387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B02B31-1923-4CDC-8CA2-E3EBE0237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33" r="23634" b="2"/>
          <a:stretch/>
        </p:blipFill>
        <p:spPr>
          <a:xfrm>
            <a:off x="5741090" y="4286165"/>
            <a:ext cx="2351501" cy="2443576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pic>
        <p:nvPicPr>
          <p:cNvPr id="7" name="Picture 6" descr="image0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41" y="3745716"/>
            <a:ext cx="5062925" cy="304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14/12/2018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EABI-WG          AD/ELENA beam instrumentation        T.Eriksson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47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516</Words>
  <Application>Microsoft Office PowerPoint</Application>
  <PresentationFormat>Widescreen</PresentationFormat>
  <Paragraphs>79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AD/ELENA beam instrumentation</vt:lpstr>
      <vt:lpstr>Beam instrumentation at AD</vt:lpstr>
      <vt:lpstr>AD BCCCA cryogenic availability</vt:lpstr>
      <vt:lpstr>Beam instrumentation at ELENA</vt:lpstr>
      <vt:lpstr>Beam instrumentation at ELENA</vt:lpstr>
      <vt:lpstr>ELENA SEM grids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beam instrumentation</dc:title>
  <dc:creator>Tommy Eriksson</dc:creator>
  <cp:lastModifiedBy>Tommy Eriksson</cp:lastModifiedBy>
  <cp:revision>23</cp:revision>
  <dcterms:created xsi:type="dcterms:W3CDTF">2018-12-13T15:18:08Z</dcterms:created>
  <dcterms:modified xsi:type="dcterms:W3CDTF">2018-12-14T09:07:22Z</dcterms:modified>
</cp:coreProperties>
</file>