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264" r:id="rId3"/>
    <p:sldId id="269" r:id="rId4"/>
    <p:sldId id="265" r:id="rId5"/>
    <p:sldId id="267" r:id="rId6"/>
    <p:sldId id="266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2" autoAdjust="0"/>
    <p:restoredTop sz="94660"/>
  </p:normalViewPr>
  <p:slideViewPr>
    <p:cSldViewPr snapToObjects="1" showGuides="1">
      <p:cViewPr varScale="1">
        <p:scale>
          <a:sx n="145" d="100"/>
          <a:sy n="145" d="100"/>
        </p:scale>
        <p:origin x="-2048" y="-12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20.01.19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20.01.19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11T MBH Meeting </a:t>
            </a:r>
            <a:r>
              <a:rPr lang="fr-FR" dirty="0" err="1" smtClean="0"/>
              <a:t>Preparation</a:t>
            </a:r>
            <a:r>
              <a:rPr lang="fr-FR" dirty="0" smtClean="0"/>
              <a:t>, </a:t>
            </a:r>
            <a:r>
              <a:rPr lang="fr-FR" dirty="0" err="1" smtClean="0"/>
              <a:t>Dec</a:t>
            </a:r>
            <a:r>
              <a:rPr lang="fr-FR" dirty="0" smtClean="0"/>
              <a:t> 12 2018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11T MBH Meeting </a:t>
            </a:r>
            <a:r>
              <a:rPr lang="fr-FR" dirty="0" err="1" smtClean="0"/>
              <a:t>Preparation</a:t>
            </a:r>
            <a:r>
              <a:rPr lang="fr-FR" dirty="0" smtClean="0"/>
              <a:t>, </a:t>
            </a:r>
            <a:r>
              <a:rPr lang="fr-FR" dirty="0" err="1" smtClean="0"/>
              <a:t>Dec</a:t>
            </a:r>
            <a:r>
              <a:rPr lang="fr-FR" dirty="0" smtClean="0"/>
              <a:t> 12 2018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5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11T MBH Meeting </a:t>
            </a:r>
            <a:r>
              <a:rPr lang="fr-FR" dirty="0" err="1" smtClean="0"/>
              <a:t>Preparation</a:t>
            </a:r>
            <a:r>
              <a:rPr lang="fr-FR" dirty="0" smtClean="0"/>
              <a:t>, </a:t>
            </a:r>
            <a:r>
              <a:rPr lang="fr-FR" dirty="0" err="1" smtClean="0"/>
              <a:t>Dec</a:t>
            </a:r>
            <a:r>
              <a:rPr lang="fr-FR" dirty="0" smtClean="0"/>
              <a:t> 12 2018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11T MBH Meeting </a:t>
            </a:r>
            <a:r>
              <a:rPr lang="fr-FR" dirty="0" err="1" smtClean="0"/>
              <a:t>Preparation</a:t>
            </a:r>
            <a:r>
              <a:rPr lang="fr-FR" dirty="0" smtClean="0"/>
              <a:t>, </a:t>
            </a:r>
            <a:r>
              <a:rPr lang="fr-FR" dirty="0" err="1" smtClean="0"/>
              <a:t>Dec</a:t>
            </a:r>
            <a:r>
              <a:rPr lang="fr-FR" dirty="0" smtClean="0"/>
              <a:t> 12 2018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11T MBH Meeting </a:t>
            </a:r>
            <a:r>
              <a:rPr lang="fr-FR" dirty="0" err="1" smtClean="0"/>
              <a:t>Preparation</a:t>
            </a:r>
            <a:r>
              <a:rPr lang="fr-FR" dirty="0" smtClean="0"/>
              <a:t>, </a:t>
            </a:r>
            <a:r>
              <a:rPr lang="fr-FR" dirty="0" err="1" smtClean="0"/>
              <a:t>Dec</a:t>
            </a:r>
            <a:r>
              <a:rPr lang="fr-FR" dirty="0" smtClean="0"/>
              <a:t> 12 2018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11T MBH Meeting </a:t>
            </a:r>
            <a:r>
              <a:rPr lang="fr-FR" dirty="0" err="1" smtClean="0"/>
              <a:t>Preparation</a:t>
            </a:r>
            <a:r>
              <a:rPr lang="fr-FR" dirty="0" smtClean="0"/>
              <a:t>, </a:t>
            </a:r>
            <a:r>
              <a:rPr lang="fr-FR" dirty="0" err="1" smtClean="0"/>
              <a:t>Dec</a:t>
            </a:r>
            <a:r>
              <a:rPr lang="fr-FR" dirty="0" smtClean="0"/>
              <a:t> 12 2018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11T MBH Meeting </a:t>
            </a:r>
            <a:r>
              <a:rPr lang="fr-FR" dirty="0" err="1" smtClean="0"/>
              <a:t>Preparation</a:t>
            </a:r>
            <a:r>
              <a:rPr lang="fr-FR" dirty="0" smtClean="0"/>
              <a:t>, </a:t>
            </a:r>
            <a:r>
              <a:rPr lang="fr-FR" dirty="0" err="1" smtClean="0"/>
              <a:t>Dec</a:t>
            </a:r>
            <a:r>
              <a:rPr lang="fr-FR" dirty="0" smtClean="0"/>
              <a:t> 12 2018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11T MBH Meeting </a:t>
            </a:r>
            <a:r>
              <a:rPr lang="fr-FR" dirty="0" err="1" smtClean="0"/>
              <a:t>Preparation</a:t>
            </a:r>
            <a:r>
              <a:rPr lang="fr-FR" dirty="0" smtClean="0"/>
              <a:t>, </a:t>
            </a:r>
            <a:r>
              <a:rPr lang="fr-FR" dirty="0" err="1" smtClean="0"/>
              <a:t>Dec</a:t>
            </a:r>
            <a:r>
              <a:rPr lang="fr-FR" dirty="0" smtClean="0"/>
              <a:t> 12 2018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2370584"/>
            <a:ext cx="8064896" cy="897632"/>
          </a:xfrm>
        </p:spPr>
        <p:txBody>
          <a:bodyPr/>
          <a:lstStyle/>
          <a:p>
            <a:pPr algn="ctr"/>
            <a:r>
              <a:rPr lang="en-GB" dirty="0" smtClean="0"/>
              <a:t>Technical Meeting on Quench Protection Heaters and Electrical Tests of the 11 T Dipole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75656" y="3933056"/>
            <a:ext cx="6480000" cy="18002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Panel</a:t>
            </a:r>
            <a:r>
              <a:rPr lang="en-GB" dirty="0" smtClean="0"/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Jan </a:t>
            </a:r>
            <a:r>
              <a:rPr lang="en-US" dirty="0" err="1" smtClean="0"/>
              <a:t>Borburgh</a:t>
            </a:r>
            <a:r>
              <a:rPr lang="en-US" dirty="0" smtClean="0"/>
              <a:t>, TE-ABT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Laurent </a:t>
            </a:r>
            <a:r>
              <a:rPr lang="en-US" dirty="0" err="1" smtClean="0"/>
              <a:t>Ducimetière</a:t>
            </a:r>
            <a:r>
              <a:rPr lang="en-US" dirty="0" smtClean="0"/>
              <a:t>, TE-ABT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Arnaud </a:t>
            </a:r>
            <a:r>
              <a:rPr lang="en-US" dirty="0" err="1"/>
              <a:t>Foussat</a:t>
            </a:r>
            <a:r>
              <a:rPr lang="en-US" dirty="0"/>
              <a:t> </a:t>
            </a:r>
            <a:r>
              <a:rPr lang="en-US" dirty="0" smtClean="0"/>
              <a:t>(Scientific Secretary), TE-MSC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Felix </a:t>
            </a:r>
            <a:r>
              <a:rPr lang="en-US" dirty="0"/>
              <a:t>Rodriguez Mateos </a:t>
            </a:r>
            <a:r>
              <a:rPr lang="en-US" dirty="0" smtClean="0"/>
              <a:t>(Chair), TE-MPE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David </a:t>
            </a:r>
            <a:r>
              <a:rPr lang="en-US" dirty="0" err="1" smtClean="0"/>
              <a:t>Tommasini</a:t>
            </a:r>
            <a:r>
              <a:rPr lang="en-US" dirty="0" smtClean="0"/>
              <a:t>, TE-MSC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Akira Yamamoto, ATS-DO</a:t>
            </a:r>
            <a:endParaRPr lang="en-US" dirty="0"/>
          </a:p>
          <a:p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259632" y="6104086"/>
            <a:ext cx="6480000" cy="349250"/>
          </a:xfrm>
        </p:spPr>
        <p:txBody>
          <a:bodyPr/>
          <a:lstStyle/>
          <a:p>
            <a:pPr algn="r"/>
            <a:r>
              <a:rPr lang="en-US" dirty="0" smtClean="0"/>
              <a:t>CERN, January 11, 2019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71400"/>
            <a:ext cx="7920000" cy="720000"/>
          </a:xfrm>
        </p:spPr>
        <p:txBody>
          <a:bodyPr/>
          <a:lstStyle/>
          <a:p>
            <a:r>
              <a:rPr lang="en-US" dirty="0" smtClean="0"/>
              <a:t>Questions to Panel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800" y="692696"/>
            <a:ext cx="7920000" cy="55916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1. Assess on the </a:t>
            </a:r>
            <a:r>
              <a:rPr lang="en-US" b="1" dirty="0" smtClean="0">
                <a:solidFill>
                  <a:srgbClr val="FF0000"/>
                </a:solidFill>
              </a:rPr>
              <a:t>quench </a:t>
            </a:r>
            <a:r>
              <a:rPr lang="en-US" b="1" dirty="0">
                <a:solidFill>
                  <a:srgbClr val="FF0000"/>
                </a:solidFill>
              </a:rPr>
              <a:t>protection heater design, manufacture and QC</a:t>
            </a:r>
          </a:p>
          <a:p>
            <a:r>
              <a:rPr lang="en-US" dirty="0"/>
              <a:t>Assessment of the current design of QH protection </a:t>
            </a:r>
            <a:r>
              <a:rPr lang="en-US" dirty="0" smtClean="0"/>
              <a:t>scheme</a:t>
            </a:r>
          </a:p>
          <a:p>
            <a:r>
              <a:rPr lang="en-US" dirty="0" smtClean="0"/>
              <a:t>Is </a:t>
            </a:r>
            <a:r>
              <a:rPr lang="en-US" dirty="0"/>
              <a:t>there any potential modification of </a:t>
            </a:r>
            <a:r>
              <a:rPr lang="en-US" dirty="0" smtClean="0"/>
              <a:t>the existing </a:t>
            </a:r>
            <a:r>
              <a:rPr lang="en-US" dirty="0"/>
              <a:t>design which could lead to </a:t>
            </a:r>
            <a:r>
              <a:rPr lang="en-US" dirty="0" smtClean="0"/>
              <a:t>a more robust solution </a:t>
            </a:r>
            <a:r>
              <a:rPr lang="en-US" dirty="0"/>
              <a:t>or have an impact on identified insulation weakness ?</a:t>
            </a:r>
          </a:p>
          <a:p>
            <a:r>
              <a:rPr lang="en-US" dirty="0" smtClean="0"/>
              <a:t>Assessment </a:t>
            </a:r>
            <a:r>
              <a:rPr lang="en-US" dirty="0"/>
              <a:t>of QA/QC developed on QHs series </a:t>
            </a:r>
            <a:r>
              <a:rPr lang="en-US" dirty="0" smtClean="0"/>
              <a:t>production.</a:t>
            </a:r>
          </a:p>
          <a:p>
            <a:r>
              <a:rPr lang="en-US" dirty="0" smtClean="0"/>
              <a:t>Assessment on the analysis </a:t>
            </a:r>
            <a:r>
              <a:rPr lang="en-US" dirty="0"/>
              <a:t>of the non-conformities showing the tests results, failures or non-conformities </a:t>
            </a:r>
            <a:r>
              <a:rPr lang="en-US" dirty="0" smtClean="0"/>
              <a:t>observed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11T MBH </a:t>
            </a:r>
            <a:r>
              <a:rPr lang="fr-FR" dirty="0" err="1" smtClean="0"/>
              <a:t>Technical</a:t>
            </a:r>
            <a:r>
              <a:rPr lang="fr-FR" dirty="0" smtClean="0"/>
              <a:t> Meeting, </a:t>
            </a:r>
            <a:r>
              <a:rPr lang="fr-FR" dirty="0" smtClean="0"/>
              <a:t>11 </a:t>
            </a:r>
            <a:r>
              <a:rPr lang="fr-FR" dirty="0" err="1" smtClean="0"/>
              <a:t>January</a:t>
            </a:r>
            <a:r>
              <a:rPr lang="fr-FR" dirty="0" smtClean="0"/>
              <a:t>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52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71400"/>
            <a:ext cx="7920000" cy="720000"/>
          </a:xfrm>
        </p:spPr>
        <p:txBody>
          <a:bodyPr/>
          <a:lstStyle/>
          <a:p>
            <a:r>
              <a:rPr lang="en-US" dirty="0" smtClean="0"/>
              <a:t>Questions to Panel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965" y="429682"/>
            <a:ext cx="7920000" cy="58796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2. Assess on the </a:t>
            </a:r>
            <a:r>
              <a:rPr lang="en-US" b="1" dirty="0">
                <a:solidFill>
                  <a:srgbClr val="FF0000"/>
                </a:solidFill>
              </a:rPr>
              <a:t>electrical tests </a:t>
            </a:r>
            <a:r>
              <a:rPr lang="en-US" dirty="0">
                <a:solidFill>
                  <a:srgbClr val="FF0000"/>
                </a:solidFill>
              </a:rPr>
              <a:t>of the 11 T magnet </a:t>
            </a:r>
            <a:r>
              <a:rPr lang="en-US" dirty="0" smtClean="0">
                <a:solidFill>
                  <a:srgbClr val="FF0000"/>
                </a:solidFill>
              </a:rPr>
              <a:t>(manufacture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baseline)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Assessment </a:t>
            </a:r>
            <a:r>
              <a:rPr lang="en-US" dirty="0"/>
              <a:t>of the current electrical test program implemented on </a:t>
            </a:r>
            <a:r>
              <a:rPr lang="en-US" dirty="0" smtClean="0"/>
              <a:t>quench </a:t>
            </a:r>
            <a:r>
              <a:rPr lang="en-US" dirty="0"/>
              <a:t>heaters, coil, magnets during manufacture and further in </a:t>
            </a:r>
            <a:r>
              <a:rPr lang="en-US" dirty="0" smtClean="0"/>
              <a:t>operation. Adequacy with respect to the baseline proposed by the Project.</a:t>
            </a:r>
          </a:p>
          <a:p>
            <a:r>
              <a:rPr lang="en-US" dirty="0"/>
              <a:t>Assessment of the long term reliability of quench heaters</a:t>
            </a:r>
          </a:p>
          <a:p>
            <a:r>
              <a:rPr lang="en-US" dirty="0" smtClean="0"/>
              <a:t>Identification </a:t>
            </a:r>
            <a:r>
              <a:rPr lang="en-US" dirty="0"/>
              <a:t>of any </a:t>
            </a:r>
            <a:r>
              <a:rPr lang="en-US" dirty="0" smtClean="0"/>
              <a:t>recommended, </a:t>
            </a:r>
            <a:r>
              <a:rPr lang="en-US" dirty="0"/>
              <a:t>supplementary tests on heaters </a:t>
            </a:r>
            <a:r>
              <a:rPr lang="en-US" dirty="0" smtClean="0"/>
              <a:t>during </a:t>
            </a:r>
            <a:r>
              <a:rPr lang="en-US" dirty="0"/>
              <a:t>scenario of repair or maintenance </a:t>
            </a:r>
            <a:r>
              <a:rPr lang="en-US" dirty="0" smtClean="0"/>
              <a:t>actions</a:t>
            </a:r>
            <a:r>
              <a:rPr lang="en-US" dirty="0"/>
              <a:t> </a:t>
            </a:r>
            <a:r>
              <a:rPr lang="en-US" dirty="0" smtClean="0"/>
              <a:t>(if the latter are recommended)</a:t>
            </a:r>
          </a:p>
          <a:p>
            <a:r>
              <a:rPr lang="en-US" dirty="0"/>
              <a:t>To propose any complementary test campaign </a:t>
            </a:r>
            <a:r>
              <a:rPr lang="en-US" dirty="0" smtClean="0"/>
              <a:t>-if necessary- </a:t>
            </a:r>
            <a:r>
              <a:rPr lang="en-US" dirty="0"/>
              <a:t>on </a:t>
            </a:r>
            <a:r>
              <a:rPr lang="en-US" dirty="0" smtClean="0"/>
              <a:t>models, prototypes </a:t>
            </a:r>
            <a:r>
              <a:rPr lang="en-US" dirty="0"/>
              <a:t>or series magnets.</a:t>
            </a:r>
          </a:p>
          <a:p>
            <a:r>
              <a:rPr lang="en-US" dirty="0" smtClean="0"/>
              <a:t>To </a:t>
            </a:r>
            <a:r>
              <a:rPr lang="en-US" dirty="0"/>
              <a:t>assess current QA/QC hi-pot electrical test and any additional characterization proposed plan on the QH insulation system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11T MBH </a:t>
            </a:r>
            <a:r>
              <a:rPr lang="fr-FR" dirty="0" err="1"/>
              <a:t>Technical</a:t>
            </a:r>
            <a:r>
              <a:rPr lang="fr-FR" dirty="0"/>
              <a:t> Meeting, 11 </a:t>
            </a:r>
            <a:r>
              <a:rPr lang="fr-FR" dirty="0" err="1"/>
              <a:t>January</a:t>
            </a:r>
            <a:r>
              <a:rPr lang="fr-FR" dirty="0"/>
              <a:t>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469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Panel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57464"/>
            <a:ext cx="7920000" cy="5638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3. Assess on </a:t>
            </a:r>
            <a:r>
              <a:rPr lang="en-US" b="1" dirty="0">
                <a:solidFill>
                  <a:srgbClr val="FF0000"/>
                </a:solidFill>
              </a:rPr>
              <a:t>risks of electrical failure</a:t>
            </a:r>
            <a:r>
              <a:rPr lang="en-US" dirty="0">
                <a:solidFill>
                  <a:srgbClr val="FF0000"/>
                </a:solidFill>
              </a:rPr>
              <a:t> in present configuration in comparison with </a:t>
            </a:r>
            <a:r>
              <a:rPr lang="en-US" dirty="0" smtClean="0">
                <a:solidFill>
                  <a:srgbClr val="FF0000"/>
                </a:solidFill>
              </a:rPr>
              <a:t>an external, non-impregnated, </a:t>
            </a:r>
            <a:r>
              <a:rPr lang="en-US" dirty="0">
                <a:solidFill>
                  <a:srgbClr val="FF0000"/>
                </a:solidFill>
              </a:rPr>
              <a:t>quench heater option</a:t>
            </a:r>
          </a:p>
          <a:p>
            <a:r>
              <a:rPr lang="en-US" dirty="0" smtClean="0"/>
              <a:t>to </a:t>
            </a:r>
            <a:r>
              <a:rPr lang="en-US" dirty="0"/>
              <a:t>check </a:t>
            </a:r>
            <a:r>
              <a:rPr lang="en-US" dirty="0" smtClean="0"/>
              <a:t>the design </a:t>
            </a:r>
            <a:r>
              <a:rPr lang="en-US" dirty="0"/>
              <a:t>margin in </a:t>
            </a:r>
            <a:r>
              <a:rPr lang="en-US" dirty="0" smtClean="0"/>
              <a:t>the two different scenarios </a:t>
            </a:r>
            <a:r>
              <a:rPr lang="en-US" dirty="0"/>
              <a:t>of quench heater </a:t>
            </a:r>
            <a:r>
              <a:rPr lang="en-US" dirty="0" smtClean="0"/>
              <a:t>integration</a:t>
            </a:r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o assess on any </a:t>
            </a:r>
            <a:r>
              <a:rPr lang="en-US" dirty="0"/>
              <a:t>trial test which could support a decision to be </a:t>
            </a:r>
            <a:r>
              <a:rPr lang="en-US" dirty="0" smtClean="0"/>
              <a:t>taken</a:t>
            </a:r>
          </a:p>
          <a:p>
            <a:r>
              <a:rPr lang="en-US" dirty="0" smtClean="0"/>
              <a:t>considering </a:t>
            </a:r>
            <a:r>
              <a:rPr lang="en-US" dirty="0"/>
              <a:t>magnet operating conditions, circuit configuration, maintenance scenario on quench heaters during accelerator operation, to consider what would be the </a:t>
            </a:r>
            <a:r>
              <a:rPr lang="en-US" dirty="0" smtClean="0"/>
              <a:t>risks </a:t>
            </a:r>
            <a:r>
              <a:rPr lang="en-US" dirty="0"/>
              <a:t>in either of the </a:t>
            </a:r>
            <a:r>
              <a:rPr lang="en-US" dirty="0" smtClean="0"/>
              <a:t>proposed </a:t>
            </a:r>
            <a:r>
              <a:rPr lang="en-US" dirty="0"/>
              <a:t>quench heaters layouts.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4. Assess on the proposed </a:t>
            </a:r>
            <a:r>
              <a:rPr lang="en-US" b="1" dirty="0">
                <a:solidFill>
                  <a:srgbClr val="FF0000"/>
                </a:solidFill>
              </a:rPr>
              <a:t>scenarios for 11 T production</a:t>
            </a:r>
          </a:p>
          <a:p>
            <a:r>
              <a:rPr lang="en-US" dirty="0"/>
              <a:t>c</a:t>
            </a:r>
            <a:r>
              <a:rPr lang="en-US" dirty="0" smtClean="0"/>
              <a:t>onsidering </a:t>
            </a:r>
            <a:r>
              <a:rPr lang="en-US" dirty="0"/>
              <a:t>the given boundary conditions of the LS2 milestones to be met, to assess what shall be the best technical strategy and/or mitigation actions which minimize risks on magnet performance.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11T MBH </a:t>
            </a:r>
            <a:r>
              <a:rPr lang="fr-FR" dirty="0" err="1"/>
              <a:t>Technical</a:t>
            </a:r>
            <a:r>
              <a:rPr lang="fr-FR" dirty="0"/>
              <a:t> Meeting, 11 </a:t>
            </a:r>
            <a:r>
              <a:rPr lang="fr-FR" dirty="0" err="1"/>
              <a:t>January</a:t>
            </a:r>
            <a:r>
              <a:rPr lang="fr-FR" dirty="0"/>
              <a:t>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701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Agenda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844824"/>
            <a:ext cx="8208472" cy="36028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08:30</a:t>
            </a:r>
            <a:r>
              <a:rPr lang="en-US" sz="1400" dirty="0">
                <a:solidFill>
                  <a:schemeClr val="tx1"/>
                </a:solidFill>
              </a:rPr>
              <a:t>→ 08:35 </a:t>
            </a:r>
            <a:r>
              <a:rPr lang="en-US" sz="1400" b="1" dirty="0" smtClean="0">
                <a:solidFill>
                  <a:schemeClr val="tx1"/>
                </a:solidFill>
              </a:rPr>
              <a:t>Introduction and objectives</a:t>
            </a:r>
            <a:r>
              <a:rPr lang="en-US" sz="1400" b="1" dirty="0">
                <a:solidFill>
                  <a:schemeClr val="tx1"/>
                </a:solidFill>
              </a:rPr>
              <a:t>,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Speaker</a:t>
            </a:r>
            <a:r>
              <a:rPr lang="en-US" sz="1400" dirty="0">
                <a:solidFill>
                  <a:schemeClr val="tx1"/>
                </a:solidFill>
              </a:rPr>
              <a:t>: Felix Rodriguez Mateos (CERN)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08:35→ </a:t>
            </a:r>
            <a:r>
              <a:rPr lang="en-US" sz="1400" dirty="0" smtClean="0">
                <a:solidFill>
                  <a:schemeClr val="tx1"/>
                </a:solidFill>
              </a:rPr>
              <a:t>09:05 </a:t>
            </a:r>
            <a:r>
              <a:rPr lang="en-US" sz="1400" b="1" dirty="0" smtClean="0">
                <a:solidFill>
                  <a:schemeClr val="tx1"/>
                </a:solidFill>
              </a:rPr>
              <a:t>Boundary conditions, coils insulation system design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</a:rPr>
              <a:t>and issues identification, </a:t>
            </a:r>
            <a:r>
              <a:rPr lang="en-US" sz="1400" dirty="0" smtClean="0">
                <a:solidFill>
                  <a:schemeClr val="tx1"/>
                </a:solidFill>
              </a:rPr>
              <a:t>Speaker</a:t>
            </a:r>
            <a:r>
              <a:rPr lang="en-US" sz="1400" dirty="0">
                <a:solidFill>
                  <a:schemeClr val="tx1"/>
                </a:solidFill>
              </a:rPr>
              <a:t>: Frederic </a:t>
            </a:r>
            <a:r>
              <a:rPr lang="en-US" sz="1400" dirty="0" err="1">
                <a:solidFill>
                  <a:schemeClr val="tx1"/>
                </a:solidFill>
              </a:rPr>
              <a:t>Savary</a:t>
            </a:r>
            <a:r>
              <a:rPr lang="en-US" sz="1400" dirty="0">
                <a:solidFill>
                  <a:schemeClr val="tx1"/>
                </a:solidFill>
              </a:rPr>
              <a:t> (CERN)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09:05</a:t>
            </a:r>
            <a:r>
              <a:rPr lang="en-US" sz="1400" dirty="0">
                <a:solidFill>
                  <a:schemeClr val="tx1"/>
                </a:solidFill>
              </a:rPr>
              <a:t>→ </a:t>
            </a:r>
            <a:r>
              <a:rPr lang="en-US" sz="1400" dirty="0" smtClean="0">
                <a:solidFill>
                  <a:schemeClr val="tx1"/>
                </a:solidFill>
              </a:rPr>
              <a:t>09:35 </a:t>
            </a:r>
            <a:r>
              <a:rPr lang="en-US" sz="1400" b="1" dirty="0" smtClean="0">
                <a:solidFill>
                  <a:schemeClr val="tx1"/>
                </a:solidFill>
              </a:rPr>
              <a:t>Quench </a:t>
            </a:r>
            <a:r>
              <a:rPr lang="en-US" sz="1400" b="1" dirty="0">
                <a:solidFill>
                  <a:schemeClr val="tx1"/>
                </a:solidFill>
              </a:rPr>
              <a:t>protection </a:t>
            </a:r>
            <a:r>
              <a:rPr lang="en-US" sz="1400" b="1" dirty="0" smtClean="0">
                <a:solidFill>
                  <a:schemeClr val="tx1"/>
                </a:solidFill>
              </a:rPr>
              <a:t>studies on </a:t>
            </a:r>
            <a:r>
              <a:rPr lang="en-US" sz="1400" b="1" dirty="0">
                <a:solidFill>
                  <a:schemeClr val="tx1"/>
                </a:solidFill>
              </a:rPr>
              <a:t>11T </a:t>
            </a:r>
            <a:r>
              <a:rPr lang="en-US" sz="1400" b="1" dirty="0" smtClean="0">
                <a:solidFill>
                  <a:schemeClr val="tx1"/>
                </a:solidFill>
              </a:rPr>
              <a:t>dipole and </a:t>
            </a:r>
            <a:r>
              <a:rPr lang="en-US" sz="1400" b="1" dirty="0">
                <a:solidFill>
                  <a:schemeClr val="tx1"/>
                </a:solidFill>
              </a:rPr>
              <a:t>comparison with test results,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Speaker</a:t>
            </a:r>
            <a:r>
              <a:rPr lang="en-US" sz="1400" dirty="0">
                <a:solidFill>
                  <a:schemeClr val="tx1"/>
                </a:solidFill>
              </a:rPr>
              <a:t>: Susana </a:t>
            </a:r>
            <a:r>
              <a:rPr lang="en-US" sz="1400" dirty="0" err="1">
                <a:solidFill>
                  <a:schemeClr val="tx1"/>
                </a:solidFill>
              </a:rPr>
              <a:t>Izquierdo</a:t>
            </a:r>
            <a:r>
              <a:rPr lang="en-US" sz="1400" dirty="0">
                <a:solidFill>
                  <a:schemeClr val="tx1"/>
                </a:solidFill>
              </a:rPr>
              <a:t> Bermudez (CERN)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09:35</a:t>
            </a:r>
            <a:r>
              <a:rPr lang="en-US" sz="1400" dirty="0">
                <a:solidFill>
                  <a:schemeClr val="tx1"/>
                </a:solidFill>
              </a:rPr>
              <a:t> → </a:t>
            </a:r>
            <a:r>
              <a:rPr lang="en-US" sz="1400" dirty="0" smtClean="0">
                <a:solidFill>
                  <a:schemeClr val="tx1"/>
                </a:solidFill>
              </a:rPr>
              <a:t>10:15</a:t>
            </a:r>
            <a:r>
              <a:rPr lang="en-US" sz="1400" dirty="0">
                <a:solidFill>
                  <a:schemeClr val="tx1"/>
                </a:solidFill>
              </a:rPr>
              <a:t> </a:t>
            </a:r>
            <a:r>
              <a:rPr lang="en-US" sz="1400" b="1" dirty="0">
                <a:solidFill>
                  <a:schemeClr val="tx1"/>
                </a:solidFill>
              </a:rPr>
              <a:t>Heater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design, manufacture and </a:t>
            </a:r>
            <a:r>
              <a:rPr lang="en-US" sz="1400" b="1" dirty="0" smtClean="0">
                <a:solidFill>
                  <a:schemeClr val="tx1"/>
                </a:solidFill>
              </a:rPr>
              <a:t>QC, </a:t>
            </a:r>
            <a:r>
              <a:rPr lang="en-US" sz="1400" dirty="0" smtClean="0">
                <a:solidFill>
                  <a:schemeClr val="tx1"/>
                </a:solidFill>
              </a:rPr>
              <a:t>Speaker</a:t>
            </a:r>
            <a:r>
              <a:rPr lang="en-US" sz="1400" dirty="0">
                <a:solidFill>
                  <a:schemeClr val="tx1"/>
                </a:solidFill>
              </a:rPr>
              <a:t>: Christian </a:t>
            </a:r>
            <a:r>
              <a:rPr lang="en-US" sz="1400" dirty="0" err="1">
                <a:solidFill>
                  <a:schemeClr val="tx1"/>
                </a:solidFill>
              </a:rPr>
              <a:t>Scheuerlein</a:t>
            </a:r>
            <a:r>
              <a:rPr lang="en-US" sz="1400" dirty="0">
                <a:solidFill>
                  <a:schemeClr val="tx1"/>
                </a:solidFill>
              </a:rPr>
              <a:t> (CERN)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 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10:15 </a:t>
            </a:r>
            <a:r>
              <a:rPr lang="en-US" sz="1400" dirty="0">
                <a:solidFill>
                  <a:schemeClr val="tx1"/>
                </a:solidFill>
              </a:rPr>
              <a:t>→ </a:t>
            </a:r>
            <a:r>
              <a:rPr lang="en-US" sz="1400" dirty="0" smtClean="0">
                <a:solidFill>
                  <a:schemeClr val="tx1"/>
                </a:solidFill>
              </a:rPr>
              <a:t>10:30 </a:t>
            </a:r>
            <a:r>
              <a:rPr lang="en-US" sz="1400" b="1" dirty="0">
                <a:solidFill>
                  <a:schemeClr val="tx1"/>
                </a:solidFill>
              </a:rPr>
              <a:t>Coffee </a:t>
            </a:r>
            <a:r>
              <a:rPr lang="en-US" sz="1400" b="1" dirty="0" smtClean="0">
                <a:solidFill>
                  <a:schemeClr val="tx1"/>
                </a:solidFill>
              </a:rPr>
              <a:t>break</a:t>
            </a:r>
            <a:endParaRPr lang="en-US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10:30</a:t>
            </a:r>
            <a:r>
              <a:rPr lang="en-US" sz="1400" dirty="0">
                <a:solidFill>
                  <a:schemeClr val="tx1"/>
                </a:solidFill>
              </a:rPr>
              <a:t> → </a:t>
            </a:r>
            <a:r>
              <a:rPr lang="en-US" sz="1400" dirty="0" smtClean="0">
                <a:solidFill>
                  <a:schemeClr val="tx1"/>
                </a:solidFill>
              </a:rPr>
              <a:t>11:10</a:t>
            </a:r>
            <a:r>
              <a:rPr lang="en-US" sz="1400" dirty="0">
                <a:solidFill>
                  <a:schemeClr val="tx1"/>
                </a:solidFill>
              </a:rPr>
              <a:t> </a:t>
            </a:r>
            <a:r>
              <a:rPr lang="en-US" sz="1400" b="1" dirty="0">
                <a:solidFill>
                  <a:schemeClr val="tx1"/>
                </a:solidFill>
              </a:rPr>
              <a:t>Heater implementation in </a:t>
            </a:r>
            <a:r>
              <a:rPr lang="en-US" sz="1400" b="1" dirty="0" smtClean="0">
                <a:solidFill>
                  <a:schemeClr val="tx1"/>
                </a:solidFill>
              </a:rPr>
              <a:t>coils (baseline), </a:t>
            </a:r>
            <a:r>
              <a:rPr lang="en-US" sz="1400" dirty="0" smtClean="0">
                <a:solidFill>
                  <a:schemeClr val="tx1"/>
                </a:solidFill>
              </a:rPr>
              <a:t>Speaker</a:t>
            </a:r>
            <a:r>
              <a:rPr lang="en-US" sz="1400" dirty="0">
                <a:solidFill>
                  <a:schemeClr val="tx1"/>
                </a:solidFill>
              </a:rPr>
              <a:t>: Frederic </a:t>
            </a:r>
            <a:r>
              <a:rPr lang="en-US" sz="1400" dirty="0" err="1">
                <a:solidFill>
                  <a:schemeClr val="tx1"/>
                </a:solidFill>
              </a:rPr>
              <a:t>Savary</a:t>
            </a:r>
            <a:r>
              <a:rPr lang="en-US" sz="1400" dirty="0">
                <a:solidFill>
                  <a:schemeClr val="tx1"/>
                </a:solidFill>
              </a:rPr>
              <a:t> (CERN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11T MBH </a:t>
            </a:r>
            <a:r>
              <a:rPr lang="fr-FR" dirty="0" err="1"/>
              <a:t>Technical</a:t>
            </a:r>
            <a:r>
              <a:rPr lang="fr-FR" dirty="0"/>
              <a:t> Meeting, 11 </a:t>
            </a:r>
            <a:r>
              <a:rPr lang="fr-FR" dirty="0" err="1"/>
              <a:t>January</a:t>
            </a:r>
            <a:r>
              <a:rPr lang="fr-FR" dirty="0"/>
              <a:t>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025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11:10→</a:t>
            </a:r>
            <a:r>
              <a:rPr lang="en-US" dirty="0">
                <a:solidFill>
                  <a:srgbClr val="000000"/>
                </a:solidFill>
              </a:rPr>
              <a:t> </a:t>
            </a:r>
            <a:r>
              <a:rPr lang="en-US" dirty="0" smtClean="0">
                <a:solidFill>
                  <a:srgbClr val="000000"/>
                </a:solidFill>
              </a:rPr>
              <a:t>11:35</a:t>
            </a:r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b="1" dirty="0">
                <a:solidFill>
                  <a:srgbClr val="000000"/>
                </a:solidFill>
              </a:rPr>
              <a:t>Electrical test baseline</a:t>
            </a:r>
            <a:r>
              <a:rPr lang="en-US" b="1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Speaker</a:t>
            </a:r>
            <a:r>
              <a:rPr lang="en-US" dirty="0">
                <a:solidFill>
                  <a:srgbClr val="000000"/>
                </a:solidFill>
              </a:rPr>
              <a:t>: Tiago Daniel </a:t>
            </a:r>
            <a:r>
              <a:rPr lang="en-US" dirty="0" err="1">
                <a:solidFill>
                  <a:srgbClr val="000000"/>
                </a:solidFill>
              </a:rPr>
              <a:t>Catalao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Rolhas</a:t>
            </a:r>
            <a:r>
              <a:rPr lang="en-US" dirty="0">
                <a:solidFill>
                  <a:srgbClr val="000000"/>
                </a:solidFill>
              </a:rPr>
              <a:t> Da Rosa 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 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11:35</a:t>
            </a:r>
            <a:r>
              <a:rPr lang="en-US" dirty="0">
                <a:solidFill>
                  <a:srgbClr val="000000"/>
                </a:solidFill>
              </a:rPr>
              <a:t> → </a:t>
            </a:r>
            <a:r>
              <a:rPr lang="en-US" dirty="0" smtClean="0">
                <a:solidFill>
                  <a:srgbClr val="000000"/>
                </a:solidFill>
              </a:rPr>
              <a:t>12:10</a:t>
            </a:r>
            <a:r>
              <a:rPr lang="en-US" dirty="0">
                <a:solidFill>
                  <a:srgbClr val="000000"/>
                </a:solidFill>
              </a:rPr>
              <a:t> </a:t>
            </a:r>
            <a:r>
              <a:rPr lang="en-US" b="1" dirty="0">
                <a:solidFill>
                  <a:srgbClr val="000000"/>
                </a:solidFill>
              </a:rPr>
              <a:t>Electrical tests and </a:t>
            </a:r>
            <a:r>
              <a:rPr lang="en-US" b="1" dirty="0" smtClean="0">
                <a:solidFill>
                  <a:srgbClr val="000000"/>
                </a:solidFill>
              </a:rPr>
              <a:t>root-cause analysis </a:t>
            </a:r>
            <a:r>
              <a:rPr lang="en-US" b="1" dirty="0">
                <a:solidFill>
                  <a:srgbClr val="000000"/>
                </a:solidFill>
              </a:rPr>
              <a:t>of faults</a:t>
            </a:r>
            <a:r>
              <a:rPr lang="en-US" b="1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Speaker</a:t>
            </a:r>
            <a:r>
              <a:rPr lang="en-US" dirty="0">
                <a:solidFill>
                  <a:srgbClr val="000000"/>
                </a:solidFill>
              </a:rPr>
              <a:t>: Jan </a:t>
            </a:r>
            <a:r>
              <a:rPr lang="en-US" dirty="0" smtClean="0">
                <a:solidFill>
                  <a:srgbClr val="000000"/>
                </a:solidFill>
              </a:rPr>
              <a:t>Petrik 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12:</a:t>
            </a:r>
            <a:r>
              <a:rPr lang="en-US" dirty="0" smtClean="0">
                <a:solidFill>
                  <a:srgbClr val="000000"/>
                </a:solidFill>
              </a:rPr>
              <a:t>10 </a:t>
            </a:r>
            <a:r>
              <a:rPr lang="en-US" dirty="0">
                <a:solidFill>
                  <a:srgbClr val="000000"/>
                </a:solidFill>
              </a:rPr>
              <a:t> → </a:t>
            </a:r>
            <a:r>
              <a:rPr lang="en-US" dirty="0" smtClean="0">
                <a:solidFill>
                  <a:srgbClr val="000000"/>
                </a:solidFill>
              </a:rPr>
              <a:t>12:20 </a:t>
            </a:r>
            <a:r>
              <a:rPr lang="en-GB" b="1" dirty="0" smtClean="0">
                <a:solidFill>
                  <a:srgbClr val="000000"/>
                </a:solidFill>
              </a:rPr>
              <a:t>SP109 </a:t>
            </a:r>
            <a:r>
              <a:rPr lang="en-GB" b="1" dirty="0">
                <a:solidFill>
                  <a:srgbClr val="000000"/>
                </a:solidFill>
              </a:rPr>
              <a:t>endurance test results, investigation of HV test station </a:t>
            </a:r>
            <a:r>
              <a:rPr lang="en-GB" b="1" dirty="0" smtClean="0">
                <a:solidFill>
                  <a:srgbClr val="000000"/>
                </a:solidFill>
              </a:rPr>
              <a:t>limits,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 Speaker: </a:t>
            </a:r>
            <a:r>
              <a:rPr lang="en-US" dirty="0" smtClean="0">
                <a:solidFill>
                  <a:srgbClr val="000000"/>
                </a:solidFill>
              </a:rPr>
              <a:t>Gerard Willering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12:20</a:t>
            </a:r>
            <a:r>
              <a:rPr lang="en-US" dirty="0">
                <a:solidFill>
                  <a:srgbClr val="000000"/>
                </a:solidFill>
              </a:rPr>
              <a:t> → </a:t>
            </a:r>
            <a:r>
              <a:rPr lang="en-US" dirty="0" smtClean="0">
                <a:solidFill>
                  <a:srgbClr val="000000"/>
                </a:solidFill>
              </a:rPr>
              <a:t>12:35</a:t>
            </a:r>
            <a:r>
              <a:rPr lang="en-US" dirty="0">
                <a:solidFill>
                  <a:srgbClr val="000000"/>
                </a:solidFill>
              </a:rPr>
              <a:t>	 Discussion</a:t>
            </a:r>
            <a:r>
              <a:rPr lang="en-US" b="1" dirty="0">
                <a:solidFill>
                  <a:srgbClr val="000000"/>
                </a:solidFill>
              </a:rPr>
              <a:t>,</a:t>
            </a:r>
            <a:r>
              <a:rPr lang="en-US" dirty="0">
                <a:solidFill>
                  <a:srgbClr val="000000"/>
                </a:solidFill>
              </a:rPr>
              <a:t> </a:t>
            </a:r>
            <a:r>
              <a:rPr lang="en-US" dirty="0" smtClean="0">
                <a:solidFill>
                  <a:srgbClr val="000000"/>
                </a:solidFill>
              </a:rPr>
              <a:t>15m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00"/>
                </a:solidFill>
              </a:rPr>
              <a:t> 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00"/>
                </a:solidFill>
              </a:rPr>
              <a:t>Lunch </a:t>
            </a:r>
            <a:r>
              <a:rPr lang="en-US" b="1" dirty="0" smtClean="0">
                <a:solidFill>
                  <a:srgbClr val="000000"/>
                </a:solidFill>
              </a:rPr>
              <a:t>break ( closed session, Panel lunch)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 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13:30 → 14</a:t>
            </a:r>
            <a:r>
              <a:rPr lang="en-US" dirty="0" smtClean="0">
                <a:solidFill>
                  <a:srgbClr val="000000"/>
                </a:solidFill>
              </a:rPr>
              <a:t>:10</a:t>
            </a:r>
            <a:r>
              <a:rPr lang="en-US" dirty="0">
                <a:solidFill>
                  <a:srgbClr val="000000"/>
                </a:solidFill>
              </a:rPr>
              <a:t> </a:t>
            </a:r>
            <a:r>
              <a:rPr lang="en-US" b="1" dirty="0">
                <a:solidFill>
                  <a:srgbClr val="000000"/>
                </a:solidFill>
              </a:rPr>
              <a:t>Possible scenarios for 11 T production, </a:t>
            </a:r>
            <a:r>
              <a:rPr lang="en-US" dirty="0" smtClean="0">
                <a:solidFill>
                  <a:srgbClr val="000000"/>
                </a:solidFill>
              </a:rPr>
              <a:t>Speaker</a:t>
            </a:r>
            <a:r>
              <a:rPr lang="en-US" dirty="0">
                <a:solidFill>
                  <a:srgbClr val="000000"/>
                </a:solidFill>
              </a:rPr>
              <a:t>: Frederic Savary (CERN)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 </a:t>
            </a: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14</a:t>
            </a:r>
            <a:r>
              <a:rPr lang="en-US" dirty="0">
                <a:solidFill>
                  <a:srgbClr val="000000"/>
                </a:solidFill>
              </a:rPr>
              <a:t>:10 → 14:40	 </a:t>
            </a:r>
            <a:r>
              <a:rPr lang="en-US" b="1" dirty="0">
                <a:solidFill>
                  <a:srgbClr val="000000"/>
                </a:solidFill>
              </a:rPr>
              <a:t>Open discussion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 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14:40 → </a:t>
            </a:r>
            <a:r>
              <a:rPr lang="en-US" dirty="0" smtClean="0">
                <a:solidFill>
                  <a:srgbClr val="000000"/>
                </a:solidFill>
              </a:rPr>
              <a:t>17:30</a:t>
            </a:r>
            <a:r>
              <a:rPr lang="en-US" dirty="0">
                <a:solidFill>
                  <a:srgbClr val="000000"/>
                </a:solidFill>
              </a:rPr>
              <a:t> </a:t>
            </a:r>
            <a:r>
              <a:rPr lang="en-US" b="1" dirty="0">
                <a:solidFill>
                  <a:srgbClr val="000000"/>
                </a:solidFill>
              </a:rPr>
              <a:t>Closed </a:t>
            </a:r>
            <a:r>
              <a:rPr lang="en-US" b="1" dirty="0" smtClean="0">
                <a:solidFill>
                  <a:srgbClr val="000000"/>
                </a:solidFill>
              </a:rPr>
              <a:t>session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2171700" lvl="5" indent="0">
              <a:buNone/>
            </a:pPr>
            <a:r>
              <a:rPr lang="en-US" sz="3600" strike="sngStrike" dirty="0">
                <a:solidFill>
                  <a:srgbClr val="000000"/>
                </a:solidFill>
              </a:rPr>
              <a:t>17:30 → </a:t>
            </a:r>
            <a:r>
              <a:rPr lang="en-US" sz="3600" strike="sngStrike" dirty="0" smtClean="0">
                <a:solidFill>
                  <a:srgbClr val="000000"/>
                </a:solidFill>
              </a:rPr>
              <a:t>18:00</a:t>
            </a:r>
            <a:r>
              <a:rPr lang="en-US" sz="3600" strike="sngStrike" dirty="0">
                <a:solidFill>
                  <a:srgbClr val="000000"/>
                </a:solidFill>
              </a:rPr>
              <a:t> </a:t>
            </a:r>
            <a:r>
              <a:rPr lang="en-US" sz="3600" b="1" strike="sngStrike" dirty="0">
                <a:solidFill>
                  <a:srgbClr val="000000"/>
                </a:solidFill>
              </a:rPr>
              <a:t>Close </a:t>
            </a:r>
            <a:r>
              <a:rPr lang="en-US" sz="3600" b="1" strike="sngStrike" dirty="0" smtClean="0">
                <a:solidFill>
                  <a:srgbClr val="000000"/>
                </a:solidFill>
              </a:rPr>
              <a:t>out </a:t>
            </a:r>
            <a:r>
              <a:rPr lang="en-US" sz="3600" b="1" dirty="0" smtClean="0">
                <a:solidFill>
                  <a:srgbClr val="000000"/>
                </a:solidFill>
              </a:rPr>
              <a:t>(postponed)</a:t>
            </a:r>
            <a:endParaRPr lang="en-US" sz="3600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11T MBH </a:t>
            </a:r>
            <a:r>
              <a:rPr lang="fr-FR" dirty="0" err="1"/>
              <a:t>Technical</a:t>
            </a:r>
            <a:r>
              <a:rPr lang="fr-FR" dirty="0"/>
              <a:t> Meeting, 11 </a:t>
            </a:r>
            <a:r>
              <a:rPr lang="fr-FR" dirty="0" err="1"/>
              <a:t>January</a:t>
            </a:r>
            <a:r>
              <a:rPr lang="fr-FR" dirty="0"/>
              <a:t>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920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9269</TotalTime>
  <Words>347</Words>
  <Application>Microsoft Macintosh PowerPoint</Application>
  <PresentationFormat>On-screen Show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Technical Meeting on Quench Protection Heaters and Electrical Tests of the 11 T Dipole</vt:lpstr>
      <vt:lpstr>Questions to Panel (1)</vt:lpstr>
      <vt:lpstr>Questions to Panel (2)</vt:lpstr>
      <vt:lpstr>Questions to Panel (3)</vt:lpstr>
      <vt:lpstr>Agenda (1)</vt:lpstr>
      <vt:lpstr>Agenda (2)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Felix Rodriguez Mateos</cp:lastModifiedBy>
  <cp:revision>239</cp:revision>
  <cp:lastPrinted>2018-09-21T16:10:12Z</cp:lastPrinted>
  <dcterms:created xsi:type="dcterms:W3CDTF">2016-08-24T12:27:25Z</dcterms:created>
  <dcterms:modified xsi:type="dcterms:W3CDTF">2019-01-20T18:28:07Z</dcterms:modified>
</cp:coreProperties>
</file>