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6">
  <p:sldMasterIdLst>
    <p:sldMasterId id="2147483648" r:id="rId4"/>
  </p:sldMasterIdLst>
  <p:notesMasterIdLst>
    <p:notesMasterId r:id="rId38"/>
  </p:notesMasterIdLst>
  <p:handoutMasterIdLst>
    <p:handoutMasterId r:id="rId39"/>
  </p:handoutMasterIdLst>
  <p:sldIdLst>
    <p:sldId id="318" r:id="rId5"/>
    <p:sldId id="714" r:id="rId6"/>
    <p:sldId id="722" r:id="rId7"/>
    <p:sldId id="701" r:id="rId8"/>
    <p:sldId id="674" r:id="rId9"/>
    <p:sldId id="705" r:id="rId10"/>
    <p:sldId id="704" r:id="rId11"/>
    <p:sldId id="712" r:id="rId12"/>
    <p:sldId id="672" r:id="rId13"/>
    <p:sldId id="699" r:id="rId14"/>
    <p:sldId id="724" r:id="rId15"/>
    <p:sldId id="706" r:id="rId16"/>
    <p:sldId id="707" r:id="rId17"/>
    <p:sldId id="708" r:id="rId18"/>
    <p:sldId id="677" r:id="rId19"/>
    <p:sldId id="717" r:id="rId20"/>
    <p:sldId id="688" r:id="rId21"/>
    <p:sldId id="687" r:id="rId22"/>
    <p:sldId id="689" r:id="rId23"/>
    <p:sldId id="698" r:id="rId24"/>
    <p:sldId id="719" r:id="rId25"/>
    <p:sldId id="723" r:id="rId26"/>
    <p:sldId id="721" r:id="rId27"/>
    <p:sldId id="693" r:id="rId28"/>
    <p:sldId id="696" r:id="rId29"/>
    <p:sldId id="679" r:id="rId30"/>
    <p:sldId id="691" r:id="rId31"/>
    <p:sldId id="720" r:id="rId32"/>
    <p:sldId id="716" r:id="rId33"/>
    <p:sldId id="713" r:id="rId34"/>
    <p:sldId id="702" r:id="rId35"/>
    <p:sldId id="703" r:id="rId36"/>
    <p:sldId id="711" r:id="rId37"/>
  </p:sldIdLst>
  <p:sldSz cx="9144000" cy="6858000" type="screen4x3"/>
  <p:notesSz cx="6858000" cy="92964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00"/>
    <a:srgbClr val="0066FF"/>
    <a:srgbClr val="FF00FF"/>
    <a:srgbClr val="000099"/>
    <a:srgbClr val="CCFFCC"/>
    <a:srgbClr val="3366FF"/>
    <a:srgbClr val="FFFF66"/>
    <a:srgbClr val="00FF00"/>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36" autoAdjust="0"/>
    <p:restoredTop sz="82770" autoAdjust="0"/>
  </p:normalViewPr>
  <p:slideViewPr>
    <p:cSldViewPr snapToObjects="1" showGuides="1">
      <p:cViewPr>
        <p:scale>
          <a:sx n="100" d="100"/>
          <a:sy n="100" d="100"/>
        </p:scale>
        <p:origin x="1230" y="276"/>
      </p:cViewPr>
      <p:guideLst>
        <p:guide orient="horz" pos="4080"/>
        <p:guide pos="2880"/>
      </p:guideLst>
    </p:cSldViewPr>
  </p:slideViewPr>
  <p:outlineViewPr>
    <p:cViewPr>
      <p:scale>
        <a:sx n="33" d="100"/>
        <a:sy n="33" d="100"/>
      </p:scale>
      <p:origin x="0" y="0"/>
    </p:cViewPr>
  </p:outlineViewPr>
  <p:notesTextViewPr>
    <p:cViewPr>
      <p:scale>
        <a:sx n="25" d="100"/>
        <a:sy n="25"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4" y="0"/>
            <a:ext cx="2971800" cy="464820"/>
          </a:xfrm>
          <a:prstGeom prst="rect">
            <a:avLst/>
          </a:prstGeom>
        </p:spPr>
        <p:txBody>
          <a:bodyPr vert="horz" lIns="91440" tIns="45720" rIns="91440" bIns="45720" rtlCol="0"/>
          <a:lstStyle>
            <a:lvl1pPr algn="r">
              <a:defRPr sz="1200"/>
            </a:lvl1pPr>
          </a:lstStyle>
          <a:p>
            <a:fld id="{B3F5CDDF-3246-6843-A314-FDDEB3F3DF8E}" type="datetimeFigureOut">
              <a:rPr lang="fr-FR" smtClean="0"/>
              <a:pPr/>
              <a:t>09/01/2019</a:t>
            </a:fld>
            <a:endParaRPr lang="fr-FR"/>
          </a:p>
        </p:txBody>
      </p:sp>
      <p:sp>
        <p:nvSpPr>
          <p:cNvPr id="4" name="Espace réservé du pied de page 3"/>
          <p:cNvSpPr>
            <a:spLocks noGrp="1"/>
          </p:cNvSpPr>
          <p:nvPr>
            <p:ph type="ftr" sz="quarter" idx="2"/>
          </p:nvPr>
        </p:nvSpPr>
        <p:spPr>
          <a:xfrm>
            <a:off x="0" y="8829968"/>
            <a:ext cx="2971800" cy="46482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4" y="8829968"/>
            <a:ext cx="2971800" cy="46482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4" y="0"/>
            <a:ext cx="2971800" cy="464820"/>
          </a:xfrm>
          <a:prstGeom prst="rect">
            <a:avLst/>
          </a:prstGeom>
        </p:spPr>
        <p:txBody>
          <a:bodyPr vert="horz" lIns="91440" tIns="45720" rIns="91440" bIns="45720" rtlCol="0"/>
          <a:lstStyle>
            <a:lvl1pPr algn="r">
              <a:defRPr sz="1200"/>
            </a:lvl1pPr>
          </a:lstStyle>
          <a:p>
            <a:fld id="{781D8F6D-3354-BF4D-834B-467E3215D30A}" type="datetimeFigureOut">
              <a:rPr lang="fr-FR" smtClean="0"/>
              <a:pPr/>
              <a:t>09/01/2019</a:t>
            </a:fld>
            <a:endParaRPr lang="fr-FR"/>
          </a:p>
        </p:txBody>
      </p:sp>
      <p:sp>
        <p:nvSpPr>
          <p:cNvPr id="4" name="Espace réservé de l'image des diapositives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1" y="4415791"/>
            <a:ext cx="5486400" cy="4183381"/>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829968"/>
            <a:ext cx="2971800" cy="46482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4" y="8829968"/>
            <a:ext cx="2971800" cy="46482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10</a:t>
            </a:fld>
            <a:endParaRPr lang="fr-FR"/>
          </a:p>
        </p:txBody>
      </p:sp>
    </p:spTree>
    <p:extLst>
      <p:ext uri="{BB962C8B-B14F-4D97-AF65-F5344CB8AC3E}">
        <p14:creationId xmlns:p14="http://schemas.microsoft.com/office/powerpoint/2010/main" val="13380665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es-ES" dirty="0" smtClean="0"/>
              <a:t>Susana Izquierdo Bermudez, </a:t>
            </a:r>
            <a:r>
              <a:rPr lang="en-GB" dirty="0" smtClean="0"/>
              <a:t>HL-MCF Meeting #3</a:t>
            </a:r>
            <a:endParaRPr lang="en-GB"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
        <p:nvSpPr>
          <p:cNvPr id="11" name="Espace réservé du pied de page 5"/>
          <p:cNvSpPr>
            <a:spLocks noGrp="1"/>
          </p:cNvSpPr>
          <p:nvPr>
            <p:ph type="ftr" sz="quarter" idx="11"/>
          </p:nvPr>
        </p:nvSpPr>
        <p:spPr>
          <a:xfrm>
            <a:off x="1981200" y="6356350"/>
            <a:ext cx="6550800" cy="360000"/>
          </a:xfrm>
        </p:spPr>
        <p:txBody>
          <a:bodyPr/>
          <a:lstStyle/>
          <a:p>
            <a:pPr algn="ctr"/>
            <a:r>
              <a:rPr lang="es-ES" dirty="0" smtClean="0"/>
              <a:t>Susana Izquierdo Bermudez</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dirty="0" smtClean="0"/>
              <a:t>Slide title – line 1 – Arial 30 </a:t>
            </a:r>
            <a:r>
              <a:rPr lang="en-GB" noProof="0" dirty="0" err="1" smtClean="0"/>
              <a:t>pt</a:t>
            </a:r>
            <a:r>
              <a:rPr lang="en-GB" noProof="0" dirty="0" smtClean="0"/>
              <a:t> – </a:t>
            </a:r>
            <a:r>
              <a:rPr lang="en-GB" noProof="0" dirty="0" err="1" smtClean="0"/>
              <a:t>HiLumi</a:t>
            </a:r>
            <a:r>
              <a:rPr lang="en-GB" noProof="0" dirty="0" smtClean="0"/>
              <a:t> blue</a:t>
            </a:r>
            <a:br>
              <a:rPr lang="en-GB" noProof="0" dirty="0" smtClean="0"/>
            </a:br>
            <a:r>
              <a:rPr lang="en-GB" noProof="0" dirty="0" smtClean="0"/>
              <a:t>Slide title – line 2 – Arial 30 </a:t>
            </a:r>
            <a:r>
              <a:rPr lang="en-GB" noProof="0" dirty="0" err="1" smtClean="0"/>
              <a:t>pt</a:t>
            </a:r>
            <a:r>
              <a:rPr lang="en-GB" noProof="0" dirty="0" smtClean="0"/>
              <a:t> – </a:t>
            </a:r>
            <a:r>
              <a:rPr lang="en-GB" noProof="0" dirty="0" err="1" smtClean="0"/>
              <a:t>HiLumi</a:t>
            </a:r>
            <a:r>
              <a:rPr lang="en-GB" noProof="0" dirty="0" smtClean="0"/>
              <a:t> blue</a:t>
            </a:r>
            <a:endParaRPr lang="en-GB" noProof="0" dirty="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es-ES" noProof="0" smtClean="0"/>
              <a:t>Susana Izquierdo Bermudez, MQXF Review, June 2016</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a:xfrm>
            <a:off x="1905000" y="6356350"/>
            <a:ext cx="6627000" cy="360000"/>
          </a:xfrm>
        </p:spPr>
        <p:txBody>
          <a:bodyPr/>
          <a:lstStyle/>
          <a:p>
            <a:r>
              <a:rPr lang="es-ES" noProof="0" dirty="0" smtClean="0"/>
              <a:t>Susana Izquierdo Bermudez</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
        <p:nvSpPr>
          <p:cNvPr id="11" name="Espace réservé du contenu 3"/>
          <p:cNvSpPr>
            <a:spLocks noGrp="1"/>
          </p:cNvSpPr>
          <p:nvPr>
            <p:ph sz="half" idx="2" hasCustomPrompt="1"/>
          </p:nvPr>
        </p:nvSpPr>
        <p:spPr>
          <a:xfrm>
            <a:off x="35868" y="34702"/>
            <a:ext cx="4468638" cy="31062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12" name="Espace réservé du contenu 3"/>
          <p:cNvSpPr>
            <a:spLocks noGrp="1"/>
          </p:cNvSpPr>
          <p:nvPr>
            <p:ph sz="half" idx="13" hasCustomPrompt="1"/>
          </p:nvPr>
        </p:nvSpPr>
        <p:spPr>
          <a:xfrm>
            <a:off x="35868" y="3293368"/>
            <a:ext cx="4468638" cy="31062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13" name="Espace réservé du contenu 3"/>
          <p:cNvSpPr>
            <a:spLocks noGrp="1"/>
          </p:cNvSpPr>
          <p:nvPr>
            <p:ph sz="half" idx="14" hasCustomPrompt="1"/>
          </p:nvPr>
        </p:nvSpPr>
        <p:spPr>
          <a:xfrm>
            <a:off x="4578162" y="34702"/>
            <a:ext cx="4468638" cy="31062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14" name="Espace réservé du contenu 3"/>
          <p:cNvSpPr>
            <a:spLocks noGrp="1"/>
          </p:cNvSpPr>
          <p:nvPr>
            <p:ph sz="half" idx="15" hasCustomPrompt="1"/>
          </p:nvPr>
        </p:nvSpPr>
        <p:spPr>
          <a:xfrm>
            <a:off x="4578162" y="3293368"/>
            <a:ext cx="4468638" cy="31062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s-ES" noProof="0" smtClean="0"/>
              <a:t>Susana Izquierdo Bermudez, MQXF Review, June 2016</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s-ES" noProof="0" smtClean="0"/>
              <a:t>Susana Izquierdo Bermudez, MQXF Review, June 2016</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6356350"/>
            <a:ext cx="6440400" cy="360000"/>
          </a:xfrm>
        </p:spPr>
        <p:txBody>
          <a:bodyPr/>
          <a:lstStyle/>
          <a:p>
            <a:r>
              <a:rPr lang="es-ES" noProof="0" smtClean="0"/>
              <a:t>Susana Izquierdo Bermudez, MQXF Review, June 2016</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s-ES" noProof="0" smtClean="0"/>
              <a:t>Susana Izquierdo Bermudez, MQXF Review, June 2016</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space.cern.ch/HiLumi/WP11/Shared%20Documents/tested_magnet_parameters.xlsx?Web=1"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hyperlink" Target="https://edms.cern.ch/document/2026033/1"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hyperlink" Target="https://indico.cern.ch/event/549979/contributions/2263234/"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GB" dirty="0" smtClean="0"/>
              <a:t>Quench protection studies on 11 T dipole and comparison with test results</a:t>
            </a:r>
            <a:endParaRPr lang="en-GB" dirty="0"/>
          </a:p>
        </p:txBody>
      </p:sp>
      <p:sp>
        <p:nvSpPr>
          <p:cNvPr id="3" name="Subtitle 2"/>
          <p:cNvSpPr>
            <a:spLocks noGrp="1"/>
          </p:cNvSpPr>
          <p:nvPr>
            <p:ph type="subTitle" idx="1"/>
          </p:nvPr>
        </p:nvSpPr>
        <p:spPr>
          <a:xfrm>
            <a:off x="683568" y="4005064"/>
            <a:ext cx="7331546" cy="1739628"/>
          </a:xfrm>
        </p:spPr>
        <p:txBody>
          <a:bodyPr>
            <a:normAutofit fontScale="85000" lnSpcReduction="20000"/>
          </a:bodyPr>
          <a:lstStyle/>
          <a:p>
            <a:r>
              <a:rPr lang="en-US" sz="2400" u="sng" dirty="0" smtClean="0"/>
              <a:t>Susana Izquierdo </a:t>
            </a:r>
            <a:r>
              <a:rPr lang="en-US" sz="2400" u="sng" dirty="0" smtClean="0"/>
              <a:t>Bermudez</a:t>
            </a:r>
            <a:r>
              <a:rPr lang="en-US" sz="2400" dirty="0" smtClean="0"/>
              <a:t>, Gerard Willering</a:t>
            </a:r>
          </a:p>
          <a:p>
            <a:endParaRPr lang="en-US" dirty="0" smtClean="0">
              <a:solidFill>
                <a:schemeClr val="tx1">
                  <a:lumMod val="50000"/>
                  <a:lumOff val="50000"/>
                </a:schemeClr>
              </a:solidFill>
            </a:endParaRPr>
          </a:p>
          <a:p>
            <a:r>
              <a:rPr lang="en-US" sz="1900" dirty="0" smtClean="0">
                <a:solidFill>
                  <a:schemeClr val="tx1">
                    <a:lumMod val="50000"/>
                    <a:lumOff val="50000"/>
                  </a:schemeClr>
                </a:solidFill>
              </a:rPr>
              <a:t>Acknowledgement for discussions and contributions: </a:t>
            </a:r>
          </a:p>
          <a:p>
            <a:r>
              <a:rPr lang="en-US" sz="1900" dirty="0" smtClean="0">
                <a:solidFill>
                  <a:schemeClr val="tx1">
                    <a:lumMod val="50000"/>
                    <a:lumOff val="50000"/>
                  </a:schemeClr>
                </a:solidFill>
              </a:rPr>
              <a:t>Luca Bottura, </a:t>
            </a:r>
            <a:r>
              <a:rPr lang="en-GB" altLang="en-US" sz="1900" dirty="0" bmk="_Ref475375292">
                <a:solidFill>
                  <a:schemeClr val="tx1">
                    <a:lumMod val="50000"/>
                    <a:lumOff val="50000"/>
                  </a:schemeClr>
                </a:solidFill>
              </a:rPr>
              <a:t>Franco Julio Mangiarotti, </a:t>
            </a:r>
            <a:r>
              <a:rPr lang="en-GB" altLang="en-US" sz="1900" dirty="0" smtClean="0" bmk="_Ref475375292">
                <a:solidFill>
                  <a:schemeClr val="tx1">
                    <a:lumMod val="50000"/>
                    <a:lumOff val="50000"/>
                  </a:schemeClr>
                </a:solidFill>
              </a:rPr>
              <a:t>Alejandro </a:t>
            </a:r>
            <a:r>
              <a:rPr lang="en-GB" altLang="en-US" sz="1900" dirty="0" bmk="_Ref475375292">
                <a:solidFill>
                  <a:schemeClr val="tx1">
                    <a:lumMod val="50000"/>
                    <a:lumOff val="50000"/>
                  </a:schemeClr>
                </a:solidFill>
              </a:rPr>
              <a:t>Fernandez Navarro, </a:t>
            </a:r>
            <a:r>
              <a:rPr lang="en-US" sz="1900" dirty="0" smtClean="0">
                <a:solidFill>
                  <a:schemeClr val="tx1">
                    <a:lumMod val="50000"/>
                    <a:lumOff val="50000"/>
                  </a:schemeClr>
                </a:solidFill>
              </a:rPr>
              <a:t>Ludovic Grand Clement</a:t>
            </a:r>
            <a:r>
              <a:rPr lang="en-US" sz="1900" dirty="0">
                <a:solidFill>
                  <a:schemeClr val="tx1">
                    <a:lumMod val="50000"/>
                    <a:lumOff val="50000"/>
                  </a:schemeClr>
                </a:solidFill>
              </a:rPr>
              <a:t>, Fernando Menendez Camara, </a:t>
            </a:r>
            <a:r>
              <a:rPr lang="en-US" sz="1900" dirty="0" smtClean="0">
                <a:solidFill>
                  <a:schemeClr val="tx1">
                    <a:lumMod val="50000"/>
                    <a:lumOff val="50000"/>
                  </a:schemeClr>
                </a:solidFill>
              </a:rPr>
              <a:t>Francois </a:t>
            </a:r>
            <a:r>
              <a:rPr lang="en-US" sz="1900" dirty="0">
                <a:solidFill>
                  <a:schemeClr val="tx1">
                    <a:lumMod val="50000"/>
                    <a:lumOff val="50000"/>
                  </a:schemeClr>
                </a:solidFill>
              </a:rPr>
              <a:t>Olivier Pincot, Felix </a:t>
            </a:r>
            <a:r>
              <a:rPr lang="en-US" sz="1900" dirty="0" smtClean="0">
                <a:solidFill>
                  <a:schemeClr val="tx1">
                    <a:lumMod val="50000"/>
                    <a:lumOff val="50000"/>
                  </a:schemeClr>
                </a:solidFill>
              </a:rPr>
              <a:t>Rodriguez Mateos, Frederic Savary</a:t>
            </a:r>
            <a:r>
              <a:rPr lang="en-US" sz="1900" dirty="0">
                <a:solidFill>
                  <a:schemeClr val="tx1">
                    <a:lumMod val="50000"/>
                    <a:lumOff val="50000"/>
                  </a:schemeClr>
                </a:solidFill>
              </a:rPr>
              <a:t>, Juan Carlos Perez, Jan </a:t>
            </a:r>
            <a:r>
              <a:rPr lang="en-US" sz="1900" dirty="0" smtClean="0">
                <a:solidFill>
                  <a:schemeClr val="tx1">
                    <a:lumMod val="50000"/>
                    <a:lumOff val="50000"/>
                  </a:schemeClr>
                </a:solidFill>
              </a:rPr>
              <a:t>Petrik, Christian Scheuerlein, </a:t>
            </a:r>
            <a:r>
              <a:rPr lang="en-GB" altLang="en-US" sz="1900" dirty="0" smtClean="0" bmk="_Ref475375292">
                <a:solidFill>
                  <a:schemeClr val="tx1">
                    <a:lumMod val="50000"/>
                    <a:lumOff val="50000"/>
                  </a:schemeClr>
                </a:solidFill>
              </a:rPr>
              <a:t>Emmanuele Ravaioli, Michal Maciejewski.</a:t>
            </a:r>
            <a:endParaRPr lang="en-US" sz="1900" dirty="0">
              <a:solidFill>
                <a:schemeClr val="tx1">
                  <a:lumMod val="50000"/>
                  <a:lumOff val="50000"/>
                </a:schemeClr>
              </a:solidFill>
            </a:endParaRPr>
          </a:p>
        </p:txBody>
      </p:sp>
      <p:sp>
        <p:nvSpPr>
          <p:cNvPr id="4" name="Text Placeholder 3"/>
          <p:cNvSpPr>
            <a:spLocks noGrp="1"/>
          </p:cNvSpPr>
          <p:nvPr>
            <p:ph type="body" sz="quarter" idx="14"/>
          </p:nvPr>
        </p:nvSpPr>
        <p:spPr>
          <a:xfrm>
            <a:off x="1371600" y="6073775"/>
            <a:ext cx="6480000" cy="349250"/>
          </a:xfrm>
        </p:spPr>
        <p:txBody>
          <a:bodyPr>
            <a:normAutofit fontScale="85000" lnSpcReduction="10000"/>
          </a:bodyPr>
          <a:lstStyle/>
          <a:p>
            <a:r>
              <a:rPr lang="en-US" dirty="0" smtClean="0"/>
              <a:t>CERN. 11/01/2019. Review of 11 T dipole quench protection and electrical tests</a:t>
            </a:r>
            <a:endParaRPr lang="en-GB" dirty="0"/>
          </a:p>
        </p:txBody>
      </p:sp>
    </p:spTree>
    <p:extLst>
      <p:ext uri="{BB962C8B-B14F-4D97-AF65-F5344CB8AC3E}">
        <p14:creationId xmlns:p14="http://schemas.microsoft.com/office/powerpoint/2010/main" val="42806686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3207037"/>
            <a:ext cx="9144000" cy="3744416"/>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612000" y="91152"/>
            <a:ext cx="7920000" cy="720000"/>
          </a:xfrm>
        </p:spPr>
        <p:txBody>
          <a:bodyPr/>
          <a:lstStyle/>
          <a:p>
            <a:r>
              <a:rPr lang="en-US" dirty="0" smtClean="0"/>
              <a:t>Overview on </a:t>
            </a:r>
            <a:r>
              <a:rPr lang="en-US" dirty="0" smtClean="0"/>
              <a:t>short model magnets </a:t>
            </a:r>
            <a:r>
              <a:rPr lang="en-US" dirty="0" smtClean="0"/>
              <a:t>tested</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10</a:t>
            </a:fld>
            <a:endParaRPr lang="fr-FR"/>
          </a:p>
        </p:txBody>
      </p:sp>
      <p:graphicFrame>
        <p:nvGraphicFramePr>
          <p:cNvPr id="7" name="Table 6"/>
          <p:cNvGraphicFramePr>
            <a:graphicFrameLocks noGrp="1"/>
          </p:cNvGraphicFramePr>
          <p:nvPr>
            <p:extLst>
              <p:ext uri="{D42A27DB-BD31-4B8C-83A1-F6EECF244321}">
                <p14:modId xmlns:p14="http://schemas.microsoft.com/office/powerpoint/2010/main" val="2301238625"/>
              </p:ext>
            </p:extLst>
          </p:nvPr>
        </p:nvGraphicFramePr>
        <p:xfrm>
          <a:off x="399745" y="902756"/>
          <a:ext cx="8267459" cy="5327904"/>
        </p:xfrm>
        <a:graphic>
          <a:graphicData uri="http://schemas.openxmlformats.org/drawingml/2006/table">
            <a:tbl>
              <a:tblPr>
                <a:tableStyleId>{5C22544A-7EE6-4342-B048-85BDC9FD1C3A}</a:tableStyleId>
              </a:tblPr>
              <a:tblGrid>
                <a:gridCol w="694798">
                  <a:extLst>
                    <a:ext uri="{9D8B030D-6E8A-4147-A177-3AD203B41FA5}">
                      <a16:colId xmlns:a16="http://schemas.microsoft.com/office/drawing/2014/main" val="1271754420"/>
                    </a:ext>
                  </a:extLst>
                </a:gridCol>
                <a:gridCol w="1095601">
                  <a:extLst>
                    <a:ext uri="{9D8B030D-6E8A-4147-A177-3AD203B41FA5}">
                      <a16:colId xmlns:a16="http://schemas.microsoft.com/office/drawing/2014/main" val="3907005316"/>
                    </a:ext>
                  </a:extLst>
                </a:gridCol>
                <a:gridCol w="559943">
                  <a:extLst>
                    <a:ext uri="{9D8B030D-6E8A-4147-A177-3AD203B41FA5}">
                      <a16:colId xmlns:a16="http://schemas.microsoft.com/office/drawing/2014/main" val="1425295357"/>
                    </a:ext>
                  </a:extLst>
                </a:gridCol>
                <a:gridCol w="1400679">
                  <a:extLst>
                    <a:ext uri="{9D8B030D-6E8A-4147-A177-3AD203B41FA5}">
                      <a16:colId xmlns:a16="http://schemas.microsoft.com/office/drawing/2014/main" val="1814833001"/>
                    </a:ext>
                  </a:extLst>
                </a:gridCol>
                <a:gridCol w="672897">
                  <a:extLst>
                    <a:ext uri="{9D8B030D-6E8A-4147-A177-3AD203B41FA5}">
                      <a16:colId xmlns:a16="http://schemas.microsoft.com/office/drawing/2014/main" val="1625869041"/>
                    </a:ext>
                  </a:extLst>
                </a:gridCol>
                <a:gridCol w="764032">
                  <a:extLst>
                    <a:ext uri="{9D8B030D-6E8A-4147-A177-3AD203B41FA5}">
                      <a16:colId xmlns:a16="http://schemas.microsoft.com/office/drawing/2014/main" val="1410878942"/>
                    </a:ext>
                  </a:extLst>
                </a:gridCol>
                <a:gridCol w="762635">
                  <a:extLst>
                    <a:ext uri="{9D8B030D-6E8A-4147-A177-3AD203B41FA5}">
                      <a16:colId xmlns:a16="http://schemas.microsoft.com/office/drawing/2014/main" val="426295734"/>
                    </a:ext>
                  </a:extLst>
                </a:gridCol>
                <a:gridCol w="1061974">
                  <a:extLst>
                    <a:ext uri="{9D8B030D-6E8A-4147-A177-3AD203B41FA5}">
                      <a16:colId xmlns:a16="http://schemas.microsoft.com/office/drawing/2014/main" val="2166430942"/>
                    </a:ext>
                  </a:extLst>
                </a:gridCol>
                <a:gridCol w="1254900">
                  <a:extLst>
                    <a:ext uri="{9D8B030D-6E8A-4147-A177-3AD203B41FA5}">
                      <a16:colId xmlns:a16="http://schemas.microsoft.com/office/drawing/2014/main" val="2012409747"/>
                    </a:ext>
                  </a:extLst>
                </a:gridCol>
              </a:tblGrid>
              <a:tr h="210312">
                <a:tc rowSpan="2">
                  <a:txBody>
                    <a:bodyPr/>
                    <a:lstStyle/>
                    <a:p>
                      <a:pPr algn="ctr">
                        <a:lnSpc>
                          <a:spcPct val="107000"/>
                        </a:lnSpc>
                        <a:spcAft>
                          <a:spcPts val="0"/>
                        </a:spcAft>
                      </a:pPr>
                      <a:r>
                        <a:rPr lang="en-US" sz="1200" b="1" cap="small" dirty="0">
                          <a:effectLst/>
                          <a:latin typeface="Calibri" panose="020F0502020204030204" pitchFamily="34" charset="0"/>
                        </a:rPr>
                        <a:t>Magnet</a:t>
                      </a:r>
                      <a:endParaRPr lang="en-GB" sz="1200" b="1"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lnSpc>
                          <a:spcPct val="107000"/>
                        </a:lnSpc>
                        <a:spcAft>
                          <a:spcPts val="0"/>
                        </a:spcAft>
                      </a:pPr>
                      <a:r>
                        <a:rPr lang="en-US" sz="1200" b="1" cap="small" dirty="0">
                          <a:effectLst/>
                          <a:latin typeface="Calibri" panose="020F0502020204030204" pitchFamily="34" charset="0"/>
                        </a:rPr>
                        <a:t>Collared coil</a:t>
                      </a:r>
                      <a:endParaRPr lang="en-GB" sz="1200" b="1"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lnSpc>
                          <a:spcPct val="107000"/>
                        </a:lnSpc>
                        <a:spcAft>
                          <a:spcPts val="0"/>
                        </a:spcAft>
                      </a:pPr>
                      <a:r>
                        <a:rPr lang="en-US" sz="1200" b="1" cap="small" dirty="0">
                          <a:effectLst/>
                          <a:latin typeface="Calibri" panose="020F0502020204030204" pitchFamily="34" charset="0"/>
                        </a:rPr>
                        <a:t>Coil</a:t>
                      </a:r>
                      <a:endParaRPr lang="en-GB" sz="1200" b="1"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lnSpc>
                          <a:spcPct val="107000"/>
                        </a:lnSpc>
                        <a:spcAft>
                          <a:spcPts val="0"/>
                        </a:spcAft>
                      </a:pPr>
                      <a:r>
                        <a:rPr lang="en-US" sz="1200" b="1" cap="small" dirty="0">
                          <a:effectLst/>
                          <a:latin typeface="Calibri" panose="020F0502020204030204" pitchFamily="34" charset="0"/>
                        </a:rPr>
                        <a:t>Conductor</a:t>
                      </a:r>
                      <a:endParaRPr lang="en-GB" sz="1200" b="1"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lnSpc>
                          <a:spcPct val="115000"/>
                        </a:lnSpc>
                        <a:spcAft>
                          <a:spcPts val="0"/>
                        </a:spcAft>
                      </a:pPr>
                      <a:r>
                        <a:rPr lang="en-GB" sz="1200" b="1" kern="1200" cap="small" dirty="0">
                          <a:solidFill>
                            <a:schemeClr val="dk1"/>
                          </a:solidFill>
                          <a:effectLst/>
                          <a:latin typeface="Calibri" panose="020F0502020204030204" pitchFamily="34" charset="0"/>
                          <a:ea typeface="+mn-ea"/>
                          <a:cs typeface="+mn-cs"/>
                        </a:rPr>
                        <a:t>cu/</a:t>
                      </a:r>
                      <a:r>
                        <a:rPr lang="en-GB" sz="1200" b="1" kern="1200" cap="small" dirty="0" err="1">
                          <a:solidFill>
                            <a:schemeClr val="dk1"/>
                          </a:solidFill>
                          <a:effectLst/>
                          <a:latin typeface="Calibri" panose="020F0502020204030204" pitchFamily="34" charset="0"/>
                          <a:ea typeface="+mn-ea"/>
                          <a:cs typeface="+mn-cs"/>
                        </a:rPr>
                        <a:t>sc</a:t>
                      </a:r>
                      <a:endParaRPr lang="en-GB" sz="1200" b="1" kern="1200" cap="small" dirty="0">
                        <a:solidFill>
                          <a:schemeClr val="dk1"/>
                        </a:solidFill>
                        <a:effectLst/>
                        <a:latin typeface="Calibri" panose="020F0502020204030204" pitchFamily="34"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1200" b="1" kern="1200" cap="small" dirty="0">
                          <a:solidFill>
                            <a:schemeClr val="dk1"/>
                          </a:solidFill>
                          <a:effectLst/>
                          <a:latin typeface="Calibri" panose="020F0502020204030204" pitchFamily="34" charset="0"/>
                          <a:ea typeface="+mn-ea"/>
                          <a:cs typeface="+mn-cs"/>
                        </a:rPr>
                        <a:t>Coil R </a:t>
                      </a:r>
                      <a:br>
                        <a:rPr lang="en-GB" sz="1200" b="1" kern="1200" cap="small" dirty="0">
                          <a:solidFill>
                            <a:schemeClr val="dk1"/>
                          </a:solidFill>
                          <a:effectLst/>
                          <a:latin typeface="Calibri" panose="020F0502020204030204" pitchFamily="34" charset="0"/>
                          <a:ea typeface="+mn-ea"/>
                          <a:cs typeface="+mn-cs"/>
                        </a:rPr>
                      </a:br>
                      <a:r>
                        <a:rPr lang="en-GB" sz="1200" b="1" kern="1200" cap="small" dirty="0">
                          <a:solidFill>
                            <a:schemeClr val="dk1"/>
                          </a:solidFill>
                          <a:effectLst/>
                          <a:latin typeface="Calibri" panose="020F0502020204030204" pitchFamily="34" charset="0"/>
                          <a:ea typeface="+mn-ea"/>
                          <a:cs typeface="+mn-cs"/>
                        </a:rPr>
                        <a:t>at 300 K</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US" sz="1200" b="1" kern="1200" cap="small" dirty="0" smtClean="0">
                          <a:solidFill>
                            <a:schemeClr val="dk1"/>
                          </a:solidFill>
                          <a:effectLst/>
                          <a:latin typeface="Calibri" panose="020F0502020204030204" pitchFamily="34" charset="0"/>
                          <a:ea typeface="+mn-ea"/>
                          <a:cs typeface="+mn-cs"/>
                        </a:rPr>
                        <a:t>RRR</a:t>
                      </a:r>
                      <a:endParaRPr lang="en-GB" sz="1200" b="1" kern="1200" cap="small" dirty="0">
                        <a:solidFill>
                          <a:schemeClr val="dk1"/>
                        </a:solidFill>
                        <a:effectLst/>
                        <a:latin typeface="Calibri" panose="020F0502020204030204" pitchFamily="34"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lnSpc>
                          <a:spcPct val="115000"/>
                        </a:lnSpc>
                        <a:spcAft>
                          <a:spcPts val="0"/>
                        </a:spcAft>
                      </a:pPr>
                      <a:r>
                        <a:rPr lang="en-US" sz="1200" b="1" kern="1200" cap="small" dirty="0" smtClean="0">
                          <a:solidFill>
                            <a:schemeClr val="dk1"/>
                          </a:solidFill>
                          <a:effectLst/>
                          <a:latin typeface="Calibri" panose="020F0502020204030204" pitchFamily="34" charset="0"/>
                          <a:ea typeface="+mn-ea"/>
                          <a:cs typeface="+mn-cs"/>
                        </a:rPr>
                        <a:t>Heater Type</a:t>
                      </a:r>
                      <a:endParaRPr lang="en-GB" sz="1200" b="1" kern="1200" cap="small" dirty="0">
                        <a:solidFill>
                          <a:schemeClr val="dk1"/>
                        </a:solidFill>
                        <a:effectLst/>
                        <a:latin typeface="Calibri" panose="020F0502020204030204" pitchFamily="34"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US" sz="1200" b="1" kern="1200" cap="small" dirty="0" smtClean="0">
                          <a:solidFill>
                            <a:schemeClr val="dk1"/>
                          </a:solidFill>
                          <a:effectLst/>
                          <a:latin typeface="Calibri" panose="020F0502020204030204" pitchFamily="34" charset="0"/>
                          <a:ea typeface="+mn-ea"/>
                          <a:cs typeface="+mn-cs"/>
                        </a:rPr>
                        <a:t>Glass heater-coil</a:t>
                      </a:r>
                      <a:endParaRPr lang="en-GB" sz="1200" b="1" kern="1200" cap="small" dirty="0">
                        <a:solidFill>
                          <a:schemeClr val="dk1"/>
                        </a:solidFill>
                        <a:effectLst/>
                        <a:latin typeface="Calibri" panose="020F0502020204030204" pitchFamily="34"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03256545"/>
                  </a:ext>
                </a:extLst>
              </a:tr>
              <a:tr h="210312">
                <a:tc vMerge="1">
                  <a:txBody>
                    <a:bodyPr/>
                    <a:lstStyle/>
                    <a:p>
                      <a:pPr algn="ctr">
                        <a:lnSpc>
                          <a:spcPct val="107000"/>
                        </a:lnSpc>
                        <a:spcAft>
                          <a:spcPts val="0"/>
                        </a:spcAft>
                      </a:pPr>
                      <a:endParaRPr lang="en-GB" sz="1200" cap="small" dirty="0">
                        <a:effectLst/>
                        <a:latin typeface="+mn-lt"/>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lnSpc>
                          <a:spcPct val="107000"/>
                        </a:lnSpc>
                        <a:spcAft>
                          <a:spcPts val="0"/>
                        </a:spcAft>
                      </a:pPr>
                      <a:endParaRPr lang="en-GB" sz="1200" cap="small" dirty="0">
                        <a:effectLst/>
                        <a:latin typeface="+mn-lt"/>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lnSpc>
                          <a:spcPct val="107000"/>
                        </a:lnSpc>
                        <a:spcAft>
                          <a:spcPts val="0"/>
                        </a:spcAft>
                      </a:pPr>
                      <a:endParaRPr lang="en-GB" sz="1200" cap="small" dirty="0">
                        <a:effectLst/>
                        <a:latin typeface="+mn-lt"/>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lnSpc>
                          <a:spcPct val="107000"/>
                        </a:lnSpc>
                        <a:spcAft>
                          <a:spcPts val="0"/>
                        </a:spcAft>
                      </a:pPr>
                      <a:endParaRPr lang="en-GB" sz="1200" cap="small" dirty="0">
                        <a:effectLst/>
                        <a:latin typeface="+mn-lt"/>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lnSpc>
                          <a:spcPct val="115000"/>
                        </a:lnSpc>
                        <a:spcAft>
                          <a:spcPts val="0"/>
                        </a:spcAft>
                      </a:pPr>
                      <a:endParaRPr lang="en-GB" sz="1200" kern="1200" cap="small" dirty="0">
                        <a:solidFill>
                          <a:schemeClr val="dk1"/>
                        </a:solidFill>
                        <a:effectLst/>
                        <a:latin typeface="+mn-lt"/>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US" sz="1200" b="1" kern="1200" cap="small" dirty="0" smtClean="0">
                          <a:solidFill>
                            <a:schemeClr val="dk1"/>
                          </a:solidFill>
                          <a:effectLst/>
                          <a:latin typeface="Calibri" panose="020F0502020204030204" pitchFamily="34" charset="0"/>
                          <a:ea typeface="+mn-ea"/>
                          <a:cs typeface="+mn-cs"/>
                        </a:rPr>
                        <a:t>m</a:t>
                      </a:r>
                      <a:r>
                        <a:rPr lang="el-GR" sz="1200" b="1" kern="1200" cap="small" dirty="0" smtClean="0">
                          <a:solidFill>
                            <a:schemeClr val="dk1"/>
                          </a:solidFill>
                          <a:effectLst/>
                          <a:latin typeface="Calibri" panose="020F0502020204030204" pitchFamily="34" charset="0"/>
                          <a:ea typeface="+mn-ea"/>
                          <a:cs typeface="+mn-cs"/>
                        </a:rPr>
                        <a:t>Ω</a:t>
                      </a:r>
                      <a:endParaRPr lang="en-GB" sz="1200" b="1" kern="1200" cap="small" dirty="0">
                        <a:solidFill>
                          <a:schemeClr val="dk1"/>
                        </a:solidFill>
                        <a:effectLst/>
                        <a:latin typeface="Calibri" panose="020F0502020204030204" pitchFamily="34"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US" sz="1200" b="1" kern="1200" cap="small" dirty="0" smtClean="0">
                          <a:solidFill>
                            <a:schemeClr val="dk1"/>
                          </a:solidFill>
                          <a:effectLst/>
                          <a:latin typeface="Calibri" panose="020F0502020204030204" pitchFamily="34" charset="0"/>
                          <a:ea typeface="+mn-ea"/>
                          <a:cs typeface="+mn-cs"/>
                        </a:rPr>
                        <a:t>293K/4K</a:t>
                      </a:r>
                      <a:endParaRPr lang="en-GB" sz="1200" b="1" kern="1200" cap="small" dirty="0">
                        <a:solidFill>
                          <a:schemeClr val="dk1"/>
                        </a:solidFill>
                        <a:effectLst/>
                        <a:latin typeface="Calibri" panose="020F0502020204030204" pitchFamily="34"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lnSpc>
                          <a:spcPct val="115000"/>
                        </a:lnSpc>
                        <a:spcAft>
                          <a:spcPts val="0"/>
                        </a:spcAft>
                      </a:pPr>
                      <a:endParaRPr lang="en-GB" sz="1200" kern="1200" cap="small" dirty="0">
                        <a:solidFill>
                          <a:schemeClr val="dk1"/>
                        </a:solidFill>
                        <a:effectLst/>
                        <a:latin typeface="+mn-lt"/>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US" sz="1200" b="1" kern="1200" cap="small" dirty="0" smtClean="0">
                          <a:solidFill>
                            <a:schemeClr val="dk1"/>
                          </a:solidFill>
                          <a:effectLst/>
                          <a:latin typeface="Calibri" panose="020F0502020204030204" pitchFamily="34" charset="0"/>
                          <a:ea typeface="+mn-ea"/>
                          <a:cs typeface="+mn-cs"/>
                        </a:rPr>
                        <a:t>mm</a:t>
                      </a:r>
                      <a:endParaRPr lang="en-GB" sz="1200" b="1" kern="1200" cap="small" dirty="0">
                        <a:solidFill>
                          <a:schemeClr val="dk1"/>
                        </a:solidFill>
                        <a:effectLst/>
                        <a:latin typeface="Calibri" panose="020F0502020204030204" pitchFamily="34"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12243341"/>
                  </a:ext>
                </a:extLst>
              </a:tr>
              <a:tr h="137160">
                <a:tc rowSpan="2">
                  <a:txBody>
                    <a:bodyPr/>
                    <a:lstStyle/>
                    <a:p>
                      <a:pPr algn="ctr">
                        <a:lnSpc>
                          <a:spcPct val="107000"/>
                        </a:lnSpc>
                        <a:spcAft>
                          <a:spcPts val="0"/>
                        </a:spcAft>
                      </a:pPr>
                      <a:r>
                        <a:rPr lang="en-US" sz="1200" cap="small" dirty="0">
                          <a:effectLst/>
                          <a:latin typeface="Calibri" panose="020F0502020204030204" pitchFamily="34" charset="0"/>
                        </a:rPr>
                        <a:t>SP101</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lnSpc>
                          <a:spcPct val="107000"/>
                        </a:lnSpc>
                        <a:spcAft>
                          <a:spcPts val="0"/>
                        </a:spcAft>
                      </a:pPr>
                      <a:r>
                        <a:rPr lang="en-US" sz="1200" cap="small" dirty="0">
                          <a:effectLst/>
                          <a:latin typeface="Calibri" panose="020F0502020204030204" pitchFamily="34" charset="0"/>
                        </a:rPr>
                        <a:t>CC101</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a:effectLst/>
                          <a:latin typeface="Calibri" panose="020F0502020204030204" pitchFamily="34" charset="0"/>
                        </a:rPr>
                        <a:t>106</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a:effectLst/>
                          <a:latin typeface="Calibri" panose="020F0502020204030204" pitchFamily="34" charset="0"/>
                        </a:rPr>
                        <a:t>RRP 108/127</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1.22</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423</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rgbClr val="FF0000"/>
                          </a:solidFill>
                          <a:effectLst/>
                          <a:latin typeface="Calibri" panose="020F0502020204030204" pitchFamily="34" charset="0"/>
                          <a:ea typeface="+mn-ea"/>
                          <a:cs typeface="+mn-cs"/>
                        </a:rPr>
                        <a:t>66</a:t>
                      </a:r>
                      <a:endParaRPr lang="en-GB" sz="1200" kern="1200" cap="small" dirty="0">
                        <a:solidFill>
                          <a:srgbClr val="FF0000"/>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Glued</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0.00</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6880315"/>
                  </a:ext>
                </a:extLst>
              </a:tr>
              <a:tr h="137160">
                <a:tc vMerge="1">
                  <a:txBody>
                    <a:bodyPr/>
                    <a:lstStyle/>
                    <a:p>
                      <a:endParaRPr lang="en-GB"/>
                    </a:p>
                  </a:txBody>
                  <a:tcPr/>
                </a:tc>
                <a:tc vMerge="1">
                  <a:txBody>
                    <a:bodyPr/>
                    <a:lstStyle/>
                    <a:p>
                      <a:endParaRPr lang="en-GB"/>
                    </a:p>
                  </a:txBody>
                  <a:tcPr/>
                </a:tc>
                <a:tc>
                  <a:txBody>
                    <a:bodyPr/>
                    <a:lstStyle/>
                    <a:p>
                      <a:pPr algn="ctr">
                        <a:lnSpc>
                          <a:spcPct val="107000"/>
                        </a:lnSpc>
                        <a:spcAft>
                          <a:spcPts val="0"/>
                        </a:spcAft>
                      </a:pPr>
                      <a:r>
                        <a:rPr lang="en-US" sz="1200" cap="small">
                          <a:effectLst/>
                          <a:latin typeface="Calibri" panose="020F0502020204030204" pitchFamily="34" charset="0"/>
                        </a:rPr>
                        <a:t>107</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a:effectLst/>
                          <a:latin typeface="Calibri" panose="020F0502020204030204" pitchFamily="34" charset="0"/>
                        </a:rPr>
                        <a:t>RRP 108/127</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1.22</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426</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200" kern="1200" cap="small" dirty="0" smtClean="0">
                          <a:solidFill>
                            <a:srgbClr val="FF0000"/>
                          </a:solidFill>
                          <a:effectLst/>
                          <a:latin typeface="Calibri" panose="020F0502020204030204" pitchFamily="34" charset="0"/>
                          <a:ea typeface="+mn-ea"/>
                          <a:cs typeface="+mn-cs"/>
                        </a:rPr>
                        <a:t>97</a:t>
                      </a:r>
                      <a:endParaRPr lang="en-GB" sz="1200" kern="1200" cap="small" dirty="0" smtClean="0">
                        <a:solidFill>
                          <a:srgbClr val="FF0000"/>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200" kern="1200" cap="small" dirty="0" smtClean="0">
                          <a:solidFill>
                            <a:schemeClr val="dk1"/>
                          </a:solidFill>
                          <a:effectLst/>
                          <a:latin typeface="Calibri" panose="020F0502020204030204" pitchFamily="34" charset="0"/>
                          <a:ea typeface="+mn-ea"/>
                          <a:cs typeface="+mn-cs"/>
                        </a:rPr>
                        <a:t>Glued</a:t>
                      </a:r>
                      <a:endParaRPr lang="en-GB" sz="1200" kern="1200" cap="small" dirty="0" smtClean="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0.10</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492280"/>
                  </a:ext>
                </a:extLst>
              </a:tr>
              <a:tr h="137160">
                <a:tc rowSpan="2">
                  <a:txBody>
                    <a:bodyPr/>
                    <a:lstStyle/>
                    <a:p>
                      <a:pPr algn="ctr">
                        <a:lnSpc>
                          <a:spcPct val="107000"/>
                        </a:lnSpc>
                        <a:spcAft>
                          <a:spcPts val="0"/>
                        </a:spcAft>
                      </a:pPr>
                      <a:r>
                        <a:rPr lang="en-US" sz="1200" cap="small">
                          <a:effectLst/>
                          <a:latin typeface="Calibri" panose="020F0502020204030204" pitchFamily="34" charset="0"/>
                        </a:rPr>
                        <a:t>SP102</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lnSpc>
                          <a:spcPct val="107000"/>
                        </a:lnSpc>
                        <a:spcAft>
                          <a:spcPts val="0"/>
                        </a:spcAft>
                      </a:pPr>
                      <a:r>
                        <a:rPr lang="en-US" sz="1200" cap="small" dirty="0">
                          <a:effectLst/>
                          <a:latin typeface="Calibri" panose="020F0502020204030204" pitchFamily="34" charset="0"/>
                        </a:rPr>
                        <a:t>CC102</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a:effectLst/>
                          <a:latin typeface="Calibri" panose="020F0502020204030204" pitchFamily="34" charset="0"/>
                        </a:rPr>
                        <a:t>106</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a:effectLst/>
                          <a:latin typeface="Calibri" panose="020F0502020204030204" pitchFamily="34" charset="0"/>
                        </a:rPr>
                        <a:t>RRP 108/127</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1.22</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423</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rgbClr val="FF0000"/>
                          </a:solidFill>
                          <a:effectLst/>
                          <a:latin typeface="Calibri" panose="020F0502020204030204" pitchFamily="34" charset="0"/>
                          <a:ea typeface="+mn-ea"/>
                          <a:cs typeface="+mn-cs"/>
                        </a:rPr>
                        <a:t>66</a:t>
                      </a:r>
                      <a:endParaRPr lang="en-GB" sz="1200" kern="1200" cap="small" dirty="0">
                        <a:solidFill>
                          <a:srgbClr val="FF0000"/>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Glued</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0.00</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97157972"/>
                  </a:ext>
                </a:extLst>
              </a:tr>
              <a:tr h="137160">
                <a:tc vMerge="1">
                  <a:txBody>
                    <a:bodyPr/>
                    <a:lstStyle/>
                    <a:p>
                      <a:endParaRPr lang="en-GB"/>
                    </a:p>
                  </a:txBody>
                  <a:tcPr/>
                </a:tc>
                <a:tc vMerge="1">
                  <a:txBody>
                    <a:bodyPr/>
                    <a:lstStyle/>
                    <a:p>
                      <a:endParaRPr lang="en-GB"/>
                    </a:p>
                  </a:txBody>
                  <a:tcPr/>
                </a:tc>
                <a:tc>
                  <a:txBody>
                    <a:bodyPr/>
                    <a:lstStyle/>
                    <a:p>
                      <a:pPr algn="ctr">
                        <a:lnSpc>
                          <a:spcPct val="107000"/>
                        </a:lnSpc>
                        <a:spcAft>
                          <a:spcPts val="0"/>
                        </a:spcAft>
                      </a:pPr>
                      <a:r>
                        <a:rPr lang="en-US" sz="1200" cap="small">
                          <a:effectLst/>
                          <a:latin typeface="Calibri" panose="020F0502020204030204" pitchFamily="34" charset="0"/>
                        </a:rPr>
                        <a:t>108</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a:effectLst/>
                          <a:latin typeface="Calibri" panose="020F0502020204030204" pitchFamily="34" charset="0"/>
                        </a:rPr>
                        <a:t>RRP 132/169</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1.22</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407</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200" kern="1200" cap="small" dirty="0" smtClean="0">
                          <a:solidFill>
                            <a:schemeClr val="dk1"/>
                          </a:solidFill>
                          <a:effectLst/>
                          <a:latin typeface="Calibri" panose="020F0502020204030204" pitchFamily="34" charset="0"/>
                          <a:ea typeface="+mn-ea"/>
                          <a:cs typeface="+mn-cs"/>
                        </a:rPr>
                        <a:t>185</a:t>
                      </a:r>
                      <a:endParaRPr lang="en-GB" sz="1200" kern="1200" cap="small" dirty="0" smtClean="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200" kern="1200" cap="small" dirty="0" smtClean="0">
                          <a:solidFill>
                            <a:schemeClr val="dk1"/>
                          </a:solidFill>
                          <a:effectLst/>
                          <a:latin typeface="Calibri" panose="020F0502020204030204" pitchFamily="34" charset="0"/>
                          <a:ea typeface="+mn-ea"/>
                          <a:cs typeface="+mn-cs"/>
                        </a:rPr>
                        <a:t>Glued</a:t>
                      </a:r>
                      <a:endParaRPr lang="en-GB" sz="1200" kern="1200" cap="small" dirty="0" smtClean="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0.10</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44643707"/>
                  </a:ext>
                </a:extLst>
              </a:tr>
              <a:tr h="137160">
                <a:tc rowSpan="2">
                  <a:txBody>
                    <a:bodyPr/>
                    <a:lstStyle/>
                    <a:p>
                      <a:pPr algn="ctr">
                        <a:lnSpc>
                          <a:spcPct val="107000"/>
                        </a:lnSpc>
                        <a:spcAft>
                          <a:spcPts val="0"/>
                        </a:spcAft>
                      </a:pPr>
                      <a:r>
                        <a:rPr lang="en-US" sz="1200" cap="small">
                          <a:effectLst/>
                          <a:latin typeface="Calibri" panose="020F0502020204030204" pitchFamily="34" charset="0"/>
                        </a:rPr>
                        <a:t>SP103</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lnSpc>
                          <a:spcPct val="107000"/>
                        </a:lnSpc>
                        <a:spcAft>
                          <a:spcPts val="0"/>
                        </a:spcAft>
                      </a:pPr>
                      <a:r>
                        <a:rPr lang="en-US" sz="1200" cap="small" dirty="0">
                          <a:effectLst/>
                          <a:latin typeface="Calibri" panose="020F0502020204030204" pitchFamily="34" charset="0"/>
                        </a:rPr>
                        <a:t>CC103</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a:effectLst/>
                          <a:latin typeface="Calibri" panose="020F0502020204030204" pitchFamily="34" charset="0"/>
                        </a:rPr>
                        <a:t>109</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a:effectLst/>
                          <a:latin typeface="Calibri" panose="020F0502020204030204" pitchFamily="34" charset="0"/>
                        </a:rPr>
                        <a:t>RRP 132/169</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1.27</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400</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131</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Glued</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0.00</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50911845"/>
                  </a:ext>
                </a:extLst>
              </a:tr>
              <a:tr h="137160">
                <a:tc vMerge="1">
                  <a:txBody>
                    <a:bodyPr/>
                    <a:lstStyle/>
                    <a:p>
                      <a:endParaRPr lang="en-GB"/>
                    </a:p>
                  </a:txBody>
                  <a:tcPr/>
                </a:tc>
                <a:tc vMerge="1">
                  <a:txBody>
                    <a:bodyPr/>
                    <a:lstStyle/>
                    <a:p>
                      <a:endParaRPr lang="en-GB"/>
                    </a:p>
                  </a:txBody>
                  <a:tcPr/>
                </a:tc>
                <a:tc>
                  <a:txBody>
                    <a:bodyPr/>
                    <a:lstStyle/>
                    <a:p>
                      <a:pPr algn="ctr">
                        <a:lnSpc>
                          <a:spcPct val="107000"/>
                        </a:lnSpc>
                        <a:spcAft>
                          <a:spcPts val="0"/>
                        </a:spcAft>
                      </a:pPr>
                      <a:r>
                        <a:rPr lang="en-US" sz="1200" cap="small">
                          <a:effectLst/>
                          <a:latin typeface="Calibri" panose="020F0502020204030204" pitchFamily="34" charset="0"/>
                        </a:rPr>
                        <a:t>111</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a:effectLst/>
                          <a:latin typeface="Calibri" panose="020F0502020204030204" pitchFamily="34" charset="0"/>
                        </a:rPr>
                        <a:t>RRP 132/169</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1.27</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401</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200" kern="1200" cap="small" dirty="0" smtClean="0">
                          <a:solidFill>
                            <a:schemeClr val="dk1"/>
                          </a:solidFill>
                          <a:effectLst/>
                          <a:latin typeface="Calibri" panose="020F0502020204030204" pitchFamily="34" charset="0"/>
                          <a:ea typeface="+mn-ea"/>
                          <a:cs typeface="+mn-cs"/>
                        </a:rPr>
                        <a:t>124</a:t>
                      </a:r>
                      <a:endParaRPr lang="en-GB" sz="1200" kern="1200" cap="small" dirty="0" smtClean="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200" kern="1200" cap="small" dirty="0" smtClean="0">
                          <a:solidFill>
                            <a:schemeClr val="dk1"/>
                          </a:solidFill>
                          <a:effectLst/>
                          <a:latin typeface="Calibri" panose="020F0502020204030204" pitchFamily="34" charset="0"/>
                          <a:ea typeface="+mn-ea"/>
                          <a:cs typeface="+mn-cs"/>
                        </a:rPr>
                        <a:t>Glued</a:t>
                      </a:r>
                      <a:endParaRPr lang="en-GB" sz="1200" kern="1200" cap="small" dirty="0" smtClean="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0.10</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75913"/>
                  </a:ext>
                </a:extLst>
              </a:tr>
              <a:tr h="137160">
                <a:tc rowSpan="4">
                  <a:txBody>
                    <a:bodyPr/>
                    <a:lstStyle/>
                    <a:p>
                      <a:pPr algn="ctr">
                        <a:lnSpc>
                          <a:spcPct val="107000"/>
                        </a:lnSpc>
                        <a:spcAft>
                          <a:spcPts val="0"/>
                        </a:spcAft>
                      </a:pPr>
                      <a:r>
                        <a:rPr lang="en-US" sz="1200" cap="small">
                          <a:effectLst/>
                          <a:latin typeface="Calibri" panose="020F0502020204030204" pitchFamily="34" charset="0"/>
                        </a:rPr>
                        <a:t>DP101</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lnSpc>
                          <a:spcPct val="107000"/>
                        </a:lnSpc>
                        <a:spcAft>
                          <a:spcPts val="0"/>
                        </a:spcAft>
                      </a:pPr>
                      <a:r>
                        <a:rPr lang="en-US" sz="1200" cap="small" dirty="0">
                          <a:effectLst/>
                          <a:latin typeface="Calibri" panose="020F0502020204030204" pitchFamily="34" charset="0"/>
                        </a:rPr>
                        <a:t>CC102</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a:effectLst/>
                          <a:latin typeface="Calibri" panose="020F0502020204030204" pitchFamily="34" charset="0"/>
                        </a:rPr>
                        <a:t>106</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a:effectLst/>
                          <a:latin typeface="Calibri" panose="020F0502020204030204" pitchFamily="34" charset="0"/>
                        </a:rPr>
                        <a:t>RRP 108/127</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1.22</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423</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rgbClr val="FF0000"/>
                          </a:solidFill>
                          <a:effectLst/>
                          <a:latin typeface="Calibri" panose="020F0502020204030204" pitchFamily="34" charset="0"/>
                          <a:ea typeface="+mn-ea"/>
                          <a:cs typeface="+mn-cs"/>
                        </a:rPr>
                        <a:t>66</a:t>
                      </a:r>
                      <a:endParaRPr lang="en-GB" sz="1200" kern="1200" cap="small" dirty="0">
                        <a:solidFill>
                          <a:srgbClr val="FF0000"/>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Glued</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0.00</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19734797"/>
                  </a:ext>
                </a:extLst>
              </a:tr>
              <a:tr h="137160">
                <a:tc vMerge="1">
                  <a:txBody>
                    <a:bodyPr/>
                    <a:lstStyle/>
                    <a:p>
                      <a:endParaRPr lang="en-GB"/>
                    </a:p>
                  </a:txBody>
                  <a:tcPr/>
                </a:tc>
                <a:tc vMerge="1">
                  <a:txBody>
                    <a:bodyPr/>
                    <a:lstStyle/>
                    <a:p>
                      <a:endParaRPr lang="en-GB"/>
                    </a:p>
                  </a:txBody>
                  <a:tcPr/>
                </a:tc>
                <a:tc>
                  <a:txBody>
                    <a:bodyPr/>
                    <a:lstStyle/>
                    <a:p>
                      <a:pPr algn="ctr">
                        <a:lnSpc>
                          <a:spcPct val="107000"/>
                        </a:lnSpc>
                        <a:spcAft>
                          <a:spcPts val="0"/>
                        </a:spcAft>
                      </a:pPr>
                      <a:r>
                        <a:rPr lang="en-US" sz="1200" cap="small">
                          <a:effectLst/>
                          <a:latin typeface="Calibri" panose="020F0502020204030204" pitchFamily="34" charset="0"/>
                        </a:rPr>
                        <a:t>108</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a:effectLst/>
                          <a:latin typeface="Calibri" panose="020F0502020204030204" pitchFamily="34" charset="0"/>
                        </a:rPr>
                        <a:t>RRP 132/169</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1.22</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407</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200" kern="1200" cap="small" dirty="0" smtClean="0">
                          <a:solidFill>
                            <a:schemeClr val="dk1"/>
                          </a:solidFill>
                          <a:effectLst/>
                          <a:latin typeface="Calibri" panose="020F0502020204030204" pitchFamily="34" charset="0"/>
                          <a:ea typeface="+mn-ea"/>
                          <a:cs typeface="+mn-cs"/>
                        </a:rPr>
                        <a:t>185</a:t>
                      </a:r>
                      <a:endParaRPr lang="en-GB" sz="1200" kern="1200" cap="small" dirty="0" smtClean="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200" kern="1200" cap="small" dirty="0" smtClean="0">
                          <a:solidFill>
                            <a:schemeClr val="dk1"/>
                          </a:solidFill>
                          <a:effectLst/>
                          <a:latin typeface="Calibri" panose="020F0502020204030204" pitchFamily="34" charset="0"/>
                          <a:ea typeface="+mn-ea"/>
                          <a:cs typeface="+mn-cs"/>
                        </a:rPr>
                        <a:t>Glued</a:t>
                      </a:r>
                      <a:endParaRPr lang="en-GB" sz="1200" kern="1200" cap="small" dirty="0" smtClean="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0.10</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98274685"/>
                  </a:ext>
                </a:extLst>
              </a:tr>
              <a:tr h="137160">
                <a:tc vMerge="1">
                  <a:txBody>
                    <a:bodyPr/>
                    <a:lstStyle/>
                    <a:p>
                      <a:endParaRPr lang="en-GB"/>
                    </a:p>
                  </a:txBody>
                  <a:tcPr/>
                </a:tc>
                <a:tc rowSpan="2">
                  <a:txBody>
                    <a:bodyPr/>
                    <a:lstStyle/>
                    <a:p>
                      <a:pPr algn="ctr">
                        <a:lnSpc>
                          <a:spcPct val="107000"/>
                        </a:lnSpc>
                        <a:spcAft>
                          <a:spcPts val="0"/>
                        </a:spcAft>
                      </a:pPr>
                      <a:r>
                        <a:rPr lang="en-US" sz="1200" cap="small" dirty="0">
                          <a:effectLst/>
                          <a:latin typeface="Calibri" panose="020F0502020204030204" pitchFamily="34" charset="0"/>
                        </a:rPr>
                        <a:t>CC103</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a:effectLst/>
                          <a:latin typeface="Calibri" panose="020F0502020204030204" pitchFamily="34" charset="0"/>
                        </a:rPr>
                        <a:t>109</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a:effectLst/>
                          <a:latin typeface="Calibri" panose="020F0502020204030204" pitchFamily="34" charset="0"/>
                        </a:rPr>
                        <a:t>RRP 132/169</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1.27</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400</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131</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Glued</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0.00</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50423943"/>
                  </a:ext>
                </a:extLst>
              </a:tr>
              <a:tr h="137160">
                <a:tc vMerge="1">
                  <a:txBody>
                    <a:bodyPr/>
                    <a:lstStyle/>
                    <a:p>
                      <a:endParaRPr lang="en-GB"/>
                    </a:p>
                  </a:txBody>
                  <a:tcPr/>
                </a:tc>
                <a:tc vMerge="1">
                  <a:txBody>
                    <a:bodyPr/>
                    <a:lstStyle/>
                    <a:p>
                      <a:endParaRPr lang="en-GB"/>
                    </a:p>
                  </a:txBody>
                  <a:tcPr/>
                </a:tc>
                <a:tc>
                  <a:txBody>
                    <a:bodyPr/>
                    <a:lstStyle/>
                    <a:p>
                      <a:pPr algn="ctr">
                        <a:lnSpc>
                          <a:spcPct val="107000"/>
                        </a:lnSpc>
                        <a:spcAft>
                          <a:spcPts val="0"/>
                        </a:spcAft>
                      </a:pPr>
                      <a:r>
                        <a:rPr lang="en-US" sz="1200" cap="small">
                          <a:effectLst/>
                          <a:latin typeface="Calibri" panose="020F0502020204030204" pitchFamily="34" charset="0"/>
                        </a:rPr>
                        <a:t>111</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a:effectLst/>
                          <a:latin typeface="Calibri" panose="020F0502020204030204" pitchFamily="34" charset="0"/>
                        </a:rPr>
                        <a:t>RRP 132/169</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1.27</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401</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200" kern="1200" cap="small" dirty="0" smtClean="0">
                          <a:solidFill>
                            <a:schemeClr val="dk1"/>
                          </a:solidFill>
                          <a:effectLst/>
                          <a:latin typeface="Calibri" panose="020F0502020204030204" pitchFamily="34" charset="0"/>
                          <a:ea typeface="+mn-ea"/>
                          <a:cs typeface="+mn-cs"/>
                        </a:rPr>
                        <a:t>124</a:t>
                      </a:r>
                      <a:endParaRPr lang="en-GB" sz="1200" kern="1200" cap="small" dirty="0" smtClean="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200" kern="1200" cap="small" dirty="0" smtClean="0">
                          <a:solidFill>
                            <a:schemeClr val="dk1"/>
                          </a:solidFill>
                          <a:effectLst/>
                          <a:latin typeface="Calibri" panose="020F0502020204030204" pitchFamily="34" charset="0"/>
                          <a:ea typeface="+mn-ea"/>
                          <a:cs typeface="+mn-cs"/>
                        </a:rPr>
                        <a:t>Glued</a:t>
                      </a:r>
                      <a:endParaRPr lang="en-GB" sz="1200" kern="1200" cap="small" dirty="0" smtClean="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0.10</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44023226"/>
                  </a:ext>
                </a:extLst>
              </a:tr>
              <a:tr h="137160">
                <a:tc rowSpan="2">
                  <a:txBody>
                    <a:bodyPr/>
                    <a:lstStyle/>
                    <a:p>
                      <a:pPr algn="ctr">
                        <a:lnSpc>
                          <a:spcPct val="107000"/>
                        </a:lnSpc>
                        <a:spcAft>
                          <a:spcPts val="0"/>
                        </a:spcAft>
                      </a:pPr>
                      <a:r>
                        <a:rPr lang="en-US" sz="1200" cap="small">
                          <a:effectLst/>
                          <a:latin typeface="Calibri" panose="020F0502020204030204" pitchFamily="34" charset="0"/>
                        </a:rPr>
                        <a:t>SP104</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lnSpc>
                          <a:spcPct val="107000"/>
                        </a:lnSpc>
                        <a:spcAft>
                          <a:spcPts val="0"/>
                        </a:spcAft>
                      </a:pPr>
                      <a:r>
                        <a:rPr lang="en-US" sz="1200" cap="small">
                          <a:effectLst/>
                          <a:latin typeface="Calibri" panose="020F0502020204030204" pitchFamily="34" charset="0"/>
                        </a:rPr>
                        <a:t>CC104</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a:effectLst/>
                          <a:latin typeface="Calibri" panose="020F0502020204030204" pitchFamily="34" charset="0"/>
                        </a:rPr>
                        <a:t>112</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a:effectLst/>
                          <a:latin typeface="Calibri" panose="020F0502020204030204" pitchFamily="34" charset="0"/>
                        </a:rPr>
                        <a:t>RRP 132/169</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1.27</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403</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200" kern="1200" cap="small" dirty="0" smtClean="0">
                          <a:solidFill>
                            <a:schemeClr val="dk1"/>
                          </a:solidFill>
                          <a:effectLst/>
                          <a:latin typeface="Calibri" panose="020F0502020204030204" pitchFamily="34" charset="0"/>
                          <a:ea typeface="+mn-ea"/>
                          <a:cs typeface="+mn-cs"/>
                        </a:rPr>
                        <a:t>125</a:t>
                      </a:r>
                      <a:endParaRPr lang="en-GB" sz="1200" kern="1200" cap="small" dirty="0" smtClean="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200" kern="1200" cap="small" dirty="0" smtClean="0">
                          <a:solidFill>
                            <a:schemeClr val="dk1"/>
                          </a:solidFill>
                          <a:effectLst/>
                          <a:latin typeface="Calibri" panose="020F0502020204030204" pitchFamily="34" charset="0"/>
                          <a:ea typeface="+mn-ea"/>
                          <a:cs typeface="+mn-cs"/>
                        </a:rPr>
                        <a:t>Glued</a:t>
                      </a:r>
                      <a:endParaRPr lang="en-GB" sz="1200" kern="1200" cap="small" dirty="0" smtClean="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0.08 (E-glass)</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05113089"/>
                  </a:ext>
                </a:extLst>
              </a:tr>
              <a:tr h="137160">
                <a:tc vMerge="1">
                  <a:txBody>
                    <a:bodyPr/>
                    <a:lstStyle/>
                    <a:p>
                      <a:endParaRPr lang="en-GB"/>
                    </a:p>
                  </a:txBody>
                  <a:tcPr/>
                </a:tc>
                <a:tc vMerge="1">
                  <a:txBody>
                    <a:bodyPr/>
                    <a:lstStyle/>
                    <a:p>
                      <a:endParaRPr lang="en-GB"/>
                    </a:p>
                  </a:txBody>
                  <a:tcPr/>
                </a:tc>
                <a:tc>
                  <a:txBody>
                    <a:bodyPr/>
                    <a:lstStyle/>
                    <a:p>
                      <a:pPr algn="ctr">
                        <a:lnSpc>
                          <a:spcPct val="107000"/>
                        </a:lnSpc>
                        <a:spcAft>
                          <a:spcPts val="0"/>
                        </a:spcAft>
                      </a:pPr>
                      <a:r>
                        <a:rPr lang="en-US" sz="1200" cap="small" dirty="0">
                          <a:effectLst/>
                          <a:latin typeface="Calibri" panose="020F0502020204030204" pitchFamily="34" charset="0"/>
                        </a:rPr>
                        <a:t>113</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a:effectLst/>
                          <a:latin typeface="Calibri" panose="020F0502020204030204" pitchFamily="34" charset="0"/>
                        </a:rPr>
                        <a:t>RRP 132/169</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1.27</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403</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200" kern="1200" cap="small" dirty="0" smtClean="0">
                          <a:solidFill>
                            <a:schemeClr val="dk1"/>
                          </a:solidFill>
                          <a:effectLst/>
                          <a:latin typeface="Calibri" panose="020F0502020204030204" pitchFamily="34" charset="0"/>
                          <a:ea typeface="+mn-ea"/>
                          <a:cs typeface="+mn-cs"/>
                        </a:rPr>
                        <a:t>115</a:t>
                      </a:r>
                      <a:endParaRPr lang="en-GB" sz="1200" kern="1200" cap="small" dirty="0" smtClean="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200" kern="1200" cap="small" dirty="0" smtClean="0">
                          <a:solidFill>
                            <a:schemeClr val="dk1"/>
                          </a:solidFill>
                          <a:effectLst/>
                          <a:latin typeface="Calibri" panose="020F0502020204030204" pitchFamily="34" charset="0"/>
                          <a:ea typeface="+mn-ea"/>
                          <a:cs typeface="+mn-cs"/>
                        </a:rPr>
                        <a:t>Glued</a:t>
                      </a:r>
                      <a:endParaRPr lang="en-GB" sz="1200" kern="1200" cap="small" dirty="0" smtClean="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0.08 (E-glass)</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62775885"/>
                  </a:ext>
                </a:extLst>
              </a:tr>
              <a:tr h="137160">
                <a:tc rowSpan="2">
                  <a:txBody>
                    <a:bodyPr/>
                    <a:lstStyle/>
                    <a:p>
                      <a:pPr algn="ctr">
                        <a:lnSpc>
                          <a:spcPct val="107000"/>
                        </a:lnSpc>
                        <a:spcAft>
                          <a:spcPts val="0"/>
                        </a:spcAft>
                      </a:pPr>
                      <a:r>
                        <a:rPr lang="en-US" sz="1200" cap="small">
                          <a:effectLst/>
                          <a:latin typeface="Calibri" panose="020F0502020204030204" pitchFamily="34" charset="0"/>
                        </a:rPr>
                        <a:t>SP105</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lnSpc>
                          <a:spcPct val="107000"/>
                        </a:lnSpc>
                        <a:spcAft>
                          <a:spcPts val="0"/>
                        </a:spcAft>
                      </a:pPr>
                      <a:r>
                        <a:rPr lang="en-US" sz="1200" cap="small">
                          <a:effectLst/>
                          <a:latin typeface="Calibri" panose="020F0502020204030204" pitchFamily="34" charset="0"/>
                        </a:rPr>
                        <a:t>CC105</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a:effectLst/>
                          <a:latin typeface="Calibri" panose="020F0502020204030204" pitchFamily="34" charset="0"/>
                        </a:rPr>
                        <a:t>114</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a:effectLst/>
                          <a:latin typeface="Calibri" panose="020F0502020204030204" pitchFamily="34" charset="0"/>
                        </a:rPr>
                        <a:t>RRP 150/169</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solidFill>
                            <a:srgbClr val="FF0000"/>
                          </a:solidFill>
                          <a:effectLst/>
                          <a:latin typeface="Calibri" panose="020F0502020204030204" pitchFamily="34" charset="0"/>
                          <a:ea typeface="Times New Roman" panose="02020603050405020304" pitchFamily="18" charset="0"/>
                        </a:rPr>
                        <a:t>0.98</a:t>
                      </a:r>
                      <a:endParaRPr lang="en-GB" sz="1200" cap="small" dirty="0">
                        <a:solidFill>
                          <a:srgbClr val="FF0000"/>
                        </a:solidFi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432</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115</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Impregnated</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0.00</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2866013"/>
                  </a:ext>
                </a:extLst>
              </a:tr>
              <a:tr h="137160">
                <a:tc vMerge="1">
                  <a:txBody>
                    <a:bodyPr/>
                    <a:lstStyle/>
                    <a:p>
                      <a:endParaRPr lang="en-GB"/>
                    </a:p>
                  </a:txBody>
                  <a:tcPr/>
                </a:tc>
                <a:tc vMerge="1">
                  <a:txBody>
                    <a:bodyPr/>
                    <a:lstStyle/>
                    <a:p>
                      <a:endParaRPr lang="en-GB"/>
                    </a:p>
                  </a:txBody>
                  <a:tcPr/>
                </a:tc>
                <a:tc>
                  <a:txBody>
                    <a:bodyPr/>
                    <a:lstStyle/>
                    <a:p>
                      <a:pPr algn="ctr">
                        <a:lnSpc>
                          <a:spcPct val="107000"/>
                        </a:lnSpc>
                        <a:spcAft>
                          <a:spcPts val="0"/>
                        </a:spcAft>
                      </a:pPr>
                      <a:r>
                        <a:rPr lang="en-US" sz="1200" cap="small" dirty="0">
                          <a:effectLst/>
                          <a:latin typeface="Calibri" panose="020F0502020204030204" pitchFamily="34" charset="0"/>
                        </a:rPr>
                        <a:t>115</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a:effectLst/>
                          <a:latin typeface="Calibri" panose="020F0502020204030204" pitchFamily="34" charset="0"/>
                        </a:rPr>
                        <a:t>RRP 150/169</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solidFill>
                            <a:srgbClr val="FF0000"/>
                          </a:solidFill>
                          <a:effectLst/>
                          <a:latin typeface="Calibri" panose="020F0502020204030204" pitchFamily="34" charset="0"/>
                          <a:ea typeface="Times New Roman" panose="02020603050405020304" pitchFamily="18" charset="0"/>
                        </a:rPr>
                        <a:t>0.97</a:t>
                      </a:r>
                      <a:endParaRPr lang="en-GB" sz="1200" cap="small" dirty="0">
                        <a:solidFill>
                          <a:srgbClr val="FF0000"/>
                        </a:solidFi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436</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110</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Impregnated</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0.00</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1339050"/>
                  </a:ext>
                </a:extLst>
              </a:tr>
              <a:tr h="137160">
                <a:tc rowSpan="4">
                  <a:txBody>
                    <a:bodyPr/>
                    <a:lstStyle/>
                    <a:p>
                      <a:pPr algn="ctr">
                        <a:lnSpc>
                          <a:spcPct val="107000"/>
                        </a:lnSpc>
                        <a:spcAft>
                          <a:spcPts val="0"/>
                        </a:spcAft>
                      </a:pPr>
                      <a:r>
                        <a:rPr lang="en-US" sz="1200" cap="small">
                          <a:effectLst/>
                          <a:latin typeface="Calibri" panose="020F0502020204030204" pitchFamily="34" charset="0"/>
                        </a:rPr>
                        <a:t>DP102</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lnSpc>
                          <a:spcPct val="107000"/>
                        </a:lnSpc>
                        <a:spcAft>
                          <a:spcPts val="0"/>
                        </a:spcAft>
                      </a:pPr>
                      <a:r>
                        <a:rPr lang="en-US" sz="1200" cap="small">
                          <a:effectLst/>
                          <a:latin typeface="Calibri" panose="020F0502020204030204" pitchFamily="34" charset="0"/>
                        </a:rPr>
                        <a:t>CC104b</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a:effectLst/>
                          <a:latin typeface="Calibri" panose="020F0502020204030204" pitchFamily="34" charset="0"/>
                        </a:rPr>
                        <a:t>109</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a:effectLst/>
                          <a:latin typeface="Calibri" panose="020F0502020204030204" pitchFamily="34" charset="0"/>
                        </a:rPr>
                        <a:t>RRP 132/169</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1.27</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400</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131</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Glued</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0.00</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7102"/>
                  </a:ext>
                </a:extLst>
              </a:tr>
              <a:tr h="137160">
                <a:tc vMerge="1">
                  <a:txBody>
                    <a:bodyPr/>
                    <a:lstStyle/>
                    <a:p>
                      <a:endParaRPr lang="en-GB"/>
                    </a:p>
                  </a:txBody>
                  <a:tcPr/>
                </a:tc>
                <a:tc vMerge="1">
                  <a:txBody>
                    <a:bodyPr/>
                    <a:lstStyle/>
                    <a:p>
                      <a:endParaRPr lang="en-GB"/>
                    </a:p>
                  </a:txBody>
                  <a:tcPr/>
                </a:tc>
                <a:tc>
                  <a:txBody>
                    <a:bodyPr/>
                    <a:lstStyle/>
                    <a:p>
                      <a:pPr algn="ctr">
                        <a:lnSpc>
                          <a:spcPct val="107000"/>
                        </a:lnSpc>
                        <a:spcAft>
                          <a:spcPts val="0"/>
                        </a:spcAft>
                      </a:pPr>
                      <a:r>
                        <a:rPr lang="en-US" sz="1200" cap="small">
                          <a:effectLst/>
                          <a:latin typeface="Calibri" panose="020F0502020204030204" pitchFamily="34" charset="0"/>
                        </a:rPr>
                        <a:t>112</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a:effectLst/>
                          <a:latin typeface="Calibri" panose="020F0502020204030204" pitchFamily="34" charset="0"/>
                        </a:rPr>
                        <a:t>RRP 132/169</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1.27</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403</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200" kern="1200" cap="small" dirty="0" smtClean="0">
                          <a:solidFill>
                            <a:schemeClr val="dk1"/>
                          </a:solidFill>
                          <a:effectLst/>
                          <a:latin typeface="Calibri" panose="020F0502020204030204" pitchFamily="34" charset="0"/>
                          <a:ea typeface="+mn-ea"/>
                          <a:cs typeface="+mn-cs"/>
                        </a:rPr>
                        <a:t>125</a:t>
                      </a:r>
                      <a:endParaRPr lang="en-GB" sz="1200" kern="1200" cap="small" dirty="0" smtClean="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200" kern="1200" cap="small" dirty="0" smtClean="0">
                          <a:solidFill>
                            <a:schemeClr val="dk1"/>
                          </a:solidFill>
                          <a:effectLst/>
                          <a:latin typeface="Calibri" panose="020F0502020204030204" pitchFamily="34" charset="0"/>
                          <a:ea typeface="+mn-ea"/>
                          <a:cs typeface="+mn-cs"/>
                        </a:rPr>
                        <a:t>Glued</a:t>
                      </a:r>
                      <a:endParaRPr lang="en-GB" sz="1200" kern="1200" cap="small" dirty="0" smtClean="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0.08 (E-glass)</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61632911"/>
                  </a:ext>
                </a:extLst>
              </a:tr>
              <a:tr h="137160">
                <a:tc vMerge="1">
                  <a:txBody>
                    <a:bodyPr/>
                    <a:lstStyle/>
                    <a:p>
                      <a:endParaRPr lang="en-GB"/>
                    </a:p>
                  </a:txBody>
                  <a:tcPr/>
                </a:tc>
                <a:tc rowSpan="2">
                  <a:txBody>
                    <a:bodyPr/>
                    <a:lstStyle/>
                    <a:p>
                      <a:pPr algn="ctr">
                        <a:lnSpc>
                          <a:spcPct val="107000"/>
                        </a:lnSpc>
                        <a:spcAft>
                          <a:spcPts val="0"/>
                        </a:spcAft>
                      </a:pPr>
                      <a:r>
                        <a:rPr lang="en-US" sz="1200" cap="small">
                          <a:effectLst/>
                          <a:latin typeface="Calibri" panose="020F0502020204030204" pitchFamily="34" charset="0"/>
                        </a:rPr>
                        <a:t>CC105b</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a:effectLst/>
                          <a:latin typeface="Calibri" panose="020F0502020204030204" pitchFamily="34" charset="0"/>
                        </a:rPr>
                        <a:t>114</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a:effectLst/>
                          <a:latin typeface="Calibri" panose="020F0502020204030204" pitchFamily="34" charset="0"/>
                        </a:rPr>
                        <a:t>RRP 150/169</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solidFill>
                            <a:srgbClr val="FF0000"/>
                          </a:solidFill>
                          <a:effectLst/>
                          <a:latin typeface="Calibri" panose="020F0502020204030204" pitchFamily="34" charset="0"/>
                          <a:ea typeface="Times New Roman" panose="02020603050405020304" pitchFamily="18" charset="0"/>
                        </a:rPr>
                        <a:t>0.98</a:t>
                      </a:r>
                      <a:endParaRPr lang="en-GB" sz="1200" cap="small" dirty="0">
                        <a:solidFill>
                          <a:srgbClr val="FF0000"/>
                        </a:solidFi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432</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115</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Impregnated</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0.00</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18441800"/>
                  </a:ext>
                </a:extLst>
              </a:tr>
              <a:tr h="137160">
                <a:tc vMerge="1">
                  <a:txBody>
                    <a:bodyPr/>
                    <a:lstStyle/>
                    <a:p>
                      <a:endParaRPr lang="en-GB"/>
                    </a:p>
                  </a:txBody>
                  <a:tcPr/>
                </a:tc>
                <a:tc vMerge="1">
                  <a:txBody>
                    <a:bodyPr/>
                    <a:lstStyle/>
                    <a:p>
                      <a:endParaRPr lang="en-GB"/>
                    </a:p>
                  </a:txBody>
                  <a:tcPr/>
                </a:tc>
                <a:tc>
                  <a:txBody>
                    <a:bodyPr/>
                    <a:lstStyle/>
                    <a:p>
                      <a:pPr algn="ctr">
                        <a:lnSpc>
                          <a:spcPct val="107000"/>
                        </a:lnSpc>
                        <a:spcAft>
                          <a:spcPts val="0"/>
                        </a:spcAft>
                      </a:pPr>
                      <a:r>
                        <a:rPr lang="en-US" sz="1200" cap="small">
                          <a:effectLst/>
                          <a:latin typeface="Calibri" panose="020F0502020204030204" pitchFamily="34" charset="0"/>
                        </a:rPr>
                        <a:t>115</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a:effectLst/>
                          <a:latin typeface="Calibri" panose="020F0502020204030204" pitchFamily="34" charset="0"/>
                        </a:rPr>
                        <a:t>RRP 150/169</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solidFill>
                            <a:srgbClr val="FF0000"/>
                          </a:solidFill>
                          <a:effectLst/>
                          <a:latin typeface="Calibri" panose="020F0502020204030204" pitchFamily="34" charset="0"/>
                          <a:ea typeface="Times New Roman" panose="02020603050405020304" pitchFamily="18" charset="0"/>
                        </a:rPr>
                        <a:t>0.97</a:t>
                      </a:r>
                      <a:endParaRPr lang="en-GB" sz="1200" cap="small" dirty="0">
                        <a:solidFill>
                          <a:srgbClr val="FF0000"/>
                        </a:solidFi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436</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110</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Impregnated</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0.00</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51609803"/>
                  </a:ext>
                </a:extLst>
              </a:tr>
              <a:tr h="137160">
                <a:tc rowSpan="2">
                  <a:txBody>
                    <a:bodyPr/>
                    <a:lstStyle/>
                    <a:p>
                      <a:pPr algn="ctr">
                        <a:lnSpc>
                          <a:spcPct val="107000"/>
                        </a:lnSpc>
                        <a:spcAft>
                          <a:spcPts val="0"/>
                        </a:spcAft>
                      </a:pPr>
                      <a:r>
                        <a:rPr lang="en-US" sz="1200" cap="small">
                          <a:effectLst/>
                          <a:latin typeface="Calibri" panose="020F0502020204030204" pitchFamily="34" charset="0"/>
                        </a:rPr>
                        <a:t>SP106</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lnSpc>
                          <a:spcPct val="107000"/>
                        </a:lnSpc>
                        <a:spcAft>
                          <a:spcPts val="0"/>
                        </a:spcAft>
                      </a:pPr>
                      <a:r>
                        <a:rPr lang="en-US" sz="1200" cap="small">
                          <a:effectLst/>
                          <a:latin typeface="Calibri" panose="020F0502020204030204" pitchFamily="34" charset="0"/>
                        </a:rPr>
                        <a:t>CC106</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a:effectLst/>
                          <a:latin typeface="Calibri" panose="020F0502020204030204" pitchFamily="34" charset="0"/>
                        </a:rPr>
                        <a:t>116</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a:effectLst/>
                          <a:latin typeface="Calibri" panose="020F0502020204030204" pitchFamily="34" charset="0"/>
                        </a:rPr>
                        <a:t>RRP 150/169</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solidFill>
                            <a:srgbClr val="FF0000"/>
                          </a:solidFill>
                          <a:effectLst/>
                          <a:latin typeface="Calibri" panose="020F0502020204030204" pitchFamily="34" charset="0"/>
                          <a:ea typeface="Times New Roman" panose="02020603050405020304" pitchFamily="18" charset="0"/>
                        </a:rPr>
                        <a:t>0.97</a:t>
                      </a:r>
                      <a:endParaRPr lang="en-GB" sz="1200" cap="small" dirty="0">
                        <a:solidFill>
                          <a:srgbClr val="FF0000"/>
                        </a:solidFi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449</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103*</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Impregnated</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0.00</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32151003"/>
                  </a:ext>
                </a:extLst>
              </a:tr>
              <a:tr h="137160">
                <a:tc vMerge="1">
                  <a:txBody>
                    <a:bodyPr/>
                    <a:lstStyle/>
                    <a:p>
                      <a:endParaRPr lang="en-GB"/>
                    </a:p>
                  </a:txBody>
                  <a:tcPr/>
                </a:tc>
                <a:tc vMerge="1">
                  <a:txBody>
                    <a:bodyPr/>
                    <a:lstStyle/>
                    <a:p>
                      <a:endParaRPr lang="en-GB"/>
                    </a:p>
                  </a:txBody>
                  <a:tcPr/>
                </a:tc>
                <a:tc>
                  <a:txBody>
                    <a:bodyPr/>
                    <a:lstStyle/>
                    <a:p>
                      <a:pPr algn="ctr">
                        <a:lnSpc>
                          <a:spcPct val="107000"/>
                        </a:lnSpc>
                        <a:spcAft>
                          <a:spcPts val="0"/>
                        </a:spcAft>
                      </a:pPr>
                      <a:r>
                        <a:rPr lang="en-US" sz="1200" cap="small">
                          <a:effectLst/>
                          <a:latin typeface="Calibri" panose="020F0502020204030204" pitchFamily="34" charset="0"/>
                        </a:rPr>
                        <a:t>117</a:t>
                      </a:r>
                      <a:endParaRPr lang="en-GB" sz="1200" cap="sma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a:effectLst/>
                          <a:latin typeface="Calibri" panose="020F0502020204030204" pitchFamily="34" charset="0"/>
                        </a:rPr>
                        <a:t>RRP 150/169</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solidFill>
                            <a:srgbClr val="FF0000"/>
                          </a:solidFill>
                          <a:effectLst/>
                          <a:latin typeface="Calibri" panose="020F0502020204030204" pitchFamily="34" charset="0"/>
                          <a:ea typeface="Times New Roman" panose="02020603050405020304" pitchFamily="18" charset="0"/>
                        </a:rPr>
                        <a:t>0.97</a:t>
                      </a:r>
                      <a:endParaRPr lang="en-GB" sz="1200" cap="small" dirty="0">
                        <a:solidFill>
                          <a:srgbClr val="FF0000"/>
                        </a:solidFill>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450</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100*</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Impregnated</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0.00</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54981622"/>
                  </a:ext>
                </a:extLst>
              </a:tr>
              <a:tr h="97854">
                <a:tc rowSpan="2">
                  <a:txBody>
                    <a:bodyPr/>
                    <a:lstStyle/>
                    <a:p>
                      <a:pPr algn="ctr">
                        <a:lnSpc>
                          <a:spcPct val="107000"/>
                        </a:lnSpc>
                        <a:spcAft>
                          <a:spcPts val="0"/>
                        </a:spcAft>
                      </a:pPr>
                      <a:r>
                        <a:rPr lang="en-US" sz="1200" cap="small" dirty="0">
                          <a:effectLst/>
                          <a:latin typeface="Calibri" panose="020F0502020204030204" pitchFamily="34" charset="0"/>
                        </a:rPr>
                        <a:t>SP107</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lnSpc>
                          <a:spcPct val="107000"/>
                        </a:lnSpc>
                        <a:spcAft>
                          <a:spcPts val="0"/>
                        </a:spcAft>
                      </a:pPr>
                      <a:r>
                        <a:rPr lang="en-US" sz="1200" cap="small" dirty="0">
                          <a:effectLst/>
                          <a:latin typeface="Calibri" panose="020F0502020204030204" pitchFamily="34" charset="0"/>
                        </a:rPr>
                        <a:t>CC107</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a:solidFill>
                            <a:schemeClr val="dk1"/>
                          </a:solidFill>
                          <a:effectLst/>
                          <a:latin typeface="Calibri" panose="020F0502020204030204" pitchFamily="34" charset="0"/>
                          <a:ea typeface="+mn-ea"/>
                          <a:cs typeface="+mn-cs"/>
                        </a:rPr>
                        <a:t>120</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a:effectLst/>
                          <a:latin typeface="Calibri" panose="020F0502020204030204" pitchFamily="34" charset="0"/>
                        </a:rPr>
                        <a:t>RRP 108/127</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1.19</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413</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190*</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Impregnated</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0.00</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0386007"/>
                  </a:ext>
                </a:extLst>
              </a:tr>
              <a:tr h="0">
                <a:tc vMerge="1">
                  <a:txBody>
                    <a:bodyPr/>
                    <a:lstStyle/>
                    <a:p>
                      <a:endParaRPr lang="en-GB"/>
                    </a:p>
                  </a:txBody>
                  <a:tcPr/>
                </a:tc>
                <a:tc vMerge="1">
                  <a:txBody>
                    <a:bodyPr/>
                    <a:lstStyle/>
                    <a:p>
                      <a:endParaRPr lang="en-GB"/>
                    </a:p>
                  </a:txBody>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121</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200" cap="small" dirty="0" smtClean="0">
                          <a:effectLst/>
                          <a:latin typeface="Calibri" panose="020F0502020204030204" pitchFamily="34" charset="0"/>
                        </a:rPr>
                        <a:t>RRP 108/127</a:t>
                      </a:r>
                      <a:endParaRPr lang="en-GB" sz="1200" cap="small" dirty="0" smtClean="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200" cap="small" dirty="0" smtClean="0">
                          <a:effectLst/>
                          <a:latin typeface="Calibri" panose="020F0502020204030204" pitchFamily="34" charset="0"/>
                          <a:ea typeface="Times New Roman" panose="02020603050405020304" pitchFamily="18" charset="0"/>
                        </a:rPr>
                        <a:t>1.19</a:t>
                      </a:r>
                      <a:endParaRPr lang="en-GB" sz="1200" cap="small" dirty="0" smtClean="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413</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190*</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Impregnated</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0.00</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65949080"/>
                  </a:ext>
                </a:extLst>
              </a:tr>
              <a:tr h="97854">
                <a:tc rowSpan="2">
                  <a:txBody>
                    <a:bodyPr/>
                    <a:lstStyle/>
                    <a:p>
                      <a:pPr algn="ctr">
                        <a:lnSpc>
                          <a:spcPct val="107000"/>
                        </a:lnSpc>
                        <a:spcAft>
                          <a:spcPts val="0"/>
                        </a:spcAft>
                      </a:pPr>
                      <a:r>
                        <a:rPr lang="en-US" sz="1200" cap="small" dirty="0" smtClean="0">
                          <a:effectLst/>
                          <a:latin typeface="Calibri" panose="020F0502020204030204" pitchFamily="34" charset="0"/>
                        </a:rPr>
                        <a:t>SP109</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lnSpc>
                          <a:spcPct val="107000"/>
                        </a:lnSpc>
                        <a:spcAft>
                          <a:spcPts val="0"/>
                        </a:spcAft>
                      </a:pPr>
                      <a:r>
                        <a:rPr lang="en-US" sz="1200" cap="small" dirty="0" smtClean="0">
                          <a:effectLst/>
                          <a:latin typeface="Calibri" panose="020F0502020204030204" pitchFamily="34" charset="0"/>
                        </a:rPr>
                        <a:t>CC109</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119</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a:effectLst/>
                          <a:latin typeface="Calibri" panose="020F0502020204030204" pitchFamily="34" charset="0"/>
                        </a:rPr>
                        <a:t>RRP 108/127</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1.19</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411</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Impregnated</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0.00</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30866772"/>
                  </a:ext>
                </a:extLst>
              </a:tr>
              <a:tr h="0">
                <a:tc vMerge="1">
                  <a:txBody>
                    <a:bodyPr/>
                    <a:lstStyle/>
                    <a:p>
                      <a:endParaRPr lang="en-GB"/>
                    </a:p>
                  </a:txBody>
                  <a:tcPr/>
                </a:tc>
                <a:tc vMerge="1">
                  <a:txBody>
                    <a:bodyPr/>
                    <a:lstStyle/>
                    <a:p>
                      <a:endParaRPr lang="en-GB"/>
                    </a:p>
                  </a:txBody>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123</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200" cap="small" dirty="0" smtClean="0">
                          <a:effectLst/>
                          <a:latin typeface="Calibri" panose="020F0502020204030204" pitchFamily="34" charset="0"/>
                        </a:rPr>
                        <a:t>RRP 108/127</a:t>
                      </a:r>
                      <a:endParaRPr lang="en-GB" sz="1200" cap="small" dirty="0" smtClean="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200" cap="small" dirty="0" smtClean="0">
                          <a:effectLst/>
                          <a:latin typeface="Calibri" panose="020F0502020204030204" pitchFamily="34" charset="0"/>
                          <a:ea typeface="Times New Roman" panose="02020603050405020304" pitchFamily="18" charset="0"/>
                        </a:rPr>
                        <a:t>1.19</a:t>
                      </a:r>
                      <a:endParaRPr lang="en-GB" sz="1200" cap="small" dirty="0" smtClean="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cap="small" dirty="0" smtClean="0">
                          <a:effectLst/>
                          <a:latin typeface="Calibri" panose="020F0502020204030204" pitchFamily="34" charset="0"/>
                          <a:ea typeface="Times New Roman" panose="02020603050405020304" pitchFamily="18" charset="0"/>
                        </a:rPr>
                        <a:t>409</a:t>
                      </a:r>
                      <a:endParaRPr lang="en-GB" sz="1200" cap="small" dirty="0">
                        <a:effectLst/>
                        <a:latin typeface="Calibri" panose="020F0502020204030204" pitchFamily="34" charset="0"/>
                        <a:ea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200" kern="1200" cap="small" dirty="0" smtClean="0">
                          <a:solidFill>
                            <a:schemeClr val="dk1"/>
                          </a:solidFill>
                          <a:effectLst/>
                          <a:latin typeface="Calibri" panose="020F0502020204030204" pitchFamily="34" charset="0"/>
                          <a:ea typeface="+mn-ea"/>
                          <a:cs typeface="+mn-cs"/>
                        </a:rPr>
                        <a:t>Impregnated</a:t>
                      </a:r>
                      <a:endParaRPr lang="en-GB" sz="1200" kern="1200" cap="small" dirty="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200" kern="1200" cap="small" dirty="0" smtClean="0">
                          <a:solidFill>
                            <a:schemeClr val="dk1"/>
                          </a:solidFill>
                          <a:effectLst/>
                          <a:latin typeface="Calibri" panose="020F0502020204030204" pitchFamily="34" charset="0"/>
                          <a:ea typeface="+mn-ea"/>
                          <a:cs typeface="+mn-cs"/>
                        </a:rPr>
                        <a:t>0.00</a:t>
                      </a:r>
                      <a:endParaRPr lang="en-GB" sz="1200" kern="1200" cap="small" dirty="0" smtClean="0">
                        <a:solidFill>
                          <a:schemeClr val="dk1"/>
                        </a:solidFill>
                        <a:effectLst/>
                        <a:latin typeface="Calibri" panose="020F0502020204030204" pitchFamily="34" charset="0"/>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19101708"/>
                  </a:ext>
                </a:extLst>
              </a:tr>
            </a:tbl>
          </a:graphicData>
        </a:graphic>
      </p:graphicFrame>
      <p:sp>
        <p:nvSpPr>
          <p:cNvPr id="9" name="Rectangle 8"/>
          <p:cNvSpPr/>
          <p:nvPr/>
        </p:nvSpPr>
        <p:spPr>
          <a:xfrm>
            <a:off x="2731390" y="5442268"/>
            <a:ext cx="1404000" cy="788392"/>
          </a:xfrm>
          <a:prstGeom prst="rect">
            <a:avLst/>
          </a:prstGeom>
          <a:noFill/>
          <a:ln w="57150">
            <a:solidFill>
              <a:srgbClr val="00B05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TextBox 9"/>
          <p:cNvSpPr txBox="1"/>
          <p:nvPr/>
        </p:nvSpPr>
        <p:spPr>
          <a:xfrm>
            <a:off x="2636656" y="6257458"/>
            <a:ext cx="1762021" cy="369332"/>
          </a:xfrm>
          <a:prstGeom prst="rect">
            <a:avLst/>
          </a:prstGeom>
          <a:noFill/>
        </p:spPr>
        <p:txBody>
          <a:bodyPr wrap="none" rtlCol="0">
            <a:spAutoFit/>
          </a:bodyPr>
          <a:lstStyle/>
          <a:p>
            <a:r>
              <a:rPr lang="en-US" dirty="0" smtClean="0">
                <a:solidFill>
                  <a:srgbClr val="00B050"/>
                </a:solidFill>
              </a:rPr>
              <a:t>Final conductor</a:t>
            </a:r>
            <a:endParaRPr lang="en-GB" dirty="0">
              <a:solidFill>
                <a:srgbClr val="00B050"/>
              </a:solidFill>
            </a:endParaRPr>
          </a:p>
        </p:txBody>
      </p:sp>
      <p:sp>
        <p:nvSpPr>
          <p:cNvPr id="11" name="Rectangle 10"/>
          <p:cNvSpPr/>
          <p:nvPr/>
        </p:nvSpPr>
        <p:spPr>
          <a:xfrm>
            <a:off x="6343592" y="4683097"/>
            <a:ext cx="2318687" cy="1512000"/>
          </a:xfrm>
          <a:prstGeom prst="rect">
            <a:avLst/>
          </a:prstGeom>
          <a:noFill/>
          <a:ln w="57150">
            <a:solidFill>
              <a:srgbClr val="00B05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Rectangle 11"/>
          <p:cNvSpPr/>
          <p:nvPr/>
        </p:nvSpPr>
        <p:spPr>
          <a:xfrm>
            <a:off x="6343593" y="3885322"/>
            <a:ext cx="2324491" cy="396000"/>
          </a:xfrm>
          <a:prstGeom prst="rect">
            <a:avLst/>
          </a:prstGeom>
          <a:noFill/>
          <a:ln w="57150">
            <a:solidFill>
              <a:srgbClr val="00B05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3" name="Rectangle 12"/>
          <p:cNvSpPr/>
          <p:nvPr/>
        </p:nvSpPr>
        <p:spPr>
          <a:xfrm>
            <a:off x="1327330" y="6636828"/>
            <a:ext cx="6192248" cy="246221"/>
          </a:xfrm>
          <a:prstGeom prst="rect">
            <a:avLst/>
          </a:prstGeom>
        </p:spPr>
        <p:txBody>
          <a:bodyPr wrap="square">
            <a:spAutoFit/>
          </a:bodyPr>
          <a:lstStyle/>
          <a:p>
            <a:r>
              <a:rPr lang="en-GB" sz="1000" dirty="0" smtClean="0">
                <a:hlinkClick r:id="rId3"/>
              </a:rPr>
              <a:t>https</a:t>
            </a:r>
            <a:r>
              <a:rPr lang="en-GB" sz="1000" dirty="0">
                <a:hlinkClick r:id="rId3"/>
              </a:rPr>
              <a:t>://</a:t>
            </a:r>
            <a:r>
              <a:rPr lang="en-GB" sz="1000" dirty="0" smtClean="0">
                <a:hlinkClick r:id="rId3"/>
              </a:rPr>
              <a:t>espace.cern.ch/HiLumi/WP11/Shared%20Documents/tested_magnet_parameters.xlsx?Web=1</a:t>
            </a:r>
            <a:r>
              <a:rPr lang="en-GB" sz="1000" dirty="0" smtClean="0"/>
              <a:t> </a:t>
            </a:r>
            <a:endParaRPr lang="en-GB" sz="1000" dirty="0"/>
          </a:p>
        </p:txBody>
      </p:sp>
      <p:sp>
        <p:nvSpPr>
          <p:cNvPr id="15" name="TextBox 14"/>
          <p:cNvSpPr txBox="1"/>
          <p:nvPr/>
        </p:nvSpPr>
        <p:spPr>
          <a:xfrm>
            <a:off x="6269091" y="6232164"/>
            <a:ext cx="2390398" cy="369332"/>
          </a:xfrm>
          <a:prstGeom prst="rect">
            <a:avLst/>
          </a:prstGeom>
          <a:noFill/>
        </p:spPr>
        <p:txBody>
          <a:bodyPr wrap="none" rtlCol="0">
            <a:spAutoFit/>
          </a:bodyPr>
          <a:lstStyle/>
          <a:p>
            <a:r>
              <a:rPr lang="en-US" dirty="0" smtClean="0">
                <a:solidFill>
                  <a:srgbClr val="00B050"/>
                </a:solidFill>
              </a:rPr>
              <a:t>“Final” heater lay-out</a:t>
            </a:r>
            <a:endParaRPr lang="en-GB" dirty="0">
              <a:solidFill>
                <a:srgbClr val="00B050"/>
              </a:solidFill>
            </a:endParaRPr>
          </a:p>
        </p:txBody>
      </p:sp>
      <p:sp>
        <p:nvSpPr>
          <p:cNvPr id="16" name="TextBox 15"/>
          <p:cNvSpPr txBox="1"/>
          <p:nvPr/>
        </p:nvSpPr>
        <p:spPr>
          <a:xfrm>
            <a:off x="114765" y="6359936"/>
            <a:ext cx="2630848" cy="276999"/>
          </a:xfrm>
          <a:prstGeom prst="rect">
            <a:avLst/>
          </a:prstGeom>
          <a:noFill/>
        </p:spPr>
        <p:txBody>
          <a:bodyPr wrap="none" rtlCol="0">
            <a:spAutoFit/>
          </a:bodyPr>
          <a:lstStyle/>
          <a:p>
            <a:r>
              <a:rPr lang="en-US" sz="1200" dirty="0" smtClean="0">
                <a:solidFill>
                  <a:srgbClr val="FF0000"/>
                </a:solidFill>
              </a:rPr>
              <a:t>RED: numbers bellow specifications</a:t>
            </a:r>
            <a:endParaRPr lang="en-GB" sz="1200" dirty="0">
              <a:solidFill>
                <a:srgbClr val="FF0000"/>
              </a:solidFill>
            </a:endParaRPr>
          </a:p>
        </p:txBody>
      </p:sp>
      <p:sp>
        <p:nvSpPr>
          <p:cNvPr id="17" name="TextBox 16"/>
          <p:cNvSpPr txBox="1"/>
          <p:nvPr/>
        </p:nvSpPr>
        <p:spPr>
          <a:xfrm>
            <a:off x="5575434" y="6003796"/>
            <a:ext cx="768159" cy="230832"/>
          </a:xfrm>
          <a:prstGeom prst="rect">
            <a:avLst/>
          </a:prstGeom>
          <a:noFill/>
        </p:spPr>
        <p:txBody>
          <a:bodyPr wrap="none" rtlCol="0">
            <a:spAutoFit/>
          </a:bodyPr>
          <a:lstStyle/>
          <a:p>
            <a:r>
              <a:rPr lang="en-US" sz="900" dirty="0" smtClean="0"/>
              <a:t>* 296K/20K</a:t>
            </a:r>
            <a:endParaRPr lang="en-GB" sz="900" dirty="0"/>
          </a:p>
        </p:txBody>
      </p:sp>
      <p:sp>
        <p:nvSpPr>
          <p:cNvPr id="18" name="TextBox 17"/>
          <p:cNvSpPr txBox="1"/>
          <p:nvPr/>
        </p:nvSpPr>
        <p:spPr>
          <a:xfrm>
            <a:off x="129673" y="6610030"/>
            <a:ext cx="1276311" cy="276999"/>
          </a:xfrm>
          <a:prstGeom prst="rect">
            <a:avLst/>
          </a:prstGeom>
          <a:noFill/>
        </p:spPr>
        <p:txBody>
          <a:bodyPr wrap="none" rtlCol="0">
            <a:spAutoFit/>
          </a:bodyPr>
          <a:lstStyle/>
          <a:p>
            <a:r>
              <a:rPr lang="en-US" sz="1200" dirty="0" smtClean="0"/>
              <a:t>More details on:</a:t>
            </a:r>
            <a:endParaRPr lang="en-GB" sz="1200" dirty="0"/>
          </a:p>
        </p:txBody>
      </p:sp>
    </p:spTree>
    <p:extLst>
      <p:ext uri="{BB962C8B-B14F-4D97-AF65-F5344CB8AC3E}">
        <p14:creationId xmlns:p14="http://schemas.microsoft.com/office/powerpoint/2010/main" val="9690128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GB" dirty="0"/>
          </a:p>
        </p:txBody>
      </p:sp>
      <p:sp>
        <p:nvSpPr>
          <p:cNvPr id="3" name="Content Placeholder 2"/>
          <p:cNvSpPr>
            <a:spLocks noGrp="1"/>
          </p:cNvSpPr>
          <p:nvPr>
            <p:ph idx="1"/>
          </p:nvPr>
        </p:nvSpPr>
        <p:spPr>
          <a:xfrm>
            <a:off x="612000" y="1052736"/>
            <a:ext cx="7920000" cy="5112567"/>
          </a:xfrm>
        </p:spPr>
        <p:txBody>
          <a:bodyPr>
            <a:normAutofit/>
          </a:bodyPr>
          <a:lstStyle/>
          <a:p>
            <a:r>
              <a:rPr lang="en-US" dirty="0" smtClean="0">
                <a:solidFill>
                  <a:schemeClr val="bg1">
                    <a:lumMod val="50000"/>
                  </a:schemeClr>
                </a:solidFill>
              </a:rPr>
              <a:t>Protection design and reference parameters</a:t>
            </a:r>
            <a:r>
              <a:rPr lang="en-US" dirty="0" smtClean="0"/>
              <a:t>.</a:t>
            </a:r>
          </a:p>
          <a:p>
            <a:r>
              <a:rPr lang="en-US" dirty="0" smtClean="0"/>
              <a:t>Overview on quench protection test results.</a:t>
            </a:r>
          </a:p>
          <a:p>
            <a:pPr lvl="1"/>
            <a:r>
              <a:rPr lang="en-US" dirty="0"/>
              <a:t>Standard:</a:t>
            </a:r>
          </a:p>
          <a:p>
            <a:pPr lvl="2"/>
            <a:r>
              <a:rPr lang="en-US" dirty="0"/>
              <a:t>Quench heater delay </a:t>
            </a:r>
          </a:p>
          <a:p>
            <a:pPr lvl="2"/>
            <a:r>
              <a:rPr lang="en-US" dirty="0"/>
              <a:t>Quench integral </a:t>
            </a:r>
          </a:p>
          <a:p>
            <a:pPr lvl="2"/>
            <a:r>
              <a:rPr lang="en-US" dirty="0"/>
              <a:t>Minimum quench energy</a:t>
            </a:r>
          </a:p>
          <a:p>
            <a:pPr lvl="1"/>
            <a:r>
              <a:rPr lang="en-US" dirty="0"/>
              <a:t>Additional tests:</a:t>
            </a:r>
          </a:p>
          <a:p>
            <a:pPr lvl="2"/>
            <a:r>
              <a:rPr lang="en-US" dirty="0"/>
              <a:t>Quench heater performance at nominal current</a:t>
            </a:r>
          </a:p>
          <a:p>
            <a:pPr lvl="2"/>
            <a:r>
              <a:rPr lang="en-US" dirty="0"/>
              <a:t>Fast energy extraction tests</a:t>
            </a:r>
          </a:p>
          <a:p>
            <a:pPr lvl="2"/>
            <a:r>
              <a:rPr lang="en-US" dirty="0"/>
              <a:t>High MIITs test</a:t>
            </a:r>
            <a:endParaRPr lang="en-GB" dirty="0"/>
          </a:p>
          <a:p>
            <a:r>
              <a:rPr lang="en-US" dirty="0" smtClean="0">
                <a:solidFill>
                  <a:schemeClr val="bg1">
                    <a:lumMod val="50000"/>
                  </a:schemeClr>
                </a:solidFill>
              </a:rPr>
              <a:t>Summary and conclusions.</a:t>
            </a:r>
            <a:endParaRPr lang="en-GB" dirty="0">
              <a:solidFill>
                <a:schemeClr val="bg1">
                  <a:lumMod val="50000"/>
                </a:schemeClr>
              </a:solidFill>
            </a:endParaRPr>
          </a:p>
        </p:txBody>
      </p:sp>
      <p:sp>
        <p:nvSpPr>
          <p:cNvPr id="4" name="Slide Number Placeholder 3"/>
          <p:cNvSpPr>
            <a:spLocks noGrp="1"/>
          </p:cNvSpPr>
          <p:nvPr>
            <p:ph type="sldNum" sz="quarter" idx="12"/>
          </p:nvPr>
        </p:nvSpPr>
        <p:spPr/>
        <p:txBody>
          <a:bodyPr/>
          <a:lstStyle/>
          <a:p>
            <a:fld id="{BFDCA1C4-9514-7B4F-976F-D92F7E296653}" type="slidenum">
              <a:rPr lang="fr-FR" smtClean="0"/>
              <a:pPr/>
              <a:t>11</a:t>
            </a:fld>
            <a:endParaRPr lang="fr-FR"/>
          </a:p>
        </p:txBody>
      </p:sp>
      <p:sp>
        <p:nvSpPr>
          <p:cNvPr id="5" name="Footer Placeholder 4"/>
          <p:cNvSpPr>
            <a:spLocks noGrp="1"/>
          </p:cNvSpPr>
          <p:nvPr>
            <p:ph type="ftr" sz="quarter" idx="11"/>
          </p:nvPr>
        </p:nvSpPr>
        <p:spPr/>
        <p:txBody>
          <a:bodyPr/>
          <a:lstStyle/>
          <a:p>
            <a:pPr algn="ctr"/>
            <a:r>
              <a:rPr lang="es-ES" smtClean="0"/>
              <a:t>Susana Izquierdo Bermudez</a:t>
            </a:r>
            <a:endParaRPr lang="en-GB" dirty="0"/>
          </a:p>
        </p:txBody>
      </p:sp>
      <p:sp>
        <p:nvSpPr>
          <p:cNvPr id="6" name="Rectangle 5"/>
          <p:cNvSpPr/>
          <p:nvPr/>
        </p:nvSpPr>
        <p:spPr>
          <a:xfrm>
            <a:off x="1046352" y="1988840"/>
            <a:ext cx="4176464" cy="1563999"/>
          </a:xfrm>
          <a:prstGeom prst="rect">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p:cNvSpPr/>
          <p:nvPr/>
        </p:nvSpPr>
        <p:spPr>
          <a:xfrm>
            <a:off x="1067312" y="4005064"/>
            <a:ext cx="7128792" cy="416802"/>
          </a:xfrm>
          <a:prstGeom prst="rect">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p:cNvSpPr/>
          <p:nvPr/>
        </p:nvSpPr>
        <p:spPr>
          <a:xfrm>
            <a:off x="1067312" y="4736826"/>
            <a:ext cx="7128792" cy="424931"/>
          </a:xfrm>
          <a:prstGeom prst="rect">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TextBox 8"/>
          <p:cNvSpPr txBox="1"/>
          <p:nvPr/>
        </p:nvSpPr>
        <p:spPr>
          <a:xfrm>
            <a:off x="5512923" y="3138342"/>
            <a:ext cx="3600400" cy="369332"/>
          </a:xfrm>
          <a:prstGeom prst="rect">
            <a:avLst/>
          </a:prstGeom>
          <a:noFill/>
        </p:spPr>
        <p:txBody>
          <a:bodyPr wrap="square" rtlCol="0">
            <a:spAutoFit/>
          </a:bodyPr>
          <a:lstStyle/>
          <a:p>
            <a:pPr algn="ctr"/>
            <a:r>
              <a:rPr lang="en-US" dirty="0" smtClean="0">
                <a:solidFill>
                  <a:srgbClr val="FF0000"/>
                </a:solidFill>
              </a:rPr>
              <a:t>Is there room for improvement?</a:t>
            </a:r>
            <a:endParaRPr lang="en-GB" dirty="0">
              <a:solidFill>
                <a:srgbClr val="FF0000"/>
              </a:solidFill>
            </a:endParaRPr>
          </a:p>
        </p:txBody>
      </p:sp>
      <p:sp>
        <p:nvSpPr>
          <p:cNvPr id="10" name="TextBox 9"/>
          <p:cNvSpPr txBox="1"/>
          <p:nvPr/>
        </p:nvSpPr>
        <p:spPr>
          <a:xfrm>
            <a:off x="1043608" y="5462386"/>
            <a:ext cx="7364632" cy="646331"/>
          </a:xfrm>
          <a:prstGeom prst="rect">
            <a:avLst/>
          </a:prstGeom>
          <a:noFill/>
        </p:spPr>
        <p:txBody>
          <a:bodyPr wrap="square" rtlCol="0">
            <a:spAutoFit/>
          </a:bodyPr>
          <a:lstStyle/>
          <a:p>
            <a:pPr algn="ctr"/>
            <a:r>
              <a:rPr lang="en-US" dirty="0" smtClean="0">
                <a:solidFill>
                  <a:srgbClr val="FF0000"/>
                </a:solidFill>
              </a:rPr>
              <a:t>What are the limits in terms of hot spot?</a:t>
            </a:r>
          </a:p>
          <a:p>
            <a:pPr algn="ctr"/>
            <a:r>
              <a:rPr lang="en-US" dirty="0" smtClean="0">
                <a:solidFill>
                  <a:srgbClr val="FF0000"/>
                </a:solidFill>
              </a:rPr>
              <a:t>How much margin we have?</a:t>
            </a:r>
            <a:endParaRPr lang="en-GB" dirty="0">
              <a:solidFill>
                <a:srgbClr val="FF0000"/>
              </a:solidFill>
            </a:endParaRPr>
          </a:p>
        </p:txBody>
      </p:sp>
      <p:cxnSp>
        <p:nvCxnSpPr>
          <p:cNvPr id="11" name="Straight Arrow Connector 10"/>
          <p:cNvCxnSpPr/>
          <p:nvPr/>
        </p:nvCxnSpPr>
        <p:spPr>
          <a:xfrm flipH="1">
            <a:off x="7449773" y="3542039"/>
            <a:ext cx="76222" cy="428660"/>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p:cNvCxnSpPr/>
          <p:nvPr/>
        </p:nvCxnSpPr>
        <p:spPr>
          <a:xfrm flipV="1">
            <a:off x="6012160" y="5161758"/>
            <a:ext cx="72008" cy="314959"/>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p:cNvCxnSpPr>
            <a:stCxn id="14" idx="2"/>
            <a:endCxn id="6" idx="3"/>
          </p:cNvCxnSpPr>
          <p:nvPr/>
        </p:nvCxnSpPr>
        <p:spPr>
          <a:xfrm flipH="1">
            <a:off x="5222816" y="2370093"/>
            <a:ext cx="2188846" cy="400747"/>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14" name="TextBox 13"/>
          <p:cNvSpPr txBox="1"/>
          <p:nvPr/>
        </p:nvSpPr>
        <p:spPr>
          <a:xfrm>
            <a:off x="5436096" y="2000761"/>
            <a:ext cx="3951132" cy="369332"/>
          </a:xfrm>
          <a:prstGeom prst="rect">
            <a:avLst/>
          </a:prstGeom>
          <a:noFill/>
        </p:spPr>
        <p:txBody>
          <a:bodyPr wrap="square" rtlCol="0">
            <a:spAutoFit/>
          </a:bodyPr>
          <a:lstStyle/>
          <a:p>
            <a:pPr algn="ctr"/>
            <a:r>
              <a:rPr lang="en-US" dirty="0" smtClean="0">
                <a:solidFill>
                  <a:srgbClr val="FF0000"/>
                </a:solidFill>
              </a:rPr>
              <a:t>Do heaters behave as expected?</a:t>
            </a:r>
            <a:endParaRPr lang="en-GB" dirty="0">
              <a:solidFill>
                <a:srgbClr val="FF0000"/>
              </a:solidFill>
            </a:endParaRPr>
          </a:p>
        </p:txBody>
      </p:sp>
    </p:spTree>
    <p:extLst>
      <p:ext uri="{BB962C8B-B14F-4D97-AF65-F5344CB8AC3E}">
        <p14:creationId xmlns:p14="http://schemas.microsoft.com/office/powerpoint/2010/main" val="6873187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Quench heater delay</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12</a:t>
            </a:fld>
            <a:endParaRPr lang="fr-FR"/>
          </a:p>
        </p:txBody>
      </p:sp>
      <p:pic>
        <p:nvPicPr>
          <p:cNvPr id="10" name="Picture 9"/>
          <p:cNvPicPr>
            <a:picLocks noChangeAspect="1"/>
          </p:cNvPicPr>
          <p:nvPr/>
        </p:nvPicPr>
        <p:blipFill>
          <a:blip r:embed="rId2"/>
          <a:stretch>
            <a:fillRect/>
          </a:stretch>
        </p:blipFill>
        <p:spPr>
          <a:xfrm>
            <a:off x="4001876" y="2195172"/>
            <a:ext cx="5121852" cy="3840254"/>
          </a:xfrm>
          <a:prstGeom prst="rect">
            <a:avLst/>
          </a:prstGeom>
        </p:spPr>
      </p:pic>
      <p:cxnSp>
        <p:nvCxnSpPr>
          <p:cNvPr id="12" name="Straight Arrow Connector 11"/>
          <p:cNvCxnSpPr/>
          <p:nvPr/>
        </p:nvCxnSpPr>
        <p:spPr>
          <a:xfrm flipH="1">
            <a:off x="6562802" y="3252568"/>
            <a:ext cx="462390" cy="64807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6233104" y="2774053"/>
            <a:ext cx="1296145" cy="461665"/>
          </a:xfrm>
          <a:prstGeom prst="rect">
            <a:avLst/>
          </a:prstGeom>
          <a:noFill/>
        </p:spPr>
        <p:txBody>
          <a:bodyPr wrap="square" rtlCol="0">
            <a:spAutoFit/>
          </a:bodyPr>
          <a:lstStyle/>
          <a:p>
            <a:pPr algn="ctr"/>
            <a:r>
              <a:rPr lang="en-US" sz="1200" dirty="0" smtClean="0">
                <a:solidFill>
                  <a:srgbClr val="FF0000"/>
                </a:solidFill>
              </a:rPr>
              <a:t>COMSOL, S2 glass 0.1 mm</a:t>
            </a:r>
            <a:endParaRPr lang="en-GB" sz="1200" dirty="0">
              <a:solidFill>
                <a:srgbClr val="FF0000"/>
              </a:solidFill>
            </a:endParaRPr>
          </a:p>
        </p:txBody>
      </p:sp>
      <p:sp>
        <p:nvSpPr>
          <p:cNvPr id="14" name="TextBox 13"/>
          <p:cNvSpPr txBox="1"/>
          <p:nvPr/>
        </p:nvSpPr>
        <p:spPr>
          <a:xfrm>
            <a:off x="4648928" y="4889248"/>
            <a:ext cx="1296145" cy="461665"/>
          </a:xfrm>
          <a:prstGeom prst="rect">
            <a:avLst/>
          </a:prstGeom>
          <a:noFill/>
        </p:spPr>
        <p:txBody>
          <a:bodyPr wrap="square" rtlCol="0">
            <a:spAutoFit/>
          </a:bodyPr>
          <a:lstStyle/>
          <a:p>
            <a:pPr algn="ctr"/>
            <a:r>
              <a:rPr lang="en-US" sz="1200" dirty="0" smtClean="0"/>
              <a:t>COMSOL, S2 glass 0.0 mm</a:t>
            </a:r>
            <a:endParaRPr lang="en-GB" sz="1200" dirty="0"/>
          </a:p>
        </p:txBody>
      </p:sp>
      <p:cxnSp>
        <p:nvCxnSpPr>
          <p:cNvPr id="15" name="Straight Arrow Connector 14"/>
          <p:cNvCxnSpPr/>
          <p:nvPr/>
        </p:nvCxnSpPr>
        <p:spPr>
          <a:xfrm flipV="1">
            <a:off x="5297000" y="4419137"/>
            <a:ext cx="62733" cy="376907"/>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H="1">
            <a:off x="5288879" y="2659083"/>
            <a:ext cx="462390" cy="648072"/>
          </a:xfrm>
          <a:prstGeom prst="straightConnector1">
            <a:avLst/>
          </a:prstGeom>
          <a:ln>
            <a:solidFill>
              <a:srgbClr val="0000FF"/>
            </a:solidFill>
            <a:tailEnd type="triangle"/>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5729047" y="2362578"/>
            <a:ext cx="1296145" cy="461665"/>
          </a:xfrm>
          <a:prstGeom prst="rect">
            <a:avLst/>
          </a:prstGeom>
          <a:noFill/>
        </p:spPr>
        <p:txBody>
          <a:bodyPr wrap="square" rtlCol="0">
            <a:spAutoFit/>
          </a:bodyPr>
          <a:lstStyle/>
          <a:p>
            <a:pPr algn="ctr"/>
            <a:r>
              <a:rPr lang="en-US" sz="1200" dirty="0" smtClean="0">
                <a:solidFill>
                  <a:srgbClr val="0000FF"/>
                </a:solidFill>
              </a:rPr>
              <a:t>COMSOL, S2 glass 0.08 mm</a:t>
            </a:r>
            <a:endParaRPr lang="en-GB" sz="1200" dirty="0">
              <a:solidFill>
                <a:srgbClr val="0000FF"/>
              </a:solidFill>
            </a:endParaRPr>
          </a:p>
        </p:txBody>
      </p:sp>
      <p:sp>
        <p:nvSpPr>
          <p:cNvPr id="19" name="TextBox 18"/>
          <p:cNvSpPr txBox="1"/>
          <p:nvPr/>
        </p:nvSpPr>
        <p:spPr>
          <a:xfrm>
            <a:off x="452322" y="2362578"/>
            <a:ext cx="3528392" cy="3046988"/>
          </a:xfrm>
          <a:prstGeom prst="rect">
            <a:avLst/>
          </a:prstGeom>
          <a:noFill/>
        </p:spPr>
        <p:txBody>
          <a:bodyPr wrap="square" rtlCol="0">
            <a:spAutoFit/>
          </a:bodyPr>
          <a:lstStyle/>
          <a:p>
            <a:r>
              <a:rPr lang="en-US" sz="1600" dirty="0" smtClean="0">
                <a:solidFill>
                  <a:srgbClr val="FF0000"/>
                </a:solidFill>
              </a:rPr>
              <a:t>Main outcome</a:t>
            </a:r>
          </a:p>
          <a:p>
            <a:endParaRPr lang="en-GB" sz="1600" dirty="0" smtClean="0">
              <a:solidFill>
                <a:srgbClr val="FF0000"/>
              </a:solidFill>
            </a:endParaRPr>
          </a:p>
          <a:p>
            <a:pPr marL="285750" indent="-285750">
              <a:buFont typeface="Arial" panose="020B0604020202020204" pitchFamily="34" charset="0"/>
              <a:buChar char="•"/>
            </a:pPr>
            <a:r>
              <a:rPr lang="en-GB" sz="1600" dirty="0" smtClean="0"/>
              <a:t>0.1 mm increase of the glass insulation thickness between heater and coil increases the delay by 10 </a:t>
            </a:r>
            <a:r>
              <a:rPr lang="en-GB" sz="1600" dirty="0" err="1" smtClean="0"/>
              <a:t>ms</a:t>
            </a:r>
            <a:r>
              <a:rPr lang="en-GB" sz="1600" dirty="0" smtClean="0"/>
              <a:t>, in agreement with expectations.</a:t>
            </a:r>
          </a:p>
          <a:p>
            <a:pPr marL="285750" indent="-285750">
              <a:buFont typeface="Arial" panose="020B0604020202020204" pitchFamily="34" charset="0"/>
              <a:buChar char="•"/>
            </a:pPr>
            <a:endParaRPr lang="en-GB" sz="1600" dirty="0" smtClean="0"/>
          </a:p>
          <a:p>
            <a:pPr marL="285750" indent="-285750">
              <a:buFont typeface="Arial" panose="020B0604020202020204" pitchFamily="34" charset="0"/>
              <a:buChar char="•"/>
            </a:pPr>
            <a:r>
              <a:rPr lang="en-US" sz="1600" dirty="0" smtClean="0"/>
              <a:t>Similar delays for impregnated and glued heaters if there is not additional layers of insulation between heater and coil.</a:t>
            </a:r>
          </a:p>
        </p:txBody>
      </p:sp>
      <p:sp>
        <p:nvSpPr>
          <p:cNvPr id="20" name="TextBox 19"/>
          <p:cNvSpPr txBox="1"/>
          <p:nvPr/>
        </p:nvSpPr>
        <p:spPr>
          <a:xfrm>
            <a:off x="6397391" y="6035426"/>
            <a:ext cx="2308966" cy="461665"/>
          </a:xfrm>
          <a:prstGeom prst="rect">
            <a:avLst/>
          </a:prstGeom>
          <a:noFill/>
        </p:spPr>
        <p:txBody>
          <a:bodyPr wrap="square" rtlCol="0">
            <a:spAutoFit/>
          </a:bodyPr>
          <a:lstStyle/>
          <a:p>
            <a:r>
              <a:rPr lang="en-US" sz="1200" dirty="0" smtClean="0"/>
              <a:t>Impregnated heaters:</a:t>
            </a:r>
          </a:p>
          <a:p>
            <a:pPr marL="171450" indent="-171450">
              <a:buFont typeface="Arial" panose="020B0604020202020204" pitchFamily="34" charset="0"/>
              <a:buChar char="•"/>
            </a:pPr>
            <a:r>
              <a:rPr lang="en-US" sz="1200" dirty="0" smtClean="0"/>
              <a:t>Coils 114-117</a:t>
            </a:r>
          </a:p>
        </p:txBody>
      </p:sp>
      <p:sp>
        <p:nvSpPr>
          <p:cNvPr id="23" name="TextBox 22"/>
          <p:cNvSpPr txBox="1"/>
          <p:nvPr/>
        </p:nvSpPr>
        <p:spPr>
          <a:xfrm>
            <a:off x="2437172" y="6035426"/>
            <a:ext cx="4464056" cy="830997"/>
          </a:xfrm>
          <a:prstGeom prst="rect">
            <a:avLst/>
          </a:prstGeom>
          <a:noFill/>
        </p:spPr>
        <p:txBody>
          <a:bodyPr wrap="square" rtlCol="0">
            <a:spAutoFit/>
          </a:bodyPr>
          <a:lstStyle/>
          <a:p>
            <a:r>
              <a:rPr lang="en-US" sz="1200" dirty="0" smtClean="0"/>
              <a:t>Glued heaters additional insulation heater to coil:</a:t>
            </a:r>
          </a:p>
          <a:p>
            <a:pPr marL="285750" indent="-285750">
              <a:buFont typeface="Arial" panose="020B0604020202020204" pitchFamily="34" charset="0"/>
              <a:buChar char="•"/>
            </a:pPr>
            <a:r>
              <a:rPr lang="en-US" sz="1200" dirty="0" smtClean="0"/>
              <a:t>0.00 mm: Coils 106&amp;109</a:t>
            </a:r>
            <a:endParaRPr lang="en-US" sz="1200" dirty="0"/>
          </a:p>
          <a:p>
            <a:pPr marL="285750" indent="-285750">
              <a:buFont typeface="Arial" panose="020B0604020202020204" pitchFamily="34" charset="0"/>
              <a:buChar char="•"/>
            </a:pPr>
            <a:r>
              <a:rPr lang="en-US" sz="1200" dirty="0" smtClean="0"/>
              <a:t>0.08 mm E glass: </a:t>
            </a:r>
            <a:r>
              <a:rPr lang="en-US" sz="1200" dirty="0"/>
              <a:t>Coils </a:t>
            </a:r>
            <a:r>
              <a:rPr lang="en-US" sz="1200" dirty="0" smtClean="0"/>
              <a:t>112&amp;113</a:t>
            </a:r>
          </a:p>
          <a:p>
            <a:pPr marL="285750" indent="-285750">
              <a:buFont typeface="Arial" panose="020B0604020202020204" pitchFamily="34" charset="0"/>
              <a:buChar char="•"/>
            </a:pPr>
            <a:r>
              <a:rPr lang="en-US" sz="1200" dirty="0" smtClean="0"/>
              <a:t>0.10 mm S2 glass: Coils 107, 108 &amp; 111</a:t>
            </a:r>
            <a:endParaRPr lang="en-GB" sz="1200" dirty="0"/>
          </a:p>
        </p:txBody>
      </p:sp>
      <p:sp>
        <p:nvSpPr>
          <p:cNvPr id="25" name="TextBox 24"/>
          <p:cNvSpPr txBox="1"/>
          <p:nvPr/>
        </p:nvSpPr>
        <p:spPr>
          <a:xfrm>
            <a:off x="452322" y="809186"/>
            <a:ext cx="8433756" cy="1323439"/>
          </a:xfrm>
          <a:prstGeom prst="rect">
            <a:avLst/>
          </a:prstGeom>
          <a:noFill/>
        </p:spPr>
        <p:txBody>
          <a:bodyPr wrap="square" rtlCol="0">
            <a:spAutoFit/>
          </a:bodyPr>
          <a:lstStyle/>
          <a:p>
            <a:r>
              <a:rPr lang="en-US" sz="1600" dirty="0" smtClean="0">
                <a:solidFill>
                  <a:srgbClr val="FF0000"/>
                </a:solidFill>
              </a:rPr>
              <a:t>Aim:</a:t>
            </a:r>
          </a:p>
          <a:p>
            <a:pPr marL="285750" indent="-285750">
              <a:buFont typeface="Arial" panose="020B0604020202020204" pitchFamily="34" charset="0"/>
              <a:buChar char="•"/>
            </a:pPr>
            <a:r>
              <a:rPr lang="en-US" sz="1600" dirty="0" smtClean="0"/>
              <a:t>Determine precisely the quench onset time due to quench heater firing.</a:t>
            </a:r>
            <a:endParaRPr lang="en-US" sz="1400" dirty="0" smtClean="0"/>
          </a:p>
          <a:p>
            <a:r>
              <a:rPr lang="en-US" sz="1600" dirty="0" smtClean="0">
                <a:solidFill>
                  <a:srgbClr val="FF0000"/>
                </a:solidFill>
              </a:rPr>
              <a:t>Procedure:</a:t>
            </a:r>
          </a:p>
          <a:p>
            <a:pPr marL="285750" indent="-285750">
              <a:buFont typeface="Arial" panose="020B0604020202020204" pitchFamily="34" charset="0"/>
              <a:buChar char="•"/>
            </a:pPr>
            <a:r>
              <a:rPr lang="en-US" sz="1600" dirty="0" smtClean="0"/>
              <a:t>One heater strip is fired.</a:t>
            </a:r>
          </a:p>
          <a:p>
            <a:pPr marL="285750" indent="-285750">
              <a:buFont typeface="Arial" panose="020B0604020202020204" pitchFamily="34" charset="0"/>
              <a:buChar char="•"/>
            </a:pPr>
            <a:r>
              <a:rPr lang="en-US" sz="1600" dirty="0" smtClean="0"/>
              <a:t>Upon quench detection, rest of the strips and dump are fired to protect the magnet</a:t>
            </a:r>
          </a:p>
        </p:txBody>
      </p:sp>
    </p:spTree>
    <p:extLst>
      <p:ext uri="{BB962C8B-B14F-4D97-AF65-F5344CB8AC3E}">
        <p14:creationId xmlns:p14="http://schemas.microsoft.com/office/powerpoint/2010/main" val="3901543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5800552"/>
            <a:ext cx="7884368" cy="1010489"/>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2" name="Title 1"/>
          <p:cNvSpPr>
            <a:spLocks noGrp="1"/>
          </p:cNvSpPr>
          <p:nvPr>
            <p:ph type="title"/>
          </p:nvPr>
        </p:nvSpPr>
        <p:spPr/>
        <p:txBody>
          <a:bodyPr/>
          <a:lstStyle/>
          <a:p>
            <a:r>
              <a:rPr lang="en-US" dirty="0" smtClean="0"/>
              <a:t>Quench integral studies</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13</a:t>
            </a:fld>
            <a:endParaRPr lang="fr-FR"/>
          </a:p>
        </p:txBody>
      </p:sp>
      <p:pic>
        <p:nvPicPr>
          <p:cNvPr id="9" name="Content Placeholder 8"/>
          <p:cNvPicPr>
            <a:picLocks noGrp="1" noChangeAspect="1"/>
          </p:cNvPicPr>
          <p:nvPr>
            <p:ph idx="1"/>
          </p:nvPr>
        </p:nvPicPr>
        <p:blipFill>
          <a:blip r:embed="rId2"/>
          <a:stretch>
            <a:fillRect/>
          </a:stretch>
        </p:blipFill>
        <p:spPr>
          <a:xfrm>
            <a:off x="4936305" y="1029661"/>
            <a:ext cx="4026047" cy="3018644"/>
          </a:xfrm>
          <a:prstGeom prst="rect">
            <a:avLst/>
          </a:prstGeom>
        </p:spPr>
      </p:pic>
      <p:sp>
        <p:nvSpPr>
          <p:cNvPr id="10" name="TextBox 9"/>
          <p:cNvSpPr txBox="1"/>
          <p:nvPr/>
        </p:nvSpPr>
        <p:spPr>
          <a:xfrm>
            <a:off x="5344793" y="900000"/>
            <a:ext cx="3236784" cy="307777"/>
          </a:xfrm>
          <a:prstGeom prst="rect">
            <a:avLst/>
          </a:prstGeom>
          <a:noFill/>
        </p:spPr>
        <p:txBody>
          <a:bodyPr wrap="none" rtlCol="0">
            <a:spAutoFit/>
          </a:bodyPr>
          <a:lstStyle/>
          <a:p>
            <a:r>
              <a:rPr lang="en-US" sz="1400" i="1" dirty="0" smtClean="0"/>
              <a:t>Quench integral from heaters powered</a:t>
            </a:r>
            <a:endParaRPr lang="en-GB" sz="1400" i="1" dirty="0"/>
          </a:p>
        </p:txBody>
      </p:sp>
      <p:sp>
        <p:nvSpPr>
          <p:cNvPr id="11" name="TextBox 10"/>
          <p:cNvSpPr txBox="1"/>
          <p:nvPr/>
        </p:nvSpPr>
        <p:spPr>
          <a:xfrm>
            <a:off x="295638" y="992406"/>
            <a:ext cx="4780418" cy="3093154"/>
          </a:xfrm>
          <a:prstGeom prst="rect">
            <a:avLst/>
          </a:prstGeom>
          <a:noFill/>
        </p:spPr>
        <p:txBody>
          <a:bodyPr wrap="square" rtlCol="0">
            <a:spAutoFit/>
          </a:bodyPr>
          <a:lstStyle/>
          <a:p>
            <a:r>
              <a:rPr lang="en-US" sz="1500" dirty="0" smtClean="0">
                <a:solidFill>
                  <a:srgbClr val="FF0000"/>
                </a:solidFill>
              </a:rPr>
              <a:t>Aim:</a:t>
            </a:r>
          </a:p>
          <a:p>
            <a:pPr marL="285750" indent="-285750">
              <a:buFont typeface="Arial" panose="020B0604020202020204" pitchFamily="34" charset="0"/>
              <a:buChar char="•"/>
            </a:pPr>
            <a:r>
              <a:rPr lang="en-US" sz="1500" dirty="0" smtClean="0"/>
              <a:t>Study the quench heater efficiency and quench propagation in machine relevant conditions (without dump)</a:t>
            </a:r>
            <a:endParaRPr lang="en-US" sz="1500" dirty="0" smtClean="0"/>
          </a:p>
          <a:p>
            <a:r>
              <a:rPr lang="en-US" sz="1500" dirty="0" smtClean="0">
                <a:solidFill>
                  <a:srgbClr val="FF0000"/>
                </a:solidFill>
              </a:rPr>
              <a:t>Procedure:</a:t>
            </a:r>
          </a:p>
          <a:p>
            <a:pPr marL="285750" indent="-285750">
              <a:buFont typeface="Arial" panose="020B0604020202020204" pitchFamily="34" charset="0"/>
              <a:buChar char="•"/>
            </a:pPr>
            <a:r>
              <a:rPr lang="en-US" sz="1500" dirty="0" smtClean="0"/>
              <a:t>All heaters are fired, and dump resistor is delayed by 1 s.</a:t>
            </a:r>
          </a:p>
          <a:p>
            <a:r>
              <a:rPr lang="en-US" sz="1500" dirty="0">
                <a:solidFill>
                  <a:srgbClr val="FF0000"/>
                </a:solidFill>
              </a:rPr>
              <a:t>Main outcome</a:t>
            </a:r>
            <a:endParaRPr lang="en-GB" sz="1500" dirty="0">
              <a:solidFill>
                <a:srgbClr val="FF0000"/>
              </a:solidFill>
            </a:endParaRPr>
          </a:p>
          <a:p>
            <a:pPr marL="285750" indent="-285750">
              <a:buFont typeface="Arial" panose="020B0604020202020204" pitchFamily="34" charset="0"/>
              <a:buChar char="•"/>
            </a:pPr>
            <a:r>
              <a:rPr lang="en-GB" sz="1500" dirty="0"/>
              <a:t>Large spread on measured quench integral, due to the difference in conductor properties (well understood). </a:t>
            </a:r>
          </a:p>
          <a:p>
            <a:pPr marL="285750" indent="-285750">
              <a:buFont typeface="Arial" panose="020B0604020202020204" pitchFamily="34" charset="0"/>
              <a:buChar char="•"/>
            </a:pPr>
            <a:r>
              <a:rPr lang="en-US" sz="1500" dirty="0"/>
              <a:t>Measured current decay can be used to derive the hot spot </a:t>
            </a:r>
            <a:r>
              <a:rPr lang="en-US" sz="1500" dirty="0" smtClean="0"/>
              <a:t>temperature under adiabatic assumptions.</a:t>
            </a:r>
          </a:p>
        </p:txBody>
      </p:sp>
      <p:graphicFrame>
        <p:nvGraphicFramePr>
          <p:cNvPr id="13" name="Content Placeholder 5"/>
          <p:cNvGraphicFramePr>
            <a:graphicFrameLocks/>
          </p:cNvGraphicFramePr>
          <p:nvPr>
            <p:extLst>
              <p:ext uri="{D42A27DB-BD31-4B8C-83A1-F6EECF244321}">
                <p14:modId xmlns:p14="http://schemas.microsoft.com/office/powerpoint/2010/main" val="3703434680"/>
              </p:ext>
            </p:extLst>
          </p:nvPr>
        </p:nvGraphicFramePr>
        <p:xfrm>
          <a:off x="580182" y="4634043"/>
          <a:ext cx="7983635" cy="1731068"/>
        </p:xfrm>
        <a:graphic>
          <a:graphicData uri="http://schemas.openxmlformats.org/drawingml/2006/table">
            <a:tbl>
              <a:tblPr/>
              <a:tblGrid>
                <a:gridCol w="986474">
                  <a:extLst>
                    <a:ext uri="{9D8B030D-6E8A-4147-A177-3AD203B41FA5}">
                      <a16:colId xmlns:a16="http://schemas.microsoft.com/office/drawing/2014/main" val="497763952"/>
                    </a:ext>
                  </a:extLst>
                </a:gridCol>
                <a:gridCol w="1340171">
                  <a:extLst>
                    <a:ext uri="{9D8B030D-6E8A-4147-A177-3AD203B41FA5}">
                      <a16:colId xmlns:a16="http://schemas.microsoft.com/office/drawing/2014/main" val="1246217532"/>
                    </a:ext>
                  </a:extLst>
                </a:gridCol>
                <a:gridCol w="1747025">
                  <a:extLst>
                    <a:ext uri="{9D8B030D-6E8A-4147-A177-3AD203B41FA5}">
                      <a16:colId xmlns:a16="http://schemas.microsoft.com/office/drawing/2014/main" val="2878313100"/>
                    </a:ext>
                  </a:extLst>
                </a:gridCol>
                <a:gridCol w="1206500">
                  <a:extLst>
                    <a:ext uri="{9D8B030D-6E8A-4147-A177-3AD203B41FA5}">
                      <a16:colId xmlns:a16="http://schemas.microsoft.com/office/drawing/2014/main" val="2082166011"/>
                    </a:ext>
                  </a:extLst>
                </a:gridCol>
                <a:gridCol w="1034225">
                  <a:extLst>
                    <a:ext uri="{9D8B030D-6E8A-4147-A177-3AD203B41FA5}">
                      <a16:colId xmlns:a16="http://schemas.microsoft.com/office/drawing/2014/main" val="1271891483"/>
                    </a:ext>
                  </a:extLst>
                </a:gridCol>
                <a:gridCol w="1034225">
                  <a:extLst>
                    <a:ext uri="{9D8B030D-6E8A-4147-A177-3AD203B41FA5}">
                      <a16:colId xmlns:a16="http://schemas.microsoft.com/office/drawing/2014/main" val="3754550456"/>
                    </a:ext>
                  </a:extLst>
                </a:gridCol>
                <a:gridCol w="635015">
                  <a:extLst>
                    <a:ext uri="{9D8B030D-6E8A-4147-A177-3AD203B41FA5}">
                      <a16:colId xmlns:a16="http://schemas.microsoft.com/office/drawing/2014/main" val="1741986074"/>
                    </a:ext>
                  </a:extLst>
                </a:gridCol>
              </a:tblGrid>
              <a:tr h="237548">
                <a:tc rowSpan="2">
                  <a:txBody>
                    <a:bodyPr/>
                    <a:lstStyle/>
                    <a:p>
                      <a:pPr algn="ctr">
                        <a:spcAft>
                          <a:spcPts val="0"/>
                        </a:spcAft>
                      </a:pPr>
                      <a:r>
                        <a:rPr lang="en-US" sz="1400" kern="1200" cap="small" dirty="0" smtClean="0">
                          <a:solidFill>
                            <a:schemeClr val="tx1"/>
                          </a:solidFill>
                          <a:effectLst/>
                          <a:latin typeface="+mj-lt"/>
                          <a:ea typeface="Times New Roman" panose="02020603050405020304" pitchFamily="18" charset="0"/>
                          <a:cs typeface="+mn-cs"/>
                        </a:rPr>
                        <a:t>Magnet</a:t>
                      </a:r>
                      <a:endParaRPr lang="en-GB" sz="1400" kern="1200" cap="small" dirty="0">
                        <a:solidFill>
                          <a:schemeClr val="tx1"/>
                        </a:solidFill>
                        <a:effectLst/>
                        <a:latin typeface="+mj-lt"/>
                        <a:ea typeface="Times New Roman" panose="02020603050405020304" pitchFamily="18" charset="0"/>
                        <a:cs typeface="+mn-cs"/>
                      </a:endParaRPr>
                    </a:p>
                  </a:txBody>
                  <a:tcPr marL="0" marR="0" marT="0" marB="0" anchor="ctr">
                    <a:lnL>
                      <a:noFill/>
                    </a:lnL>
                    <a:lnR w="12700" cap="flat" cmpd="sng" algn="ctr">
                      <a:solidFill>
                        <a:schemeClr val="tx1"/>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n-US" sz="1400" kern="1200" cap="small" dirty="0" smtClean="0">
                          <a:solidFill>
                            <a:schemeClr val="tx1"/>
                          </a:solidFill>
                          <a:effectLst/>
                          <a:latin typeface="+mj-lt"/>
                          <a:ea typeface="Times New Roman" panose="02020603050405020304" pitchFamily="18" charset="0"/>
                          <a:cs typeface="+mn-cs"/>
                        </a:rPr>
                        <a:t>Cu/SC</a:t>
                      </a:r>
                      <a:endParaRPr lang="en-GB" sz="1400" kern="1200" cap="small" dirty="0">
                        <a:solidFill>
                          <a:schemeClr val="tx1"/>
                        </a:solidFill>
                        <a:effectLst/>
                        <a:latin typeface="+mj-lt"/>
                        <a:ea typeface="Times New Roman" panose="02020603050405020304" pitchFamily="18" charset="0"/>
                        <a:cs typeface="+mn-cs"/>
                      </a:endParaRPr>
                    </a:p>
                  </a:txBody>
                  <a:tcPr marL="0" marR="0" marT="0" marB="0" anchor="ctr">
                    <a:lnL w="12700" cap="flat" cmpd="sng" algn="ctr">
                      <a:solidFill>
                        <a:schemeClr val="tx1"/>
                      </a:solidFill>
                      <a:prstDash val="solid"/>
                      <a:round/>
                      <a:headEnd type="none" w="med" len="med"/>
                      <a:tailEnd type="none" w="med" len="med"/>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n-US" sz="1400" kern="1200" cap="small" dirty="0">
                          <a:solidFill>
                            <a:schemeClr val="tx1"/>
                          </a:solidFill>
                          <a:effectLst/>
                          <a:latin typeface="+mj-lt"/>
                          <a:ea typeface="Times New Roman" panose="02020603050405020304" pitchFamily="18" charset="0"/>
                          <a:cs typeface="+mn-cs"/>
                        </a:rPr>
                        <a:t>RRR293K/20K</a:t>
                      </a:r>
                      <a:endParaRPr lang="en-GB" sz="1400" kern="1200" cap="small" dirty="0">
                        <a:solidFill>
                          <a:schemeClr val="tx1"/>
                        </a:solidFill>
                        <a:effectLst/>
                        <a:latin typeface="+mj-lt"/>
                        <a:ea typeface="Times New Roman" panose="02020603050405020304" pitchFamily="18" charset="0"/>
                        <a:cs typeface="+mn-cs"/>
                      </a:endParaRPr>
                    </a:p>
                  </a:txBody>
                  <a:tcPr marL="0" marR="0" marT="0" marB="0" anchor="ctr">
                    <a:lnL>
                      <a:noFill/>
                    </a:lnL>
                    <a:lnR w="12700" cap="flat" cmpd="sng" algn="ctr">
                      <a:solidFill>
                        <a:schemeClr val="tx1"/>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400" kern="1200" cap="small" dirty="0" err="1" smtClean="0">
                          <a:solidFill>
                            <a:schemeClr val="tx1"/>
                          </a:solidFill>
                          <a:effectLst/>
                          <a:latin typeface="+mj-lt"/>
                          <a:ea typeface="Times New Roman" panose="02020603050405020304" pitchFamily="18" charset="0"/>
                          <a:cs typeface="+mn-cs"/>
                        </a:rPr>
                        <a:t>I</a:t>
                      </a:r>
                      <a:r>
                        <a:rPr lang="en-US" sz="1400" kern="1200" cap="small" baseline="-25000" dirty="0" err="1" smtClean="0">
                          <a:solidFill>
                            <a:schemeClr val="tx1"/>
                          </a:solidFill>
                          <a:effectLst/>
                          <a:latin typeface="+mj-lt"/>
                          <a:ea typeface="Times New Roman" panose="02020603050405020304" pitchFamily="18" charset="0"/>
                          <a:cs typeface="+mn-cs"/>
                        </a:rPr>
                        <a:t>nom</a:t>
                      </a:r>
                      <a:r>
                        <a:rPr lang="en-US" sz="1400" kern="1200" cap="small" dirty="0" smtClean="0">
                          <a:solidFill>
                            <a:schemeClr val="tx1"/>
                          </a:solidFill>
                          <a:effectLst/>
                          <a:latin typeface="+mj-lt"/>
                          <a:ea typeface="Times New Roman" panose="02020603050405020304" pitchFamily="18" charset="0"/>
                          <a:cs typeface="+mn-cs"/>
                        </a:rPr>
                        <a:t>(11.85 kA)</a:t>
                      </a:r>
                      <a:endParaRPr lang="en-GB" sz="1400" kern="1200" cap="small" dirty="0">
                        <a:solidFill>
                          <a:schemeClr val="tx1"/>
                        </a:solidFill>
                        <a:effectLst/>
                        <a:latin typeface="+mj-lt"/>
                        <a:ea typeface="Times New Roman" panose="02020603050405020304" pitchFamily="18" charset="0"/>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Aft>
                          <a:spcPts val="0"/>
                        </a:spcAft>
                      </a:pPr>
                      <a:endParaRPr lang="en-GB" sz="1800" kern="1200" cap="small" dirty="0">
                        <a:solidFill>
                          <a:schemeClr val="tx1"/>
                        </a:solidFill>
                        <a:effectLst/>
                        <a:latin typeface="Times New Roman" panose="02020603050405020304" pitchFamily="18" charset="0"/>
                        <a:ea typeface="Times New Roman" panose="02020603050405020304" pitchFamily="18" charset="0"/>
                        <a:cs typeface="+mn-cs"/>
                      </a:endParaRPr>
                    </a:p>
                  </a:txBody>
                  <a:tcPr marL="0" marR="0" marT="0" marB="0">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algn="ctr" defTabSz="457200" rtl="0" eaLnBrk="1" latinLnBrk="0" hangingPunct="1">
                        <a:spcAft>
                          <a:spcPts val="0"/>
                        </a:spcAft>
                      </a:pPr>
                      <a:r>
                        <a:rPr lang="en-US" sz="1400" kern="1200" cap="small" dirty="0" err="1" smtClean="0">
                          <a:solidFill>
                            <a:schemeClr val="tx1"/>
                          </a:solidFill>
                          <a:effectLst/>
                          <a:latin typeface="+mj-lt"/>
                          <a:ea typeface="Times New Roman" panose="02020603050405020304" pitchFamily="18" charset="0"/>
                          <a:cs typeface="+mn-cs"/>
                        </a:rPr>
                        <a:t>I</a:t>
                      </a:r>
                      <a:r>
                        <a:rPr lang="en-US" sz="1400" kern="1200" cap="small" baseline="-25000" dirty="0" err="1" smtClean="0">
                          <a:solidFill>
                            <a:schemeClr val="tx1"/>
                          </a:solidFill>
                          <a:effectLst/>
                          <a:latin typeface="+mj-lt"/>
                          <a:ea typeface="Times New Roman" panose="02020603050405020304" pitchFamily="18" charset="0"/>
                          <a:cs typeface="+mn-cs"/>
                        </a:rPr>
                        <a:t>ult</a:t>
                      </a:r>
                      <a:r>
                        <a:rPr lang="en-US" sz="1400" kern="1200" cap="small" dirty="0" smtClean="0">
                          <a:solidFill>
                            <a:schemeClr val="tx1"/>
                          </a:solidFill>
                          <a:effectLst/>
                          <a:latin typeface="+mj-lt"/>
                          <a:ea typeface="Times New Roman" panose="02020603050405020304" pitchFamily="18" charset="0"/>
                          <a:cs typeface="+mn-cs"/>
                        </a:rPr>
                        <a:t>(12.85 kA)</a:t>
                      </a:r>
                      <a:endParaRPr lang="en-GB" sz="1400" kern="1200" cap="small" dirty="0">
                        <a:solidFill>
                          <a:schemeClr val="tx1"/>
                        </a:solidFill>
                        <a:effectLst/>
                        <a:latin typeface="+mj-lt"/>
                        <a:ea typeface="Times New Roman" panose="02020603050405020304" pitchFamily="18" charset="0"/>
                        <a:cs typeface="+mn-cs"/>
                      </a:endParaRPr>
                    </a:p>
                  </a:txBody>
                  <a:tcPr marL="0" marR="0" marT="0" marB="0" anchor="ctr">
                    <a:lnL w="12700" cap="flat" cmpd="sng" algn="ctr">
                      <a:solidFill>
                        <a:schemeClr val="tx1"/>
                      </a:solidFill>
                      <a:prstDash val="solid"/>
                      <a:round/>
                      <a:headEnd type="none" w="med" len="med"/>
                      <a:tailEnd type="none" w="med" len="med"/>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Aft>
                          <a:spcPts val="0"/>
                        </a:spcAft>
                      </a:pPr>
                      <a:endParaRPr lang="en-GB" sz="1800" kern="1200" cap="small" dirty="0">
                        <a:solidFill>
                          <a:schemeClr val="tx1"/>
                        </a:solidFill>
                        <a:effectLst/>
                        <a:latin typeface="Times New Roman" panose="02020603050405020304" pitchFamily="18" charset="0"/>
                        <a:ea typeface="Times New Roman" panose="02020603050405020304" pitchFamily="18" charset="0"/>
                        <a:cs typeface="+mn-cs"/>
                      </a:endParaRPr>
                    </a:p>
                  </a:txBody>
                  <a:tcPr marL="0" marR="0" marT="0" marB="0">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13722"/>
                  </a:ext>
                </a:extLst>
              </a:tr>
              <a:tr h="369632">
                <a:tc vMerge="1">
                  <a:txBody>
                    <a:bodyPr/>
                    <a:lstStyle/>
                    <a:p>
                      <a:pPr algn="ctr">
                        <a:spcAft>
                          <a:spcPts val="0"/>
                        </a:spcAft>
                      </a:pPr>
                      <a:endParaRPr lang="en-GB" sz="1800" kern="1200" cap="small" dirty="0">
                        <a:solidFill>
                          <a:schemeClr val="tx1"/>
                        </a:solidFill>
                        <a:effectLst/>
                        <a:latin typeface="Times New Roman" panose="02020603050405020304" pitchFamily="18" charset="0"/>
                        <a:ea typeface="Times New Roman" panose="02020603050405020304" pitchFamily="18" charset="0"/>
                        <a:cs typeface="+mn-cs"/>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a:spcAft>
                          <a:spcPts val="0"/>
                        </a:spcAft>
                      </a:pPr>
                      <a:endParaRPr lang="en-GB" sz="1800" kern="1200" cap="small" dirty="0">
                        <a:solidFill>
                          <a:schemeClr val="tx1"/>
                        </a:solidFill>
                        <a:effectLst/>
                        <a:latin typeface="Times New Roman" panose="02020603050405020304" pitchFamily="18" charset="0"/>
                        <a:ea typeface="Times New Roman" panose="02020603050405020304" pitchFamily="18" charset="0"/>
                        <a:cs typeface="+mn-cs"/>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a:spcAft>
                          <a:spcPts val="0"/>
                        </a:spcAft>
                      </a:pPr>
                      <a:endParaRPr lang="en-GB" sz="1800" kern="1200" cap="small" dirty="0">
                        <a:solidFill>
                          <a:schemeClr val="tx1"/>
                        </a:solidFill>
                        <a:effectLst/>
                        <a:latin typeface="Times New Roman" panose="02020603050405020304" pitchFamily="18" charset="0"/>
                        <a:ea typeface="Times New Roman" panose="02020603050405020304" pitchFamily="18" charset="0"/>
                        <a:cs typeface="+mn-cs"/>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200" cap="small" dirty="0" smtClean="0">
                          <a:solidFill>
                            <a:schemeClr val="tx1"/>
                          </a:solidFill>
                          <a:effectLst/>
                          <a:latin typeface="+mj-lt"/>
                          <a:ea typeface="Times New Roman" panose="02020603050405020304" pitchFamily="18" charset="0"/>
                          <a:cs typeface="+mn-cs"/>
                        </a:rPr>
                        <a:t>QI </a:t>
                      </a:r>
                      <a:endParaRPr lang="en-US" sz="1400" kern="1200" cap="small" dirty="0" smtClean="0">
                        <a:solidFill>
                          <a:schemeClr val="tx1"/>
                        </a:solidFill>
                        <a:effectLst/>
                        <a:latin typeface="+mj-lt"/>
                        <a:ea typeface="Times New Roman" panose="02020603050405020304" pitchFamily="18" charset="0"/>
                        <a:cs typeface="+mn-cs"/>
                      </a:endParaRPr>
                    </a:p>
                    <a:p>
                      <a:pPr algn="ctr">
                        <a:spcAft>
                          <a:spcPts val="0"/>
                        </a:spcAft>
                      </a:pPr>
                      <a:r>
                        <a:rPr lang="en-US" sz="1400" kern="1200" cap="small" dirty="0" smtClean="0">
                          <a:solidFill>
                            <a:schemeClr val="tx1"/>
                          </a:solidFill>
                          <a:effectLst/>
                          <a:latin typeface="+mj-lt"/>
                          <a:ea typeface="Times New Roman" panose="02020603050405020304" pitchFamily="18" charset="0"/>
                          <a:cs typeface="+mn-cs"/>
                        </a:rPr>
                        <a:t>[</a:t>
                      </a:r>
                      <a:r>
                        <a:rPr lang="en-US" sz="1400" kern="1200" cap="small" dirty="0">
                          <a:solidFill>
                            <a:schemeClr val="tx1"/>
                          </a:solidFill>
                          <a:effectLst/>
                          <a:latin typeface="+mj-lt"/>
                          <a:ea typeface="Times New Roman" panose="02020603050405020304" pitchFamily="18" charset="0"/>
                          <a:cs typeface="+mn-cs"/>
                        </a:rPr>
                        <a:t>MA2s]</a:t>
                      </a:r>
                      <a:endParaRPr lang="en-GB" sz="1400" kern="1200" cap="small" dirty="0">
                        <a:solidFill>
                          <a:schemeClr val="tx1"/>
                        </a:solidFill>
                        <a:effectLst/>
                        <a:latin typeface="+mj-lt"/>
                        <a:ea typeface="Times New Roman" panose="02020603050405020304" pitchFamily="18" charset="0"/>
                        <a:cs typeface="+mn-cs"/>
                      </a:endParaRPr>
                    </a:p>
                  </a:txBody>
                  <a:tcPr marL="0" marR="0" marT="0" marB="0" anchor="ctr">
                    <a:lnL w="12700" cap="flat" cmpd="sng" algn="ctr">
                      <a:solidFill>
                        <a:schemeClr val="tx1"/>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200" cap="small" dirty="0" err="1">
                          <a:solidFill>
                            <a:schemeClr val="tx1"/>
                          </a:solidFill>
                          <a:effectLst/>
                          <a:latin typeface="+mj-lt"/>
                          <a:ea typeface="Times New Roman" panose="02020603050405020304" pitchFamily="18" charset="0"/>
                          <a:cs typeface="+mn-cs"/>
                        </a:rPr>
                        <a:t>T</a:t>
                      </a:r>
                      <a:r>
                        <a:rPr lang="en-US" sz="1400" kern="1200" cap="small" baseline="-25000" dirty="0" err="1">
                          <a:solidFill>
                            <a:schemeClr val="tx1"/>
                          </a:solidFill>
                          <a:effectLst/>
                          <a:latin typeface="+mj-lt"/>
                          <a:ea typeface="Times New Roman" panose="02020603050405020304" pitchFamily="18" charset="0"/>
                          <a:cs typeface="+mn-cs"/>
                        </a:rPr>
                        <a:t>Adiab</a:t>
                      </a:r>
                      <a:r>
                        <a:rPr lang="en-US" sz="1400" kern="1200" cap="small" dirty="0">
                          <a:solidFill>
                            <a:schemeClr val="tx1"/>
                          </a:solidFill>
                          <a:effectLst/>
                          <a:latin typeface="+mj-lt"/>
                          <a:ea typeface="Times New Roman" panose="02020603050405020304" pitchFamily="18" charset="0"/>
                          <a:cs typeface="+mn-cs"/>
                        </a:rPr>
                        <a:t> </a:t>
                      </a:r>
                      <a:endParaRPr lang="en-US" sz="1400" kern="1200" cap="small" dirty="0" smtClean="0">
                        <a:solidFill>
                          <a:schemeClr val="tx1"/>
                        </a:solidFill>
                        <a:effectLst/>
                        <a:latin typeface="+mj-lt"/>
                        <a:ea typeface="Times New Roman" panose="02020603050405020304" pitchFamily="18" charset="0"/>
                        <a:cs typeface="+mn-cs"/>
                      </a:endParaRPr>
                    </a:p>
                    <a:p>
                      <a:pPr algn="ctr">
                        <a:spcAft>
                          <a:spcPts val="0"/>
                        </a:spcAft>
                      </a:pPr>
                      <a:r>
                        <a:rPr lang="en-US" sz="1400" kern="1200" cap="small" dirty="0" smtClean="0">
                          <a:solidFill>
                            <a:schemeClr val="tx1"/>
                          </a:solidFill>
                          <a:effectLst/>
                          <a:latin typeface="+mj-lt"/>
                          <a:ea typeface="Times New Roman" panose="02020603050405020304" pitchFamily="18" charset="0"/>
                          <a:cs typeface="+mn-cs"/>
                        </a:rPr>
                        <a:t>[</a:t>
                      </a:r>
                      <a:r>
                        <a:rPr lang="en-US" sz="1400" kern="1200" cap="small" dirty="0">
                          <a:solidFill>
                            <a:schemeClr val="tx1"/>
                          </a:solidFill>
                          <a:effectLst/>
                          <a:latin typeface="+mj-lt"/>
                          <a:ea typeface="Times New Roman" panose="02020603050405020304" pitchFamily="18" charset="0"/>
                          <a:cs typeface="+mn-cs"/>
                        </a:rPr>
                        <a:t>K]</a:t>
                      </a:r>
                      <a:endParaRPr lang="en-GB" sz="1400" kern="1200" cap="small" dirty="0">
                        <a:solidFill>
                          <a:schemeClr val="tx1"/>
                        </a:solidFill>
                        <a:effectLst/>
                        <a:latin typeface="+mj-lt"/>
                        <a:ea typeface="Times New Roman" panose="02020603050405020304" pitchFamily="18" charset="0"/>
                        <a:cs typeface="+mn-cs"/>
                      </a:endParaRPr>
                    </a:p>
                  </a:txBody>
                  <a:tcPr marL="0" marR="0" marT="0" marB="0">
                    <a:lnL>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200" cap="small" dirty="0" smtClean="0">
                          <a:solidFill>
                            <a:schemeClr val="tx1"/>
                          </a:solidFill>
                          <a:effectLst/>
                          <a:latin typeface="+mj-lt"/>
                          <a:ea typeface="Times New Roman" panose="02020603050405020304" pitchFamily="18" charset="0"/>
                          <a:cs typeface="+mn-cs"/>
                        </a:rPr>
                        <a:t>QI </a:t>
                      </a:r>
                      <a:endParaRPr lang="en-US" sz="1400" kern="1200" cap="small" dirty="0" smtClean="0">
                        <a:solidFill>
                          <a:schemeClr val="tx1"/>
                        </a:solidFill>
                        <a:effectLst/>
                        <a:latin typeface="+mj-lt"/>
                        <a:ea typeface="Times New Roman" panose="02020603050405020304" pitchFamily="18" charset="0"/>
                        <a:cs typeface="+mn-cs"/>
                      </a:endParaRPr>
                    </a:p>
                    <a:p>
                      <a:pPr algn="ctr">
                        <a:spcAft>
                          <a:spcPts val="0"/>
                        </a:spcAft>
                      </a:pPr>
                      <a:r>
                        <a:rPr lang="en-US" sz="1400" kern="1200" cap="small" dirty="0" smtClean="0">
                          <a:solidFill>
                            <a:schemeClr val="tx1"/>
                          </a:solidFill>
                          <a:effectLst/>
                          <a:latin typeface="+mj-lt"/>
                          <a:ea typeface="Times New Roman" panose="02020603050405020304" pitchFamily="18" charset="0"/>
                          <a:cs typeface="+mn-cs"/>
                        </a:rPr>
                        <a:t>[</a:t>
                      </a:r>
                      <a:r>
                        <a:rPr lang="en-US" sz="1400" kern="1200" cap="small" dirty="0">
                          <a:solidFill>
                            <a:schemeClr val="tx1"/>
                          </a:solidFill>
                          <a:effectLst/>
                          <a:latin typeface="+mj-lt"/>
                          <a:ea typeface="Times New Roman" panose="02020603050405020304" pitchFamily="18" charset="0"/>
                          <a:cs typeface="+mn-cs"/>
                        </a:rPr>
                        <a:t>MA2s]</a:t>
                      </a:r>
                      <a:endParaRPr lang="en-GB" sz="1400" kern="1200" cap="small" dirty="0">
                        <a:solidFill>
                          <a:schemeClr val="tx1"/>
                        </a:solidFill>
                        <a:effectLst/>
                        <a:latin typeface="+mj-lt"/>
                        <a:ea typeface="Times New Roman" panose="02020603050405020304" pitchFamily="18" charset="0"/>
                        <a:cs typeface="+mn-cs"/>
                      </a:endParaRPr>
                    </a:p>
                  </a:txBody>
                  <a:tcPr marL="0" marR="0" marT="0" marB="0" anchor="ctr">
                    <a:lnL w="12700" cap="flat" cmpd="sng" algn="ctr">
                      <a:solidFill>
                        <a:schemeClr val="tx1"/>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200" cap="small" dirty="0" err="1">
                          <a:solidFill>
                            <a:schemeClr val="tx1"/>
                          </a:solidFill>
                          <a:effectLst/>
                          <a:latin typeface="+mj-lt"/>
                          <a:ea typeface="Times New Roman" panose="02020603050405020304" pitchFamily="18" charset="0"/>
                          <a:cs typeface="+mn-cs"/>
                        </a:rPr>
                        <a:t>T</a:t>
                      </a:r>
                      <a:r>
                        <a:rPr lang="en-US" sz="1400" kern="1200" cap="small" baseline="-25000" dirty="0" err="1">
                          <a:solidFill>
                            <a:schemeClr val="tx1"/>
                          </a:solidFill>
                          <a:effectLst/>
                          <a:latin typeface="+mj-lt"/>
                          <a:ea typeface="Times New Roman" panose="02020603050405020304" pitchFamily="18" charset="0"/>
                          <a:cs typeface="+mn-cs"/>
                        </a:rPr>
                        <a:t>Adiab</a:t>
                      </a:r>
                      <a:r>
                        <a:rPr lang="en-US" sz="1400" kern="1200" cap="small" dirty="0">
                          <a:solidFill>
                            <a:schemeClr val="tx1"/>
                          </a:solidFill>
                          <a:effectLst/>
                          <a:latin typeface="+mj-lt"/>
                          <a:ea typeface="Times New Roman" panose="02020603050405020304" pitchFamily="18" charset="0"/>
                          <a:cs typeface="+mn-cs"/>
                        </a:rPr>
                        <a:t> </a:t>
                      </a:r>
                      <a:endParaRPr lang="en-US" sz="1400" kern="1200" cap="small" dirty="0" smtClean="0">
                        <a:solidFill>
                          <a:schemeClr val="tx1"/>
                        </a:solidFill>
                        <a:effectLst/>
                        <a:latin typeface="+mj-lt"/>
                        <a:ea typeface="Times New Roman" panose="02020603050405020304" pitchFamily="18" charset="0"/>
                        <a:cs typeface="+mn-cs"/>
                      </a:endParaRPr>
                    </a:p>
                    <a:p>
                      <a:pPr algn="ctr">
                        <a:spcAft>
                          <a:spcPts val="0"/>
                        </a:spcAft>
                      </a:pPr>
                      <a:r>
                        <a:rPr lang="en-US" sz="1400" kern="1200" cap="small" dirty="0" smtClean="0">
                          <a:solidFill>
                            <a:schemeClr val="tx1"/>
                          </a:solidFill>
                          <a:effectLst/>
                          <a:latin typeface="+mj-lt"/>
                          <a:ea typeface="Times New Roman" panose="02020603050405020304" pitchFamily="18" charset="0"/>
                          <a:cs typeface="+mn-cs"/>
                        </a:rPr>
                        <a:t>[</a:t>
                      </a:r>
                      <a:r>
                        <a:rPr lang="en-US" sz="1400" kern="1200" cap="small" dirty="0">
                          <a:solidFill>
                            <a:schemeClr val="tx1"/>
                          </a:solidFill>
                          <a:effectLst/>
                          <a:latin typeface="+mj-lt"/>
                          <a:ea typeface="Times New Roman" panose="02020603050405020304" pitchFamily="18" charset="0"/>
                          <a:cs typeface="+mn-cs"/>
                        </a:rPr>
                        <a:t>K]</a:t>
                      </a:r>
                      <a:endParaRPr lang="en-GB" sz="1400" kern="1200" cap="small" dirty="0">
                        <a:solidFill>
                          <a:schemeClr val="tx1"/>
                        </a:solidFill>
                        <a:effectLst/>
                        <a:latin typeface="+mj-lt"/>
                        <a:ea typeface="Times New Roman" panose="02020603050405020304" pitchFamily="18" charset="0"/>
                        <a:cs typeface="+mn-cs"/>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96148003"/>
                  </a:ext>
                </a:extLst>
              </a:tr>
              <a:tr h="184816">
                <a:tc>
                  <a:txBody>
                    <a:bodyPr/>
                    <a:lstStyle/>
                    <a:p>
                      <a:pPr algn="ctr">
                        <a:spcAft>
                          <a:spcPts val="0"/>
                        </a:spcAft>
                      </a:pPr>
                      <a:r>
                        <a:rPr lang="en-US" sz="1400" kern="1200" cap="small" dirty="0">
                          <a:solidFill>
                            <a:schemeClr val="tx1"/>
                          </a:solidFill>
                          <a:effectLst/>
                          <a:latin typeface="+mj-lt"/>
                          <a:ea typeface="Times New Roman" panose="02020603050405020304" pitchFamily="18" charset="0"/>
                          <a:cs typeface="+mn-cs"/>
                        </a:rPr>
                        <a:t>DP101</a:t>
                      </a:r>
                      <a:endParaRPr lang="en-GB" sz="1400" kern="1200" cap="small" dirty="0">
                        <a:solidFill>
                          <a:schemeClr val="tx1"/>
                        </a:solidFill>
                        <a:effectLst/>
                        <a:latin typeface="+mj-lt"/>
                        <a:ea typeface="Times New Roman" panose="02020603050405020304" pitchFamily="18" charset="0"/>
                        <a:cs typeface="+mn-cs"/>
                      </a:endParaRPr>
                    </a:p>
                  </a:txBody>
                  <a:tcPr marL="0" marR="0" marT="0" marB="0" anchor="ctr">
                    <a:lnL>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400" kern="1200" cap="small" dirty="0">
                          <a:solidFill>
                            <a:schemeClr val="tx1"/>
                          </a:solidFill>
                          <a:effectLst/>
                          <a:latin typeface="+mj-lt"/>
                          <a:ea typeface="Times New Roman" panose="02020603050405020304" pitchFamily="18" charset="0"/>
                          <a:cs typeface="+mn-cs"/>
                        </a:rPr>
                        <a:t>1.22-1.27</a:t>
                      </a:r>
                      <a:endParaRPr lang="en-GB" sz="1400" kern="1200" cap="small" dirty="0">
                        <a:solidFill>
                          <a:schemeClr val="tx1"/>
                        </a:solidFill>
                        <a:effectLst/>
                        <a:latin typeface="+mj-lt"/>
                        <a:ea typeface="Times New Roman" panose="02020603050405020304" pitchFamily="18" charset="0"/>
                        <a:cs typeface="+mn-cs"/>
                      </a:endParaRPr>
                    </a:p>
                  </a:txBody>
                  <a:tcPr marL="0" marR="0" marT="0" marB="0" anchor="ctr">
                    <a:lnL w="12700" cap="flat" cmpd="sng" algn="ctr">
                      <a:solidFill>
                        <a:schemeClr val="tx1"/>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400" kern="1200" cap="small">
                          <a:solidFill>
                            <a:schemeClr val="tx1"/>
                          </a:solidFill>
                          <a:effectLst/>
                          <a:latin typeface="+mj-lt"/>
                          <a:ea typeface="Times New Roman" panose="02020603050405020304" pitchFamily="18" charset="0"/>
                          <a:cs typeface="+mn-cs"/>
                        </a:rPr>
                        <a:t>66-185</a:t>
                      </a:r>
                      <a:endParaRPr lang="en-GB" sz="1400" kern="1200" cap="small">
                        <a:solidFill>
                          <a:schemeClr val="tx1"/>
                        </a:solidFill>
                        <a:effectLst/>
                        <a:latin typeface="+mj-lt"/>
                        <a:ea typeface="Times New Roman" panose="02020603050405020304" pitchFamily="18" charset="0"/>
                        <a:cs typeface="+mn-cs"/>
                      </a:endParaRPr>
                    </a:p>
                  </a:txBody>
                  <a:tcPr marL="0" marR="0" marT="0" marB="0" anchor="ctr">
                    <a:lnL>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400" kern="1200" cap="small" dirty="0" smtClean="0">
                          <a:solidFill>
                            <a:schemeClr val="tx1"/>
                          </a:solidFill>
                          <a:effectLst/>
                          <a:latin typeface="+mj-lt"/>
                          <a:ea typeface="Times New Roman" panose="02020603050405020304" pitchFamily="18" charset="0"/>
                          <a:cs typeface="+mn-cs"/>
                        </a:rPr>
                        <a:t>16.1</a:t>
                      </a:r>
                      <a:endParaRPr lang="en-GB" sz="1400" kern="1200" cap="small" dirty="0">
                        <a:solidFill>
                          <a:schemeClr val="tx1"/>
                        </a:solidFill>
                        <a:effectLst/>
                        <a:latin typeface="+mj-lt"/>
                        <a:ea typeface="Times New Roman" panose="02020603050405020304" pitchFamily="18" charset="0"/>
                        <a:cs typeface="+mn-cs"/>
                      </a:endParaRPr>
                    </a:p>
                  </a:txBody>
                  <a:tcPr marL="0" marR="0" marT="0" marB="0" anchor="ctr">
                    <a:lnL w="12700" cap="flat" cmpd="sng" algn="ctr">
                      <a:solidFill>
                        <a:schemeClr val="tx1"/>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400" kern="1200" cap="small" dirty="0" smtClean="0">
                          <a:solidFill>
                            <a:schemeClr val="tx1"/>
                          </a:solidFill>
                          <a:effectLst/>
                          <a:latin typeface="+mj-lt"/>
                          <a:ea typeface="Times New Roman" panose="02020603050405020304" pitchFamily="18" charset="0"/>
                          <a:cs typeface="+mn-cs"/>
                        </a:rPr>
                        <a:t>285-335</a:t>
                      </a:r>
                      <a:endParaRPr lang="en-GB" sz="1400" kern="1200" cap="small" dirty="0">
                        <a:solidFill>
                          <a:schemeClr val="tx1"/>
                        </a:solidFill>
                        <a:effectLst/>
                        <a:latin typeface="+mj-lt"/>
                        <a:ea typeface="Times New Roman" panose="02020603050405020304" pitchFamily="18" charset="0"/>
                        <a:cs typeface="+mn-cs"/>
                      </a:endParaRPr>
                    </a:p>
                  </a:txBody>
                  <a:tcPr marL="0" marR="0" marT="0" marB="0">
                    <a:lnL>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endParaRPr lang="en-GB" sz="1400" kern="1200" cap="small" dirty="0">
                        <a:solidFill>
                          <a:schemeClr val="tx1"/>
                        </a:solidFill>
                        <a:effectLst/>
                        <a:latin typeface="+mj-lt"/>
                        <a:ea typeface="Times New Roman" panose="02020603050405020304" pitchFamily="18" charset="0"/>
                        <a:cs typeface="+mn-cs"/>
                      </a:endParaRPr>
                    </a:p>
                  </a:txBody>
                  <a:tcPr marL="0" marR="0" marT="0" marB="0">
                    <a:lnL w="12700" cap="flat" cmpd="sng" algn="ctr">
                      <a:solidFill>
                        <a:schemeClr val="tx1"/>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chemeClr val="bg1">
                        <a:lumMod val="85000"/>
                      </a:schemeClr>
                    </a:solidFill>
                  </a:tcPr>
                </a:tc>
                <a:tc>
                  <a:txBody>
                    <a:bodyPr/>
                    <a:lstStyle/>
                    <a:p>
                      <a:pPr algn="ctr">
                        <a:spcAft>
                          <a:spcPts val="0"/>
                        </a:spcAft>
                      </a:pPr>
                      <a:endParaRPr lang="en-GB" sz="1400" kern="1200" cap="small">
                        <a:solidFill>
                          <a:schemeClr val="tx1"/>
                        </a:solidFill>
                        <a:effectLst/>
                        <a:latin typeface="+mj-lt"/>
                        <a:ea typeface="Times New Roman" panose="02020603050405020304" pitchFamily="18" charset="0"/>
                        <a:cs typeface="+mn-cs"/>
                      </a:endParaRPr>
                    </a:p>
                  </a:txBody>
                  <a:tcPr marL="0" marR="0" marT="0" marB="0">
                    <a:lnL>
                      <a:noFill/>
                    </a:lnL>
                    <a:lnR>
                      <a:noFill/>
                    </a:lnR>
                    <a:lnT w="12700" cap="flat" cmpd="sng" algn="ctr">
                      <a:solidFill>
                        <a:srgbClr val="000000"/>
                      </a:solidFill>
                      <a:prstDash val="solid"/>
                      <a:round/>
                      <a:headEnd type="none" w="med" len="med"/>
                      <a:tailEnd type="none" w="med" len="med"/>
                    </a:lnT>
                    <a:lnB>
                      <a:noFill/>
                    </a:lnB>
                    <a:solidFill>
                      <a:schemeClr val="bg1">
                        <a:lumMod val="85000"/>
                      </a:schemeClr>
                    </a:solidFill>
                  </a:tcPr>
                </a:tc>
                <a:extLst>
                  <a:ext uri="{0D108BD9-81ED-4DB2-BD59-A6C34878D82A}">
                    <a16:rowId xmlns:a16="http://schemas.microsoft.com/office/drawing/2014/main" val="2266410288"/>
                  </a:ext>
                </a:extLst>
              </a:tr>
              <a:tr h="184816">
                <a:tc>
                  <a:txBody>
                    <a:bodyPr/>
                    <a:lstStyle/>
                    <a:p>
                      <a:pPr algn="ctr">
                        <a:spcAft>
                          <a:spcPts val="0"/>
                        </a:spcAft>
                      </a:pPr>
                      <a:r>
                        <a:rPr lang="en-US" sz="1400" kern="1200" cap="small" dirty="0">
                          <a:solidFill>
                            <a:schemeClr val="tx1"/>
                          </a:solidFill>
                          <a:effectLst/>
                          <a:latin typeface="+mj-lt"/>
                          <a:ea typeface="Times New Roman" panose="02020603050405020304" pitchFamily="18" charset="0"/>
                          <a:cs typeface="+mn-cs"/>
                        </a:rPr>
                        <a:t>SP105</a:t>
                      </a:r>
                      <a:endParaRPr lang="en-GB" sz="1400" kern="1200" cap="small" dirty="0">
                        <a:solidFill>
                          <a:schemeClr val="tx1"/>
                        </a:solidFill>
                        <a:effectLst/>
                        <a:latin typeface="+mj-lt"/>
                        <a:ea typeface="Times New Roman" panose="02020603050405020304" pitchFamily="18" charset="0"/>
                        <a:cs typeface="+mn-cs"/>
                      </a:endParaRPr>
                    </a:p>
                  </a:txBody>
                  <a:tcPr marL="0" marR="0" marT="0" marB="0" anchor="ctr">
                    <a:lnL>
                      <a:noFill/>
                    </a:lnL>
                    <a:lnR w="12700" cap="flat" cmpd="sng" algn="ctr">
                      <a:solidFill>
                        <a:schemeClr val="tx1"/>
                      </a:solidFill>
                      <a:prstDash val="solid"/>
                      <a:round/>
                      <a:headEnd type="none" w="med" len="med"/>
                      <a:tailEnd type="none" w="med" len="med"/>
                    </a:lnR>
                    <a:lnT>
                      <a:noFill/>
                    </a:lnT>
                    <a:lnB>
                      <a:noFill/>
                    </a:lnB>
                  </a:tcPr>
                </a:tc>
                <a:tc>
                  <a:txBody>
                    <a:bodyPr/>
                    <a:lstStyle/>
                    <a:p>
                      <a:pPr algn="ctr">
                        <a:spcAft>
                          <a:spcPts val="0"/>
                        </a:spcAft>
                      </a:pPr>
                      <a:r>
                        <a:rPr lang="en-US" sz="1400" kern="1200" cap="small" dirty="0">
                          <a:solidFill>
                            <a:schemeClr val="tx1"/>
                          </a:solidFill>
                          <a:effectLst/>
                          <a:latin typeface="+mj-lt"/>
                          <a:ea typeface="Times New Roman" panose="02020603050405020304" pitchFamily="18" charset="0"/>
                          <a:cs typeface="+mn-cs"/>
                        </a:rPr>
                        <a:t>0.97</a:t>
                      </a:r>
                      <a:endParaRPr lang="en-GB" sz="1400" kern="1200" cap="small" dirty="0">
                        <a:solidFill>
                          <a:schemeClr val="tx1"/>
                        </a:solidFill>
                        <a:effectLst/>
                        <a:latin typeface="+mj-lt"/>
                        <a:ea typeface="Times New Roman" panose="02020603050405020304" pitchFamily="18" charset="0"/>
                        <a:cs typeface="+mn-cs"/>
                      </a:endParaRPr>
                    </a:p>
                  </a:txBody>
                  <a:tcPr marL="0" marR="0" marT="0"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a:spcAft>
                          <a:spcPts val="0"/>
                        </a:spcAft>
                      </a:pPr>
                      <a:r>
                        <a:rPr lang="en-US" sz="1400" kern="1200" cap="small" dirty="0">
                          <a:solidFill>
                            <a:schemeClr val="tx1"/>
                          </a:solidFill>
                          <a:effectLst/>
                          <a:latin typeface="+mj-lt"/>
                          <a:ea typeface="Times New Roman" panose="02020603050405020304" pitchFamily="18" charset="0"/>
                          <a:cs typeface="+mn-cs"/>
                        </a:rPr>
                        <a:t>112</a:t>
                      </a:r>
                      <a:endParaRPr lang="en-GB" sz="1400" kern="1200" cap="small" dirty="0">
                        <a:solidFill>
                          <a:schemeClr val="tx1"/>
                        </a:solidFill>
                        <a:effectLst/>
                        <a:latin typeface="+mj-lt"/>
                        <a:ea typeface="Times New Roman" panose="02020603050405020304" pitchFamily="18" charset="0"/>
                        <a:cs typeface="+mn-cs"/>
                      </a:endParaRPr>
                    </a:p>
                  </a:txBody>
                  <a:tcPr marL="0" marR="0" marT="0" marB="0" anchor="ctr">
                    <a:lnL>
                      <a:noFill/>
                    </a:lnL>
                    <a:lnR w="12700" cap="flat" cmpd="sng" algn="ctr">
                      <a:solidFill>
                        <a:schemeClr val="tx1"/>
                      </a:solidFill>
                      <a:prstDash val="solid"/>
                      <a:round/>
                      <a:headEnd type="none" w="med" len="med"/>
                      <a:tailEnd type="none" w="med" len="med"/>
                    </a:lnR>
                    <a:lnT>
                      <a:noFill/>
                    </a:lnT>
                    <a:lnB>
                      <a:noFill/>
                    </a:lnB>
                  </a:tcPr>
                </a:tc>
                <a:tc>
                  <a:txBody>
                    <a:bodyPr/>
                    <a:lstStyle/>
                    <a:p>
                      <a:pPr algn="ctr">
                        <a:spcAft>
                          <a:spcPts val="0"/>
                        </a:spcAft>
                      </a:pPr>
                      <a:r>
                        <a:rPr lang="en-US" sz="1400" kern="1200" cap="small" dirty="0" smtClean="0">
                          <a:solidFill>
                            <a:schemeClr val="tx1"/>
                          </a:solidFill>
                          <a:effectLst/>
                          <a:latin typeface="+mj-lt"/>
                          <a:ea typeface="Times New Roman" panose="02020603050405020304" pitchFamily="18" charset="0"/>
                          <a:cs typeface="+mn-cs"/>
                        </a:rPr>
                        <a:t>15.1</a:t>
                      </a:r>
                      <a:endParaRPr lang="en-GB" sz="1400" kern="1200" cap="small" dirty="0">
                        <a:solidFill>
                          <a:schemeClr val="tx1"/>
                        </a:solidFill>
                        <a:effectLst/>
                        <a:latin typeface="+mj-lt"/>
                        <a:ea typeface="Times New Roman" panose="02020603050405020304" pitchFamily="18" charset="0"/>
                        <a:cs typeface="+mn-cs"/>
                      </a:endParaRPr>
                    </a:p>
                  </a:txBody>
                  <a:tcPr marL="0" marR="0" marT="0"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a:spcAft>
                          <a:spcPts val="0"/>
                        </a:spcAft>
                      </a:pPr>
                      <a:r>
                        <a:rPr lang="en-US" sz="1400" kern="1200" cap="small" dirty="0" smtClean="0">
                          <a:solidFill>
                            <a:schemeClr val="tx1"/>
                          </a:solidFill>
                          <a:effectLst/>
                          <a:latin typeface="+mj-lt"/>
                          <a:ea typeface="Times New Roman" panose="02020603050405020304" pitchFamily="18" charset="0"/>
                          <a:cs typeface="+mn-cs"/>
                        </a:rPr>
                        <a:t>341</a:t>
                      </a:r>
                      <a:endParaRPr lang="en-GB" sz="1400" kern="1200" cap="small" dirty="0">
                        <a:solidFill>
                          <a:schemeClr val="tx1"/>
                        </a:solidFill>
                        <a:effectLst/>
                        <a:latin typeface="+mj-lt"/>
                        <a:ea typeface="Times New Roman" panose="02020603050405020304" pitchFamily="18" charset="0"/>
                        <a:cs typeface="+mn-cs"/>
                      </a:endParaRPr>
                    </a:p>
                  </a:txBody>
                  <a:tcPr marL="0" marR="0" marT="0" marB="0">
                    <a:lnL>
                      <a:noFill/>
                    </a:lnL>
                    <a:lnR w="12700" cap="flat" cmpd="sng" algn="ctr">
                      <a:solidFill>
                        <a:schemeClr val="tx1"/>
                      </a:solidFill>
                      <a:prstDash val="solid"/>
                      <a:round/>
                      <a:headEnd type="none" w="med" len="med"/>
                      <a:tailEnd type="none" w="med" len="med"/>
                    </a:lnR>
                    <a:lnT>
                      <a:noFill/>
                    </a:lnT>
                    <a:lnB>
                      <a:noFill/>
                    </a:lnB>
                  </a:tcPr>
                </a:tc>
                <a:tc>
                  <a:txBody>
                    <a:bodyPr/>
                    <a:lstStyle/>
                    <a:p>
                      <a:pPr algn="ctr">
                        <a:spcAft>
                          <a:spcPts val="0"/>
                        </a:spcAft>
                      </a:pPr>
                      <a:endParaRPr lang="en-GB" sz="1400" kern="1200" cap="small" dirty="0">
                        <a:solidFill>
                          <a:schemeClr val="tx1"/>
                        </a:solidFill>
                        <a:effectLst/>
                        <a:latin typeface="+mj-lt"/>
                        <a:ea typeface="Times New Roman" panose="02020603050405020304" pitchFamily="18" charset="0"/>
                        <a:cs typeface="+mn-cs"/>
                      </a:endParaRPr>
                    </a:p>
                  </a:txBody>
                  <a:tcPr marL="0" marR="0" marT="0" marB="0">
                    <a:lnL w="12700" cap="flat" cmpd="sng" algn="ctr">
                      <a:solidFill>
                        <a:schemeClr val="tx1"/>
                      </a:solidFill>
                      <a:prstDash val="solid"/>
                      <a:round/>
                      <a:headEnd type="none" w="med" len="med"/>
                      <a:tailEnd type="none" w="med" len="med"/>
                    </a:lnL>
                    <a:lnR>
                      <a:noFill/>
                    </a:lnR>
                    <a:lnT>
                      <a:noFill/>
                    </a:lnT>
                    <a:lnB>
                      <a:noFill/>
                    </a:lnB>
                    <a:solidFill>
                      <a:schemeClr val="bg1">
                        <a:lumMod val="85000"/>
                      </a:schemeClr>
                    </a:solidFill>
                  </a:tcPr>
                </a:tc>
                <a:tc>
                  <a:txBody>
                    <a:bodyPr/>
                    <a:lstStyle/>
                    <a:p>
                      <a:pPr algn="ctr">
                        <a:spcAft>
                          <a:spcPts val="0"/>
                        </a:spcAft>
                      </a:pPr>
                      <a:endParaRPr lang="en-GB" sz="1400" kern="1200" cap="small">
                        <a:solidFill>
                          <a:schemeClr val="tx1"/>
                        </a:solidFill>
                        <a:effectLst/>
                        <a:latin typeface="+mj-lt"/>
                        <a:ea typeface="Times New Roman" panose="02020603050405020304" pitchFamily="18" charset="0"/>
                        <a:cs typeface="+mn-cs"/>
                      </a:endParaRPr>
                    </a:p>
                  </a:txBody>
                  <a:tcPr marL="0" marR="0" marT="0" marB="0">
                    <a:lnL>
                      <a:noFill/>
                    </a:lnL>
                    <a:lnR>
                      <a:noFill/>
                    </a:lnR>
                    <a:lnT>
                      <a:noFill/>
                    </a:lnT>
                    <a:lnB>
                      <a:noFill/>
                    </a:lnB>
                    <a:solidFill>
                      <a:schemeClr val="bg1">
                        <a:lumMod val="85000"/>
                      </a:schemeClr>
                    </a:solidFill>
                  </a:tcPr>
                </a:tc>
                <a:extLst>
                  <a:ext uri="{0D108BD9-81ED-4DB2-BD59-A6C34878D82A}">
                    <a16:rowId xmlns:a16="http://schemas.microsoft.com/office/drawing/2014/main" val="808417288"/>
                  </a:ext>
                </a:extLst>
              </a:tr>
              <a:tr h="184816">
                <a:tc>
                  <a:txBody>
                    <a:bodyPr/>
                    <a:lstStyle/>
                    <a:p>
                      <a:pPr algn="ctr">
                        <a:spcAft>
                          <a:spcPts val="0"/>
                        </a:spcAft>
                      </a:pPr>
                      <a:r>
                        <a:rPr lang="en-US" sz="1400" kern="1200" cap="small" dirty="0">
                          <a:solidFill>
                            <a:schemeClr val="tx1"/>
                          </a:solidFill>
                          <a:effectLst/>
                          <a:latin typeface="+mj-lt"/>
                          <a:ea typeface="Times New Roman" panose="02020603050405020304" pitchFamily="18" charset="0"/>
                          <a:cs typeface="+mn-cs"/>
                        </a:rPr>
                        <a:t>SP106</a:t>
                      </a:r>
                      <a:endParaRPr lang="en-GB" sz="1400" kern="1200" cap="small" dirty="0">
                        <a:solidFill>
                          <a:schemeClr val="tx1"/>
                        </a:solidFill>
                        <a:effectLst/>
                        <a:latin typeface="+mj-lt"/>
                        <a:ea typeface="Times New Roman" panose="02020603050405020304" pitchFamily="18" charset="0"/>
                        <a:cs typeface="+mn-cs"/>
                      </a:endParaRPr>
                    </a:p>
                  </a:txBody>
                  <a:tcPr marL="0" marR="0" marT="0" marB="0" anchor="ctr">
                    <a:lnL>
                      <a:noFill/>
                    </a:lnL>
                    <a:lnR w="12700" cap="flat" cmpd="sng" algn="ctr">
                      <a:solidFill>
                        <a:schemeClr val="tx1"/>
                      </a:solidFill>
                      <a:prstDash val="solid"/>
                      <a:round/>
                      <a:headEnd type="none" w="med" len="med"/>
                      <a:tailEnd type="none" w="med" len="med"/>
                    </a:lnR>
                    <a:lnT>
                      <a:noFill/>
                    </a:lnT>
                    <a:lnB>
                      <a:noFill/>
                    </a:lnB>
                  </a:tcPr>
                </a:tc>
                <a:tc>
                  <a:txBody>
                    <a:bodyPr/>
                    <a:lstStyle/>
                    <a:p>
                      <a:pPr algn="ctr">
                        <a:spcAft>
                          <a:spcPts val="0"/>
                        </a:spcAft>
                      </a:pPr>
                      <a:r>
                        <a:rPr lang="en-US" sz="1400" kern="1200" cap="small" dirty="0">
                          <a:solidFill>
                            <a:schemeClr val="tx1"/>
                          </a:solidFill>
                          <a:effectLst/>
                          <a:latin typeface="+mj-lt"/>
                          <a:ea typeface="Times New Roman" panose="02020603050405020304" pitchFamily="18" charset="0"/>
                          <a:cs typeface="+mn-cs"/>
                        </a:rPr>
                        <a:t>0.97</a:t>
                      </a:r>
                      <a:endParaRPr lang="en-GB" sz="1400" kern="1200" cap="small" dirty="0">
                        <a:solidFill>
                          <a:schemeClr val="tx1"/>
                        </a:solidFill>
                        <a:effectLst/>
                        <a:latin typeface="+mj-lt"/>
                        <a:ea typeface="Times New Roman" panose="02020603050405020304" pitchFamily="18" charset="0"/>
                        <a:cs typeface="+mn-cs"/>
                      </a:endParaRPr>
                    </a:p>
                  </a:txBody>
                  <a:tcPr marL="0" marR="0" marT="0"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a:spcAft>
                          <a:spcPts val="0"/>
                        </a:spcAft>
                      </a:pPr>
                      <a:r>
                        <a:rPr lang="en-US" sz="1400" kern="1200" cap="small">
                          <a:solidFill>
                            <a:schemeClr val="tx1"/>
                          </a:solidFill>
                          <a:effectLst/>
                          <a:latin typeface="+mj-lt"/>
                          <a:ea typeface="Times New Roman" panose="02020603050405020304" pitchFamily="18" charset="0"/>
                          <a:cs typeface="+mn-cs"/>
                        </a:rPr>
                        <a:t>103</a:t>
                      </a:r>
                      <a:endParaRPr lang="en-GB" sz="1400" kern="1200" cap="small">
                        <a:solidFill>
                          <a:schemeClr val="tx1"/>
                        </a:solidFill>
                        <a:effectLst/>
                        <a:latin typeface="+mj-lt"/>
                        <a:ea typeface="Times New Roman" panose="02020603050405020304" pitchFamily="18" charset="0"/>
                        <a:cs typeface="+mn-cs"/>
                      </a:endParaRPr>
                    </a:p>
                  </a:txBody>
                  <a:tcPr marL="0" marR="0" marT="0" marB="0" anchor="ctr">
                    <a:lnL>
                      <a:noFill/>
                    </a:lnL>
                    <a:lnR w="12700" cap="flat" cmpd="sng" algn="ctr">
                      <a:solidFill>
                        <a:schemeClr val="tx1"/>
                      </a:solidFill>
                      <a:prstDash val="solid"/>
                      <a:round/>
                      <a:headEnd type="none" w="med" len="med"/>
                      <a:tailEnd type="none" w="med" len="med"/>
                    </a:lnR>
                    <a:lnT>
                      <a:noFill/>
                    </a:lnT>
                    <a:lnB>
                      <a:noFill/>
                    </a:lnB>
                  </a:tcPr>
                </a:tc>
                <a:tc>
                  <a:txBody>
                    <a:bodyPr/>
                    <a:lstStyle/>
                    <a:p>
                      <a:pPr algn="ctr">
                        <a:spcAft>
                          <a:spcPts val="0"/>
                        </a:spcAft>
                      </a:pPr>
                      <a:r>
                        <a:rPr lang="en-US" sz="1400" kern="1200" cap="small" dirty="0" smtClean="0">
                          <a:solidFill>
                            <a:schemeClr val="tx1"/>
                          </a:solidFill>
                          <a:effectLst/>
                          <a:latin typeface="+mj-lt"/>
                          <a:ea typeface="Times New Roman" panose="02020603050405020304" pitchFamily="18" charset="0"/>
                          <a:cs typeface="+mn-cs"/>
                        </a:rPr>
                        <a:t>14.8</a:t>
                      </a:r>
                      <a:endParaRPr lang="en-GB" sz="1400" kern="1200" cap="small" dirty="0">
                        <a:solidFill>
                          <a:schemeClr val="tx1"/>
                        </a:solidFill>
                        <a:effectLst/>
                        <a:latin typeface="+mj-lt"/>
                        <a:ea typeface="Times New Roman" panose="02020603050405020304" pitchFamily="18" charset="0"/>
                        <a:cs typeface="+mn-cs"/>
                      </a:endParaRPr>
                    </a:p>
                  </a:txBody>
                  <a:tcPr marL="0" marR="0" marT="0"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a:spcAft>
                          <a:spcPts val="0"/>
                        </a:spcAft>
                      </a:pPr>
                      <a:r>
                        <a:rPr lang="en-US" sz="1400" kern="1200" cap="small" dirty="0" smtClean="0">
                          <a:solidFill>
                            <a:schemeClr val="tx1"/>
                          </a:solidFill>
                          <a:effectLst/>
                          <a:latin typeface="+mj-lt"/>
                          <a:ea typeface="Times New Roman" panose="02020603050405020304" pitchFamily="18" charset="0"/>
                          <a:cs typeface="+mn-cs"/>
                        </a:rPr>
                        <a:t>335</a:t>
                      </a:r>
                      <a:endParaRPr lang="en-GB" sz="1400" kern="1200" cap="small" dirty="0">
                        <a:solidFill>
                          <a:schemeClr val="tx1"/>
                        </a:solidFill>
                        <a:effectLst/>
                        <a:latin typeface="+mj-lt"/>
                        <a:ea typeface="Times New Roman" panose="02020603050405020304" pitchFamily="18" charset="0"/>
                        <a:cs typeface="+mn-cs"/>
                      </a:endParaRPr>
                    </a:p>
                  </a:txBody>
                  <a:tcPr marL="0" marR="0" marT="0" marB="0">
                    <a:lnL>
                      <a:noFill/>
                    </a:lnL>
                    <a:lnR w="12700" cap="flat" cmpd="sng" algn="ctr">
                      <a:solidFill>
                        <a:schemeClr val="tx1"/>
                      </a:solidFill>
                      <a:prstDash val="solid"/>
                      <a:round/>
                      <a:headEnd type="none" w="med" len="med"/>
                      <a:tailEnd type="none" w="med" len="med"/>
                    </a:lnR>
                    <a:lnT>
                      <a:noFill/>
                    </a:lnT>
                    <a:lnB>
                      <a:noFill/>
                    </a:lnB>
                  </a:tcPr>
                </a:tc>
                <a:tc>
                  <a:txBody>
                    <a:bodyPr/>
                    <a:lstStyle/>
                    <a:p>
                      <a:pPr algn="ctr">
                        <a:spcAft>
                          <a:spcPts val="0"/>
                        </a:spcAft>
                      </a:pPr>
                      <a:endParaRPr lang="en-GB" sz="1400" kern="1200" cap="small" dirty="0">
                        <a:solidFill>
                          <a:schemeClr val="tx1"/>
                        </a:solidFill>
                        <a:effectLst/>
                        <a:latin typeface="+mj-lt"/>
                        <a:ea typeface="Times New Roman" panose="02020603050405020304" pitchFamily="18" charset="0"/>
                        <a:cs typeface="+mn-cs"/>
                      </a:endParaRPr>
                    </a:p>
                  </a:txBody>
                  <a:tcPr marL="0" marR="0" marT="0" marB="0">
                    <a:lnL w="12700" cap="flat" cmpd="sng" algn="ctr">
                      <a:solidFill>
                        <a:schemeClr val="tx1"/>
                      </a:solidFill>
                      <a:prstDash val="solid"/>
                      <a:round/>
                      <a:headEnd type="none" w="med" len="med"/>
                      <a:tailEnd type="none" w="med" len="med"/>
                    </a:lnL>
                    <a:lnR>
                      <a:noFill/>
                    </a:lnR>
                    <a:lnT>
                      <a:noFill/>
                    </a:lnT>
                    <a:lnB>
                      <a:noFill/>
                    </a:lnB>
                    <a:solidFill>
                      <a:schemeClr val="bg1">
                        <a:lumMod val="85000"/>
                      </a:schemeClr>
                    </a:solidFill>
                  </a:tcPr>
                </a:tc>
                <a:tc>
                  <a:txBody>
                    <a:bodyPr/>
                    <a:lstStyle/>
                    <a:p>
                      <a:pPr algn="ctr">
                        <a:spcAft>
                          <a:spcPts val="0"/>
                        </a:spcAft>
                      </a:pPr>
                      <a:endParaRPr lang="en-GB" sz="1400" kern="1200" cap="small" dirty="0">
                        <a:solidFill>
                          <a:schemeClr val="tx1"/>
                        </a:solidFill>
                        <a:effectLst/>
                        <a:latin typeface="+mj-lt"/>
                        <a:ea typeface="Times New Roman" panose="02020603050405020304" pitchFamily="18" charset="0"/>
                        <a:cs typeface="+mn-cs"/>
                      </a:endParaRPr>
                    </a:p>
                  </a:txBody>
                  <a:tcPr marL="0" marR="0" marT="0" marB="0">
                    <a:lnL>
                      <a:noFill/>
                    </a:lnL>
                    <a:lnR>
                      <a:noFill/>
                    </a:lnR>
                    <a:lnT>
                      <a:noFill/>
                    </a:lnT>
                    <a:lnB>
                      <a:noFill/>
                    </a:lnB>
                    <a:solidFill>
                      <a:schemeClr val="bg1">
                        <a:lumMod val="85000"/>
                      </a:schemeClr>
                    </a:solidFill>
                  </a:tcPr>
                </a:tc>
                <a:extLst>
                  <a:ext uri="{0D108BD9-81ED-4DB2-BD59-A6C34878D82A}">
                    <a16:rowId xmlns:a16="http://schemas.microsoft.com/office/drawing/2014/main" val="4248795847"/>
                  </a:ext>
                </a:extLst>
              </a:tr>
              <a:tr h="184816">
                <a:tc>
                  <a:txBody>
                    <a:bodyPr/>
                    <a:lstStyle/>
                    <a:p>
                      <a:pPr algn="ctr">
                        <a:spcAft>
                          <a:spcPts val="0"/>
                        </a:spcAft>
                      </a:pPr>
                      <a:r>
                        <a:rPr lang="en-US" sz="1400" kern="1200" cap="small" dirty="0">
                          <a:solidFill>
                            <a:schemeClr val="tx1"/>
                          </a:solidFill>
                          <a:effectLst/>
                          <a:latin typeface="+mj-lt"/>
                          <a:ea typeface="Times New Roman" panose="02020603050405020304" pitchFamily="18" charset="0"/>
                          <a:cs typeface="+mn-cs"/>
                        </a:rPr>
                        <a:t>SP107</a:t>
                      </a:r>
                      <a:endParaRPr lang="en-GB" sz="1400" kern="1200" cap="small" dirty="0">
                        <a:solidFill>
                          <a:schemeClr val="tx1"/>
                        </a:solidFill>
                        <a:effectLst/>
                        <a:latin typeface="+mj-lt"/>
                        <a:ea typeface="Times New Roman" panose="02020603050405020304" pitchFamily="18" charset="0"/>
                        <a:cs typeface="+mn-cs"/>
                      </a:endParaRPr>
                    </a:p>
                  </a:txBody>
                  <a:tcPr marL="0" marR="0" marT="0" marB="0" anchor="ctr">
                    <a:lnL>
                      <a:noFill/>
                    </a:lnL>
                    <a:lnR w="12700" cap="flat" cmpd="sng" algn="ctr">
                      <a:solidFill>
                        <a:schemeClr val="tx1"/>
                      </a:solidFill>
                      <a:prstDash val="solid"/>
                      <a:round/>
                      <a:headEnd type="none" w="med" len="med"/>
                      <a:tailEnd type="none" w="med" len="med"/>
                    </a:lnR>
                    <a:lnT>
                      <a:noFill/>
                    </a:lnT>
                    <a:lnB w="28575" cap="flat" cmpd="dbl"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n-US" sz="1400" kern="1200" cap="small" dirty="0">
                          <a:solidFill>
                            <a:schemeClr val="tx1"/>
                          </a:solidFill>
                          <a:effectLst/>
                          <a:latin typeface="+mj-lt"/>
                          <a:ea typeface="Times New Roman" panose="02020603050405020304" pitchFamily="18" charset="0"/>
                          <a:cs typeface="+mn-cs"/>
                        </a:rPr>
                        <a:t>1.19</a:t>
                      </a:r>
                      <a:endParaRPr lang="en-GB" sz="1400" kern="1200" cap="small" dirty="0">
                        <a:solidFill>
                          <a:schemeClr val="tx1"/>
                        </a:solidFill>
                        <a:effectLst/>
                        <a:latin typeface="+mj-lt"/>
                        <a:ea typeface="Times New Roman" panose="02020603050405020304" pitchFamily="18" charset="0"/>
                        <a:cs typeface="+mn-cs"/>
                      </a:endParaRPr>
                    </a:p>
                  </a:txBody>
                  <a:tcPr marL="0" marR="0" marT="0" marB="0" anchor="ctr">
                    <a:lnL w="12700" cap="flat" cmpd="sng" algn="ctr">
                      <a:solidFill>
                        <a:schemeClr val="tx1"/>
                      </a:solidFill>
                      <a:prstDash val="solid"/>
                      <a:round/>
                      <a:headEnd type="none" w="med" len="med"/>
                      <a:tailEnd type="none" w="med" len="med"/>
                    </a:lnL>
                    <a:lnR>
                      <a:noFill/>
                    </a:lnR>
                    <a:lnT>
                      <a:noFill/>
                    </a:lnT>
                    <a:lnB w="28575" cap="flat" cmpd="dbl"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n-US" sz="1400" kern="1200" cap="small" dirty="0">
                          <a:solidFill>
                            <a:schemeClr val="tx1"/>
                          </a:solidFill>
                          <a:effectLst/>
                          <a:latin typeface="+mj-lt"/>
                          <a:ea typeface="Times New Roman" panose="02020603050405020304" pitchFamily="18" charset="0"/>
                          <a:cs typeface="+mn-cs"/>
                        </a:rPr>
                        <a:t>190</a:t>
                      </a:r>
                      <a:endParaRPr lang="en-GB" sz="1400" kern="1200" cap="small" dirty="0">
                        <a:solidFill>
                          <a:schemeClr val="tx1"/>
                        </a:solidFill>
                        <a:effectLst/>
                        <a:latin typeface="+mj-lt"/>
                        <a:ea typeface="Times New Roman" panose="02020603050405020304" pitchFamily="18" charset="0"/>
                        <a:cs typeface="+mn-cs"/>
                      </a:endParaRPr>
                    </a:p>
                  </a:txBody>
                  <a:tcPr marL="0" marR="0" marT="0" marB="0" anchor="ctr">
                    <a:lnL>
                      <a:noFill/>
                    </a:lnL>
                    <a:lnR w="12700" cap="flat" cmpd="sng" algn="ctr">
                      <a:solidFill>
                        <a:schemeClr val="tx1"/>
                      </a:solidFill>
                      <a:prstDash val="solid"/>
                      <a:round/>
                      <a:headEnd type="none" w="med" len="med"/>
                      <a:tailEnd type="none" w="med" len="med"/>
                    </a:lnR>
                    <a:lnT>
                      <a:noFill/>
                    </a:lnT>
                    <a:lnB w="28575" cap="flat" cmpd="dbl"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n-US" sz="1400" kern="1200" cap="small" dirty="0" smtClean="0">
                          <a:solidFill>
                            <a:schemeClr val="tx1"/>
                          </a:solidFill>
                          <a:effectLst/>
                          <a:latin typeface="+mj-lt"/>
                          <a:ea typeface="Times New Roman" panose="02020603050405020304" pitchFamily="18" charset="0"/>
                          <a:cs typeface="+mn-cs"/>
                        </a:rPr>
                        <a:t>17.1</a:t>
                      </a:r>
                      <a:endParaRPr lang="en-GB" sz="1400" kern="1200" cap="small" dirty="0">
                        <a:solidFill>
                          <a:schemeClr val="tx1"/>
                        </a:solidFill>
                        <a:effectLst/>
                        <a:latin typeface="+mj-lt"/>
                        <a:ea typeface="Times New Roman" panose="02020603050405020304" pitchFamily="18" charset="0"/>
                        <a:cs typeface="+mn-cs"/>
                      </a:endParaRPr>
                    </a:p>
                  </a:txBody>
                  <a:tcPr marL="0" marR="0" marT="0" marB="0" anchor="ctr">
                    <a:lnL w="12700" cap="flat" cmpd="sng" algn="ctr">
                      <a:solidFill>
                        <a:schemeClr val="tx1"/>
                      </a:solidFill>
                      <a:prstDash val="solid"/>
                      <a:round/>
                      <a:headEnd type="none" w="med" len="med"/>
                      <a:tailEnd type="none" w="med" len="med"/>
                    </a:lnL>
                    <a:lnR>
                      <a:noFill/>
                    </a:lnR>
                    <a:lnT>
                      <a:noFill/>
                    </a:lnT>
                    <a:lnB w="28575" cap="flat" cmpd="dbl"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n-US" sz="1400" kern="1200" cap="small" dirty="0" smtClean="0">
                          <a:solidFill>
                            <a:schemeClr val="tx1"/>
                          </a:solidFill>
                          <a:effectLst/>
                          <a:latin typeface="+mj-lt"/>
                          <a:ea typeface="Times New Roman" panose="02020603050405020304" pitchFamily="18" charset="0"/>
                          <a:cs typeface="+mn-cs"/>
                        </a:rPr>
                        <a:t>325</a:t>
                      </a:r>
                      <a:endParaRPr lang="en-GB" sz="1400" kern="1200" cap="small" dirty="0">
                        <a:solidFill>
                          <a:schemeClr val="tx1"/>
                        </a:solidFill>
                        <a:effectLst/>
                        <a:latin typeface="+mj-lt"/>
                        <a:ea typeface="Times New Roman" panose="02020603050405020304" pitchFamily="18" charset="0"/>
                        <a:cs typeface="+mn-cs"/>
                      </a:endParaRPr>
                    </a:p>
                  </a:txBody>
                  <a:tcPr marL="0" marR="0" marT="0" marB="0">
                    <a:lnL>
                      <a:noFill/>
                    </a:lnL>
                    <a:lnR w="12700" cap="flat" cmpd="sng" algn="ctr">
                      <a:solidFill>
                        <a:schemeClr val="tx1"/>
                      </a:solidFill>
                      <a:prstDash val="solid"/>
                      <a:round/>
                      <a:headEnd type="none" w="med" len="med"/>
                      <a:tailEnd type="none" w="med" len="med"/>
                    </a:lnR>
                    <a:lnT>
                      <a:noFill/>
                    </a:lnT>
                    <a:lnB w="28575" cap="flat" cmpd="dbl"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endParaRPr lang="en-GB" sz="1400" kern="1200" cap="small" dirty="0">
                        <a:solidFill>
                          <a:schemeClr val="tx1"/>
                        </a:solidFill>
                        <a:effectLst/>
                        <a:latin typeface="+mj-lt"/>
                        <a:ea typeface="Times New Roman" panose="02020603050405020304" pitchFamily="18" charset="0"/>
                        <a:cs typeface="+mn-cs"/>
                      </a:endParaRPr>
                    </a:p>
                  </a:txBody>
                  <a:tcPr marL="0" marR="0" marT="0" marB="0">
                    <a:lnL w="12700" cap="flat" cmpd="sng" algn="ctr">
                      <a:solidFill>
                        <a:schemeClr val="tx1"/>
                      </a:solidFill>
                      <a:prstDash val="solid"/>
                      <a:round/>
                      <a:headEnd type="none" w="med" len="med"/>
                      <a:tailEnd type="none" w="med" len="med"/>
                    </a:lnL>
                    <a:lnR>
                      <a:noFill/>
                    </a:lnR>
                    <a:lnT>
                      <a:noFill/>
                    </a:lnT>
                    <a:lnB w="28575" cap="flat" cmpd="dbl"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spcAft>
                          <a:spcPts val="0"/>
                        </a:spcAft>
                      </a:pPr>
                      <a:endParaRPr lang="en-GB" sz="1400" kern="1200" cap="small" dirty="0">
                        <a:solidFill>
                          <a:schemeClr val="tx1"/>
                        </a:solidFill>
                        <a:effectLst/>
                        <a:latin typeface="+mj-lt"/>
                        <a:ea typeface="Times New Roman" panose="02020603050405020304" pitchFamily="18" charset="0"/>
                        <a:cs typeface="+mn-cs"/>
                      </a:endParaRPr>
                    </a:p>
                  </a:txBody>
                  <a:tcPr marL="0" marR="0" marT="0" marB="0">
                    <a:lnL>
                      <a:noFill/>
                    </a:lnL>
                    <a:lnR>
                      <a:noFill/>
                    </a:lnR>
                    <a:lnT>
                      <a:noFill/>
                    </a:lnT>
                    <a:lnB w="28575" cap="flat" cmpd="dbl"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83922347"/>
                  </a:ext>
                </a:extLst>
              </a:tr>
              <a:tr h="184816">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kern="1200" cap="small" dirty="0" smtClean="0">
                          <a:solidFill>
                            <a:schemeClr val="tx1"/>
                          </a:solidFill>
                          <a:effectLst/>
                          <a:latin typeface="+mj-lt"/>
                          <a:ea typeface="Times New Roman" panose="02020603050405020304" pitchFamily="18" charset="0"/>
                          <a:cs typeface="+mn-cs"/>
                        </a:rPr>
                        <a:t>SP109</a:t>
                      </a:r>
                      <a:endParaRPr lang="en-GB" sz="1400" kern="1200" cap="small" dirty="0" smtClean="0">
                        <a:solidFill>
                          <a:schemeClr val="tx1"/>
                        </a:solidFill>
                        <a:effectLst/>
                        <a:latin typeface="+mj-lt"/>
                        <a:ea typeface="Times New Roman" panose="02020603050405020304" pitchFamily="18" charset="0"/>
                        <a:cs typeface="+mn-cs"/>
                      </a:endParaRPr>
                    </a:p>
                  </a:txBody>
                  <a:tcPr marL="0" marR="0" marT="0" marB="0" anchor="ctr">
                    <a:lnL>
                      <a:noFill/>
                    </a:lnL>
                    <a:lnR w="12700" cap="flat" cmpd="sng" algn="ctr">
                      <a:solidFill>
                        <a:schemeClr val="tx1"/>
                      </a:solidFill>
                      <a:prstDash val="solid"/>
                      <a:round/>
                      <a:headEnd type="none" w="med" len="med"/>
                      <a:tailEnd type="none" w="med" len="med"/>
                    </a:lnR>
                    <a:lnT w="28575" cap="flat" cmpd="dbl" algn="ctr">
                      <a:no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spcAft>
                          <a:spcPts val="0"/>
                        </a:spcAft>
                      </a:pPr>
                      <a:r>
                        <a:rPr lang="en-US" sz="1400" kern="1200" cap="small" dirty="0">
                          <a:solidFill>
                            <a:schemeClr val="tx1"/>
                          </a:solidFill>
                          <a:effectLst/>
                          <a:latin typeface="+mj-lt"/>
                          <a:ea typeface="Times New Roman" panose="02020603050405020304" pitchFamily="18" charset="0"/>
                          <a:cs typeface="+mn-cs"/>
                        </a:rPr>
                        <a:t>1.19</a:t>
                      </a:r>
                      <a:endParaRPr lang="en-GB" sz="1400" kern="1200" cap="small" dirty="0">
                        <a:solidFill>
                          <a:schemeClr val="tx1"/>
                        </a:solidFill>
                        <a:effectLst/>
                        <a:latin typeface="+mj-lt"/>
                        <a:ea typeface="Times New Roman" panose="02020603050405020304" pitchFamily="18" charset="0"/>
                        <a:cs typeface="+mn-cs"/>
                      </a:endParaRPr>
                    </a:p>
                  </a:txBody>
                  <a:tcPr marL="0" marR="0" marT="0" marB="0" anchor="ctr">
                    <a:lnL w="12700" cap="flat" cmpd="sng" algn="ctr">
                      <a:solidFill>
                        <a:schemeClr val="tx1"/>
                      </a:solidFill>
                      <a:prstDash val="solid"/>
                      <a:round/>
                      <a:headEnd type="none" w="med" len="med"/>
                      <a:tailEnd type="none" w="med" len="med"/>
                    </a:lnL>
                    <a:lnR>
                      <a:noFill/>
                    </a:lnR>
                    <a:lnT w="28575" cap="flat" cmpd="dbl" algn="ctr">
                      <a:no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spcAft>
                          <a:spcPts val="0"/>
                        </a:spcAft>
                      </a:pPr>
                      <a:r>
                        <a:rPr lang="en-US" sz="1400" kern="1200" cap="small" dirty="0" smtClean="0">
                          <a:solidFill>
                            <a:schemeClr val="tx1"/>
                          </a:solidFill>
                          <a:effectLst/>
                          <a:latin typeface="+mj-lt"/>
                          <a:ea typeface="Times New Roman" panose="02020603050405020304" pitchFamily="18" charset="0"/>
                          <a:cs typeface="+mn-cs"/>
                        </a:rPr>
                        <a:t>190*</a:t>
                      </a:r>
                      <a:endParaRPr lang="en-GB" sz="1400" kern="1200" cap="small" dirty="0">
                        <a:solidFill>
                          <a:schemeClr val="tx1"/>
                        </a:solidFill>
                        <a:effectLst/>
                        <a:latin typeface="+mj-lt"/>
                        <a:ea typeface="Times New Roman" panose="02020603050405020304" pitchFamily="18" charset="0"/>
                        <a:cs typeface="+mn-cs"/>
                      </a:endParaRPr>
                    </a:p>
                  </a:txBody>
                  <a:tcPr marL="0" marR="0" marT="0" marB="0" anchor="ctr">
                    <a:lnL>
                      <a:noFill/>
                    </a:lnL>
                    <a:lnR w="12700" cap="flat" cmpd="sng" algn="ctr">
                      <a:solidFill>
                        <a:schemeClr val="tx1"/>
                      </a:solidFill>
                      <a:prstDash val="solid"/>
                      <a:round/>
                      <a:headEnd type="none" w="med" len="med"/>
                      <a:tailEnd type="none" w="med" len="med"/>
                    </a:lnR>
                    <a:lnT w="28575" cap="flat" cmpd="dbl" algn="ctr">
                      <a:no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spcAft>
                          <a:spcPts val="0"/>
                        </a:spcAft>
                      </a:pPr>
                      <a:r>
                        <a:rPr lang="en-US" sz="1400" kern="1200" cap="small" dirty="0" smtClean="0">
                          <a:solidFill>
                            <a:schemeClr val="tx1"/>
                          </a:solidFill>
                          <a:effectLst/>
                          <a:latin typeface="+mj-lt"/>
                          <a:ea typeface="Times New Roman" panose="02020603050405020304" pitchFamily="18" charset="0"/>
                          <a:cs typeface="+mn-cs"/>
                        </a:rPr>
                        <a:t>17.0</a:t>
                      </a:r>
                      <a:endParaRPr lang="en-GB" sz="1400" kern="1200" cap="small" dirty="0">
                        <a:solidFill>
                          <a:schemeClr val="tx1"/>
                        </a:solidFill>
                        <a:effectLst/>
                        <a:latin typeface="+mj-lt"/>
                        <a:ea typeface="Times New Roman" panose="02020603050405020304" pitchFamily="18" charset="0"/>
                        <a:cs typeface="+mn-cs"/>
                      </a:endParaRPr>
                    </a:p>
                  </a:txBody>
                  <a:tcPr marL="0" marR="0" marT="0" marB="0" anchor="ctr">
                    <a:lnL w="12700" cap="flat" cmpd="sng" algn="ctr">
                      <a:solidFill>
                        <a:schemeClr val="tx1"/>
                      </a:solidFill>
                      <a:prstDash val="solid"/>
                      <a:round/>
                      <a:headEnd type="none" w="med" len="med"/>
                      <a:tailEnd type="none" w="med" len="med"/>
                    </a:lnL>
                    <a:lnR>
                      <a:noFill/>
                    </a:lnR>
                    <a:lnT w="28575" cap="flat" cmpd="dbl" algn="ctr">
                      <a:no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spcAft>
                          <a:spcPts val="0"/>
                        </a:spcAft>
                      </a:pPr>
                      <a:r>
                        <a:rPr lang="en-US" sz="1400" kern="1200" cap="small" dirty="0" smtClean="0">
                          <a:solidFill>
                            <a:schemeClr val="tx1"/>
                          </a:solidFill>
                          <a:effectLst/>
                          <a:latin typeface="+mj-lt"/>
                          <a:ea typeface="Times New Roman" panose="02020603050405020304" pitchFamily="18" charset="0"/>
                          <a:cs typeface="+mn-cs"/>
                        </a:rPr>
                        <a:t>325</a:t>
                      </a:r>
                      <a:endParaRPr lang="en-GB" sz="1400" kern="1200" cap="small" dirty="0">
                        <a:solidFill>
                          <a:schemeClr val="tx1"/>
                        </a:solidFill>
                        <a:effectLst/>
                        <a:latin typeface="+mj-lt"/>
                        <a:ea typeface="Times New Roman" panose="02020603050405020304" pitchFamily="18" charset="0"/>
                        <a:cs typeface="+mn-cs"/>
                      </a:endParaRPr>
                    </a:p>
                  </a:txBody>
                  <a:tcPr marL="0" marR="0" marT="0" marB="0">
                    <a:lnL>
                      <a:noFill/>
                    </a:lnL>
                    <a:lnR w="12700" cap="flat" cmpd="sng" algn="ctr">
                      <a:solidFill>
                        <a:schemeClr val="tx1"/>
                      </a:solidFill>
                      <a:prstDash val="solid"/>
                      <a:round/>
                      <a:headEnd type="none" w="med" len="med"/>
                      <a:tailEnd type="none" w="med" len="med"/>
                    </a:lnR>
                    <a:lnT w="28575" cap="flat" cmpd="dbl" algn="ctr">
                      <a:no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spcAft>
                          <a:spcPts val="0"/>
                        </a:spcAft>
                      </a:pPr>
                      <a:r>
                        <a:rPr lang="en-US" sz="1400" kern="1200" cap="small" dirty="0" smtClean="0">
                          <a:solidFill>
                            <a:schemeClr val="tx1"/>
                          </a:solidFill>
                          <a:effectLst/>
                          <a:latin typeface="+mj-lt"/>
                          <a:ea typeface="Times New Roman" panose="02020603050405020304" pitchFamily="18" charset="0"/>
                          <a:cs typeface="+mn-cs"/>
                        </a:rPr>
                        <a:t>17.7</a:t>
                      </a:r>
                      <a:endParaRPr lang="en-GB" sz="1400" kern="1200" cap="small" dirty="0">
                        <a:solidFill>
                          <a:schemeClr val="tx1"/>
                        </a:solidFill>
                        <a:effectLst/>
                        <a:latin typeface="+mj-lt"/>
                        <a:ea typeface="Times New Roman" panose="02020603050405020304" pitchFamily="18" charset="0"/>
                        <a:cs typeface="+mn-cs"/>
                      </a:endParaRPr>
                    </a:p>
                  </a:txBody>
                  <a:tcPr marL="0" marR="0" marT="0" marB="0">
                    <a:lnL w="12700" cap="flat" cmpd="sng" algn="ctr">
                      <a:solidFill>
                        <a:schemeClr val="tx1"/>
                      </a:solidFill>
                      <a:prstDash val="solid"/>
                      <a:round/>
                      <a:headEnd type="none" w="med" len="med"/>
                      <a:tailEnd type="none" w="med" len="med"/>
                    </a:lnL>
                    <a:lnR>
                      <a:noFill/>
                    </a:lnR>
                    <a:lnT w="28575" cap="flat" cmpd="dbl" algn="ctr">
                      <a:no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spcAft>
                          <a:spcPts val="0"/>
                        </a:spcAft>
                      </a:pPr>
                      <a:r>
                        <a:rPr lang="en-US" sz="1400" kern="1200" cap="small" dirty="0" smtClean="0">
                          <a:solidFill>
                            <a:schemeClr val="tx1"/>
                          </a:solidFill>
                          <a:effectLst/>
                          <a:latin typeface="+mj-lt"/>
                          <a:ea typeface="Times New Roman" panose="02020603050405020304" pitchFamily="18" charset="0"/>
                          <a:cs typeface="+mn-cs"/>
                        </a:rPr>
                        <a:t>365</a:t>
                      </a:r>
                      <a:endParaRPr lang="en-GB" sz="1400" kern="1200" cap="small" dirty="0">
                        <a:solidFill>
                          <a:schemeClr val="tx1"/>
                        </a:solidFill>
                        <a:effectLst/>
                        <a:latin typeface="+mj-lt"/>
                        <a:ea typeface="Times New Roman" panose="02020603050405020304" pitchFamily="18" charset="0"/>
                        <a:cs typeface="+mn-cs"/>
                      </a:endParaRPr>
                    </a:p>
                  </a:txBody>
                  <a:tcPr marL="0" marR="0" marT="0" marB="0">
                    <a:lnL>
                      <a:noFill/>
                    </a:lnL>
                    <a:lnR>
                      <a:noFill/>
                    </a:lnR>
                    <a:lnT w="28575" cap="flat" cmpd="dbl" algn="ctr">
                      <a:noFill/>
                      <a:prstDash val="solid"/>
                      <a:round/>
                      <a:headEnd type="none" w="med" len="med"/>
                      <a:tailEnd type="none" w="med" len="med"/>
                    </a:lnT>
                    <a:lnB w="28575"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2109642744"/>
                  </a:ext>
                </a:extLst>
              </a:tr>
            </a:tbl>
          </a:graphicData>
        </a:graphic>
      </p:graphicFrame>
      <p:sp>
        <p:nvSpPr>
          <p:cNvPr id="15" name="TextBox 14"/>
          <p:cNvSpPr txBox="1"/>
          <p:nvPr/>
        </p:nvSpPr>
        <p:spPr>
          <a:xfrm>
            <a:off x="391569" y="4048786"/>
            <a:ext cx="8496944" cy="584775"/>
          </a:xfrm>
          <a:prstGeom prst="rect">
            <a:avLst/>
          </a:prstGeom>
          <a:noFill/>
        </p:spPr>
        <p:txBody>
          <a:bodyPr wrap="square" rtlCol="0">
            <a:spAutoFit/>
          </a:bodyPr>
          <a:lstStyle/>
          <a:p>
            <a:pPr algn="ctr"/>
            <a:r>
              <a:rPr lang="en-US" sz="1600" b="1" i="1" dirty="0" smtClean="0"/>
              <a:t>T</a:t>
            </a:r>
            <a:r>
              <a:rPr lang="en-US" sz="1600" b="1" i="1" baseline="-25000" dirty="0" smtClean="0"/>
              <a:t>hot</a:t>
            </a:r>
            <a:r>
              <a:rPr lang="en-US" sz="1600" b="1" i="1" dirty="0" smtClean="0"/>
              <a:t> based on quench integral tests, </a:t>
            </a:r>
          </a:p>
          <a:p>
            <a:pPr algn="ctr"/>
            <a:r>
              <a:rPr lang="en-US" sz="1600" b="1" i="1" dirty="0" smtClean="0"/>
              <a:t>assuming 5 </a:t>
            </a:r>
            <a:r>
              <a:rPr lang="en-US" sz="1600" b="1" i="1" dirty="0" err="1" smtClean="0"/>
              <a:t>ms</a:t>
            </a:r>
            <a:r>
              <a:rPr lang="en-US" sz="1600" b="1" i="1" dirty="0" smtClean="0"/>
              <a:t> for detection, 10 </a:t>
            </a:r>
            <a:r>
              <a:rPr lang="en-US" sz="1600" b="1" i="1" dirty="0" err="1" smtClean="0"/>
              <a:t>ms</a:t>
            </a:r>
            <a:r>
              <a:rPr lang="en-US" sz="1600" b="1" i="1" dirty="0" smtClean="0"/>
              <a:t> for validation and 5 </a:t>
            </a:r>
            <a:r>
              <a:rPr lang="en-US" sz="1600" b="1" i="1" dirty="0" err="1" smtClean="0"/>
              <a:t>ms</a:t>
            </a:r>
            <a:r>
              <a:rPr lang="en-US" sz="1600" b="1" i="1" dirty="0" smtClean="0"/>
              <a:t> for heater firing delay</a:t>
            </a:r>
            <a:endParaRPr lang="en-GB" sz="1600" b="1" i="1" dirty="0"/>
          </a:p>
        </p:txBody>
      </p:sp>
      <p:sp>
        <p:nvSpPr>
          <p:cNvPr id="16" name="TextBox 15"/>
          <p:cNvSpPr txBox="1"/>
          <p:nvPr/>
        </p:nvSpPr>
        <p:spPr>
          <a:xfrm>
            <a:off x="30932" y="6451134"/>
            <a:ext cx="4116833" cy="307777"/>
          </a:xfrm>
          <a:prstGeom prst="rect">
            <a:avLst/>
          </a:prstGeom>
          <a:noFill/>
        </p:spPr>
        <p:txBody>
          <a:bodyPr wrap="none" rtlCol="0">
            <a:spAutoFit/>
          </a:bodyPr>
          <a:lstStyle/>
          <a:p>
            <a:r>
              <a:rPr lang="en-US" sz="1400" dirty="0" smtClean="0"/>
              <a:t>*Assumed RRR, measurements not available yet.</a:t>
            </a:r>
            <a:endParaRPr lang="en-GB" sz="1400" dirty="0"/>
          </a:p>
        </p:txBody>
      </p:sp>
    </p:spTree>
    <p:extLst>
      <p:ext uri="{BB962C8B-B14F-4D97-AF65-F5344CB8AC3E}">
        <p14:creationId xmlns:p14="http://schemas.microsoft.com/office/powerpoint/2010/main" val="14641553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Minimum quench energy</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14</a:t>
            </a:fld>
            <a:endParaRPr lang="fr-FR"/>
          </a:p>
        </p:txBody>
      </p:sp>
      <p:sp>
        <p:nvSpPr>
          <p:cNvPr id="5" name="Footer Placeholder 4"/>
          <p:cNvSpPr>
            <a:spLocks noGrp="1"/>
          </p:cNvSpPr>
          <p:nvPr>
            <p:ph type="ftr" sz="quarter" idx="11"/>
          </p:nvPr>
        </p:nvSpPr>
        <p:spPr/>
        <p:txBody>
          <a:bodyPr/>
          <a:lstStyle/>
          <a:p>
            <a:pPr algn="ctr"/>
            <a:r>
              <a:rPr lang="es-ES" smtClean="0"/>
              <a:t>Susana Izquierdo Bermudez</a:t>
            </a:r>
            <a:endParaRPr lang="en-GB"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57032" y="2773614"/>
            <a:ext cx="4789768" cy="3600000"/>
          </a:xfrm>
          <a:prstGeom prst="rect">
            <a:avLst/>
          </a:prstGeom>
          <a:noFill/>
          <a:ln>
            <a:noFill/>
          </a:ln>
        </p:spPr>
      </p:pic>
      <p:sp>
        <p:nvSpPr>
          <p:cNvPr id="7" name="TextBox 6"/>
          <p:cNvSpPr txBox="1"/>
          <p:nvPr/>
        </p:nvSpPr>
        <p:spPr>
          <a:xfrm>
            <a:off x="381478" y="1051977"/>
            <a:ext cx="8381043" cy="1569660"/>
          </a:xfrm>
          <a:prstGeom prst="rect">
            <a:avLst/>
          </a:prstGeom>
          <a:noFill/>
        </p:spPr>
        <p:txBody>
          <a:bodyPr wrap="square" rtlCol="0">
            <a:spAutoFit/>
          </a:bodyPr>
          <a:lstStyle/>
          <a:p>
            <a:r>
              <a:rPr lang="en-US" sz="1600" dirty="0" smtClean="0">
                <a:solidFill>
                  <a:srgbClr val="FF0000"/>
                </a:solidFill>
              </a:rPr>
              <a:t>Aim:</a:t>
            </a:r>
          </a:p>
          <a:p>
            <a:pPr marL="285750" indent="-285750">
              <a:buFont typeface="Arial" panose="020B0604020202020204" pitchFamily="34" charset="0"/>
              <a:buChar char="•"/>
            </a:pPr>
            <a:r>
              <a:rPr lang="en-US" sz="1600" dirty="0" smtClean="0"/>
              <a:t>Verify that the heaters are able to protect the magnet at all current levels.</a:t>
            </a:r>
          </a:p>
          <a:p>
            <a:pPr marL="285750" indent="-285750">
              <a:buFont typeface="Arial" panose="020B0604020202020204" pitchFamily="34" charset="0"/>
              <a:buChar char="•"/>
            </a:pPr>
            <a:endParaRPr lang="en-US" sz="1600" dirty="0" smtClean="0"/>
          </a:p>
          <a:p>
            <a:r>
              <a:rPr lang="en-US" sz="1600" dirty="0" smtClean="0">
                <a:solidFill>
                  <a:srgbClr val="FF0000"/>
                </a:solidFill>
              </a:rPr>
              <a:t>Procedure:</a:t>
            </a:r>
          </a:p>
          <a:p>
            <a:pPr marL="285750" indent="-285750">
              <a:buFont typeface="Arial" panose="020B0604020202020204" pitchFamily="34" charset="0"/>
              <a:buChar char="•"/>
            </a:pPr>
            <a:r>
              <a:rPr lang="en-US" sz="1600" dirty="0" smtClean="0"/>
              <a:t>Magnet is ramped to a given current. Quench heater voltage progressively increased to find the minimum required to induce a quench. </a:t>
            </a:r>
          </a:p>
        </p:txBody>
      </p:sp>
      <p:sp>
        <p:nvSpPr>
          <p:cNvPr id="8" name="TextBox 7"/>
          <p:cNvSpPr txBox="1"/>
          <p:nvPr/>
        </p:nvSpPr>
        <p:spPr>
          <a:xfrm>
            <a:off x="381478" y="2924944"/>
            <a:ext cx="3758474" cy="2554545"/>
          </a:xfrm>
          <a:prstGeom prst="rect">
            <a:avLst/>
          </a:prstGeom>
          <a:noFill/>
        </p:spPr>
        <p:txBody>
          <a:bodyPr wrap="square" rtlCol="0">
            <a:spAutoFit/>
          </a:bodyPr>
          <a:lstStyle/>
          <a:p>
            <a:r>
              <a:rPr lang="en-US" sz="1600" dirty="0" smtClean="0">
                <a:solidFill>
                  <a:srgbClr val="FF0000"/>
                </a:solidFill>
              </a:rPr>
              <a:t>Main outcome</a:t>
            </a:r>
          </a:p>
          <a:p>
            <a:endParaRPr lang="en-GB" sz="1600" dirty="0">
              <a:solidFill>
                <a:srgbClr val="FF0000"/>
              </a:solidFill>
            </a:endParaRPr>
          </a:p>
          <a:p>
            <a:pPr marL="285750" indent="-285750">
              <a:buFont typeface="Arial" panose="020B0604020202020204" pitchFamily="34" charset="0"/>
              <a:buChar char="•"/>
            </a:pPr>
            <a:r>
              <a:rPr lang="en-GB" sz="1600" dirty="0" smtClean="0"/>
              <a:t>Quench heaters can induce a quench in the magnet with half of the nominal energy density at 1 kA.</a:t>
            </a:r>
          </a:p>
          <a:p>
            <a:pPr marL="285750" indent="-285750">
              <a:buFont typeface="Arial" panose="020B0604020202020204" pitchFamily="34" charset="0"/>
              <a:buChar char="•"/>
            </a:pPr>
            <a:endParaRPr lang="en-GB" sz="1600" dirty="0" smtClean="0"/>
          </a:p>
          <a:p>
            <a:pPr marL="285750" indent="-285750">
              <a:buFont typeface="Arial" panose="020B0604020202020204" pitchFamily="34" charset="0"/>
              <a:buChar char="•"/>
            </a:pPr>
            <a:r>
              <a:rPr lang="en-US" sz="1600" dirty="0" smtClean="0"/>
              <a:t>Bellow that current level, the magnet is self protected. </a:t>
            </a:r>
            <a:endParaRPr lang="en-GB" sz="1600" dirty="0"/>
          </a:p>
          <a:p>
            <a:pPr marL="285750" indent="-285750">
              <a:buFont typeface="Arial" panose="020B0604020202020204" pitchFamily="34" charset="0"/>
              <a:buChar char="•"/>
            </a:pPr>
            <a:endParaRPr lang="en-US" sz="1600" dirty="0"/>
          </a:p>
          <a:p>
            <a:endParaRPr lang="en-US" sz="1600" dirty="0" smtClean="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6153" y="5104452"/>
            <a:ext cx="1150094" cy="883744"/>
          </a:xfrm>
          <a:prstGeom prst="rect">
            <a:avLst/>
          </a:prstGeom>
        </p:spPr>
      </p:pic>
    </p:spTree>
    <p:extLst>
      <p:ext uri="{BB962C8B-B14F-4D97-AF65-F5344CB8AC3E}">
        <p14:creationId xmlns:p14="http://schemas.microsoft.com/office/powerpoint/2010/main" val="22994945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Quench heater performance at </a:t>
            </a:r>
            <a:r>
              <a:rPr lang="en-GB" dirty="0" err="1" smtClean="0"/>
              <a:t>I</a:t>
            </a:r>
            <a:r>
              <a:rPr lang="en-GB" baseline="-25000" dirty="0" err="1" smtClean="0"/>
              <a:t>nom</a:t>
            </a:r>
            <a:endParaRPr lang="en-GB" baseline="-25000" dirty="0"/>
          </a:p>
        </p:txBody>
      </p:sp>
      <p:sp>
        <p:nvSpPr>
          <p:cNvPr id="3" name="Content Placeholder 2"/>
          <p:cNvSpPr>
            <a:spLocks noGrp="1"/>
          </p:cNvSpPr>
          <p:nvPr>
            <p:ph idx="1"/>
          </p:nvPr>
        </p:nvSpPr>
        <p:spPr>
          <a:xfrm>
            <a:off x="320594" y="1186935"/>
            <a:ext cx="8280495" cy="1197199"/>
          </a:xfrm>
        </p:spPr>
        <p:txBody>
          <a:bodyPr>
            <a:noAutofit/>
          </a:bodyPr>
          <a:lstStyle/>
          <a:p>
            <a:r>
              <a:rPr lang="en-GB" sz="1800" dirty="0" smtClean="0"/>
              <a:t>Heater strips were designed accounting for some margin for leads resistance/manufacturing parameters.</a:t>
            </a:r>
          </a:p>
          <a:p>
            <a:pPr lvl="1"/>
            <a:r>
              <a:rPr lang="en-US" sz="1600" dirty="0" smtClean="0"/>
              <a:t>Based on the current parameters, quench heater current can increased</a:t>
            </a:r>
            <a:r>
              <a:rPr lang="en-GB" sz="1600" dirty="0" smtClean="0"/>
              <a:t> </a:t>
            </a:r>
            <a:r>
              <a:rPr lang="en-GB" sz="1600" dirty="0" smtClean="0"/>
              <a:t>from 150 A to 200 A.</a:t>
            </a:r>
          </a:p>
          <a:p>
            <a:pPr lvl="1"/>
            <a:endParaRPr lang="en-GB" sz="140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15</a:t>
            </a:fld>
            <a:endParaRPr lang="fr-FR"/>
          </a:p>
        </p:txBody>
      </p:sp>
      <p:sp>
        <p:nvSpPr>
          <p:cNvPr id="5" name="Footer Placeholder 4"/>
          <p:cNvSpPr>
            <a:spLocks noGrp="1"/>
          </p:cNvSpPr>
          <p:nvPr>
            <p:ph type="ftr" sz="quarter" idx="11"/>
          </p:nvPr>
        </p:nvSpPr>
        <p:spPr/>
        <p:txBody>
          <a:bodyPr/>
          <a:lstStyle/>
          <a:p>
            <a:pPr algn="ctr"/>
            <a:r>
              <a:rPr lang="es-ES" smtClean="0"/>
              <a:t>Susana Izquierdo Bermudez</a:t>
            </a:r>
            <a:endParaRPr lang="en-GB"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46823" y="2297099"/>
            <a:ext cx="4797177" cy="3600000"/>
          </a:xfrm>
          <a:prstGeom prst="rect">
            <a:avLst/>
          </a:prstGeom>
          <a:solidFill>
            <a:schemeClr val="bg1"/>
          </a:solidFill>
          <a:ln>
            <a:noFill/>
          </a:ln>
        </p:spPr>
      </p:pic>
      <p:sp>
        <p:nvSpPr>
          <p:cNvPr id="7" name="Rectangle 6"/>
          <p:cNvSpPr/>
          <p:nvPr/>
        </p:nvSpPr>
        <p:spPr>
          <a:xfrm>
            <a:off x="21793" y="4040955"/>
            <a:ext cx="3960440" cy="1200329"/>
          </a:xfrm>
          <a:prstGeom prst="rect">
            <a:avLst/>
          </a:prstGeom>
        </p:spPr>
        <p:txBody>
          <a:bodyPr wrap="square">
            <a:spAutoFit/>
          </a:bodyPr>
          <a:lstStyle/>
          <a:p>
            <a:pPr algn="ctr">
              <a:spcBef>
                <a:spcPts val="300"/>
              </a:spcBef>
              <a:spcAft>
                <a:spcPts val="300"/>
              </a:spcAft>
            </a:pPr>
            <a:r>
              <a:rPr lang="en-GB" b="1" i="1" kern="1400" dirty="0">
                <a:latin typeface="Calibri" panose="020F0502020204030204" pitchFamily="34" charset="0"/>
                <a:ea typeface="Times New Roman" panose="02020603050405020304" pitchFamily="18" charset="0"/>
                <a:cs typeface="Times New Roman" panose="02020603050405020304" pitchFamily="18" charset="0"/>
              </a:rPr>
              <a:t>Impact of the heater current on the quench heater onset for the nominal heater to coil insulation lay out (heaters impregnated with the coil).</a:t>
            </a:r>
          </a:p>
        </p:txBody>
      </p:sp>
      <p:cxnSp>
        <p:nvCxnSpPr>
          <p:cNvPr id="9" name="Straight Arrow Connector 8"/>
          <p:cNvCxnSpPr/>
          <p:nvPr/>
        </p:nvCxnSpPr>
        <p:spPr>
          <a:xfrm>
            <a:off x="3838217" y="4627234"/>
            <a:ext cx="508606" cy="0"/>
          </a:xfrm>
          <a:prstGeom prst="straightConnector1">
            <a:avLst/>
          </a:prstGeom>
          <a:ln w="76200">
            <a:tailEnd type="triangle"/>
          </a:ln>
        </p:spPr>
        <p:style>
          <a:lnRef idx="1">
            <a:schemeClr val="dk1"/>
          </a:lnRef>
          <a:fillRef idx="0">
            <a:schemeClr val="dk1"/>
          </a:fillRef>
          <a:effectRef idx="0">
            <a:schemeClr val="dk1"/>
          </a:effectRef>
          <a:fontRef idx="minor">
            <a:schemeClr val="tx1"/>
          </a:fontRef>
        </p:style>
      </p:cxnSp>
      <p:sp>
        <p:nvSpPr>
          <p:cNvPr id="10" name="Content Placeholder 2"/>
          <p:cNvSpPr txBox="1">
            <a:spLocks/>
          </p:cNvSpPr>
          <p:nvPr/>
        </p:nvSpPr>
        <p:spPr>
          <a:xfrm>
            <a:off x="320594" y="2566787"/>
            <a:ext cx="3843934" cy="1972581"/>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dirty="0" smtClean="0"/>
              <a:t>The increase of the heater nominal powering will have a small impact on the delay (less than 2 </a:t>
            </a:r>
            <a:r>
              <a:rPr lang="en-GB" sz="1800" dirty="0" err="1" smtClean="0"/>
              <a:t>ms</a:t>
            </a:r>
            <a:r>
              <a:rPr lang="en-GB" sz="1800" dirty="0" smtClean="0"/>
              <a:t>)</a:t>
            </a:r>
            <a:endParaRPr lang="en-GB" sz="1050" dirty="0" smtClean="0"/>
          </a:p>
          <a:p>
            <a:pPr lvl="1"/>
            <a:endParaRPr lang="en-GB" sz="1400" dirty="0"/>
          </a:p>
        </p:txBody>
      </p:sp>
    </p:spTree>
    <p:extLst>
      <p:ext uri="{BB962C8B-B14F-4D97-AF65-F5344CB8AC3E}">
        <p14:creationId xmlns:p14="http://schemas.microsoft.com/office/powerpoint/2010/main" val="18515089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80000"/>
            <a:ext cx="8280480" cy="720000"/>
          </a:xfrm>
        </p:spPr>
        <p:txBody>
          <a:bodyPr/>
          <a:lstStyle/>
          <a:p>
            <a:r>
              <a:rPr lang="en-US" dirty="0" smtClean="0"/>
              <a:t>Quench integral with enhanced QH parameters </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16</a:t>
            </a:fld>
            <a:endParaRPr lang="fr-FR"/>
          </a:p>
        </p:txBody>
      </p:sp>
      <p:sp>
        <p:nvSpPr>
          <p:cNvPr id="5" name="Footer Placeholder 4"/>
          <p:cNvSpPr>
            <a:spLocks noGrp="1"/>
          </p:cNvSpPr>
          <p:nvPr>
            <p:ph type="ftr" sz="quarter" idx="11"/>
          </p:nvPr>
        </p:nvSpPr>
        <p:spPr/>
        <p:txBody>
          <a:bodyPr/>
          <a:lstStyle/>
          <a:p>
            <a:pPr algn="ctr"/>
            <a:r>
              <a:rPr lang="es-ES" smtClean="0"/>
              <a:t>Susana Izquierdo Bermudez</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580293633"/>
              </p:ext>
            </p:extLst>
          </p:nvPr>
        </p:nvGraphicFramePr>
        <p:xfrm>
          <a:off x="407980" y="4445099"/>
          <a:ext cx="4607878" cy="1682496"/>
        </p:xfrm>
        <a:graphic>
          <a:graphicData uri="http://schemas.openxmlformats.org/drawingml/2006/table">
            <a:tbl>
              <a:tblPr firstRow="1" firstCol="1" bandRow="1"/>
              <a:tblGrid>
                <a:gridCol w="2234248">
                  <a:extLst>
                    <a:ext uri="{9D8B030D-6E8A-4147-A177-3AD203B41FA5}">
                      <a16:colId xmlns:a16="http://schemas.microsoft.com/office/drawing/2014/main" val="4243346905"/>
                    </a:ext>
                  </a:extLst>
                </a:gridCol>
                <a:gridCol w="698500">
                  <a:extLst>
                    <a:ext uri="{9D8B030D-6E8A-4147-A177-3AD203B41FA5}">
                      <a16:colId xmlns:a16="http://schemas.microsoft.com/office/drawing/2014/main" val="723664251"/>
                    </a:ext>
                  </a:extLst>
                </a:gridCol>
                <a:gridCol w="820420">
                  <a:extLst>
                    <a:ext uri="{9D8B030D-6E8A-4147-A177-3AD203B41FA5}">
                      <a16:colId xmlns:a16="http://schemas.microsoft.com/office/drawing/2014/main" val="1580544895"/>
                    </a:ext>
                  </a:extLst>
                </a:gridCol>
                <a:gridCol w="854710">
                  <a:extLst>
                    <a:ext uri="{9D8B030D-6E8A-4147-A177-3AD203B41FA5}">
                      <a16:colId xmlns:a16="http://schemas.microsoft.com/office/drawing/2014/main" val="693789087"/>
                    </a:ext>
                  </a:extLst>
                </a:gridCol>
              </a:tblGrid>
              <a:tr h="180340">
                <a:tc rowSpan="2" gridSpan="2">
                  <a:txBody>
                    <a:bodyPr/>
                    <a:lstStyle/>
                    <a:p>
                      <a:pPr algn="ctr">
                        <a:lnSpc>
                          <a:spcPct val="115000"/>
                        </a:lnSpc>
                        <a:spcAft>
                          <a:spcPts val="0"/>
                        </a:spcAft>
                      </a:pPr>
                      <a:r>
                        <a:rPr lang="en-GB"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SP109 with enhanced heater parameters in coil 109</a:t>
                      </a:r>
                      <a:endParaRPr lang="en-GB"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en-GB"/>
                    </a:p>
                  </a:txBody>
                  <a:tcPr/>
                </a:tc>
                <a:tc gridSpan="2">
                  <a:txBody>
                    <a:bodyPr/>
                    <a:lstStyle/>
                    <a:p>
                      <a:pPr algn="ctr">
                        <a:lnSpc>
                          <a:spcPct val="115000"/>
                        </a:lnSpc>
                        <a:spcAft>
                          <a:spcPts val="0"/>
                        </a:spcAft>
                      </a:pPr>
                      <a:r>
                        <a:rPr lang="en-GB"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Outer layer heaters</a:t>
                      </a:r>
                      <a:endParaRPr lang="en-GB"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3259075777"/>
                  </a:ext>
                </a:extLst>
              </a:tr>
              <a:tr h="318770">
                <a:tc gridSpan="2" vMerge="1">
                  <a:txBody>
                    <a:bodyPr/>
                    <a:lstStyle/>
                    <a:p>
                      <a:endParaRPr lang="en-GB"/>
                    </a:p>
                  </a:txBody>
                  <a:tcPr/>
                </a:tc>
                <a:tc hMerge="1" vMerge="1">
                  <a:txBody>
                    <a:bodyPr/>
                    <a:lstStyle/>
                    <a:p>
                      <a:endParaRPr lang="en-GB"/>
                    </a:p>
                  </a:txBody>
                  <a:tcPr/>
                </a:tc>
                <a:tc>
                  <a:txBody>
                    <a:bodyPr/>
                    <a:lstStyle/>
                    <a:p>
                      <a:pPr algn="ctr">
                        <a:lnSpc>
                          <a:spcPct val="115000"/>
                        </a:lnSpc>
                        <a:spcAft>
                          <a:spcPts val="0"/>
                        </a:spcAft>
                      </a:pPr>
                      <a:r>
                        <a:rPr lang="en-GB"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Coil 123</a:t>
                      </a:r>
                      <a:endParaRPr lang="en-GB"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15000"/>
                        </a:lnSpc>
                        <a:spcAft>
                          <a:spcPts val="0"/>
                        </a:spcAft>
                      </a:pPr>
                      <a:r>
                        <a:rPr lang="en-GB"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(nominal)</a:t>
                      </a:r>
                      <a:endParaRPr lang="en-GB"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Coil 119</a:t>
                      </a:r>
                      <a:endParaRPr lang="en-GB"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15000"/>
                        </a:lnSpc>
                        <a:spcAft>
                          <a:spcPts val="0"/>
                        </a:spcAft>
                      </a:pPr>
                      <a:r>
                        <a:rPr lang="en-GB"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(enhanced)</a:t>
                      </a:r>
                      <a:endParaRPr lang="en-GB"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53056648"/>
                  </a:ext>
                </a:extLst>
              </a:tr>
              <a:tr h="180340">
                <a:tc>
                  <a:txBody>
                    <a:bodyPr/>
                    <a:lstStyle/>
                    <a:p>
                      <a:pPr algn="l">
                        <a:lnSpc>
                          <a:spcPct val="115000"/>
                        </a:lnSpc>
                        <a:spcAft>
                          <a:spcPts val="0"/>
                        </a:spcAft>
                      </a:pPr>
                      <a:r>
                        <a:rPr lang="en-GB"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Peak current</a:t>
                      </a:r>
                      <a:endParaRPr lang="en-GB"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a:txBody>
                    <a:bodyPr/>
                    <a:lstStyle/>
                    <a:p>
                      <a:pPr algn="ctr">
                        <a:lnSpc>
                          <a:spcPct val="115000"/>
                        </a:lnSpc>
                        <a:spcAft>
                          <a:spcPts val="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a:t>
                      </a:r>
                      <a:endParaRPr lang="en-GB"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a:lnSpc>
                          <a:spcPct val="115000"/>
                        </a:lnSpc>
                        <a:spcAft>
                          <a:spcPts val="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150</a:t>
                      </a:r>
                      <a:endParaRPr lang="en-GB"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a:lnSpc>
                          <a:spcPct val="115000"/>
                        </a:lnSpc>
                        <a:spcAft>
                          <a:spcPts val="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a:t>
                      </a:r>
                      <a:endParaRPr lang="en-GB"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extLst>
                  <a:ext uri="{0D108BD9-81ED-4DB2-BD59-A6C34878D82A}">
                    <a16:rowId xmlns:a16="http://schemas.microsoft.com/office/drawing/2014/main" val="2003600581"/>
                  </a:ext>
                </a:extLst>
              </a:tr>
              <a:tr h="180340">
                <a:tc>
                  <a:txBody>
                    <a:bodyPr/>
                    <a:lstStyle/>
                    <a:p>
                      <a:pPr algn="l">
                        <a:lnSpc>
                          <a:spcPct val="115000"/>
                        </a:lnSpc>
                        <a:spcAft>
                          <a:spcPts val="0"/>
                        </a:spcAft>
                      </a:pPr>
                      <a:r>
                        <a:rPr lang="en-GB"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 Resistance Heater Circuit</a:t>
                      </a:r>
                      <a:endParaRPr lang="en-GB"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(Ω)</a:t>
                      </a:r>
                      <a:endParaRPr lang="en-GB"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a:noFill/>
                    </a:lnT>
                    <a:lnB>
                      <a:noFill/>
                    </a:lnB>
                  </a:tcPr>
                </a:tc>
                <a:tc>
                  <a:txBody>
                    <a:bodyPr/>
                    <a:lstStyle/>
                    <a:p>
                      <a:pPr algn="ctr">
                        <a:lnSpc>
                          <a:spcPct val="115000"/>
                        </a:lnSpc>
                        <a:spcAft>
                          <a:spcPts val="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a:t>
                      </a:r>
                      <a:endParaRPr lang="en-GB"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a:lnSpc>
                          <a:spcPct val="115000"/>
                        </a:lnSpc>
                        <a:spcAft>
                          <a:spcPts val="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4.5</a:t>
                      </a:r>
                      <a:endParaRPr lang="en-GB"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262450557"/>
                  </a:ext>
                </a:extLst>
              </a:tr>
              <a:tr h="180340">
                <a:tc>
                  <a:txBody>
                    <a:bodyPr/>
                    <a:lstStyle/>
                    <a:p>
                      <a:pPr algn="l">
                        <a:lnSpc>
                          <a:spcPct val="115000"/>
                        </a:lnSpc>
                        <a:spcAft>
                          <a:spcPts val="0"/>
                        </a:spcAft>
                      </a:pPr>
                      <a:r>
                        <a:rPr lang="en-GB"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RC</a:t>
                      </a:r>
                      <a:endParaRPr lang="en-GB"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(ms)</a:t>
                      </a:r>
                      <a:endParaRPr lang="en-GB"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a:noFill/>
                    </a:lnT>
                    <a:lnB>
                      <a:noFill/>
                    </a:lnB>
                  </a:tcPr>
                </a:tc>
                <a:tc>
                  <a:txBody>
                    <a:bodyPr/>
                    <a:lstStyle/>
                    <a:p>
                      <a:pPr algn="ctr">
                        <a:lnSpc>
                          <a:spcPct val="115000"/>
                        </a:lnSpc>
                        <a:spcAft>
                          <a:spcPts val="0"/>
                        </a:spcAft>
                      </a:pPr>
                      <a:r>
                        <a:rPr lang="en-GB"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42</a:t>
                      </a:r>
                      <a:endParaRPr lang="en-GB"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a:lnSpc>
                          <a:spcPct val="115000"/>
                        </a:lnSpc>
                        <a:spcAft>
                          <a:spcPts val="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32</a:t>
                      </a:r>
                      <a:endParaRPr lang="en-GB"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139061385"/>
                  </a:ext>
                </a:extLst>
              </a:tr>
              <a:tr h="180340">
                <a:tc>
                  <a:txBody>
                    <a:bodyPr/>
                    <a:lstStyle/>
                    <a:p>
                      <a:pPr algn="l">
                        <a:lnSpc>
                          <a:spcPct val="115000"/>
                        </a:lnSpc>
                        <a:spcAft>
                          <a:spcPts val="0"/>
                        </a:spcAft>
                      </a:pPr>
                      <a:r>
                        <a:rPr lang="en-GB"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Peak power density (HF/LF)</a:t>
                      </a:r>
                      <a:endParaRPr lang="en-GB"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n-GB"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(W/cm</a:t>
                      </a:r>
                      <a:r>
                        <a:rPr lang="en-GB" sz="12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en-GB"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GB"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a:noFill/>
                    </a:lnT>
                    <a:lnB>
                      <a:noFill/>
                    </a:lnB>
                  </a:tcPr>
                </a:tc>
                <a:tc>
                  <a:txBody>
                    <a:bodyPr/>
                    <a:lstStyle/>
                    <a:p>
                      <a:pPr algn="ctr">
                        <a:lnSpc>
                          <a:spcPct val="115000"/>
                        </a:lnSpc>
                        <a:spcAft>
                          <a:spcPts val="0"/>
                        </a:spcAft>
                      </a:pPr>
                      <a:r>
                        <a:rPr lang="en-GB"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85/136</a:t>
                      </a:r>
                      <a:endParaRPr lang="en-GB"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a:lnSpc>
                          <a:spcPct val="115000"/>
                        </a:lnSpc>
                        <a:spcAft>
                          <a:spcPts val="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242/196</a:t>
                      </a:r>
                      <a:endParaRPr lang="en-GB"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2373380174"/>
                  </a:ext>
                </a:extLst>
              </a:tr>
              <a:tr h="180340">
                <a:tc>
                  <a:txBody>
                    <a:bodyPr/>
                    <a:lstStyle/>
                    <a:p>
                      <a:pPr algn="l">
                        <a:lnSpc>
                          <a:spcPct val="115000"/>
                        </a:lnSpc>
                        <a:spcAft>
                          <a:spcPts val="0"/>
                        </a:spcAft>
                      </a:pPr>
                      <a:r>
                        <a:rPr lang="en-GB"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Heater peak temperature (HF/LF)</a:t>
                      </a:r>
                      <a:endParaRPr lang="en-GB"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a:t>
                      </a:r>
                      <a:endParaRPr lang="en-GB"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120/160</a:t>
                      </a:r>
                      <a:endParaRPr lang="en-GB"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155/200</a:t>
                      </a:r>
                      <a:endParaRPr lang="en-GB"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6997153"/>
                  </a:ext>
                </a:extLst>
              </a:tr>
            </a:tbl>
          </a:graphicData>
        </a:graphic>
      </p:graphicFrame>
      <p:pic>
        <p:nvPicPr>
          <p:cNvPr id="9" name="Picture 8"/>
          <p:cNvPicPr>
            <a:picLocks noChangeAspect="1"/>
          </p:cNvPicPr>
          <p:nvPr/>
        </p:nvPicPr>
        <p:blipFill>
          <a:blip r:embed="rId2"/>
          <a:stretch>
            <a:fillRect/>
          </a:stretch>
        </p:blipFill>
        <p:spPr>
          <a:xfrm>
            <a:off x="5302865" y="3608239"/>
            <a:ext cx="3841135" cy="2880000"/>
          </a:xfrm>
          <a:prstGeom prst="rect">
            <a:avLst/>
          </a:prstGeom>
          <a:solidFill>
            <a:schemeClr val="bg1"/>
          </a:solidFill>
        </p:spPr>
      </p:pic>
      <p:pic>
        <p:nvPicPr>
          <p:cNvPr id="10" name="Picture 9"/>
          <p:cNvPicPr>
            <a:picLocks noChangeAspect="1"/>
          </p:cNvPicPr>
          <p:nvPr/>
        </p:nvPicPr>
        <p:blipFill>
          <a:blip r:embed="rId3"/>
          <a:stretch>
            <a:fillRect/>
          </a:stretch>
        </p:blipFill>
        <p:spPr>
          <a:xfrm>
            <a:off x="5283146" y="900000"/>
            <a:ext cx="3841134" cy="2880000"/>
          </a:xfrm>
          <a:prstGeom prst="rect">
            <a:avLst/>
          </a:prstGeom>
        </p:spPr>
      </p:pic>
      <p:sp>
        <p:nvSpPr>
          <p:cNvPr id="12" name="Content Placeholder 2"/>
          <p:cNvSpPr>
            <a:spLocks noGrp="1"/>
          </p:cNvSpPr>
          <p:nvPr>
            <p:ph idx="1"/>
          </p:nvPr>
        </p:nvSpPr>
        <p:spPr>
          <a:xfrm>
            <a:off x="275774" y="1237871"/>
            <a:ext cx="4872290" cy="3199241"/>
          </a:xfrm>
        </p:spPr>
        <p:txBody>
          <a:bodyPr>
            <a:noAutofit/>
          </a:bodyPr>
          <a:lstStyle/>
          <a:p>
            <a:r>
              <a:rPr lang="en-GB" sz="1600" dirty="0" smtClean="0"/>
              <a:t>The impact on performance was tested by powering heaters in </a:t>
            </a:r>
            <a:r>
              <a:rPr lang="en-GB" sz="1600" dirty="0" smtClean="0">
                <a:solidFill>
                  <a:srgbClr val="FF0000"/>
                </a:solidFill>
              </a:rPr>
              <a:t>coil 119 </a:t>
            </a:r>
            <a:r>
              <a:rPr lang="en-GB" sz="1600" dirty="0" smtClean="0"/>
              <a:t>with </a:t>
            </a:r>
            <a:r>
              <a:rPr lang="en-GB" sz="1600" dirty="0" smtClean="0">
                <a:solidFill>
                  <a:srgbClr val="FF0000"/>
                </a:solidFill>
              </a:rPr>
              <a:t>200 A</a:t>
            </a:r>
            <a:r>
              <a:rPr lang="en-GB" sz="1600" dirty="0" smtClean="0"/>
              <a:t>.</a:t>
            </a:r>
          </a:p>
          <a:p>
            <a:endParaRPr lang="en-GB" sz="1000" dirty="0" smtClean="0"/>
          </a:p>
          <a:p>
            <a:r>
              <a:rPr lang="en-US" sz="1600" dirty="0" smtClean="0"/>
              <a:t>Resistance growth in the coil powered with 200 A is 2 </a:t>
            </a:r>
            <a:r>
              <a:rPr lang="en-US" sz="1600" dirty="0" err="1" smtClean="0"/>
              <a:t>ms</a:t>
            </a:r>
            <a:r>
              <a:rPr lang="en-US" sz="1600" dirty="0" smtClean="0"/>
              <a:t> faster than in the rest of the coils, confirming the low impact of an increase of the heater power density.</a:t>
            </a:r>
          </a:p>
          <a:p>
            <a:endParaRPr lang="en-US" sz="1400" dirty="0" smtClean="0"/>
          </a:p>
          <a:p>
            <a:r>
              <a:rPr lang="en-US" sz="1600" dirty="0" smtClean="0"/>
              <a:t>Quench integral decreased by only </a:t>
            </a:r>
            <a:r>
              <a:rPr lang="en-US" sz="1600" dirty="0" smtClean="0">
                <a:solidFill>
                  <a:srgbClr val="FF0000"/>
                </a:solidFill>
              </a:rPr>
              <a:t>0.1 MIITs</a:t>
            </a:r>
            <a:r>
              <a:rPr lang="en-US" sz="1600" dirty="0" smtClean="0"/>
              <a:t>, which corresponds to a decrease on </a:t>
            </a:r>
            <a:r>
              <a:rPr lang="en-US" sz="1600" dirty="0" smtClean="0">
                <a:solidFill>
                  <a:srgbClr val="FF0000"/>
                </a:solidFill>
              </a:rPr>
              <a:t>T</a:t>
            </a:r>
            <a:r>
              <a:rPr lang="en-US" sz="1600" baseline="-25000" dirty="0" smtClean="0">
                <a:solidFill>
                  <a:srgbClr val="FF0000"/>
                </a:solidFill>
              </a:rPr>
              <a:t>hot </a:t>
            </a:r>
            <a:r>
              <a:rPr lang="en-US" sz="1600" dirty="0" smtClean="0"/>
              <a:t>of </a:t>
            </a:r>
            <a:r>
              <a:rPr lang="en-US" sz="1600" dirty="0" smtClean="0">
                <a:solidFill>
                  <a:srgbClr val="FF0000"/>
                </a:solidFill>
              </a:rPr>
              <a:t>5 K</a:t>
            </a:r>
            <a:r>
              <a:rPr lang="en-US" sz="1600" dirty="0" smtClean="0"/>
              <a:t>. If all coils are powered with enhanced parameters</a:t>
            </a:r>
            <a:r>
              <a:rPr lang="en-US" sz="1600" dirty="0"/>
              <a:t>, T</a:t>
            </a:r>
            <a:r>
              <a:rPr lang="en-US" sz="1600" baseline="-25000" dirty="0"/>
              <a:t>hot</a:t>
            </a:r>
            <a:r>
              <a:rPr lang="en-US" sz="1600" dirty="0" smtClean="0"/>
              <a:t> would decrease by about 10 K.</a:t>
            </a:r>
            <a:endParaRPr lang="en-GB" sz="1600" dirty="0" smtClean="0"/>
          </a:p>
        </p:txBody>
      </p:sp>
    </p:spTree>
    <p:extLst>
      <p:ext uri="{BB962C8B-B14F-4D97-AF65-F5344CB8AC3E}">
        <p14:creationId xmlns:p14="http://schemas.microsoft.com/office/powerpoint/2010/main" val="17850509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Experience from High MIITs studies in SP106</a:t>
            </a:r>
          </a:p>
        </p:txBody>
      </p:sp>
      <p:sp>
        <p:nvSpPr>
          <p:cNvPr id="4" name="Slide Number Placeholder 3"/>
          <p:cNvSpPr>
            <a:spLocks noGrp="1"/>
          </p:cNvSpPr>
          <p:nvPr>
            <p:ph type="sldNum" sz="quarter" idx="12"/>
          </p:nvPr>
        </p:nvSpPr>
        <p:spPr/>
        <p:txBody>
          <a:bodyPr/>
          <a:lstStyle/>
          <a:p>
            <a:fld id="{BFDCA1C4-9514-7B4F-976F-D92F7E296653}" type="slidenum">
              <a:rPr lang="fr-FR" smtClean="0"/>
              <a:pPr/>
              <a:t>17</a:t>
            </a:fld>
            <a:endParaRPr lang="fr-FR"/>
          </a:p>
        </p:txBody>
      </p:sp>
      <p:pic>
        <p:nvPicPr>
          <p:cNvPr id="7" name="Picture 24"/>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87760" y="3470992"/>
            <a:ext cx="3834948" cy="2880000"/>
          </a:xfrm>
          <a:prstGeom prst="rect">
            <a:avLst/>
          </a:prstGeom>
          <a:solidFill>
            <a:schemeClr val="bg1"/>
          </a:solidFill>
          <a:ln>
            <a:noFill/>
          </a:ln>
          <a:extLst/>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71568" y="3926469"/>
            <a:ext cx="3847056" cy="2880000"/>
          </a:xfrm>
          <a:prstGeom prst="rect">
            <a:avLst/>
          </a:prstGeom>
          <a:noFill/>
          <a:ln>
            <a:noFill/>
          </a:ln>
        </p:spPr>
      </p:pic>
      <p:sp>
        <p:nvSpPr>
          <p:cNvPr id="9" name="TextBox 8"/>
          <p:cNvSpPr txBox="1"/>
          <p:nvPr/>
        </p:nvSpPr>
        <p:spPr>
          <a:xfrm>
            <a:off x="380755" y="1508510"/>
            <a:ext cx="3941953" cy="2062103"/>
          </a:xfrm>
          <a:prstGeom prst="rect">
            <a:avLst/>
          </a:prstGeom>
          <a:noFill/>
        </p:spPr>
        <p:txBody>
          <a:bodyPr wrap="square" rtlCol="0">
            <a:spAutoFit/>
          </a:bodyPr>
          <a:lstStyle/>
          <a:p>
            <a:r>
              <a:rPr lang="en-GB" sz="1600" i="1" dirty="0" smtClean="0">
                <a:latin typeface="Arial (body)"/>
                <a:cs typeface="Times New Roman" panose="02020603050405020304" pitchFamily="18" charset="0"/>
              </a:rPr>
              <a:t>High MIITs natural </a:t>
            </a:r>
            <a:r>
              <a:rPr lang="en-GB" sz="1600" i="1" dirty="0" smtClean="0">
                <a:latin typeface="Arial (body)"/>
                <a:cs typeface="Times New Roman" panose="02020603050405020304" pitchFamily="18" charset="0"/>
              </a:rPr>
              <a:t>quenches</a:t>
            </a:r>
          </a:p>
          <a:p>
            <a:endParaRPr lang="en-GB" sz="1600" i="1" dirty="0" smtClean="0">
              <a:latin typeface="Arial (body)"/>
              <a:cs typeface="Times New Roman" panose="02020603050405020304" pitchFamily="18" charset="0"/>
            </a:endParaRPr>
          </a:p>
          <a:p>
            <a:pPr marL="571500" indent="-571500">
              <a:buFont typeface="Arial" panose="020B0604020202020204" pitchFamily="34" charset="0"/>
              <a:buChar char="•"/>
            </a:pPr>
            <a:r>
              <a:rPr lang="en-GB" sz="1600" dirty="0" smtClean="0">
                <a:latin typeface="Arial (body)"/>
                <a:cs typeface="Times New Roman" panose="02020603050405020304" pitchFamily="18" charset="0"/>
              </a:rPr>
              <a:t>Magnet ramped to quench, protected only with outer layer quench heaters.</a:t>
            </a:r>
          </a:p>
          <a:p>
            <a:pPr marL="571500" indent="-571500">
              <a:buFont typeface="Arial" panose="020B0604020202020204" pitchFamily="34" charset="0"/>
              <a:buChar char="•"/>
            </a:pPr>
            <a:r>
              <a:rPr lang="en-GB" sz="1600" dirty="0" smtClean="0">
                <a:latin typeface="Arial (body)"/>
                <a:cs typeface="Times New Roman" panose="02020603050405020304" pitchFamily="18" charset="0"/>
              </a:rPr>
              <a:t>Every step, the firing of the heaters is delayed by 3 </a:t>
            </a:r>
            <a:r>
              <a:rPr lang="en-GB" sz="1600" dirty="0" err="1" smtClean="0">
                <a:latin typeface="Arial (body)"/>
                <a:cs typeface="Times New Roman" panose="02020603050405020304" pitchFamily="18" charset="0"/>
              </a:rPr>
              <a:t>ms</a:t>
            </a:r>
            <a:r>
              <a:rPr lang="en-GB" sz="1600" dirty="0" smtClean="0">
                <a:latin typeface="Arial (body)"/>
                <a:cs typeface="Times New Roman" panose="02020603050405020304" pitchFamily="18" charset="0"/>
              </a:rPr>
              <a:t> up to a maximum of 40 </a:t>
            </a:r>
            <a:r>
              <a:rPr lang="en-GB" sz="1600" dirty="0" err="1" smtClean="0">
                <a:latin typeface="Arial (body)"/>
                <a:cs typeface="Times New Roman" panose="02020603050405020304" pitchFamily="18" charset="0"/>
              </a:rPr>
              <a:t>ms</a:t>
            </a:r>
            <a:r>
              <a:rPr lang="en-GB" sz="1600" dirty="0" smtClean="0">
                <a:latin typeface="Arial (body)"/>
                <a:cs typeface="Times New Roman" panose="02020603050405020304" pitchFamily="18" charset="0"/>
              </a:rPr>
              <a:t>.</a:t>
            </a:r>
            <a:endParaRPr lang="en-GB" sz="1600" dirty="0">
              <a:latin typeface="Arial (body)"/>
              <a:cs typeface="Times New Roman" panose="02020603050405020304" pitchFamily="18" charset="0"/>
            </a:endParaRPr>
          </a:p>
        </p:txBody>
      </p:sp>
      <p:sp>
        <p:nvSpPr>
          <p:cNvPr id="10" name="Content Placeholder 9"/>
          <p:cNvSpPr>
            <a:spLocks noGrp="1"/>
          </p:cNvSpPr>
          <p:nvPr>
            <p:ph idx="1"/>
          </p:nvPr>
        </p:nvSpPr>
        <p:spPr>
          <a:xfrm>
            <a:off x="487760" y="1011765"/>
            <a:ext cx="7920000" cy="348533"/>
          </a:xfrm>
        </p:spPr>
        <p:txBody>
          <a:bodyPr>
            <a:normAutofit fontScale="92500" lnSpcReduction="20000"/>
          </a:bodyPr>
          <a:lstStyle/>
          <a:p>
            <a:r>
              <a:rPr lang="en-GB" dirty="0" smtClean="0"/>
              <a:t>Two type of quenches:</a:t>
            </a:r>
            <a:endParaRPr lang="en-GB" dirty="0"/>
          </a:p>
        </p:txBody>
      </p:sp>
      <p:sp>
        <p:nvSpPr>
          <p:cNvPr id="11" name="TextBox 10"/>
          <p:cNvSpPr txBox="1"/>
          <p:nvPr/>
        </p:nvSpPr>
        <p:spPr>
          <a:xfrm>
            <a:off x="4871568" y="1490286"/>
            <a:ext cx="4272432" cy="2554545"/>
          </a:xfrm>
          <a:prstGeom prst="rect">
            <a:avLst/>
          </a:prstGeom>
          <a:noFill/>
        </p:spPr>
        <p:txBody>
          <a:bodyPr wrap="square" rtlCol="0">
            <a:spAutoFit/>
          </a:bodyPr>
          <a:lstStyle/>
          <a:p>
            <a:r>
              <a:rPr lang="en-GB" sz="1600" i="1" dirty="0" smtClean="0">
                <a:cs typeface="Times New Roman" panose="02020603050405020304" pitchFamily="18" charset="0"/>
              </a:rPr>
              <a:t>HT Inter-Layer </a:t>
            </a:r>
            <a:r>
              <a:rPr lang="en-GB" sz="1600" i="1" dirty="0" smtClean="0">
                <a:cs typeface="Times New Roman" panose="02020603050405020304" pitchFamily="18" charset="0"/>
              </a:rPr>
              <a:t>Provoked</a:t>
            </a:r>
          </a:p>
          <a:p>
            <a:endParaRPr lang="en-GB" sz="1600" i="1" dirty="0" smtClean="0">
              <a:cs typeface="Times New Roman" panose="02020603050405020304" pitchFamily="18" charset="0"/>
            </a:endParaRPr>
          </a:p>
          <a:p>
            <a:pPr marL="571500" indent="-571500">
              <a:buFont typeface="Arial" panose="020B0604020202020204" pitchFamily="34" charset="0"/>
              <a:buChar char="•"/>
            </a:pPr>
            <a:r>
              <a:rPr lang="en-GB" sz="1600" dirty="0" smtClean="0">
                <a:cs typeface="Times New Roman" panose="02020603050405020304" pitchFamily="18" charset="0"/>
              </a:rPr>
              <a:t>Magnet ramped to </a:t>
            </a:r>
            <a:r>
              <a:rPr lang="en-GB" sz="1600" dirty="0" err="1" smtClean="0">
                <a:cs typeface="Times New Roman" panose="02020603050405020304" pitchFamily="18" charset="0"/>
              </a:rPr>
              <a:t>I</a:t>
            </a:r>
            <a:r>
              <a:rPr lang="en-GB" sz="1600" baseline="-25000" dirty="0" err="1" smtClean="0">
                <a:cs typeface="Times New Roman" panose="02020603050405020304" pitchFamily="18" charset="0"/>
              </a:rPr>
              <a:t>nom</a:t>
            </a:r>
            <a:r>
              <a:rPr lang="en-GB" sz="1600" dirty="0" smtClean="0">
                <a:cs typeface="Times New Roman" panose="02020603050405020304" pitchFamily="18" charset="0"/>
              </a:rPr>
              <a:t> </a:t>
            </a:r>
            <a:r>
              <a:rPr lang="en-GB" sz="1600" dirty="0">
                <a:cs typeface="Times New Roman" panose="02020603050405020304" pitchFamily="18" charset="0"/>
              </a:rPr>
              <a:t>protected only with outer layer quench heaters</a:t>
            </a:r>
            <a:r>
              <a:rPr lang="en-GB" sz="1600" dirty="0" smtClean="0">
                <a:cs typeface="Times New Roman" panose="02020603050405020304" pitchFamily="18" charset="0"/>
              </a:rPr>
              <a:t>.</a:t>
            </a:r>
          </a:p>
          <a:p>
            <a:pPr marL="571500" indent="-571500">
              <a:buFont typeface="Arial" panose="020B0604020202020204" pitchFamily="34" charset="0"/>
              <a:buChar char="•"/>
            </a:pPr>
            <a:r>
              <a:rPr lang="en-US" sz="1600" dirty="0" smtClean="0">
                <a:cs typeface="Times New Roman" panose="02020603050405020304" pitchFamily="18" charset="0"/>
              </a:rPr>
              <a:t>Quench provoked </a:t>
            </a:r>
            <a:r>
              <a:rPr lang="en-US" sz="1600" dirty="0">
                <a:cs typeface="Times New Roman" panose="02020603050405020304" pitchFamily="18" charset="0"/>
              </a:rPr>
              <a:t>at nominal current with one of the inter-layer quench heaters, using the minimum required power to start a quench</a:t>
            </a:r>
            <a:r>
              <a:rPr lang="en-US" sz="1600" dirty="0" smtClean="0">
                <a:cs typeface="Times New Roman" panose="02020603050405020304" pitchFamily="18" charset="0"/>
              </a:rPr>
              <a:t>.</a:t>
            </a:r>
            <a:r>
              <a:rPr lang="en-GB" sz="1600" dirty="0" smtClean="0">
                <a:cs typeface="Times New Roman" panose="02020603050405020304" pitchFamily="18" charset="0"/>
              </a:rPr>
              <a:t> Every step, the firing of the heaters is delayed by 10 </a:t>
            </a:r>
            <a:r>
              <a:rPr lang="en-GB" sz="1600" dirty="0" err="1" smtClean="0">
                <a:cs typeface="Times New Roman" panose="02020603050405020304" pitchFamily="18" charset="0"/>
              </a:rPr>
              <a:t>ms</a:t>
            </a:r>
            <a:r>
              <a:rPr lang="en-GB" sz="1600" dirty="0" smtClean="0">
                <a:cs typeface="Times New Roman" panose="02020603050405020304" pitchFamily="18" charset="0"/>
              </a:rPr>
              <a:t>.</a:t>
            </a:r>
            <a:endParaRPr lang="en-GB" sz="1600" dirty="0">
              <a:cs typeface="Times New Roman" panose="02020603050405020304" pitchFamily="18" charset="0"/>
            </a:endParaRPr>
          </a:p>
        </p:txBody>
      </p:sp>
    </p:spTree>
    <p:extLst>
      <p:ext uri="{BB962C8B-B14F-4D97-AF65-F5344CB8AC3E}">
        <p14:creationId xmlns:p14="http://schemas.microsoft.com/office/powerpoint/2010/main" val="32598582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Experience from High MIITs studies in SP106</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18</a:t>
            </a:fld>
            <a:endParaRPr lang="fr-FR"/>
          </a:p>
        </p:txBody>
      </p:sp>
      <p:sp>
        <p:nvSpPr>
          <p:cNvPr id="5" name="Footer Placeholder 4"/>
          <p:cNvSpPr>
            <a:spLocks noGrp="1"/>
          </p:cNvSpPr>
          <p:nvPr>
            <p:ph type="ftr" sz="quarter" idx="11"/>
          </p:nvPr>
        </p:nvSpPr>
        <p:spPr/>
        <p:txBody>
          <a:bodyPr/>
          <a:lstStyle/>
          <a:p>
            <a:pPr algn="ctr"/>
            <a:r>
              <a:rPr lang="es-ES" smtClean="0"/>
              <a:t>Susana Izquierdo Bermudez</a:t>
            </a:r>
            <a:endParaRPr lang="en-GB"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884125"/>
            <a:ext cx="6824666" cy="54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7623629" y="2901506"/>
            <a:ext cx="1369041" cy="461665"/>
          </a:xfrm>
          <a:prstGeom prst="rect">
            <a:avLst/>
          </a:prstGeom>
          <a:solidFill>
            <a:schemeClr val="bg1"/>
          </a:solidFill>
          <a:ln>
            <a:solidFill>
              <a:schemeClr val="tx1"/>
            </a:solidFill>
          </a:ln>
        </p:spPr>
        <p:txBody>
          <a:bodyPr wrap="square" rtlCol="0">
            <a:spAutoFit/>
          </a:bodyPr>
          <a:lstStyle/>
          <a:p>
            <a:pPr algn="ctr"/>
            <a:r>
              <a:rPr lang="en-GB" sz="1200" dirty="0" smtClean="0">
                <a:solidFill>
                  <a:srgbClr val="FF0000"/>
                </a:solidFill>
              </a:rPr>
              <a:t>2 % degradation on the load line</a:t>
            </a:r>
            <a:endParaRPr lang="en-GB" sz="1200" dirty="0">
              <a:solidFill>
                <a:srgbClr val="FF0000"/>
              </a:solidFill>
            </a:endParaRPr>
          </a:p>
        </p:txBody>
      </p:sp>
      <p:cxnSp>
        <p:nvCxnSpPr>
          <p:cNvPr id="7" name="Straight Arrow Connector 6"/>
          <p:cNvCxnSpPr>
            <a:stCxn id="6" idx="0"/>
          </p:cNvCxnSpPr>
          <p:nvPr/>
        </p:nvCxnSpPr>
        <p:spPr>
          <a:xfrm flipH="1" flipV="1">
            <a:off x="7556360" y="2362542"/>
            <a:ext cx="751790" cy="53896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7606701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Experience from High MIITs studies in SP106</a:t>
            </a:r>
          </a:p>
        </p:txBody>
      </p:sp>
      <p:sp>
        <p:nvSpPr>
          <p:cNvPr id="4" name="Slide Number Placeholder 3"/>
          <p:cNvSpPr>
            <a:spLocks noGrp="1"/>
          </p:cNvSpPr>
          <p:nvPr>
            <p:ph type="sldNum" sz="quarter" idx="12"/>
          </p:nvPr>
        </p:nvSpPr>
        <p:spPr/>
        <p:txBody>
          <a:bodyPr/>
          <a:lstStyle/>
          <a:p>
            <a:fld id="{BFDCA1C4-9514-7B4F-976F-D92F7E296653}" type="slidenum">
              <a:rPr lang="fr-FR" smtClean="0"/>
              <a:pPr/>
              <a:t>19</a:t>
            </a:fld>
            <a:endParaRPr lang="fr-FR"/>
          </a:p>
        </p:txBody>
      </p:sp>
      <p:sp>
        <p:nvSpPr>
          <p:cNvPr id="5" name="Footer Placeholder 4"/>
          <p:cNvSpPr>
            <a:spLocks noGrp="1"/>
          </p:cNvSpPr>
          <p:nvPr>
            <p:ph type="ftr" sz="quarter" idx="11"/>
          </p:nvPr>
        </p:nvSpPr>
        <p:spPr/>
        <p:txBody>
          <a:bodyPr/>
          <a:lstStyle/>
          <a:p>
            <a:pPr algn="ctr"/>
            <a:r>
              <a:rPr lang="es-ES" smtClean="0"/>
              <a:t>Susana Izquierdo Bermudez</a:t>
            </a:r>
            <a:endParaRPr lang="en-GB" dirty="0"/>
          </a:p>
        </p:txBody>
      </p:sp>
      <p:pic>
        <p:nvPicPr>
          <p:cNvPr id="6" name="Content Placeholder 5"/>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99725" y="1219200"/>
            <a:ext cx="6544550" cy="490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Arrow Connector 6"/>
          <p:cNvCxnSpPr/>
          <p:nvPr/>
        </p:nvCxnSpPr>
        <p:spPr>
          <a:xfrm flipH="1" flipV="1">
            <a:off x="6372200" y="2276872"/>
            <a:ext cx="299533" cy="35343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6359825" y="2663764"/>
            <a:ext cx="1762021" cy="369332"/>
          </a:xfrm>
          <a:prstGeom prst="rect">
            <a:avLst/>
          </a:prstGeom>
          <a:solidFill>
            <a:schemeClr val="bg1"/>
          </a:solidFill>
          <a:ln>
            <a:solidFill>
              <a:schemeClr val="tx1"/>
            </a:solidFill>
          </a:ln>
        </p:spPr>
        <p:txBody>
          <a:bodyPr wrap="none" rtlCol="0">
            <a:spAutoFit/>
          </a:bodyPr>
          <a:lstStyle/>
          <a:p>
            <a:pPr algn="ctr"/>
            <a:r>
              <a:rPr lang="en-GB" dirty="0" smtClean="0"/>
              <a:t>No degradation</a:t>
            </a:r>
            <a:endParaRPr lang="en-GB" dirty="0"/>
          </a:p>
        </p:txBody>
      </p:sp>
      <p:sp>
        <p:nvSpPr>
          <p:cNvPr id="11" name="TextBox 10"/>
          <p:cNvSpPr txBox="1"/>
          <p:nvPr/>
        </p:nvSpPr>
        <p:spPr>
          <a:xfrm>
            <a:off x="7168281" y="1946637"/>
            <a:ext cx="2084239" cy="646331"/>
          </a:xfrm>
          <a:prstGeom prst="rect">
            <a:avLst/>
          </a:prstGeom>
          <a:solidFill>
            <a:schemeClr val="bg1"/>
          </a:solidFill>
          <a:ln>
            <a:solidFill>
              <a:schemeClr val="tx1"/>
            </a:solidFill>
          </a:ln>
        </p:spPr>
        <p:txBody>
          <a:bodyPr wrap="square" rtlCol="0">
            <a:spAutoFit/>
          </a:bodyPr>
          <a:lstStyle/>
          <a:p>
            <a:pPr algn="ctr"/>
            <a:r>
              <a:rPr lang="en-GB" dirty="0" smtClean="0"/>
              <a:t>2 % degradation on the load line</a:t>
            </a:r>
            <a:endParaRPr lang="en-GB" dirty="0"/>
          </a:p>
        </p:txBody>
      </p:sp>
      <p:cxnSp>
        <p:nvCxnSpPr>
          <p:cNvPr id="12" name="Straight Arrow Connector 11"/>
          <p:cNvCxnSpPr>
            <a:stCxn id="11" idx="1"/>
          </p:cNvCxnSpPr>
          <p:nvPr/>
        </p:nvCxnSpPr>
        <p:spPr>
          <a:xfrm flipH="1" flipV="1">
            <a:off x="6636333" y="1775574"/>
            <a:ext cx="531948" cy="49422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233830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GB" dirty="0"/>
          </a:p>
        </p:txBody>
      </p:sp>
      <p:sp>
        <p:nvSpPr>
          <p:cNvPr id="3" name="Content Placeholder 2"/>
          <p:cNvSpPr>
            <a:spLocks noGrp="1"/>
          </p:cNvSpPr>
          <p:nvPr>
            <p:ph idx="1"/>
          </p:nvPr>
        </p:nvSpPr>
        <p:spPr>
          <a:xfrm>
            <a:off x="612000" y="1796125"/>
            <a:ext cx="7920000" cy="3705275"/>
          </a:xfrm>
        </p:spPr>
        <p:txBody>
          <a:bodyPr/>
          <a:lstStyle/>
          <a:p>
            <a:r>
              <a:rPr lang="en-US" dirty="0" smtClean="0"/>
              <a:t>Protection design and reference parameters.</a:t>
            </a:r>
          </a:p>
          <a:p>
            <a:endParaRPr lang="en-US" dirty="0" smtClean="0"/>
          </a:p>
          <a:p>
            <a:r>
              <a:rPr lang="en-US" dirty="0" smtClean="0"/>
              <a:t>Overview on quench protection test results.</a:t>
            </a:r>
          </a:p>
          <a:p>
            <a:endParaRPr lang="en-US" dirty="0" smtClean="0"/>
          </a:p>
          <a:p>
            <a:r>
              <a:rPr lang="en-US" dirty="0" smtClean="0"/>
              <a:t>Summary and conclusions.</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2</a:t>
            </a:fld>
            <a:endParaRPr lang="fr-FR"/>
          </a:p>
        </p:txBody>
      </p:sp>
      <p:sp>
        <p:nvSpPr>
          <p:cNvPr id="5" name="Footer Placeholder 4"/>
          <p:cNvSpPr>
            <a:spLocks noGrp="1"/>
          </p:cNvSpPr>
          <p:nvPr>
            <p:ph type="ftr" sz="quarter" idx="11"/>
          </p:nvPr>
        </p:nvSpPr>
        <p:spPr/>
        <p:txBody>
          <a:bodyPr/>
          <a:lstStyle/>
          <a:p>
            <a:pPr algn="ctr"/>
            <a:r>
              <a:rPr lang="es-ES" smtClean="0"/>
              <a:t>Susana Izquierdo Bermudez</a:t>
            </a:r>
            <a:endParaRPr lang="en-GB" dirty="0"/>
          </a:p>
        </p:txBody>
      </p:sp>
    </p:spTree>
    <p:extLst>
      <p:ext uri="{BB962C8B-B14F-4D97-AF65-F5344CB8AC3E}">
        <p14:creationId xmlns:p14="http://schemas.microsoft.com/office/powerpoint/2010/main" val="35917224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Confidence on the adiabatic estimate of the hot spot</a:t>
            </a:r>
            <a:endParaRPr lang="en-GB" dirty="0"/>
          </a:p>
        </p:txBody>
      </p:sp>
      <p:sp>
        <p:nvSpPr>
          <p:cNvPr id="3" name="Content Placeholder 2"/>
          <p:cNvSpPr>
            <a:spLocks noGrp="1"/>
          </p:cNvSpPr>
          <p:nvPr>
            <p:ph idx="1"/>
          </p:nvPr>
        </p:nvSpPr>
        <p:spPr>
          <a:xfrm>
            <a:off x="4932040" y="5525552"/>
            <a:ext cx="4392488" cy="1152128"/>
          </a:xfrm>
        </p:spPr>
        <p:txBody>
          <a:bodyPr>
            <a:normAutofit/>
          </a:bodyPr>
          <a:lstStyle/>
          <a:p>
            <a:pPr marL="0" indent="0">
              <a:buNone/>
            </a:pPr>
            <a:r>
              <a:rPr lang="en-GB" sz="2400" i="1" dirty="0"/>
              <a:t>u = </a:t>
            </a:r>
            <a:r>
              <a:rPr lang="en-GB" sz="2400" i="1" dirty="0" err="1"/>
              <a:t>u</a:t>
            </a:r>
            <a:r>
              <a:rPr lang="en-GB" sz="2400" i="1" baseline="-25000" dirty="0" err="1"/>
              <a:t>i</a:t>
            </a:r>
            <a:r>
              <a:rPr lang="en-GB" sz="2400" i="1" dirty="0"/>
              <a:t> + </a:t>
            </a:r>
            <a:r>
              <a:rPr lang="en-GB" sz="2400" i="1" dirty="0" err="1"/>
              <a:t>u</a:t>
            </a:r>
            <a:r>
              <a:rPr lang="en-GB" sz="2400" i="1" baseline="-25000" dirty="0" err="1"/>
              <a:t>r</a:t>
            </a:r>
            <a:r>
              <a:rPr lang="en-GB" sz="2400" i="1" dirty="0"/>
              <a:t> = </a:t>
            </a:r>
            <a:r>
              <a:rPr lang="en-GB" sz="2400" i="1" dirty="0" err="1"/>
              <a:t>L∙dI</a:t>
            </a:r>
            <a:r>
              <a:rPr lang="en-GB" sz="2400" i="1" dirty="0"/>
              <a:t>/</a:t>
            </a:r>
            <a:r>
              <a:rPr lang="en-GB" sz="2400" i="1" dirty="0" err="1"/>
              <a:t>dt</a:t>
            </a:r>
            <a:r>
              <a:rPr lang="en-GB" sz="2400" i="1" dirty="0"/>
              <a:t> + R∙</a:t>
            </a:r>
            <a:r>
              <a:rPr lang="en-GB" sz="2400" i="1" dirty="0" smtClean="0"/>
              <a:t>I</a:t>
            </a:r>
          </a:p>
          <a:p>
            <a:pPr marL="0" indent="0">
              <a:buNone/>
            </a:pPr>
            <a:r>
              <a:rPr lang="fr-CH" sz="2400" i="1" dirty="0"/>
              <a:t>R=</a:t>
            </a:r>
            <a:r>
              <a:rPr lang="en-US" sz="2400" i="1" dirty="0"/>
              <a:t>η</a:t>
            </a:r>
            <a:r>
              <a:rPr lang="fr-CH" sz="2400" i="1" baseline="-25000" dirty="0"/>
              <a:t>Cu</a:t>
            </a:r>
            <a:r>
              <a:rPr lang="fr-CH" sz="2400" i="1" dirty="0"/>
              <a:t>(</a:t>
            </a:r>
            <a:r>
              <a:rPr lang="fr-CH" sz="2400" b="1" i="1" dirty="0">
                <a:solidFill>
                  <a:srgbClr val="FF0000"/>
                </a:solidFill>
              </a:rPr>
              <a:t>T</a:t>
            </a:r>
            <a:r>
              <a:rPr lang="fr-CH" sz="2400" i="1" dirty="0"/>
              <a:t>, B, RRR )∙l/</a:t>
            </a:r>
            <a:r>
              <a:rPr lang="fr-CH" sz="2400" i="1" dirty="0" err="1"/>
              <a:t>A</a:t>
            </a:r>
            <a:r>
              <a:rPr lang="fr-CH" sz="2400" i="1" baseline="-25000" dirty="0" err="1"/>
              <a:t>Cu</a:t>
            </a:r>
            <a:r>
              <a:rPr lang="fr-CH" sz="2400" i="1" baseline="-25000" dirty="0"/>
              <a:t> </a:t>
            </a:r>
            <a:endParaRPr lang="en-GB" sz="240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20</a:t>
            </a:fld>
            <a:endParaRPr lang="fr-FR"/>
          </a:p>
        </p:txBody>
      </p:sp>
      <p:sp>
        <p:nvSpPr>
          <p:cNvPr id="5" name="Footer Placeholder 4"/>
          <p:cNvSpPr>
            <a:spLocks noGrp="1"/>
          </p:cNvSpPr>
          <p:nvPr>
            <p:ph type="ftr" sz="quarter" idx="11"/>
          </p:nvPr>
        </p:nvSpPr>
        <p:spPr/>
        <p:txBody>
          <a:bodyPr/>
          <a:lstStyle/>
          <a:p>
            <a:pPr algn="ctr"/>
            <a:r>
              <a:rPr lang="es-ES" smtClean="0"/>
              <a:t>Susana Izquierdo Bermudez</a:t>
            </a:r>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73682" y="1730798"/>
            <a:ext cx="4770318" cy="36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5137204" y="1157112"/>
            <a:ext cx="3495514" cy="646331"/>
          </a:xfrm>
          <a:prstGeom prst="rect">
            <a:avLst/>
          </a:prstGeom>
          <a:noFill/>
        </p:spPr>
        <p:txBody>
          <a:bodyPr wrap="square" rtlCol="0">
            <a:spAutoFit/>
          </a:bodyPr>
          <a:lstStyle/>
          <a:p>
            <a:pPr algn="ctr"/>
            <a:r>
              <a:rPr lang="en-GB" dirty="0" smtClean="0"/>
              <a:t>SP106 High MIITs tests, temperature of the pole turn</a:t>
            </a:r>
            <a:endParaRPr lang="en-GB" dirty="0"/>
          </a:p>
        </p:txBody>
      </p:sp>
      <p:sp>
        <p:nvSpPr>
          <p:cNvPr id="8" name="Content Placeholder 9"/>
          <p:cNvSpPr txBox="1">
            <a:spLocks/>
          </p:cNvSpPr>
          <p:nvPr/>
        </p:nvSpPr>
        <p:spPr>
          <a:xfrm>
            <a:off x="386706" y="1753959"/>
            <a:ext cx="3986976" cy="4458486"/>
          </a:xfrm>
          <a:prstGeom prst="rect">
            <a:avLst/>
          </a:prstGeom>
        </p:spPr>
        <p:txBody>
          <a:bodyPr vert="horz" lIns="0" tIns="0" rIns="0" bIns="0" rtlCol="0">
            <a:normAutofit fontScale="700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dirty="0" smtClean="0"/>
              <a:t>Pole turns and coil blocks are instrumented with voltage taps.</a:t>
            </a:r>
          </a:p>
          <a:p>
            <a:endParaRPr lang="en-GB" dirty="0" smtClean="0"/>
          </a:p>
          <a:p>
            <a:r>
              <a:rPr lang="en-GB" dirty="0" smtClean="0"/>
              <a:t>Since in SP106 the quench start location is block 3, actual hot spot temperature cannot be determined based on resistive voltage (only the average block temperature).</a:t>
            </a:r>
          </a:p>
          <a:p>
            <a:endParaRPr lang="en-GB" dirty="0"/>
          </a:p>
          <a:p>
            <a:r>
              <a:rPr lang="en-GB" dirty="0" smtClean="0"/>
              <a:t>Nevertheless, temperature estimates of the pole turn (where quench starts 10-20 </a:t>
            </a:r>
            <a:r>
              <a:rPr lang="en-GB" dirty="0" err="1" smtClean="0"/>
              <a:t>ms</a:t>
            </a:r>
            <a:r>
              <a:rPr lang="en-GB" dirty="0" smtClean="0"/>
              <a:t> later) can be used to validate the adiabatic approach.</a:t>
            </a:r>
          </a:p>
          <a:p>
            <a:endParaRPr lang="en-GB" dirty="0"/>
          </a:p>
        </p:txBody>
      </p:sp>
    </p:spTree>
    <p:extLst>
      <p:ext uri="{BB962C8B-B14F-4D97-AF65-F5344CB8AC3E}">
        <p14:creationId xmlns:p14="http://schemas.microsoft.com/office/powerpoint/2010/main" val="26438436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limits for T</a:t>
            </a:r>
            <a:r>
              <a:rPr lang="en-US" baseline="-25000" dirty="0" smtClean="0"/>
              <a:t>hot</a:t>
            </a:r>
            <a:endParaRPr lang="en-GB" baseline="-2500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21</a:t>
            </a:fld>
            <a:endParaRPr lang="fr-FR"/>
          </a:p>
        </p:txBody>
      </p:sp>
      <p:sp>
        <p:nvSpPr>
          <p:cNvPr id="5" name="Footer Placeholder 4"/>
          <p:cNvSpPr>
            <a:spLocks noGrp="1"/>
          </p:cNvSpPr>
          <p:nvPr>
            <p:ph type="ftr" sz="quarter" idx="11"/>
          </p:nvPr>
        </p:nvSpPr>
        <p:spPr/>
        <p:txBody>
          <a:bodyPr/>
          <a:lstStyle/>
          <a:p>
            <a:pPr algn="ctr"/>
            <a:r>
              <a:rPr lang="es-ES" smtClean="0"/>
              <a:t>Susana Izquierdo Bermudez</a:t>
            </a:r>
            <a:endParaRPr lang="en-GB" dirty="0"/>
          </a:p>
        </p:txBody>
      </p:sp>
      <p:pic>
        <p:nvPicPr>
          <p:cNvPr id="6" name="Content Placeholder 5"/>
          <p:cNvPicPr>
            <a:picLocks noGrp="1" noChangeAspect="1"/>
          </p:cNvPicPr>
          <p:nvPr>
            <p:ph idx="1"/>
          </p:nvPr>
        </p:nvPicPr>
        <p:blipFill>
          <a:blip r:embed="rId2"/>
          <a:stretch>
            <a:fillRect/>
          </a:stretch>
        </p:blipFill>
        <p:spPr>
          <a:xfrm>
            <a:off x="1547664" y="2418517"/>
            <a:ext cx="6504996" cy="3877392"/>
          </a:xfrm>
          <a:prstGeom prst="rect">
            <a:avLst/>
          </a:prstGeom>
        </p:spPr>
      </p:pic>
      <p:sp>
        <p:nvSpPr>
          <p:cNvPr id="7" name="TextBox 6"/>
          <p:cNvSpPr txBox="1"/>
          <p:nvPr/>
        </p:nvSpPr>
        <p:spPr>
          <a:xfrm>
            <a:off x="2555776" y="2045369"/>
            <a:ext cx="5669052" cy="369332"/>
          </a:xfrm>
          <a:prstGeom prst="rect">
            <a:avLst/>
          </a:prstGeom>
          <a:noFill/>
        </p:spPr>
        <p:txBody>
          <a:bodyPr wrap="none" rtlCol="0">
            <a:spAutoFit/>
          </a:bodyPr>
          <a:lstStyle/>
          <a:p>
            <a:r>
              <a:rPr lang="en-US" dirty="0" smtClean="0">
                <a:solidFill>
                  <a:srgbClr val="00B050"/>
                </a:solidFill>
              </a:rPr>
              <a:t>[Beatriz Del Valle Grande, 2018, CERN Polymer LAB]</a:t>
            </a:r>
            <a:endParaRPr lang="en-GB" dirty="0">
              <a:solidFill>
                <a:srgbClr val="00B050"/>
              </a:solidFill>
            </a:endParaRPr>
          </a:p>
        </p:txBody>
      </p:sp>
      <p:sp>
        <p:nvSpPr>
          <p:cNvPr id="8" name="Content Placeholder 9"/>
          <p:cNvSpPr txBox="1">
            <a:spLocks/>
          </p:cNvSpPr>
          <p:nvPr/>
        </p:nvSpPr>
        <p:spPr>
          <a:xfrm>
            <a:off x="511052" y="1046311"/>
            <a:ext cx="7920000" cy="1112069"/>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dirty="0" smtClean="0"/>
              <a:t>The 420 K limit found in SP106 as the safe limit for protection, it is very close to the glass transition temperature of our resin (CTD 101K).</a:t>
            </a:r>
          </a:p>
          <a:p>
            <a:r>
              <a:rPr lang="en-US" sz="1800" dirty="0" smtClean="0"/>
              <a:t>350 K was set as our design limit in order to have some margin.</a:t>
            </a:r>
            <a:endParaRPr lang="en-GB" sz="1800" dirty="0"/>
          </a:p>
        </p:txBody>
      </p:sp>
      <p:sp>
        <p:nvSpPr>
          <p:cNvPr id="9" name="Rectangle 8"/>
          <p:cNvSpPr/>
          <p:nvPr/>
        </p:nvSpPr>
        <p:spPr>
          <a:xfrm>
            <a:off x="5940152" y="4553233"/>
            <a:ext cx="504056" cy="144016"/>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p:cNvSpPr/>
          <p:nvPr/>
        </p:nvSpPr>
        <p:spPr>
          <a:xfrm>
            <a:off x="6021660" y="5269703"/>
            <a:ext cx="504056" cy="144016"/>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7856847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GB" dirty="0"/>
          </a:p>
        </p:txBody>
      </p:sp>
      <p:sp>
        <p:nvSpPr>
          <p:cNvPr id="3" name="Content Placeholder 2"/>
          <p:cNvSpPr>
            <a:spLocks noGrp="1"/>
          </p:cNvSpPr>
          <p:nvPr>
            <p:ph idx="1"/>
          </p:nvPr>
        </p:nvSpPr>
        <p:spPr>
          <a:xfrm>
            <a:off x="612000" y="1796125"/>
            <a:ext cx="7920000" cy="3705275"/>
          </a:xfrm>
        </p:spPr>
        <p:txBody>
          <a:bodyPr/>
          <a:lstStyle/>
          <a:p>
            <a:r>
              <a:rPr lang="en-US" dirty="0" smtClean="0">
                <a:solidFill>
                  <a:schemeClr val="bg1">
                    <a:lumMod val="50000"/>
                  </a:schemeClr>
                </a:solidFill>
              </a:rPr>
              <a:t>Protection design and reference parameters.</a:t>
            </a:r>
          </a:p>
          <a:p>
            <a:endParaRPr lang="en-US" dirty="0" smtClean="0">
              <a:solidFill>
                <a:schemeClr val="bg1">
                  <a:lumMod val="50000"/>
                </a:schemeClr>
              </a:solidFill>
            </a:endParaRPr>
          </a:p>
          <a:p>
            <a:r>
              <a:rPr lang="en-US" dirty="0" smtClean="0">
                <a:solidFill>
                  <a:schemeClr val="bg1">
                    <a:lumMod val="50000"/>
                  </a:schemeClr>
                </a:solidFill>
              </a:rPr>
              <a:t>Overview on quench protection test results</a:t>
            </a:r>
            <a:r>
              <a:rPr lang="en-US" dirty="0" smtClean="0"/>
              <a:t>.</a:t>
            </a:r>
          </a:p>
          <a:p>
            <a:endParaRPr lang="en-US" dirty="0" smtClean="0"/>
          </a:p>
          <a:p>
            <a:r>
              <a:rPr lang="en-US" b="1" dirty="0" smtClean="0"/>
              <a:t>Summary and conclusions.</a:t>
            </a:r>
            <a:endParaRPr lang="en-GB" b="1"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22</a:t>
            </a:fld>
            <a:endParaRPr lang="fr-FR"/>
          </a:p>
        </p:txBody>
      </p:sp>
      <p:sp>
        <p:nvSpPr>
          <p:cNvPr id="5" name="Footer Placeholder 4"/>
          <p:cNvSpPr>
            <a:spLocks noGrp="1"/>
          </p:cNvSpPr>
          <p:nvPr>
            <p:ph type="ftr" sz="quarter" idx="11"/>
          </p:nvPr>
        </p:nvSpPr>
        <p:spPr/>
        <p:txBody>
          <a:bodyPr/>
          <a:lstStyle/>
          <a:p>
            <a:pPr algn="ctr"/>
            <a:r>
              <a:rPr lang="es-ES" smtClean="0"/>
              <a:t>Susana Izquierdo Bermudez</a:t>
            </a:r>
            <a:endParaRPr lang="en-GB" dirty="0"/>
          </a:p>
        </p:txBody>
      </p:sp>
    </p:spTree>
    <p:extLst>
      <p:ext uri="{BB962C8B-B14F-4D97-AF65-F5344CB8AC3E}">
        <p14:creationId xmlns:p14="http://schemas.microsoft.com/office/powerpoint/2010/main" val="32716102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0" y="5847511"/>
            <a:ext cx="2483767" cy="1010489"/>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 name="Title 1"/>
          <p:cNvSpPr>
            <a:spLocks noGrp="1"/>
          </p:cNvSpPr>
          <p:nvPr>
            <p:ph type="title"/>
          </p:nvPr>
        </p:nvSpPr>
        <p:spPr/>
        <p:txBody>
          <a:bodyPr/>
          <a:lstStyle/>
          <a:p>
            <a:r>
              <a:rPr lang="en-GB" dirty="0" smtClean="0"/>
              <a:t>Summary (1/2)</a:t>
            </a:r>
            <a:endParaRPr lang="en-GB" dirty="0"/>
          </a:p>
        </p:txBody>
      </p:sp>
      <p:sp>
        <p:nvSpPr>
          <p:cNvPr id="3" name="Content Placeholder 2"/>
          <p:cNvSpPr>
            <a:spLocks noGrp="1"/>
          </p:cNvSpPr>
          <p:nvPr>
            <p:ph idx="1"/>
          </p:nvPr>
        </p:nvSpPr>
        <p:spPr>
          <a:xfrm>
            <a:off x="310269" y="1607620"/>
            <a:ext cx="8556531" cy="5108730"/>
          </a:xfrm>
        </p:spPr>
        <p:txBody>
          <a:bodyPr>
            <a:noAutofit/>
          </a:bodyPr>
          <a:lstStyle/>
          <a:p>
            <a:r>
              <a:rPr lang="en-GB" sz="2000" dirty="0" smtClean="0"/>
              <a:t>The </a:t>
            </a:r>
            <a:r>
              <a:rPr lang="en-GB" sz="2000" dirty="0"/>
              <a:t>baseline protection scheme for the 11 T magnet relays on outer layer quench heaters impregnated with the coil</a:t>
            </a:r>
            <a:r>
              <a:rPr lang="en-GB" sz="2000" dirty="0" smtClean="0"/>
              <a:t>.</a:t>
            </a:r>
          </a:p>
          <a:p>
            <a:pPr lvl="1"/>
            <a:r>
              <a:rPr lang="en-US" sz="2000" dirty="0" smtClean="0"/>
              <a:t>In case of installing the heaters after coil impregnation, the extra amount of insulation between heater and coil is a critical parameters since every 0.1 mm increases the heater delay by 10 </a:t>
            </a:r>
            <a:r>
              <a:rPr lang="en-US" sz="2000" dirty="0" err="1" smtClean="0"/>
              <a:t>ms.</a:t>
            </a:r>
            <a:endParaRPr lang="en-GB" sz="2000" dirty="0" smtClean="0"/>
          </a:p>
          <a:p>
            <a:r>
              <a:rPr lang="en-US" sz="2000" dirty="0"/>
              <a:t>Systematic protection tests were done along the short model program, </a:t>
            </a:r>
            <a:r>
              <a:rPr lang="en-US" sz="2000" dirty="0" smtClean="0"/>
              <a:t>confirming the values predicted by models.</a:t>
            </a:r>
            <a:endParaRPr lang="en-GB" sz="2000" dirty="0"/>
          </a:p>
          <a:p>
            <a:r>
              <a:rPr lang="en-US" sz="2000" dirty="0" smtClean="0"/>
              <a:t>Quench heaters are able to quench the magnet at all current levels.</a:t>
            </a:r>
            <a:endParaRPr lang="en-US" sz="2000" dirty="0"/>
          </a:p>
          <a:p>
            <a:r>
              <a:rPr lang="en-US" sz="2000" dirty="0" smtClean="0"/>
              <a:t>An increase of the heater power density (I</a:t>
            </a:r>
            <a:r>
              <a:rPr lang="en-US" sz="2000" baseline="-25000" dirty="0" smtClean="0"/>
              <a:t>QH</a:t>
            </a:r>
            <a:r>
              <a:rPr lang="en-US" sz="2000" dirty="0" smtClean="0"/>
              <a:t> = 200 A instead of 150 A) would have a modest increase on the protection performance (2 </a:t>
            </a:r>
            <a:r>
              <a:rPr lang="en-US" sz="2000" dirty="0" err="1" smtClean="0"/>
              <a:t>ms</a:t>
            </a:r>
            <a:r>
              <a:rPr lang="en-US" sz="2000" dirty="0" smtClean="0"/>
              <a:t> faster heaters, 10 K lower T</a:t>
            </a:r>
            <a:r>
              <a:rPr lang="en-US" sz="2000" baseline="-25000" dirty="0" smtClean="0"/>
              <a:t>hot</a:t>
            </a:r>
            <a:r>
              <a:rPr lang="en-US" sz="2000" dirty="0" smtClean="0"/>
              <a:t>) </a:t>
            </a:r>
          </a:p>
          <a:p>
            <a:endParaRPr lang="en-GB" sz="2000" dirty="0" smtClean="0"/>
          </a:p>
        </p:txBody>
      </p:sp>
      <p:sp>
        <p:nvSpPr>
          <p:cNvPr id="4" name="Slide Number Placeholder 3"/>
          <p:cNvSpPr>
            <a:spLocks noGrp="1"/>
          </p:cNvSpPr>
          <p:nvPr>
            <p:ph type="sldNum" sz="quarter" idx="12"/>
          </p:nvPr>
        </p:nvSpPr>
        <p:spPr/>
        <p:txBody>
          <a:bodyPr/>
          <a:lstStyle/>
          <a:p>
            <a:fld id="{BFDCA1C4-9514-7B4F-976F-D92F7E296653}" type="slidenum">
              <a:rPr lang="fr-FR" smtClean="0"/>
              <a:pPr/>
              <a:t>23</a:t>
            </a:fld>
            <a:endParaRPr lang="fr-FR"/>
          </a:p>
        </p:txBody>
      </p:sp>
      <p:sp>
        <p:nvSpPr>
          <p:cNvPr id="5" name="Footer Placeholder 4"/>
          <p:cNvSpPr>
            <a:spLocks noGrp="1"/>
          </p:cNvSpPr>
          <p:nvPr>
            <p:ph type="ftr" sz="quarter" idx="11"/>
          </p:nvPr>
        </p:nvSpPr>
        <p:spPr/>
        <p:txBody>
          <a:bodyPr/>
          <a:lstStyle/>
          <a:p>
            <a:pPr algn="ctr"/>
            <a:r>
              <a:rPr lang="es-ES" smtClean="0"/>
              <a:t>Susana Izquierdo Bermudez</a:t>
            </a:r>
            <a:endParaRPr lang="en-GB" dirty="0"/>
          </a:p>
        </p:txBody>
      </p:sp>
    </p:spTree>
    <p:extLst>
      <p:ext uri="{BB962C8B-B14F-4D97-AF65-F5344CB8AC3E}">
        <p14:creationId xmlns:p14="http://schemas.microsoft.com/office/powerpoint/2010/main" val="35834500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4533581" y="1759185"/>
            <a:ext cx="4873982" cy="3654408"/>
          </a:xfrm>
          <a:prstGeom prst="rect">
            <a:avLst/>
          </a:prstGeom>
          <a:solidFill>
            <a:schemeClr val="bg1"/>
          </a:solidFill>
        </p:spPr>
      </p:pic>
      <p:sp>
        <p:nvSpPr>
          <p:cNvPr id="24" name="Rectangle 23"/>
          <p:cNvSpPr/>
          <p:nvPr/>
        </p:nvSpPr>
        <p:spPr>
          <a:xfrm>
            <a:off x="0" y="5847511"/>
            <a:ext cx="2483767" cy="1010489"/>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 name="Title 1"/>
          <p:cNvSpPr>
            <a:spLocks noGrp="1"/>
          </p:cNvSpPr>
          <p:nvPr>
            <p:ph type="title"/>
          </p:nvPr>
        </p:nvSpPr>
        <p:spPr/>
        <p:txBody>
          <a:bodyPr/>
          <a:lstStyle/>
          <a:p>
            <a:r>
              <a:rPr lang="en-GB" dirty="0" smtClean="0"/>
              <a:t>Summary (2/2)</a:t>
            </a:r>
            <a:endParaRPr lang="en-GB" dirty="0"/>
          </a:p>
        </p:txBody>
      </p:sp>
      <p:sp>
        <p:nvSpPr>
          <p:cNvPr id="3" name="Content Placeholder 2"/>
          <p:cNvSpPr>
            <a:spLocks noGrp="1"/>
          </p:cNvSpPr>
          <p:nvPr>
            <p:ph idx="1"/>
          </p:nvPr>
        </p:nvSpPr>
        <p:spPr>
          <a:xfrm>
            <a:off x="248653" y="1625580"/>
            <a:ext cx="4227755" cy="3921617"/>
          </a:xfrm>
        </p:spPr>
        <p:txBody>
          <a:bodyPr>
            <a:noAutofit/>
          </a:bodyPr>
          <a:lstStyle/>
          <a:p>
            <a:r>
              <a:rPr lang="en-GB" sz="1800" dirty="0" smtClean="0"/>
              <a:t>Expected hot spot temperature in the 11 T at nominal operation conditions is 320 K.</a:t>
            </a:r>
          </a:p>
          <a:p>
            <a:r>
              <a:rPr lang="en-GB" sz="1800" dirty="0" smtClean="0"/>
              <a:t>If the heaters are 10 </a:t>
            </a:r>
            <a:r>
              <a:rPr lang="en-GB" sz="1800" dirty="0" err="1" smtClean="0"/>
              <a:t>ms</a:t>
            </a:r>
            <a:r>
              <a:rPr lang="en-GB" sz="1800" dirty="0" smtClean="0"/>
              <a:t> </a:t>
            </a:r>
            <a:r>
              <a:rPr lang="en-GB" sz="1800" dirty="0" smtClean="0"/>
              <a:t>slower, </a:t>
            </a:r>
            <a:r>
              <a:rPr lang="en-GB" sz="1800" dirty="0" smtClean="0"/>
              <a:t>the hot spot would increase to 370 K.</a:t>
            </a:r>
          </a:p>
          <a:p>
            <a:r>
              <a:rPr lang="en-GB" sz="1800" dirty="0" smtClean="0"/>
              <a:t>At ultimate current, we will be close to 400 K (+ </a:t>
            </a:r>
            <a:r>
              <a:rPr lang="en-GB" sz="1800" dirty="0" smtClean="0"/>
              <a:t>20-40 </a:t>
            </a:r>
            <a:r>
              <a:rPr lang="en-GB" sz="1800" dirty="0" smtClean="0"/>
              <a:t>K), which is just slightly below the 420 K reached in SP106 without degradation. </a:t>
            </a:r>
          </a:p>
          <a:p>
            <a:r>
              <a:rPr lang="en-GB" sz="1800" dirty="0" smtClean="0"/>
              <a:t>In case of heater failure (2 circuits out of 16), hot spot will be 15 K higher.</a:t>
            </a:r>
          </a:p>
          <a:p>
            <a:r>
              <a:rPr lang="en-GB" sz="1800" dirty="0" smtClean="0"/>
              <a:t>We never studied experimentally protection </a:t>
            </a:r>
            <a:r>
              <a:rPr lang="en-GB" sz="1800" dirty="0" smtClean="0"/>
              <a:t>under failure </a:t>
            </a:r>
            <a:r>
              <a:rPr lang="en-GB" sz="1800" dirty="0" smtClean="0"/>
              <a:t>cases, but it </a:t>
            </a:r>
            <a:r>
              <a:rPr lang="en-GB" sz="1800" dirty="0" smtClean="0"/>
              <a:t>will</a:t>
            </a:r>
            <a:r>
              <a:rPr lang="en-GB" sz="1800" dirty="0" smtClean="0"/>
              <a:t> </a:t>
            </a:r>
            <a:r>
              <a:rPr lang="en-GB" sz="1800" dirty="0" smtClean="0"/>
              <a:t>be done in SP109</a:t>
            </a:r>
          </a:p>
        </p:txBody>
      </p:sp>
      <p:sp>
        <p:nvSpPr>
          <p:cNvPr id="4" name="Slide Number Placeholder 3"/>
          <p:cNvSpPr>
            <a:spLocks noGrp="1"/>
          </p:cNvSpPr>
          <p:nvPr>
            <p:ph type="sldNum" sz="quarter" idx="12"/>
          </p:nvPr>
        </p:nvSpPr>
        <p:spPr/>
        <p:txBody>
          <a:bodyPr/>
          <a:lstStyle/>
          <a:p>
            <a:fld id="{BFDCA1C4-9514-7B4F-976F-D92F7E296653}" type="slidenum">
              <a:rPr lang="fr-FR" smtClean="0"/>
              <a:pPr/>
              <a:t>24</a:t>
            </a:fld>
            <a:endParaRPr lang="fr-FR"/>
          </a:p>
        </p:txBody>
      </p:sp>
      <p:sp>
        <p:nvSpPr>
          <p:cNvPr id="5" name="Footer Placeholder 4"/>
          <p:cNvSpPr>
            <a:spLocks noGrp="1"/>
          </p:cNvSpPr>
          <p:nvPr>
            <p:ph type="ftr" sz="quarter" idx="11"/>
          </p:nvPr>
        </p:nvSpPr>
        <p:spPr/>
        <p:txBody>
          <a:bodyPr/>
          <a:lstStyle/>
          <a:p>
            <a:pPr algn="ctr"/>
            <a:r>
              <a:rPr lang="es-ES" smtClean="0"/>
              <a:t>Susana Izquierdo Bermudez</a:t>
            </a:r>
            <a:endParaRPr lang="en-GB" dirty="0"/>
          </a:p>
        </p:txBody>
      </p:sp>
      <p:sp>
        <p:nvSpPr>
          <p:cNvPr id="7" name="5-Point Star 6"/>
          <p:cNvSpPr/>
          <p:nvPr/>
        </p:nvSpPr>
        <p:spPr>
          <a:xfrm>
            <a:off x="5133580" y="4491359"/>
            <a:ext cx="172538" cy="162547"/>
          </a:xfrm>
          <a:prstGeom prst="star5">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extBox 7"/>
          <p:cNvSpPr txBox="1"/>
          <p:nvPr/>
        </p:nvSpPr>
        <p:spPr>
          <a:xfrm>
            <a:off x="5341979" y="4501653"/>
            <a:ext cx="2566233" cy="461665"/>
          </a:xfrm>
          <a:prstGeom prst="rect">
            <a:avLst/>
          </a:prstGeom>
          <a:noFill/>
        </p:spPr>
        <p:txBody>
          <a:bodyPr wrap="square" rtlCol="0">
            <a:spAutoFit/>
          </a:bodyPr>
          <a:lstStyle/>
          <a:p>
            <a:r>
              <a:rPr lang="en-GB" sz="1200" dirty="0" smtClean="0"/>
              <a:t>320 K </a:t>
            </a:r>
            <a:r>
              <a:rPr lang="en-GB" sz="1200" dirty="0" err="1" smtClean="0"/>
              <a:t>I</a:t>
            </a:r>
            <a:r>
              <a:rPr lang="en-GB" sz="1200" baseline="-25000" dirty="0" err="1" smtClean="0"/>
              <a:t>nom</a:t>
            </a:r>
            <a:r>
              <a:rPr lang="en-GB" sz="1200" dirty="0" smtClean="0"/>
              <a:t>, nominal protection parameters, no failure.</a:t>
            </a:r>
            <a:endParaRPr lang="en-GB" sz="1200" dirty="0"/>
          </a:p>
        </p:txBody>
      </p:sp>
      <p:sp>
        <p:nvSpPr>
          <p:cNvPr id="9" name="5-Point Star 8"/>
          <p:cNvSpPr/>
          <p:nvPr/>
        </p:nvSpPr>
        <p:spPr>
          <a:xfrm>
            <a:off x="6568432" y="3723800"/>
            <a:ext cx="172538" cy="162547"/>
          </a:xfrm>
          <a:prstGeom prst="star5">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p:cNvSpPr txBox="1"/>
          <p:nvPr/>
        </p:nvSpPr>
        <p:spPr>
          <a:xfrm>
            <a:off x="6932153" y="3723800"/>
            <a:ext cx="1864846" cy="600164"/>
          </a:xfrm>
          <a:prstGeom prst="rect">
            <a:avLst/>
          </a:prstGeom>
          <a:noFill/>
        </p:spPr>
        <p:txBody>
          <a:bodyPr wrap="square" rtlCol="0">
            <a:spAutoFit/>
          </a:bodyPr>
          <a:lstStyle/>
          <a:p>
            <a:r>
              <a:rPr lang="en-GB" sz="1100" dirty="0" smtClean="0"/>
              <a:t>370 K @ </a:t>
            </a:r>
            <a:r>
              <a:rPr lang="en-GB" sz="1100" dirty="0" err="1" smtClean="0"/>
              <a:t>I</a:t>
            </a:r>
            <a:r>
              <a:rPr lang="en-GB" sz="1100" baseline="-25000" dirty="0" err="1" smtClean="0"/>
              <a:t>nom</a:t>
            </a:r>
            <a:r>
              <a:rPr lang="en-GB" sz="1100" baseline="-25000" dirty="0" smtClean="0"/>
              <a:t>,</a:t>
            </a:r>
            <a:r>
              <a:rPr lang="en-GB" sz="1100" dirty="0" smtClean="0"/>
              <a:t> additional 0.1 mm G10 between heaters and coil, no failure.</a:t>
            </a:r>
            <a:endParaRPr lang="en-GB" sz="1100" dirty="0"/>
          </a:p>
        </p:txBody>
      </p:sp>
      <p:cxnSp>
        <p:nvCxnSpPr>
          <p:cNvPr id="15" name="Straight Connector 14"/>
          <p:cNvCxnSpPr/>
          <p:nvPr/>
        </p:nvCxnSpPr>
        <p:spPr>
          <a:xfrm flipV="1">
            <a:off x="5219849" y="3329200"/>
            <a:ext cx="3649158" cy="17299"/>
          </a:xfrm>
          <a:prstGeom prst="line">
            <a:avLst/>
          </a:prstGeom>
          <a:ln w="28575">
            <a:solidFill>
              <a:srgbClr val="00B050"/>
            </a:solidFill>
            <a:prstDash val="sysDash"/>
          </a:ln>
        </p:spPr>
        <p:style>
          <a:lnRef idx="1">
            <a:schemeClr val="dk1"/>
          </a:lnRef>
          <a:fillRef idx="0">
            <a:schemeClr val="dk1"/>
          </a:fillRef>
          <a:effectRef idx="0">
            <a:schemeClr val="dk1"/>
          </a:effectRef>
          <a:fontRef idx="minor">
            <a:schemeClr val="tx1"/>
          </a:fontRef>
        </p:style>
      </p:cxnSp>
      <p:sp>
        <p:nvSpPr>
          <p:cNvPr id="16" name="TextBox 15"/>
          <p:cNvSpPr txBox="1"/>
          <p:nvPr/>
        </p:nvSpPr>
        <p:spPr>
          <a:xfrm>
            <a:off x="5267490" y="3052201"/>
            <a:ext cx="1473480" cy="276999"/>
          </a:xfrm>
          <a:prstGeom prst="rect">
            <a:avLst/>
          </a:prstGeom>
          <a:noFill/>
        </p:spPr>
        <p:txBody>
          <a:bodyPr wrap="none" rtlCol="0">
            <a:spAutoFit/>
          </a:bodyPr>
          <a:lstStyle/>
          <a:p>
            <a:r>
              <a:rPr lang="en-GB" sz="1200" dirty="0" smtClean="0">
                <a:solidFill>
                  <a:srgbClr val="00B050"/>
                </a:solidFill>
              </a:rPr>
              <a:t>Safe limit in SP106</a:t>
            </a:r>
            <a:endParaRPr lang="en-GB" sz="1200" dirty="0">
              <a:solidFill>
                <a:srgbClr val="00B050"/>
              </a:solidFill>
            </a:endParaRPr>
          </a:p>
        </p:txBody>
      </p:sp>
      <p:cxnSp>
        <p:nvCxnSpPr>
          <p:cNvPr id="17" name="Straight Connector 16"/>
          <p:cNvCxnSpPr/>
          <p:nvPr/>
        </p:nvCxnSpPr>
        <p:spPr>
          <a:xfrm>
            <a:off x="5219849" y="2409749"/>
            <a:ext cx="3649158" cy="0"/>
          </a:xfrm>
          <a:prstGeom prst="line">
            <a:avLst/>
          </a:prstGeom>
          <a:ln w="28575">
            <a:solidFill>
              <a:schemeClr val="accent6">
                <a:lumMod val="75000"/>
              </a:schemeClr>
            </a:solidFill>
            <a:prstDash val="sysDash"/>
          </a:ln>
        </p:spPr>
        <p:style>
          <a:lnRef idx="1">
            <a:schemeClr val="dk1"/>
          </a:lnRef>
          <a:fillRef idx="0">
            <a:schemeClr val="dk1"/>
          </a:fillRef>
          <a:effectRef idx="0">
            <a:schemeClr val="dk1"/>
          </a:effectRef>
          <a:fontRef idx="minor">
            <a:schemeClr val="tx1"/>
          </a:fontRef>
        </p:style>
      </p:cxnSp>
      <p:sp>
        <p:nvSpPr>
          <p:cNvPr id="18" name="TextBox 17"/>
          <p:cNvSpPr txBox="1"/>
          <p:nvPr/>
        </p:nvSpPr>
        <p:spPr>
          <a:xfrm>
            <a:off x="5293717" y="2424627"/>
            <a:ext cx="2292615" cy="276999"/>
          </a:xfrm>
          <a:prstGeom prst="rect">
            <a:avLst/>
          </a:prstGeom>
          <a:noFill/>
        </p:spPr>
        <p:txBody>
          <a:bodyPr wrap="none" rtlCol="0">
            <a:spAutoFit/>
          </a:bodyPr>
          <a:lstStyle/>
          <a:p>
            <a:r>
              <a:rPr lang="en-GB" sz="1200" dirty="0" smtClean="0">
                <a:solidFill>
                  <a:schemeClr val="accent6">
                    <a:lumMod val="75000"/>
                  </a:schemeClr>
                </a:solidFill>
              </a:rPr>
              <a:t>2 % I/</a:t>
            </a:r>
            <a:r>
              <a:rPr lang="en-GB" sz="1200" dirty="0" err="1" smtClean="0">
                <a:solidFill>
                  <a:schemeClr val="accent6">
                    <a:lumMod val="75000"/>
                  </a:schemeClr>
                </a:solidFill>
              </a:rPr>
              <a:t>I</a:t>
            </a:r>
            <a:r>
              <a:rPr lang="en-GB" sz="1200" baseline="-25000" dirty="0" err="1" smtClean="0">
                <a:solidFill>
                  <a:schemeClr val="accent6">
                    <a:lumMod val="75000"/>
                  </a:schemeClr>
                </a:solidFill>
              </a:rPr>
              <a:t>ss</a:t>
            </a:r>
            <a:r>
              <a:rPr lang="en-GB" sz="1200" dirty="0" smtClean="0">
                <a:solidFill>
                  <a:schemeClr val="accent6">
                    <a:lumMod val="75000"/>
                  </a:schemeClr>
                </a:solidFill>
              </a:rPr>
              <a:t> degradation in SP106</a:t>
            </a:r>
            <a:endParaRPr lang="en-GB" sz="1200" dirty="0">
              <a:solidFill>
                <a:schemeClr val="accent6">
                  <a:lumMod val="75000"/>
                </a:schemeClr>
              </a:solidFill>
            </a:endParaRPr>
          </a:p>
        </p:txBody>
      </p:sp>
    </p:spTree>
    <p:extLst>
      <p:ext uri="{BB962C8B-B14F-4D97-AF65-F5344CB8AC3E}">
        <p14:creationId xmlns:p14="http://schemas.microsoft.com/office/powerpoint/2010/main" val="21465890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Closing remarks</a:t>
            </a:r>
          </a:p>
        </p:txBody>
      </p:sp>
      <p:sp>
        <p:nvSpPr>
          <p:cNvPr id="3" name="Content Placeholder 2"/>
          <p:cNvSpPr>
            <a:spLocks noGrp="1"/>
          </p:cNvSpPr>
          <p:nvPr>
            <p:ph idx="1"/>
          </p:nvPr>
        </p:nvSpPr>
        <p:spPr>
          <a:xfrm>
            <a:off x="612000" y="1219200"/>
            <a:ext cx="7920000" cy="4946104"/>
          </a:xfrm>
        </p:spPr>
        <p:txBody>
          <a:bodyPr>
            <a:normAutofit fontScale="77500" lnSpcReduction="20000"/>
          </a:bodyPr>
          <a:lstStyle/>
          <a:p>
            <a:r>
              <a:rPr lang="en-GB" i="1" dirty="0" smtClean="0"/>
              <a:t>Remark </a:t>
            </a:r>
            <a:r>
              <a:rPr lang="en-GB" i="1" dirty="0"/>
              <a:t>1:</a:t>
            </a:r>
            <a:r>
              <a:rPr lang="en-GB" dirty="0"/>
              <a:t> there are a significant number of uncertainties on quench simulations, we don’t expect to be more precise than 20 K in the estimation of the hot spot temperature, but the same assumptions are used for High MIITs tests on SP106 and the evaluation of the impact of additional delay on baseline operation </a:t>
            </a:r>
            <a:r>
              <a:rPr lang="en-GB" dirty="0" smtClean="0"/>
              <a:t>conditions.</a:t>
            </a:r>
          </a:p>
          <a:p>
            <a:endParaRPr lang="en-GB" dirty="0" smtClean="0"/>
          </a:p>
          <a:p>
            <a:r>
              <a:rPr lang="en-GB" i="1" dirty="0" smtClean="0"/>
              <a:t>Remark </a:t>
            </a:r>
            <a:r>
              <a:rPr lang="en-GB" i="1" dirty="0"/>
              <a:t>2: </a:t>
            </a:r>
            <a:r>
              <a:rPr lang="en-GB" dirty="0"/>
              <a:t>These numbers have 3 </a:t>
            </a:r>
            <a:r>
              <a:rPr lang="en-GB" dirty="0" err="1" smtClean="0"/>
              <a:t>ms</a:t>
            </a:r>
            <a:r>
              <a:rPr lang="en-GB" dirty="0" smtClean="0"/>
              <a:t> (15 K) </a:t>
            </a:r>
            <a:r>
              <a:rPr lang="en-GB" dirty="0"/>
              <a:t>of margin since we assume </a:t>
            </a:r>
            <a:r>
              <a:rPr lang="en-GB" dirty="0" smtClean="0"/>
              <a:t>5 </a:t>
            </a:r>
            <a:r>
              <a:rPr lang="en-GB" dirty="0" err="1"/>
              <a:t>ms</a:t>
            </a:r>
            <a:r>
              <a:rPr lang="en-GB" dirty="0"/>
              <a:t> for heater firing delay (what we always see in SM18) but according to MPE this should be </a:t>
            </a:r>
            <a:r>
              <a:rPr lang="en-GB" dirty="0" smtClean="0"/>
              <a:t>2 </a:t>
            </a:r>
            <a:r>
              <a:rPr lang="en-GB" dirty="0" err="1"/>
              <a:t>ms</a:t>
            </a:r>
            <a:r>
              <a:rPr lang="en-GB" dirty="0"/>
              <a:t> for the machine</a:t>
            </a:r>
            <a:r>
              <a:rPr lang="en-GB" dirty="0" smtClean="0"/>
              <a:t>.</a:t>
            </a:r>
          </a:p>
          <a:p>
            <a:endParaRPr lang="en-GB" dirty="0" smtClean="0"/>
          </a:p>
          <a:p>
            <a:r>
              <a:rPr lang="en-GB" i="1" dirty="0" smtClean="0"/>
              <a:t>Remark 3: </a:t>
            </a:r>
            <a:r>
              <a:rPr lang="en-GB" dirty="0" smtClean="0"/>
              <a:t>We are in a rather steep a rather steep area in terms of delay-hot spot, and variation of copper content gives a large impact (± 10 K for a copper to superconductor ratio 1.15 </a:t>
            </a:r>
            <a:r>
              <a:rPr lang="en-GB" dirty="0"/>
              <a:t>± </a:t>
            </a:r>
            <a:r>
              <a:rPr lang="en-GB" dirty="0" smtClean="0"/>
              <a:t>0.05).</a:t>
            </a:r>
            <a:endParaRPr lang="en-GB" dirty="0"/>
          </a:p>
          <a:p>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25</a:t>
            </a:fld>
            <a:endParaRPr lang="fr-FR"/>
          </a:p>
        </p:txBody>
      </p:sp>
      <p:sp>
        <p:nvSpPr>
          <p:cNvPr id="5" name="Footer Placeholder 4"/>
          <p:cNvSpPr>
            <a:spLocks noGrp="1"/>
          </p:cNvSpPr>
          <p:nvPr>
            <p:ph type="ftr" sz="quarter" idx="11"/>
          </p:nvPr>
        </p:nvSpPr>
        <p:spPr/>
        <p:txBody>
          <a:bodyPr/>
          <a:lstStyle/>
          <a:p>
            <a:pPr algn="ctr"/>
            <a:r>
              <a:rPr lang="es-ES" smtClean="0"/>
              <a:t>Susana Izquierdo Bermudez</a:t>
            </a:r>
            <a:endParaRPr lang="en-GB" dirty="0"/>
          </a:p>
        </p:txBody>
      </p:sp>
    </p:spTree>
    <p:extLst>
      <p:ext uri="{BB962C8B-B14F-4D97-AF65-F5344CB8AC3E}">
        <p14:creationId xmlns:p14="http://schemas.microsoft.com/office/powerpoint/2010/main" val="28712133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Additional slides</a:t>
            </a:r>
            <a:endParaRPr lang="en-GB" dirty="0"/>
          </a:p>
        </p:txBody>
      </p:sp>
      <p:sp>
        <p:nvSpPr>
          <p:cNvPr id="3" name="Subtitle 2"/>
          <p:cNvSpPr>
            <a:spLocks noGrp="1"/>
          </p:cNvSpPr>
          <p:nvPr>
            <p:ph type="subTitle" idx="1"/>
          </p:nvPr>
        </p:nvSpPr>
        <p:spPr/>
        <p:txBody>
          <a:bodyPr/>
          <a:lstStyle/>
          <a:p>
            <a:endParaRPr lang="en-GB"/>
          </a:p>
        </p:txBody>
      </p:sp>
      <p:sp>
        <p:nvSpPr>
          <p:cNvPr id="4" name="Text Placeholder 3"/>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4659531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3" name="Content Placeholder 2"/>
          <p:cNvSpPr>
            <a:spLocks noGrp="1"/>
          </p:cNvSpPr>
          <p:nvPr>
            <p:ph idx="1"/>
          </p:nvPr>
        </p:nvSpPr>
        <p:spPr/>
        <p:txBody>
          <a:bodyPr>
            <a:normAutofit/>
          </a:bodyPr>
          <a:lstStyle/>
          <a:p>
            <a:r>
              <a:rPr lang="en-GB" sz="2000" dirty="0" smtClean="0"/>
              <a:t>ASC-2018: “</a:t>
            </a:r>
            <a:r>
              <a:rPr lang="en-US" sz="2000" dirty="0" smtClean="0"/>
              <a:t>Quench </a:t>
            </a:r>
            <a:r>
              <a:rPr lang="en-US" sz="2000" dirty="0"/>
              <a:t>Protection Study of a 11 T Nb</a:t>
            </a:r>
            <a:r>
              <a:rPr lang="en-US" sz="2000" baseline="-25000" dirty="0"/>
              <a:t>3</a:t>
            </a:r>
            <a:r>
              <a:rPr lang="en-US" sz="2000" dirty="0"/>
              <a:t>Sn Model Dipole for the High Luminosity </a:t>
            </a:r>
            <a:r>
              <a:rPr lang="en-US" sz="2000" dirty="0" smtClean="0"/>
              <a:t>LHC” (</a:t>
            </a:r>
            <a:r>
              <a:rPr lang="en-GB" sz="2000" dirty="0"/>
              <a:t>High temperature tests in </a:t>
            </a:r>
            <a:r>
              <a:rPr lang="en-GB" sz="2000" dirty="0" smtClean="0"/>
              <a:t>SP106</a:t>
            </a:r>
            <a:r>
              <a:rPr lang="en-US" sz="2000" dirty="0" smtClean="0"/>
              <a:t>)</a:t>
            </a:r>
            <a:endParaRPr lang="en-GB" sz="2000" dirty="0" smtClean="0"/>
          </a:p>
          <a:p>
            <a:r>
              <a:rPr lang="en-GB" sz="2000" dirty="0" smtClean="0"/>
              <a:t>SP106</a:t>
            </a:r>
          </a:p>
          <a:p>
            <a:pPr lvl="1"/>
            <a:r>
              <a:rPr lang="en-GB" sz="1800" dirty="0">
                <a:hlinkClick r:id="rId2"/>
              </a:rPr>
              <a:t>https://</a:t>
            </a:r>
            <a:r>
              <a:rPr lang="en-GB" sz="1800" dirty="0" smtClean="0">
                <a:hlinkClick r:id="rId2"/>
              </a:rPr>
              <a:t>edms.cern.ch/document/2026033/1</a:t>
            </a:r>
            <a:endParaRPr lang="en-GB" sz="1800" dirty="0" smtClean="0"/>
          </a:p>
          <a:p>
            <a:r>
              <a:rPr lang="en-GB" sz="2000" dirty="0" smtClean="0"/>
              <a:t>SP107</a:t>
            </a:r>
          </a:p>
          <a:p>
            <a:pPr lvl="1"/>
            <a:r>
              <a:rPr lang="en-GB" sz="1800" dirty="0">
                <a:hlinkClick r:id="rId2"/>
              </a:rPr>
              <a:t>https://edms.cern.ch/document/2026033/1</a:t>
            </a:r>
            <a:endParaRPr lang="en-GB" sz="1800" dirty="0"/>
          </a:p>
          <a:p>
            <a:r>
              <a:rPr lang="en-GB" sz="2000" dirty="0" smtClean="0"/>
              <a:t>11 T </a:t>
            </a:r>
            <a:r>
              <a:rPr lang="en-GB" sz="2000" dirty="0"/>
              <a:t>dipole Circuit - Powering and </a:t>
            </a:r>
            <a:r>
              <a:rPr lang="en-GB" sz="2000" dirty="0" smtClean="0"/>
              <a:t>protection; Engineering Specification; EDMS 1764166</a:t>
            </a:r>
          </a:p>
          <a:p>
            <a:pPr lvl="1"/>
            <a:r>
              <a:rPr lang="en-GB" sz="1800" dirty="0" smtClean="0"/>
              <a:t>Needs to be updated with the latest test results (SP106 and SP107).</a:t>
            </a:r>
            <a:endParaRPr lang="en-GB" sz="180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27</a:t>
            </a:fld>
            <a:endParaRPr lang="fr-FR"/>
          </a:p>
        </p:txBody>
      </p:sp>
      <p:sp>
        <p:nvSpPr>
          <p:cNvPr id="5" name="Footer Placeholder 4"/>
          <p:cNvSpPr>
            <a:spLocks noGrp="1"/>
          </p:cNvSpPr>
          <p:nvPr>
            <p:ph type="ftr" sz="quarter" idx="11"/>
          </p:nvPr>
        </p:nvSpPr>
        <p:spPr/>
        <p:txBody>
          <a:bodyPr/>
          <a:lstStyle/>
          <a:p>
            <a:pPr algn="ctr"/>
            <a:r>
              <a:rPr lang="es-ES" smtClean="0"/>
              <a:t>Susana Izquierdo Bermudez</a:t>
            </a:r>
            <a:endParaRPr lang="en-GB" dirty="0"/>
          </a:p>
        </p:txBody>
      </p:sp>
    </p:spTree>
    <p:extLst>
      <p:ext uri="{BB962C8B-B14F-4D97-AF65-F5344CB8AC3E}">
        <p14:creationId xmlns:p14="http://schemas.microsoft.com/office/powerpoint/2010/main" val="29283521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Content Placeholder 13"/>
          <p:cNvPicPr>
            <a:picLocks noGrp="1" noChangeAspect="1"/>
          </p:cNvPicPr>
          <p:nvPr>
            <p:ph idx="1"/>
          </p:nvPr>
        </p:nvPicPr>
        <p:blipFill>
          <a:blip r:embed="rId2"/>
          <a:stretch>
            <a:fillRect/>
          </a:stretch>
        </p:blipFill>
        <p:spPr>
          <a:xfrm>
            <a:off x="1299725" y="1219200"/>
            <a:ext cx="6544550" cy="4906963"/>
          </a:xfrm>
          <a:prstGeom prst="rect">
            <a:avLst/>
          </a:prstGeom>
        </p:spPr>
      </p:pic>
      <p:sp>
        <p:nvSpPr>
          <p:cNvPr id="2" name="Title 1"/>
          <p:cNvSpPr>
            <a:spLocks noGrp="1"/>
          </p:cNvSpPr>
          <p:nvPr>
            <p:ph type="title"/>
          </p:nvPr>
        </p:nvSpPr>
        <p:spPr/>
        <p:txBody>
          <a:bodyPr/>
          <a:lstStyle/>
          <a:p>
            <a:r>
              <a:rPr lang="en-GB" dirty="0"/>
              <a:t>Impact on hot spot temperature </a:t>
            </a:r>
            <a:r>
              <a:rPr lang="en-GB" dirty="0" smtClean="0"/>
              <a:t>(2)</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28</a:t>
            </a:fld>
            <a:endParaRPr lang="fr-FR"/>
          </a:p>
        </p:txBody>
      </p:sp>
      <p:sp>
        <p:nvSpPr>
          <p:cNvPr id="5" name="Footer Placeholder 4"/>
          <p:cNvSpPr>
            <a:spLocks noGrp="1"/>
          </p:cNvSpPr>
          <p:nvPr>
            <p:ph type="ftr" sz="quarter" idx="11"/>
          </p:nvPr>
        </p:nvSpPr>
        <p:spPr/>
        <p:txBody>
          <a:bodyPr/>
          <a:lstStyle/>
          <a:p>
            <a:pPr algn="ctr"/>
            <a:r>
              <a:rPr lang="es-ES" smtClean="0"/>
              <a:t>Susana Izquierdo Bermudez</a:t>
            </a:r>
            <a:endParaRPr lang="en-GB" dirty="0"/>
          </a:p>
        </p:txBody>
      </p:sp>
      <p:sp>
        <p:nvSpPr>
          <p:cNvPr id="7" name="5-Point Star 6"/>
          <p:cNvSpPr/>
          <p:nvPr/>
        </p:nvSpPr>
        <p:spPr>
          <a:xfrm>
            <a:off x="1984069" y="4869160"/>
            <a:ext cx="288032" cy="288032"/>
          </a:xfrm>
          <a:prstGeom prst="star5">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extBox 7"/>
          <p:cNvSpPr txBox="1"/>
          <p:nvPr/>
        </p:nvSpPr>
        <p:spPr>
          <a:xfrm>
            <a:off x="2429990" y="4845347"/>
            <a:ext cx="4284018" cy="584775"/>
          </a:xfrm>
          <a:prstGeom prst="rect">
            <a:avLst/>
          </a:prstGeom>
          <a:noFill/>
        </p:spPr>
        <p:txBody>
          <a:bodyPr wrap="square" rtlCol="0">
            <a:spAutoFit/>
          </a:bodyPr>
          <a:lstStyle/>
          <a:p>
            <a:r>
              <a:rPr lang="en-GB" sz="1600" dirty="0" smtClean="0"/>
              <a:t>320 K </a:t>
            </a:r>
            <a:r>
              <a:rPr lang="en-GB" sz="1600" dirty="0" err="1" smtClean="0"/>
              <a:t>I</a:t>
            </a:r>
            <a:r>
              <a:rPr lang="en-GB" sz="1600" baseline="-25000" dirty="0" err="1" smtClean="0"/>
              <a:t>nom</a:t>
            </a:r>
            <a:r>
              <a:rPr lang="en-GB" sz="1600" dirty="0" smtClean="0"/>
              <a:t>, nominal protection parameters, no failure.</a:t>
            </a:r>
            <a:endParaRPr lang="en-GB" sz="1600" dirty="0"/>
          </a:p>
        </p:txBody>
      </p:sp>
      <p:sp>
        <p:nvSpPr>
          <p:cNvPr id="9" name="5-Point Star 8"/>
          <p:cNvSpPr/>
          <p:nvPr/>
        </p:nvSpPr>
        <p:spPr>
          <a:xfrm>
            <a:off x="4001488" y="3890070"/>
            <a:ext cx="288032" cy="288032"/>
          </a:xfrm>
          <a:prstGeom prst="star5">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TextBox 9"/>
          <p:cNvSpPr txBox="1"/>
          <p:nvPr/>
        </p:nvSpPr>
        <p:spPr>
          <a:xfrm>
            <a:off x="2564491" y="2484161"/>
            <a:ext cx="2873995" cy="738664"/>
          </a:xfrm>
          <a:prstGeom prst="rect">
            <a:avLst/>
          </a:prstGeom>
          <a:noFill/>
        </p:spPr>
        <p:txBody>
          <a:bodyPr wrap="square" rtlCol="0">
            <a:spAutoFit/>
          </a:bodyPr>
          <a:lstStyle/>
          <a:p>
            <a:r>
              <a:rPr lang="en-GB" sz="1400" dirty="0" smtClean="0"/>
              <a:t>420 K @ </a:t>
            </a:r>
            <a:r>
              <a:rPr lang="en-GB" sz="1400" dirty="0" err="1" smtClean="0"/>
              <a:t>I</a:t>
            </a:r>
            <a:r>
              <a:rPr lang="en-GB" sz="1400" baseline="-25000" dirty="0" err="1" smtClean="0"/>
              <a:t>nom</a:t>
            </a:r>
            <a:r>
              <a:rPr lang="en-GB" sz="1400" baseline="-25000" dirty="0" smtClean="0"/>
              <a:t>,</a:t>
            </a:r>
            <a:r>
              <a:rPr lang="en-GB" sz="1400" dirty="0" smtClean="0"/>
              <a:t> additional 0.15 mm G10 between heaters and coil,</a:t>
            </a:r>
          </a:p>
          <a:p>
            <a:r>
              <a:rPr lang="en-GB" sz="1400" dirty="0" smtClean="0"/>
              <a:t>no failure.</a:t>
            </a:r>
            <a:endParaRPr lang="en-GB" sz="1400" dirty="0"/>
          </a:p>
        </p:txBody>
      </p:sp>
      <p:sp>
        <p:nvSpPr>
          <p:cNvPr id="11" name="5-Point Star 10"/>
          <p:cNvSpPr/>
          <p:nvPr/>
        </p:nvSpPr>
        <p:spPr>
          <a:xfrm>
            <a:off x="5347029" y="3049887"/>
            <a:ext cx="288032" cy="288032"/>
          </a:xfrm>
          <a:prstGeom prst="star5">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p:cNvSpPr txBox="1"/>
          <p:nvPr/>
        </p:nvSpPr>
        <p:spPr>
          <a:xfrm>
            <a:off x="4433003" y="3970764"/>
            <a:ext cx="2699576" cy="738664"/>
          </a:xfrm>
          <a:prstGeom prst="rect">
            <a:avLst/>
          </a:prstGeom>
          <a:noFill/>
        </p:spPr>
        <p:txBody>
          <a:bodyPr wrap="square" rtlCol="0">
            <a:spAutoFit/>
          </a:bodyPr>
          <a:lstStyle/>
          <a:p>
            <a:r>
              <a:rPr lang="en-GB" sz="1400" dirty="0" smtClean="0"/>
              <a:t>370 K @ </a:t>
            </a:r>
            <a:r>
              <a:rPr lang="en-GB" sz="1400" dirty="0" err="1" smtClean="0"/>
              <a:t>I</a:t>
            </a:r>
            <a:r>
              <a:rPr lang="en-GB" sz="1400" baseline="-25000" dirty="0" err="1" smtClean="0"/>
              <a:t>nom</a:t>
            </a:r>
            <a:r>
              <a:rPr lang="en-GB" sz="1400" baseline="-25000" dirty="0" smtClean="0"/>
              <a:t>,</a:t>
            </a:r>
            <a:r>
              <a:rPr lang="en-GB" sz="1400" dirty="0" smtClean="0"/>
              <a:t> additional 0.1 mm G10 between heaters and coil, no failure.</a:t>
            </a:r>
            <a:endParaRPr lang="en-GB" sz="1400" dirty="0"/>
          </a:p>
        </p:txBody>
      </p:sp>
    </p:spTree>
    <p:extLst>
      <p:ext uri="{BB962C8B-B14F-4D97-AF65-F5344CB8AC3E}">
        <p14:creationId xmlns:p14="http://schemas.microsoft.com/office/powerpoint/2010/main" val="8620637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Impregnated vs. Non-impregnated heaters</a:t>
            </a:r>
            <a:endParaRPr lang="en-GB" dirty="0"/>
          </a:p>
        </p:txBody>
      </p:sp>
      <p:pic>
        <p:nvPicPr>
          <p:cNvPr id="6" name="Content Placeholder 5"/>
          <p:cNvPicPr>
            <a:picLocks noGrp="1" noChangeAspect="1"/>
          </p:cNvPicPr>
          <p:nvPr>
            <p:ph idx="1"/>
          </p:nvPr>
        </p:nvPicPr>
        <p:blipFill>
          <a:blip r:embed="rId2"/>
          <a:stretch>
            <a:fillRect/>
          </a:stretch>
        </p:blipFill>
        <p:spPr>
          <a:xfrm>
            <a:off x="1691149" y="1916832"/>
            <a:ext cx="5761701" cy="4320000"/>
          </a:xfrm>
          <a:prstGeom prst="rect">
            <a:avLst/>
          </a:prstGeom>
        </p:spPr>
      </p:pic>
      <p:sp>
        <p:nvSpPr>
          <p:cNvPr id="4" name="Slide Number Placeholder 3"/>
          <p:cNvSpPr>
            <a:spLocks noGrp="1"/>
          </p:cNvSpPr>
          <p:nvPr>
            <p:ph type="sldNum" sz="quarter" idx="12"/>
          </p:nvPr>
        </p:nvSpPr>
        <p:spPr/>
        <p:txBody>
          <a:bodyPr/>
          <a:lstStyle/>
          <a:p>
            <a:fld id="{BFDCA1C4-9514-7B4F-976F-D92F7E296653}" type="slidenum">
              <a:rPr lang="fr-FR" smtClean="0"/>
              <a:pPr/>
              <a:t>29</a:t>
            </a:fld>
            <a:endParaRPr lang="fr-FR"/>
          </a:p>
        </p:txBody>
      </p:sp>
      <p:sp>
        <p:nvSpPr>
          <p:cNvPr id="5" name="Footer Placeholder 4"/>
          <p:cNvSpPr>
            <a:spLocks noGrp="1"/>
          </p:cNvSpPr>
          <p:nvPr>
            <p:ph type="ftr" sz="quarter" idx="11"/>
          </p:nvPr>
        </p:nvSpPr>
        <p:spPr/>
        <p:txBody>
          <a:bodyPr/>
          <a:lstStyle/>
          <a:p>
            <a:pPr algn="ctr"/>
            <a:r>
              <a:rPr lang="es-ES" smtClean="0"/>
              <a:t>Susana Izquierdo Bermudez</a:t>
            </a:r>
            <a:endParaRPr lang="en-GB" dirty="0"/>
          </a:p>
        </p:txBody>
      </p:sp>
      <p:sp>
        <p:nvSpPr>
          <p:cNvPr id="7" name="TextBox 6"/>
          <p:cNvSpPr txBox="1"/>
          <p:nvPr/>
        </p:nvSpPr>
        <p:spPr>
          <a:xfrm>
            <a:off x="611520" y="1032819"/>
            <a:ext cx="8435280" cy="923330"/>
          </a:xfrm>
          <a:prstGeom prst="rect">
            <a:avLst/>
          </a:prstGeom>
          <a:noFill/>
        </p:spPr>
        <p:txBody>
          <a:bodyPr wrap="square" rtlCol="0">
            <a:spAutoFit/>
          </a:bodyPr>
          <a:lstStyle/>
          <a:p>
            <a:r>
              <a:rPr lang="en-US" dirty="0" smtClean="0"/>
              <a:t>If the amount of insulation between heater and coil is the same, impregnated (114&amp;115) and non impregnated (106&amp;109) heaters have a similar quench delay time</a:t>
            </a:r>
            <a:endParaRPr lang="en-GB" dirty="0"/>
          </a:p>
        </p:txBody>
      </p:sp>
    </p:spTree>
    <p:extLst>
      <p:ext uri="{BB962C8B-B14F-4D97-AF65-F5344CB8AC3E}">
        <p14:creationId xmlns:p14="http://schemas.microsoft.com/office/powerpoint/2010/main" val="40958654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GB" dirty="0"/>
          </a:p>
        </p:txBody>
      </p:sp>
      <p:sp>
        <p:nvSpPr>
          <p:cNvPr id="3" name="Content Placeholder 2"/>
          <p:cNvSpPr>
            <a:spLocks noGrp="1"/>
          </p:cNvSpPr>
          <p:nvPr>
            <p:ph idx="1"/>
          </p:nvPr>
        </p:nvSpPr>
        <p:spPr>
          <a:xfrm>
            <a:off x="612000" y="1796125"/>
            <a:ext cx="7920000" cy="3705275"/>
          </a:xfrm>
        </p:spPr>
        <p:txBody>
          <a:bodyPr/>
          <a:lstStyle/>
          <a:p>
            <a:r>
              <a:rPr lang="en-US" b="1" dirty="0" smtClean="0"/>
              <a:t>Protection design and reference parameters.</a:t>
            </a:r>
          </a:p>
          <a:p>
            <a:endParaRPr lang="en-US" dirty="0" smtClean="0"/>
          </a:p>
          <a:p>
            <a:r>
              <a:rPr lang="en-US" dirty="0" smtClean="0">
                <a:solidFill>
                  <a:schemeClr val="bg1">
                    <a:lumMod val="50000"/>
                  </a:schemeClr>
                </a:solidFill>
              </a:rPr>
              <a:t>Overview on quench protection test results.</a:t>
            </a:r>
          </a:p>
          <a:p>
            <a:endParaRPr lang="en-US" dirty="0" smtClean="0">
              <a:solidFill>
                <a:schemeClr val="bg1">
                  <a:lumMod val="50000"/>
                </a:schemeClr>
              </a:solidFill>
            </a:endParaRPr>
          </a:p>
          <a:p>
            <a:r>
              <a:rPr lang="en-US" dirty="0" smtClean="0">
                <a:solidFill>
                  <a:schemeClr val="bg1">
                    <a:lumMod val="50000"/>
                  </a:schemeClr>
                </a:solidFill>
              </a:rPr>
              <a:t>Summary and conclusions.</a:t>
            </a:r>
            <a:endParaRPr lang="en-GB" dirty="0">
              <a:solidFill>
                <a:schemeClr val="bg1">
                  <a:lumMod val="50000"/>
                </a:schemeClr>
              </a:solidFill>
            </a:endParaRPr>
          </a:p>
        </p:txBody>
      </p:sp>
      <p:sp>
        <p:nvSpPr>
          <p:cNvPr id="4" name="Slide Number Placeholder 3"/>
          <p:cNvSpPr>
            <a:spLocks noGrp="1"/>
          </p:cNvSpPr>
          <p:nvPr>
            <p:ph type="sldNum" sz="quarter" idx="12"/>
          </p:nvPr>
        </p:nvSpPr>
        <p:spPr/>
        <p:txBody>
          <a:bodyPr/>
          <a:lstStyle/>
          <a:p>
            <a:fld id="{BFDCA1C4-9514-7B4F-976F-D92F7E296653}" type="slidenum">
              <a:rPr lang="fr-FR" smtClean="0"/>
              <a:pPr/>
              <a:t>3</a:t>
            </a:fld>
            <a:endParaRPr lang="fr-FR"/>
          </a:p>
        </p:txBody>
      </p:sp>
      <p:sp>
        <p:nvSpPr>
          <p:cNvPr id="5" name="Footer Placeholder 4"/>
          <p:cNvSpPr>
            <a:spLocks noGrp="1"/>
          </p:cNvSpPr>
          <p:nvPr>
            <p:ph type="ftr" sz="quarter" idx="11"/>
          </p:nvPr>
        </p:nvSpPr>
        <p:spPr/>
        <p:txBody>
          <a:bodyPr/>
          <a:lstStyle/>
          <a:p>
            <a:pPr algn="ctr"/>
            <a:r>
              <a:rPr lang="es-ES" smtClean="0"/>
              <a:t>Susana Izquierdo Bermudez</a:t>
            </a:r>
            <a:endParaRPr lang="en-GB" dirty="0"/>
          </a:p>
        </p:txBody>
      </p:sp>
    </p:spTree>
    <p:extLst>
      <p:ext uri="{BB962C8B-B14F-4D97-AF65-F5344CB8AC3E}">
        <p14:creationId xmlns:p14="http://schemas.microsoft.com/office/powerpoint/2010/main" val="42776607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Detection</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30</a:t>
            </a:fld>
            <a:endParaRPr lang="fr-FR"/>
          </a:p>
        </p:txBody>
      </p:sp>
      <p:sp>
        <p:nvSpPr>
          <p:cNvPr id="5" name="Footer Placeholder 4"/>
          <p:cNvSpPr>
            <a:spLocks noGrp="1"/>
          </p:cNvSpPr>
          <p:nvPr>
            <p:ph type="ftr" sz="quarter" idx="11"/>
          </p:nvPr>
        </p:nvSpPr>
        <p:spPr/>
        <p:txBody>
          <a:bodyPr/>
          <a:lstStyle/>
          <a:p>
            <a:pPr algn="ctr"/>
            <a:r>
              <a:rPr lang="es-ES" smtClean="0"/>
              <a:t>Susana Izquierdo Bermudez</a:t>
            </a:r>
            <a:endParaRPr lang="en-GB" dirty="0"/>
          </a:p>
        </p:txBody>
      </p:sp>
      <p:pic>
        <p:nvPicPr>
          <p:cNvPr id="6" name="picture"/>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12775" y="2154911"/>
            <a:ext cx="7918450" cy="3035541"/>
          </a:xfrm>
          <a:prstGeom prst="rect">
            <a:avLst/>
          </a:prstGeom>
        </p:spPr>
      </p:pic>
      <p:sp>
        <p:nvSpPr>
          <p:cNvPr id="7" name="Rectangle 6"/>
          <p:cNvSpPr/>
          <p:nvPr/>
        </p:nvSpPr>
        <p:spPr>
          <a:xfrm>
            <a:off x="678396" y="1398495"/>
            <a:ext cx="7787208" cy="646331"/>
          </a:xfrm>
          <a:prstGeom prst="rect">
            <a:avLst/>
          </a:prstGeom>
        </p:spPr>
        <p:txBody>
          <a:bodyPr wrap="square">
            <a:spAutoFit/>
          </a:bodyPr>
          <a:lstStyle/>
          <a:p>
            <a:pPr algn="ctr"/>
            <a:r>
              <a:rPr lang="en-GB" i="1" kern="1400" dirty="0">
                <a:latin typeface="Calibri" panose="020F0502020204030204" pitchFamily="34" charset="0"/>
                <a:ea typeface="Times New Roman" panose="02020603050405020304" pitchFamily="18" charset="0"/>
                <a:cs typeface="Times New Roman" panose="02020603050405020304" pitchFamily="18" charset="0"/>
              </a:rPr>
              <a:t>Time required to reach the 100 mV detection threshold during training as compared to the THEA model for a quench happening in the pole turn.</a:t>
            </a:r>
            <a:endParaRPr lang="en-GB" i="1" dirty="0"/>
          </a:p>
        </p:txBody>
      </p:sp>
    </p:spTree>
    <p:extLst>
      <p:ext uri="{BB962C8B-B14F-4D97-AF65-F5344CB8AC3E}">
        <p14:creationId xmlns:p14="http://schemas.microsoft.com/office/powerpoint/2010/main" val="37406463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Failure case analysis 11 T</a:t>
            </a:r>
            <a:endParaRPr lang="en-GB" dirty="0"/>
          </a:p>
        </p:txBody>
      </p:sp>
      <p:sp>
        <p:nvSpPr>
          <p:cNvPr id="4" name="Footer Placeholder 3"/>
          <p:cNvSpPr>
            <a:spLocks noGrp="1"/>
          </p:cNvSpPr>
          <p:nvPr>
            <p:ph type="ftr" sz="quarter" idx="11"/>
          </p:nvPr>
        </p:nvSpPr>
        <p:spPr/>
        <p:txBody>
          <a:bodyPr/>
          <a:lstStyle/>
          <a:p>
            <a:r>
              <a:rPr lang="en-GB" dirty="0" err="1"/>
              <a:t>HiLumi</a:t>
            </a:r>
            <a:r>
              <a:rPr lang="en-GB" dirty="0"/>
              <a:t> Collaboration Meeting, Paris 2016</a:t>
            </a:r>
          </a:p>
        </p:txBody>
      </p:sp>
      <p:sp>
        <p:nvSpPr>
          <p:cNvPr id="5" name="Slide Number Placeholder 4"/>
          <p:cNvSpPr>
            <a:spLocks noGrp="1"/>
          </p:cNvSpPr>
          <p:nvPr>
            <p:ph type="sldNum" sz="quarter" idx="12"/>
          </p:nvPr>
        </p:nvSpPr>
        <p:spPr/>
        <p:txBody>
          <a:bodyPr/>
          <a:lstStyle/>
          <a:p>
            <a:fld id="{BFDCA1C4-9514-7B4F-976F-D92F7E296653}" type="slidenum">
              <a:rPr lang="fr-FR" smtClean="0"/>
              <a:pPr/>
              <a:t>31</a:t>
            </a:fld>
            <a:endParaRPr lang="fr-FR"/>
          </a:p>
        </p:txBody>
      </p:sp>
      <p:graphicFrame>
        <p:nvGraphicFramePr>
          <p:cNvPr id="6" name="Table 5"/>
          <p:cNvGraphicFramePr>
            <a:graphicFrameLocks noGrp="1"/>
          </p:cNvGraphicFramePr>
          <p:nvPr>
            <p:extLst>
              <p:ext uri="{D42A27DB-BD31-4B8C-83A1-F6EECF244321}">
                <p14:modId xmlns:p14="http://schemas.microsoft.com/office/powerpoint/2010/main" val="1619282612"/>
              </p:ext>
            </p:extLst>
          </p:nvPr>
        </p:nvGraphicFramePr>
        <p:xfrm>
          <a:off x="226073" y="1174567"/>
          <a:ext cx="8647453" cy="4946910"/>
        </p:xfrm>
        <a:graphic>
          <a:graphicData uri="http://schemas.openxmlformats.org/drawingml/2006/table">
            <a:tbl>
              <a:tblPr/>
              <a:tblGrid>
                <a:gridCol w="2202749">
                  <a:extLst>
                    <a:ext uri="{9D8B030D-6E8A-4147-A177-3AD203B41FA5}">
                      <a16:colId xmlns:a16="http://schemas.microsoft.com/office/drawing/2014/main" val="20000"/>
                    </a:ext>
                  </a:extLst>
                </a:gridCol>
                <a:gridCol w="1868292">
                  <a:extLst>
                    <a:ext uri="{9D8B030D-6E8A-4147-A177-3AD203B41FA5}">
                      <a16:colId xmlns:a16="http://schemas.microsoft.com/office/drawing/2014/main" val="20001"/>
                    </a:ext>
                  </a:extLst>
                </a:gridCol>
                <a:gridCol w="2353997">
                  <a:extLst>
                    <a:ext uri="{9D8B030D-6E8A-4147-A177-3AD203B41FA5}">
                      <a16:colId xmlns:a16="http://schemas.microsoft.com/office/drawing/2014/main" val="20002"/>
                    </a:ext>
                  </a:extLst>
                </a:gridCol>
                <a:gridCol w="1404672">
                  <a:extLst>
                    <a:ext uri="{9D8B030D-6E8A-4147-A177-3AD203B41FA5}">
                      <a16:colId xmlns:a16="http://schemas.microsoft.com/office/drawing/2014/main" val="20003"/>
                    </a:ext>
                  </a:extLst>
                </a:gridCol>
                <a:gridCol w="817743">
                  <a:extLst>
                    <a:ext uri="{9D8B030D-6E8A-4147-A177-3AD203B41FA5}">
                      <a16:colId xmlns:a16="http://schemas.microsoft.com/office/drawing/2014/main" val="20004"/>
                    </a:ext>
                  </a:extLst>
                </a:gridCol>
              </a:tblGrid>
              <a:tr h="182290">
                <a:tc>
                  <a:txBody>
                    <a:bodyPr/>
                    <a:lstStyle/>
                    <a:p>
                      <a:pPr algn="l" rtl="0" fontAlgn="ctr"/>
                      <a:r>
                        <a:rPr lang="en-GB" sz="1600" b="1" i="0" u="none" strike="noStrike" dirty="0">
                          <a:solidFill>
                            <a:srgbClr val="000000"/>
                          </a:solidFill>
                          <a:effectLst/>
                          <a:latin typeface="Times New Roman" panose="02020603050405020304" pitchFamily="18" charset="0"/>
                        </a:rPr>
                        <a:t> </a:t>
                      </a:r>
                    </a:p>
                  </a:txBody>
                  <a:tcPr marL="7011" marR="7011" marT="701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600" b="1" i="0" u="none" strike="noStrike" dirty="0">
                          <a:solidFill>
                            <a:srgbClr val="000000"/>
                          </a:solidFill>
                          <a:effectLst/>
                          <a:latin typeface="Times New Roman" panose="02020603050405020304" pitchFamily="18" charset="0"/>
                        </a:rPr>
                        <a:t> </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600" b="1" i="0" u="none" strike="noStrike" dirty="0" smtClean="0">
                          <a:solidFill>
                            <a:srgbClr val="000000"/>
                          </a:solidFill>
                          <a:effectLst/>
                          <a:latin typeface="Times New Roman" panose="02020603050405020304" pitchFamily="18" charset="0"/>
                        </a:rPr>
                        <a:t>Peak voltage</a:t>
                      </a:r>
                    </a:p>
                    <a:p>
                      <a:pPr algn="ctr" rtl="0" fontAlgn="ctr"/>
                      <a:r>
                        <a:rPr lang="en-GB" sz="1600" b="1" i="0" u="none" strike="noStrike" dirty="0" smtClean="0">
                          <a:solidFill>
                            <a:srgbClr val="000000"/>
                          </a:solidFill>
                          <a:effectLst/>
                          <a:latin typeface="Times New Roman" panose="02020603050405020304" pitchFamily="18" charset="0"/>
                        </a:rPr>
                        <a:t>to </a:t>
                      </a:r>
                      <a:r>
                        <a:rPr lang="en-GB" sz="1600" b="1" i="0" u="none" strike="noStrike" dirty="0">
                          <a:solidFill>
                            <a:srgbClr val="000000"/>
                          </a:solidFill>
                          <a:effectLst/>
                          <a:latin typeface="Times New Roman" panose="02020603050405020304" pitchFamily="18" charset="0"/>
                        </a:rPr>
                        <a:t>ground(V)</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600" b="1" i="0" u="none" strike="noStrike" dirty="0" smtClean="0">
                          <a:solidFill>
                            <a:srgbClr val="000000"/>
                          </a:solidFill>
                          <a:effectLst/>
                          <a:latin typeface="Times New Roman" panose="02020603050405020304" pitchFamily="18" charset="0"/>
                        </a:rPr>
                        <a:t>Peak turn to </a:t>
                      </a:r>
                    </a:p>
                    <a:p>
                      <a:pPr algn="ctr" rtl="0" fontAlgn="ctr"/>
                      <a:r>
                        <a:rPr lang="en-GB" sz="1600" b="1" i="0" u="none" strike="noStrike" dirty="0" smtClean="0">
                          <a:solidFill>
                            <a:srgbClr val="000000"/>
                          </a:solidFill>
                          <a:effectLst/>
                          <a:latin typeface="Times New Roman" panose="02020603050405020304" pitchFamily="18" charset="0"/>
                        </a:rPr>
                        <a:t>turn voltage(V</a:t>
                      </a:r>
                      <a:r>
                        <a:rPr lang="en-GB" sz="1600" b="1" i="0" u="none" strike="noStrike" dirty="0">
                          <a:solidFill>
                            <a:srgbClr val="000000"/>
                          </a:solidFill>
                          <a:effectLst/>
                          <a:latin typeface="Times New Roman" panose="02020603050405020304" pitchFamily="18" charset="0"/>
                        </a:rPr>
                        <a: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600" b="1" i="0" u="none" strike="noStrike" dirty="0" err="1">
                          <a:solidFill>
                            <a:srgbClr val="000000"/>
                          </a:solidFill>
                          <a:effectLst/>
                          <a:latin typeface="Times New Roman" panose="02020603050405020304" pitchFamily="18" charset="0"/>
                        </a:rPr>
                        <a:t>T</a:t>
                      </a:r>
                      <a:r>
                        <a:rPr lang="en-GB" sz="1600" b="1" i="0" u="none" strike="noStrike" baseline="-25000" dirty="0" err="1">
                          <a:solidFill>
                            <a:srgbClr val="000000"/>
                          </a:solidFill>
                          <a:effectLst/>
                          <a:latin typeface="Times New Roman" panose="02020603050405020304" pitchFamily="18" charset="0"/>
                        </a:rPr>
                        <a:t>max</a:t>
                      </a:r>
                      <a:r>
                        <a:rPr lang="en-GB" sz="1600" b="1" i="0" u="none" strike="noStrike" dirty="0">
                          <a:solidFill>
                            <a:srgbClr val="000000"/>
                          </a:solidFill>
                          <a:effectLst/>
                          <a:latin typeface="Times New Roman" panose="02020603050405020304" pitchFamily="18" charset="0"/>
                        </a:rPr>
                        <a:t>(K)</a:t>
                      </a: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75279">
                <a:tc rowSpan="3">
                  <a:txBody>
                    <a:bodyPr/>
                    <a:lstStyle/>
                    <a:p>
                      <a:pPr algn="ctr" rtl="0" fontAlgn="ctr"/>
                      <a:r>
                        <a:rPr lang="en-GB" sz="1600" b="1" i="0" u="none" strike="noStrike" dirty="0">
                          <a:solidFill>
                            <a:srgbClr val="000000"/>
                          </a:solidFill>
                          <a:effectLst/>
                          <a:latin typeface="Times New Roman" panose="02020603050405020304" pitchFamily="18" charset="0"/>
                        </a:rPr>
                        <a:t>Nominal</a:t>
                      </a:r>
                    </a:p>
                  </a:txBody>
                  <a:tcPr marL="7011" marR="7011" marT="701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GB" sz="1600" b="1" i="0" u="none" strike="noStrike" dirty="0">
                          <a:solidFill>
                            <a:srgbClr val="000000"/>
                          </a:solidFill>
                          <a:effectLst/>
                          <a:latin typeface="Times New Roman" panose="02020603050405020304" pitchFamily="18" charset="0"/>
                        </a:rPr>
                        <a:t>ROXIE </a:t>
                      </a:r>
                      <a:endParaRPr lang="en-GB" sz="1600" b="1" i="0" u="none" strike="noStrike" dirty="0" smtClean="0">
                        <a:solidFill>
                          <a:srgbClr val="000000"/>
                        </a:solidFill>
                        <a:effectLst/>
                        <a:latin typeface="Times New Roman" panose="02020603050405020304" pitchFamily="18" charset="0"/>
                      </a:endParaRPr>
                    </a:p>
                    <a:p>
                      <a:pPr algn="l" rtl="0" fontAlgn="ctr"/>
                      <a:r>
                        <a:rPr lang="en-GB" sz="1600" b="1" i="0" u="none" strike="noStrike" dirty="0" smtClean="0">
                          <a:solidFill>
                            <a:srgbClr val="000000"/>
                          </a:solidFill>
                          <a:effectLst/>
                          <a:latin typeface="Times New Roman" panose="02020603050405020304" pitchFamily="18" charset="0"/>
                        </a:rPr>
                        <a:t>(</a:t>
                      </a:r>
                      <a:r>
                        <a:rPr lang="en-GB" sz="1600" b="1" i="0" u="none" strike="noStrike" dirty="0">
                          <a:solidFill>
                            <a:srgbClr val="000000"/>
                          </a:solidFill>
                          <a:effectLst/>
                          <a:latin typeface="Times New Roman" panose="02020603050405020304" pitchFamily="18" charset="0"/>
                        </a:rPr>
                        <a:t>1x11 T magnet)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600" b="0" i="0" u="none" strike="noStrike" dirty="0" smtClean="0">
                          <a:solidFill>
                            <a:srgbClr val="000000"/>
                          </a:solidFill>
                          <a:effectLst/>
                          <a:latin typeface="Times New Roman" panose="02020603050405020304" pitchFamily="18" charset="0"/>
                        </a:rPr>
                        <a:t>352</a:t>
                      </a:r>
                      <a:r>
                        <a:rPr lang="en-GB" sz="1600" b="0" i="0" u="none" strike="noStrike" baseline="0" dirty="0" smtClean="0">
                          <a:solidFill>
                            <a:srgbClr val="000000"/>
                          </a:solidFill>
                          <a:effectLst/>
                          <a:latin typeface="Times New Roman" panose="02020603050405020304" pitchFamily="18" charset="0"/>
                        </a:rPr>
                        <a:t>(without quench back)</a:t>
                      </a:r>
                      <a:endParaRPr lang="en-GB" sz="1600" b="0" i="0" u="none" strike="noStrike" dirty="0" smtClean="0">
                        <a:solidFill>
                          <a:srgbClr val="000000"/>
                        </a:solidFill>
                        <a:effectLst/>
                        <a:latin typeface="Times New Roman" panose="02020603050405020304" pitchFamily="18" charset="0"/>
                      </a:endParaRP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78</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318</a:t>
                      </a: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75279">
                <a:tc vMerge="1">
                  <a:txBody>
                    <a:bodyPr/>
                    <a:lstStyle/>
                    <a:p>
                      <a:endParaRPr lang="en-GB"/>
                    </a:p>
                  </a:txBody>
                  <a:tcPr/>
                </a:tc>
                <a:tc>
                  <a:txBody>
                    <a:bodyPr/>
                    <a:lstStyle/>
                    <a:p>
                      <a:pPr algn="l" rtl="0" fontAlgn="ctr"/>
                      <a:r>
                        <a:rPr lang="en-GB" sz="1600" b="1" i="0" u="none" strike="noStrike" dirty="0">
                          <a:solidFill>
                            <a:srgbClr val="000000"/>
                          </a:solidFill>
                          <a:effectLst/>
                          <a:latin typeface="Times New Roman" panose="02020603050405020304" pitchFamily="18" charset="0"/>
                        </a:rPr>
                        <a:t>TALES </a:t>
                      </a:r>
                      <a:endParaRPr lang="en-GB" sz="1600" b="1" i="0" u="none" strike="noStrike" dirty="0" smtClean="0">
                        <a:solidFill>
                          <a:srgbClr val="000000"/>
                        </a:solidFill>
                        <a:effectLst/>
                        <a:latin typeface="Times New Roman" panose="02020603050405020304" pitchFamily="18" charset="0"/>
                      </a:endParaRPr>
                    </a:p>
                    <a:p>
                      <a:pPr algn="l" rtl="0" fontAlgn="ctr"/>
                      <a:r>
                        <a:rPr lang="en-GB" sz="1600" b="1" i="0" u="none" strike="noStrike" dirty="0" smtClean="0">
                          <a:solidFill>
                            <a:srgbClr val="000000"/>
                          </a:solidFill>
                          <a:effectLst/>
                          <a:latin typeface="Times New Roman" panose="02020603050405020304" pitchFamily="18" charset="0"/>
                        </a:rPr>
                        <a:t>(</a:t>
                      </a:r>
                      <a:r>
                        <a:rPr lang="en-GB" sz="1600" b="1" i="0" u="none" strike="noStrike" dirty="0">
                          <a:solidFill>
                            <a:srgbClr val="000000"/>
                          </a:solidFill>
                          <a:effectLst/>
                          <a:latin typeface="Times New Roman" panose="02020603050405020304" pitchFamily="18" charset="0"/>
                        </a:rPr>
                        <a:t>1x11 T magnet)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600" b="0" i="0" u="none" strike="noStrike" dirty="0" smtClean="0">
                          <a:solidFill>
                            <a:srgbClr val="000000"/>
                          </a:solidFill>
                          <a:effectLst/>
                          <a:latin typeface="Times New Roman" panose="02020603050405020304" pitchFamily="18" charset="0"/>
                        </a:rPr>
                        <a:t>260(with</a:t>
                      </a:r>
                      <a:r>
                        <a:rPr lang="en-GB" sz="1600" b="0" i="0" u="none" strike="noStrike" baseline="0" dirty="0" smtClean="0">
                          <a:solidFill>
                            <a:srgbClr val="000000"/>
                          </a:solidFill>
                          <a:effectLst/>
                          <a:latin typeface="Times New Roman" panose="02020603050405020304" pitchFamily="18" charset="0"/>
                        </a:rPr>
                        <a:t> quench back)</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75</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325</a:t>
                      </a: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82290">
                <a:tc vMerge="1">
                  <a:txBody>
                    <a:bodyPr/>
                    <a:lstStyle/>
                    <a:p>
                      <a:endParaRPr lang="en-GB"/>
                    </a:p>
                  </a:txBody>
                  <a:tcPr/>
                </a:tc>
                <a:tc>
                  <a:txBody>
                    <a:bodyPr/>
                    <a:lstStyle/>
                    <a:p>
                      <a:pPr algn="l" rtl="0" fontAlgn="ctr"/>
                      <a:r>
                        <a:rPr lang="en-GB" sz="1600" b="1" i="0" u="none" strike="noStrike" dirty="0">
                          <a:solidFill>
                            <a:srgbClr val="000000"/>
                          </a:solidFill>
                          <a:effectLst/>
                          <a:latin typeface="Times New Roman" panose="02020603050405020304" pitchFamily="18" charset="0"/>
                        </a:rPr>
                        <a:t>TALES </a:t>
                      </a:r>
                      <a:endParaRPr lang="en-GB" sz="1600" b="1" i="0" u="none" strike="noStrike" dirty="0" smtClean="0">
                        <a:solidFill>
                          <a:srgbClr val="000000"/>
                        </a:solidFill>
                        <a:effectLst/>
                        <a:latin typeface="Times New Roman" panose="02020603050405020304" pitchFamily="18" charset="0"/>
                      </a:endParaRPr>
                    </a:p>
                    <a:p>
                      <a:pPr algn="l" rtl="0" fontAlgn="ctr"/>
                      <a:r>
                        <a:rPr lang="en-GB" sz="1600" b="1" i="0" u="none" strike="noStrike" dirty="0" smtClean="0">
                          <a:solidFill>
                            <a:srgbClr val="000000"/>
                          </a:solidFill>
                          <a:effectLst/>
                          <a:latin typeface="Times New Roman" panose="02020603050405020304" pitchFamily="18" charset="0"/>
                        </a:rPr>
                        <a:t>(</a:t>
                      </a:r>
                      <a:r>
                        <a:rPr lang="en-GB" sz="1600" b="1" i="0" u="none" strike="noStrike" dirty="0">
                          <a:solidFill>
                            <a:srgbClr val="000000"/>
                          </a:solidFill>
                          <a:effectLst/>
                          <a:latin typeface="Times New Roman" panose="02020603050405020304" pitchFamily="18" charset="0"/>
                        </a:rPr>
                        <a:t>2x11 T magnet)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600" b="0" i="0" u="none" strike="noStrike" dirty="0" smtClean="0">
                          <a:solidFill>
                            <a:srgbClr val="000000"/>
                          </a:solidFill>
                          <a:effectLst/>
                          <a:latin typeface="Times New Roman" panose="02020603050405020304" pitchFamily="18" charset="0"/>
                        </a:rPr>
                        <a:t>260(with</a:t>
                      </a:r>
                      <a:r>
                        <a:rPr lang="en-GB" sz="1600" b="0" i="0" u="none" strike="noStrike" baseline="0" dirty="0" smtClean="0">
                          <a:solidFill>
                            <a:srgbClr val="000000"/>
                          </a:solidFill>
                          <a:effectLst/>
                          <a:latin typeface="Times New Roman" panose="02020603050405020304" pitchFamily="18" charset="0"/>
                        </a:rPr>
                        <a:t> quench back)</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75</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325</a:t>
                      </a: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75279">
                <a:tc rowSpan="3">
                  <a:txBody>
                    <a:bodyPr/>
                    <a:lstStyle/>
                    <a:p>
                      <a:pPr algn="ctr" rtl="0" fontAlgn="ctr"/>
                      <a:r>
                        <a:rPr lang="en-GB" sz="1600" b="1" i="0" u="none" strike="noStrike" dirty="0">
                          <a:solidFill>
                            <a:srgbClr val="000000"/>
                          </a:solidFill>
                          <a:effectLst/>
                          <a:latin typeface="Times New Roman" panose="02020603050405020304" pitchFamily="18" charset="0"/>
                        </a:rPr>
                        <a:t>Worst case scenario heater wiring option </a:t>
                      </a:r>
                      <a:r>
                        <a:rPr lang="en-GB" sz="1600" b="1" i="0" u="none" strike="noStrike" dirty="0" smtClean="0">
                          <a:solidFill>
                            <a:srgbClr val="000000"/>
                          </a:solidFill>
                          <a:effectLst/>
                          <a:latin typeface="Times New Roman" panose="02020603050405020304" pitchFamily="18" charset="0"/>
                        </a:rPr>
                        <a:t>1</a:t>
                      </a:r>
                      <a:endParaRPr lang="en-GB" sz="1600" b="1" i="0" u="none" strike="noStrike" dirty="0">
                        <a:solidFill>
                          <a:srgbClr val="000000"/>
                        </a:solidFill>
                        <a:effectLst/>
                        <a:latin typeface="Times New Roman" panose="02020603050405020304" pitchFamily="18" charset="0"/>
                      </a:endParaRPr>
                    </a:p>
                  </a:txBody>
                  <a:tcPr marL="7011" marR="7011" marT="7011"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GB" sz="1600" b="1" i="0" u="none" strike="noStrike" dirty="0">
                          <a:solidFill>
                            <a:srgbClr val="000000"/>
                          </a:solidFill>
                          <a:effectLst/>
                          <a:latin typeface="Times New Roman" panose="02020603050405020304" pitchFamily="18" charset="0"/>
                        </a:rPr>
                        <a:t>ROXIE </a:t>
                      </a:r>
                      <a:endParaRPr lang="en-GB" sz="1600" b="1" i="0" u="none" strike="noStrike" dirty="0" smtClean="0">
                        <a:solidFill>
                          <a:srgbClr val="000000"/>
                        </a:solidFill>
                        <a:effectLst/>
                        <a:latin typeface="Times New Roman" panose="02020603050405020304" pitchFamily="18" charset="0"/>
                      </a:endParaRPr>
                    </a:p>
                    <a:p>
                      <a:pPr algn="l" rtl="0" fontAlgn="ctr"/>
                      <a:r>
                        <a:rPr lang="en-GB" sz="1600" b="1" i="0" u="none" strike="noStrike" dirty="0" smtClean="0">
                          <a:solidFill>
                            <a:srgbClr val="000000"/>
                          </a:solidFill>
                          <a:effectLst/>
                          <a:latin typeface="Times New Roman" panose="02020603050405020304" pitchFamily="18" charset="0"/>
                        </a:rPr>
                        <a:t>(</a:t>
                      </a:r>
                      <a:r>
                        <a:rPr lang="en-GB" sz="1600" b="1" i="0" u="none" strike="noStrike" dirty="0">
                          <a:solidFill>
                            <a:srgbClr val="000000"/>
                          </a:solidFill>
                          <a:effectLst/>
                          <a:latin typeface="Times New Roman" panose="02020603050405020304" pitchFamily="18" charset="0"/>
                        </a:rPr>
                        <a:t>1x11 T magnet)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GB" sz="1600" b="0" i="0" u="none" strike="noStrike" kern="1200" dirty="0" smtClean="0">
                          <a:solidFill>
                            <a:srgbClr val="000000"/>
                          </a:solidFill>
                          <a:effectLst/>
                          <a:latin typeface="Times New Roman" panose="02020603050405020304" pitchFamily="18" charset="0"/>
                          <a:ea typeface="+mn-ea"/>
                          <a:cs typeface="+mn-cs"/>
                        </a:rPr>
                        <a:t>1001 (with quench back)</a:t>
                      </a:r>
                    </a:p>
                    <a:p>
                      <a:pPr marL="0" marR="0" indent="0" algn="ctr" defTabSz="914400" rtl="0" eaLnBrk="1" fontAlgn="ctr" latinLnBrk="0" hangingPunct="1">
                        <a:lnSpc>
                          <a:spcPct val="100000"/>
                        </a:lnSpc>
                        <a:spcBef>
                          <a:spcPts val="0"/>
                        </a:spcBef>
                        <a:spcAft>
                          <a:spcPts val="0"/>
                        </a:spcAft>
                        <a:buClrTx/>
                        <a:buSzTx/>
                        <a:buFontTx/>
                        <a:buNone/>
                        <a:tabLst/>
                        <a:defRPr/>
                      </a:pPr>
                      <a:r>
                        <a:rPr lang="en-GB" sz="1600" b="0" i="0" u="none" strike="noStrike" dirty="0" smtClean="0">
                          <a:solidFill>
                            <a:srgbClr val="000000"/>
                          </a:solidFill>
                          <a:effectLst/>
                          <a:latin typeface="Times New Roman" panose="02020603050405020304" pitchFamily="18" charset="0"/>
                        </a:rPr>
                        <a:t>1480 </a:t>
                      </a:r>
                      <a:r>
                        <a:rPr lang="en-GB" sz="1600" b="0" i="0" u="none" strike="noStrike" baseline="0" dirty="0" smtClean="0">
                          <a:solidFill>
                            <a:srgbClr val="000000"/>
                          </a:solidFill>
                          <a:effectLst/>
                          <a:latin typeface="Times New Roman" panose="02020603050405020304" pitchFamily="18" charset="0"/>
                        </a:rPr>
                        <a:t>(without quench back)</a:t>
                      </a:r>
                      <a:endParaRPr lang="en-GB" sz="1600" b="0" i="0" u="none" strike="noStrike" dirty="0" smtClean="0">
                        <a:solidFill>
                          <a:srgbClr val="000000"/>
                        </a:solidFill>
                        <a:effectLst/>
                        <a:latin typeface="Times New Roman" panose="02020603050405020304" pitchFamily="18" charset="0"/>
                      </a:endParaRP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dirty="0">
                          <a:solidFill>
                            <a:srgbClr val="000000"/>
                          </a:solidFill>
                          <a:effectLst/>
                          <a:latin typeface="Times New Roman" panose="02020603050405020304" pitchFamily="18" charset="0"/>
                        </a:rPr>
                        <a:t>85</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355</a:t>
                      </a: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75279">
                <a:tc vMerge="1">
                  <a:txBody>
                    <a:bodyPr/>
                    <a:lstStyle/>
                    <a:p>
                      <a:endParaRPr lang="en-GB"/>
                    </a:p>
                  </a:txBody>
                  <a:tcPr/>
                </a:tc>
                <a:tc>
                  <a:txBody>
                    <a:bodyPr/>
                    <a:lstStyle/>
                    <a:p>
                      <a:pPr algn="l" rtl="0" fontAlgn="ctr"/>
                      <a:r>
                        <a:rPr lang="en-GB" sz="1600" b="1" i="0" u="none" strike="noStrike" dirty="0" smtClean="0">
                          <a:solidFill>
                            <a:srgbClr val="000000"/>
                          </a:solidFill>
                          <a:effectLst/>
                          <a:latin typeface="Times New Roman" panose="02020603050405020304" pitchFamily="18" charset="0"/>
                        </a:rPr>
                        <a:t>TALES</a:t>
                      </a:r>
                    </a:p>
                    <a:p>
                      <a:pPr algn="l" rtl="0" fontAlgn="ctr"/>
                      <a:r>
                        <a:rPr lang="en-GB" sz="1600" b="1" i="0" u="none" strike="noStrike" dirty="0" smtClean="0">
                          <a:solidFill>
                            <a:srgbClr val="000000"/>
                          </a:solidFill>
                          <a:effectLst/>
                          <a:latin typeface="Times New Roman" panose="02020603050405020304" pitchFamily="18" charset="0"/>
                        </a:rPr>
                        <a:t> </a:t>
                      </a:r>
                      <a:r>
                        <a:rPr lang="en-GB" sz="1600" b="1" i="0" u="none" strike="noStrike" dirty="0">
                          <a:solidFill>
                            <a:srgbClr val="000000"/>
                          </a:solidFill>
                          <a:effectLst/>
                          <a:latin typeface="Times New Roman" panose="02020603050405020304" pitchFamily="18" charset="0"/>
                        </a:rPr>
                        <a:t>(1x11 T magnet)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kumimoji="0" lang="en-GB" sz="1600" b="0" i="0" u="none" strike="noStrike" kern="1200" dirty="0" smtClean="0">
                          <a:solidFill>
                            <a:srgbClr val="000000"/>
                          </a:solidFill>
                          <a:effectLst/>
                          <a:latin typeface="Times New Roman" panose="02020603050405020304" pitchFamily="18" charset="0"/>
                          <a:ea typeface="+mn-ea"/>
                          <a:cs typeface="+mn-cs"/>
                        </a:rPr>
                        <a:t>860 (with quench back)</a:t>
                      </a:r>
                    </a:p>
                    <a:p>
                      <a:pPr algn="ctr" rtl="0" fontAlgn="ctr"/>
                      <a:r>
                        <a:rPr kumimoji="0" lang="en-GB" sz="1600" b="0" i="0" u="none" strike="noStrike" kern="1200" dirty="0" smtClean="0">
                          <a:solidFill>
                            <a:srgbClr val="000000"/>
                          </a:solidFill>
                          <a:effectLst/>
                          <a:latin typeface="Times New Roman" panose="02020603050405020304" pitchFamily="18" charset="0"/>
                          <a:ea typeface="+mn-ea"/>
                          <a:cs typeface="+mn-cs"/>
                        </a:rPr>
                        <a:t>1500 (without quench back)</a:t>
                      </a:r>
                      <a:endParaRPr kumimoji="0" lang="en-GB" sz="1600" b="0" i="0" u="none" strike="noStrike" kern="1200" dirty="0">
                        <a:solidFill>
                          <a:srgbClr val="000000"/>
                        </a:solidFill>
                        <a:effectLst/>
                        <a:latin typeface="Times New Roman" panose="02020603050405020304" pitchFamily="18" charset="0"/>
                        <a:ea typeface="+mn-ea"/>
                        <a:cs typeface="+mn-cs"/>
                      </a:endParaRP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kumimoji="0" lang="en-GB" sz="1600" b="0" i="0" u="none" strike="noStrike" kern="1200" dirty="0">
                          <a:solidFill>
                            <a:srgbClr val="000000"/>
                          </a:solidFill>
                          <a:effectLst/>
                          <a:latin typeface="Times New Roman" panose="02020603050405020304" pitchFamily="18" charset="0"/>
                          <a:ea typeface="+mn-ea"/>
                          <a:cs typeface="+mn-cs"/>
                        </a:rPr>
                        <a:t> </a:t>
                      </a:r>
                      <a:r>
                        <a:rPr kumimoji="0" lang="en-GB" sz="1600" b="0" i="0" u="none" strike="noStrike" kern="1200" dirty="0" smtClean="0">
                          <a:solidFill>
                            <a:srgbClr val="000000"/>
                          </a:solidFill>
                          <a:effectLst/>
                          <a:latin typeface="Times New Roman" panose="02020603050405020304" pitchFamily="18" charset="0"/>
                          <a:ea typeface="+mn-ea"/>
                          <a:cs typeface="+mn-cs"/>
                        </a:rPr>
                        <a:t>90</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355</a:t>
                      </a: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82290">
                <a:tc vMerge="1">
                  <a:txBody>
                    <a:bodyPr/>
                    <a:lstStyle/>
                    <a:p>
                      <a:endParaRPr lang="en-GB"/>
                    </a:p>
                  </a:txBody>
                  <a:tcPr/>
                </a:tc>
                <a:tc>
                  <a:txBody>
                    <a:bodyPr/>
                    <a:lstStyle/>
                    <a:p>
                      <a:pPr algn="l" rtl="0" fontAlgn="ctr"/>
                      <a:r>
                        <a:rPr lang="en-GB" sz="1600" b="1" i="0" u="none" strike="noStrike" dirty="0">
                          <a:solidFill>
                            <a:srgbClr val="000000"/>
                          </a:solidFill>
                          <a:effectLst/>
                          <a:latin typeface="Times New Roman" panose="02020603050405020304" pitchFamily="18" charset="0"/>
                        </a:rPr>
                        <a:t>TALES </a:t>
                      </a:r>
                      <a:endParaRPr lang="en-GB" sz="1600" b="1" i="0" u="none" strike="noStrike" dirty="0" smtClean="0">
                        <a:solidFill>
                          <a:srgbClr val="000000"/>
                        </a:solidFill>
                        <a:effectLst/>
                        <a:latin typeface="Times New Roman" panose="02020603050405020304" pitchFamily="18" charset="0"/>
                      </a:endParaRPr>
                    </a:p>
                    <a:p>
                      <a:pPr algn="l" rtl="0" fontAlgn="ctr"/>
                      <a:r>
                        <a:rPr lang="en-GB" sz="1600" b="1" i="0" u="none" strike="noStrike" dirty="0" smtClean="0">
                          <a:solidFill>
                            <a:srgbClr val="000000"/>
                          </a:solidFill>
                          <a:effectLst/>
                          <a:latin typeface="Times New Roman" panose="02020603050405020304" pitchFamily="18" charset="0"/>
                        </a:rPr>
                        <a:t>(</a:t>
                      </a:r>
                      <a:r>
                        <a:rPr lang="en-GB" sz="1600" b="1" i="0" u="none" strike="noStrike" dirty="0">
                          <a:solidFill>
                            <a:srgbClr val="000000"/>
                          </a:solidFill>
                          <a:effectLst/>
                          <a:latin typeface="Times New Roman" panose="02020603050405020304" pitchFamily="18" charset="0"/>
                        </a:rPr>
                        <a:t>2x11 T magnet)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600" b="1" i="0" u="none" strike="noStrike" dirty="0" smtClean="0">
                          <a:solidFill>
                            <a:srgbClr val="FF0000"/>
                          </a:solidFill>
                          <a:effectLst/>
                          <a:latin typeface="Times New Roman" panose="02020603050405020304" pitchFamily="18" charset="0"/>
                        </a:rPr>
                        <a:t>950(with</a:t>
                      </a:r>
                      <a:r>
                        <a:rPr lang="en-GB" sz="1600" b="1" i="0" u="none" strike="noStrike" baseline="0" dirty="0" smtClean="0">
                          <a:solidFill>
                            <a:srgbClr val="FF0000"/>
                          </a:solidFill>
                          <a:effectLst/>
                          <a:latin typeface="Times New Roman" panose="02020603050405020304" pitchFamily="18" charset="0"/>
                        </a:rPr>
                        <a:t> quench back)</a:t>
                      </a:r>
                    </a:p>
                    <a:p>
                      <a:pPr marL="0" marR="0" indent="0" algn="ctr" defTabSz="914400" rtl="0" eaLnBrk="1" fontAlgn="ctr" latinLnBrk="0" hangingPunct="1">
                        <a:lnSpc>
                          <a:spcPct val="100000"/>
                        </a:lnSpc>
                        <a:spcBef>
                          <a:spcPts val="0"/>
                        </a:spcBef>
                        <a:spcAft>
                          <a:spcPts val="0"/>
                        </a:spcAft>
                        <a:buClrTx/>
                        <a:buSzTx/>
                        <a:buFontTx/>
                        <a:buNone/>
                        <a:tabLst/>
                        <a:defRPr/>
                      </a:pPr>
                      <a:r>
                        <a:rPr lang="en-GB" sz="1600" b="0" i="0" u="none" strike="noStrike" dirty="0" smtClean="0">
                          <a:solidFill>
                            <a:srgbClr val="000000"/>
                          </a:solidFill>
                          <a:effectLst/>
                          <a:latin typeface="Times New Roman" panose="02020603050405020304" pitchFamily="18" charset="0"/>
                        </a:rPr>
                        <a:t>1570 </a:t>
                      </a:r>
                      <a:r>
                        <a:rPr kumimoji="0" lang="en-GB" sz="1600" b="0" i="0" u="none" strike="noStrike" kern="1200" dirty="0" smtClean="0">
                          <a:solidFill>
                            <a:srgbClr val="000000"/>
                          </a:solidFill>
                          <a:effectLst/>
                          <a:latin typeface="Times New Roman" panose="02020603050405020304" pitchFamily="18" charset="0"/>
                          <a:ea typeface="+mn-ea"/>
                          <a:cs typeface="+mn-cs"/>
                        </a:rPr>
                        <a:t>(without quench back)</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panose="020F0502020204030204" pitchFamily="34" charset="0"/>
                        </a:rPr>
                        <a:t> </a:t>
                      </a:r>
                      <a:r>
                        <a:rPr kumimoji="0" lang="en-GB" sz="1600" b="0" i="0" u="none" strike="noStrike" kern="1200" dirty="0" smtClean="0">
                          <a:solidFill>
                            <a:srgbClr val="000000"/>
                          </a:solidFill>
                          <a:effectLst/>
                          <a:latin typeface="Times New Roman" panose="02020603050405020304" pitchFamily="18" charset="0"/>
                          <a:ea typeface="+mn-ea"/>
                          <a:cs typeface="+mn-cs"/>
                        </a:rPr>
                        <a:t>90</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600" b="1" i="0" u="none" strike="noStrike" dirty="0">
                          <a:solidFill>
                            <a:srgbClr val="FF0000"/>
                          </a:solidFill>
                          <a:effectLst/>
                          <a:latin typeface="Times New Roman" panose="02020603050405020304" pitchFamily="18" charset="0"/>
                        </a:rPr>
                        <a:t>339</a:t>
                      </a: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75279">
                <a:tc rowSpan="3">
                  <a:txBody>
                    <a:bodyPr/>
                    <a:lstStyle/>
                    <a:p>
                      <a:pPr algn="ctr" rtl="0" fontAlgn="ctr"/>
                      <a:r>
                        <a:rPr lang="en-GB" sz="1600" b="1" i="0" u="none" strike="noStrike" dirty="0">
                          <a:solidFill>
                            <a:srgbClr val="000000"/>
                          </a:solidFill>
                          <a:effectLst/>
                          <a:latin typeface="Times New Roman" panose="02020603050405020304" pitchFamily="18" charset="0"/>
                        </a:rPr>
                        <a:t>Worst case scenario heater wiring option 2</a:t>
                      </a:r>
                    </a:p>
                  </a:txBody>
                  <a:tcPr marL="7011" marR="7011" marT="7011"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GB" sz="1600" b="1" i="0" u="none" strike="noStrike" dirty="0" smtClean="0">
                          <a:solidFill>
                            <a:srgbClr val="000000"/>
                          </a:solidFill>
                          <a:effectLst/>
                          <a:latin typeface="Times New Roman" panose="02020603050405020304" pitchFamily="18" charset="0"/>
                        </a:rPr>
                        <a:t>ROXIE</a:t>
                      </a:r>
                    </a:p>
                    <a:p>
                      <a:pPr algn="l" rtl="0" fontAlgn="ctr"/>
                      <a:r>
                        <a:rPr lang="en-GB" sz="1600" b="1" i="0" u="none" strike="noStrike" dirty="0" smtClean="0">
                          <a:solidFill>
                            <a:srgbClr val="000000"/>
                          </a:solidFill>
                          <a:effectLst/>
                          <a:latin typeface="Times New Roman" panose="02020603050405020304" pitchFamily="18" charset="0"/>
                        </a:rPr>
                        <a:t> </a:t>
                      </a:r>
                      <a:r>
                        <a:rPr lang="en-GB" sz="1600" b="1" i="0" u="none" strike="noStrike" dirty="0">
                          <a:solidFill>
                            <a:srgbClr val="000000"/>
                          </a:solidFill>
                          <a:effectLst/>
                          <a:latin typeface="Times New Roman" panose="02020603050405020304" pitchFamily="18" charset="0"/>
                        </a:rPr>
                        <a:t>(1x11 T magnet)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600" b="0" i="0" u="none" strike="noStrike" dirty="0" smtClean="0">
                          <a:solidFill>
                            <a:srgbClr val="000000"/>
                          </a:solidFill>
                          <a:effectLst/>
                          <a:latin typeface="Times New Roman" panose="02020603050405020304" pitchFamily="18" charset="0"/>
                        </a:rPr>
                        <a:t>701 </a:t>
                      </a:r>
                      <a:r>
                        <a:rPr lang="en-GB" sz="1600" b="0" i="0" u="none" strike="noStrike" baseline="0" dirty="0" smtClean="0">
                          <a:solidFill>
                            <a:srgbClr val="000000"/>
                          </a:solidFill>
                          <a:effectLst/>
                          <a:latin typeface="Times New Roman" panose="02020603050405020304" pitchFamily="18" charset="0"/>
                        </a:rPr>
                        <a:t>(without quench back)</a:t>
                      </a:r>
                      <a:endParaRPr lang="en-GB" sz="1600" b="0" i="0" u="none" strike="noStrike" dirty="0" smtClean="0">
                        <a:solidFill>
                          <a:srgbClr val="000000"/>
                        </a:solidFill>
                        <a:effectLst/>
                        <a:latin typeface="Times New Roman" panose="02020603050405020304" pitchFamily="18" charset="0"/>
                      </a:endParaRPr>
                    </a:p>
                    <a:p>
                      <a:pPr marL="0" marR="0" indent="0" algn="ctr" defTabSz="914400" rtl="0" eaLnBrk="1" fontAlgn="ctr" latinLnBrk="0" hangingPunct="1">
                        <a:lnSpc>
                          <a:spcPct val="100000"/>
                        </a:lnSpc>
                        <a:spcBef>
                          <a:spcPts val="0"/>
                        </a:spcBef>
                        <a:spcAft>
                          <a:spcPts val="0"/>
                        </a:spcAft>
                        <a:buClrTx/>
                        <a:buSzTx/>
                        <a:buFontTx/>
                        <a:buNone/>
                        <a:tabLst/>
                        <a:defRPr/>
                      </a:pPr>
                      <a:r>
                        <a:rPr lang="en-GB" sz="1600" b="0" i="0" u="none" strike="noStrike" dirty="0" smtClean="0">
                          <a:solidFill>
                            <a:srgbClr val="000000"/>
                          </a:solidFill>
                          <a:effectLst/>
                          <a:latin typeface="Times New Roman" panose="02020603050405020304" pitchFamily="18" charset="0"/>
                        </a:rPr>
                        <a:t>1060 </a:t>
                      </a:r>
                      <a:r>
                        <a:rPr lang="en-GB" sz="1600" b="0" i="0" u="none" strike="noStrike" baseline="0" dirty="0" smtClean="0">
                          <a:solidFill>
                            <a:srgbClr val="000000"/>
                          </a:solidFill>
                          <a:effectLst/>
                          <a:latin typeface="Times New Roman" panose="02020603050405020304" pitchFamily="18" charset="0"/>
                        </a:rPr>
                        <a:t>(without quench back)</a:t>
                      </a:r>
                      <a:endParaRPr lang="en-GB" sz="1600" b="0" i="0" u="none" strike="noStrike" dirty="0" smtClean="0">
                        <a:solidFill>
                          <a:srgbClr val="000000"/>
                        </a:solidFill>
                        <a:effectLst/>
                        <a:latin typeface="Times New Roman" panose="02020603050405020304" pitchFamily="18" charset="0"/>
                      </a:endParaRP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kumimoji="0" lang="en-GB" sz="1600" b="0" i="0" u="none" strike="noStrike" kern="1200" dirty="0">
                          <a:solidFill>
                            <a:srgbClr val="000000"/>
                          </a:solidFill>
                          <a:effectLst/>
                          <a:latin typeface="Times New Roman" panose="02020603050405020304" pitchFamily="18" charset="0"/>
                          <a:ea typeface="+mn-ea"/>
                          <a:cs typeface="+mn-cs"/>
                        </a:rPr>
                        <a:t> </a:t>
                      </a:r>
                      <a:r>
                        <a:rPr kumimoji="0" lang="en-GB" sz="1600" b="0" i="0" u="none" strike="noStrike" kern="1200" dirty="0" smtClean="0">
                          <a:solidFill>
                            <a:srgbClr val="000000"/>
                          </a:solidFill>
                          <a:effectLst/>
                          <a:latin typeface="Times New Roman" panose="02020603050405020304" pitchFamily="18" charset="0"/>
                          <a:ea typeface="+mn-ea"/>
                          <a:cs typeface="+mn-cs"/>
                        </a:rPr>
                        <a:t>85</a:t>
                      </a:r>
                      <a:endParaRPr kumimoji="0" lang="en-GB" sz="1600" b="0" i="0" u="none" strike="noStrike" kern="1200" dirty="0">
                        <a:solidFill>
                          <a:srgbClr val="000000"/>
                        </a:solidFill>
                        <a:effectLst/>
                        <a:latin typeface="Times New Roman" panose="02020603050405020304" pitchFamily="18" charset="0"/>
                        <a:ea typeface="+mn-ea"/>
                        <a:cs typeface="+mn-cs"/>
                      </a:endParaRP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355</a:t>
                      </a: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75279">
                <a:tc vMerge="1">
                  <a:txBody>
                    <a:bodyPr/>
                    <a:lstStyle/>
                    <a:p>
                      <a:endParaRPr lang="en-GB"/>
                    </a:p>
                  </a:txBody>
                  <a:tcPr/>
                </a:tc>
                <a:tc>
                  <a:txBody>
                    <a:bodyPr/>
                    <a:lstStyle/>
                    <a:p>
                      <a:pPr algn="l" rtl="0" fontAlgn="ctr"/>
                      <a:r>
                        <a:rPr lang="en-GB" sz="1600" b="1" i="0" u="none" strike="noStrike" dirty="0" smtClean="0">
                          <a:solidFill>
                            <a:srgbClr val="000000"/>
                          </a:solidFill>
                          <a:effectLst/>
                          <a:latin typeface="Times New Roman" panose="02020603050405020304" pitchFamily="18" charset="0"/>
                        </a:rPr>
                        <a:t>TALES</a:t>
                      </a:r>
                    </a:p>
                    <a:p>
                      <a:pPr algn="l" rtl="0" fontAlgn="ctr"/>
                      <a:r>
                        <a:rPr lang="en-GB" sz="1600" b="1" i="0" u="none" strike="noStrike" dirty="0" smtClean="0">
                          <a:solidFill>
                            <a:srgbClr val="000000"/>
                          </a:solidFill>
                          <a:effectLst/>
                          <a:latin typeface="Times New Roman" panose="02020603050405020304" pitchFamily="18" charset="0"/>
                        </a:rPr>
                        <a:t> </a:t>
                      </a:r>
                      <a:r>
                        <a:rPr lang="en-GB" sz="1600" b="1" i="0" u="none" strike="noStrike" dirty="0">
                          <a:solidFill>
                            <a:srgbClr val="000000"/>
                          </a:solidFill>
                          <a:effectLst/>
                          <a:latin typeface="Times New Roman" panose="02020603050405020304" pitchFamily="18" charset="0"/>
                        </a:rPr>
                        <a:t>(1x11 T magnet)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dirty="0" smtClean="0">
                          <a:solidFill>
                            <a:srgbClr val="000000"/>
                          </a:solidFill>
                          <a:effectLst/>
                          <a:latin typeface="Times New Roman" panose="02020603050405020304" pitchFamily="18" charset="0"/>
                        </a:rPr>
                        <a:t>750 (with</a:t>
                      </a:r>
                      <a:r>
                        <a:rPr lang="en-GB" sz="1600" b="0" i="0" u="none" strike="noStrike" baseline="0" dirty="0" smtClean="0">
                          <a:solidFill>
                            <a:srgbClr val="000000"/>
                          </a:solidFill>
                          <a:effectLst/>
                          <a:latin typeface="Times New Roman" panose="02020603050405020304" pitchFamily="18" charset="0"/>
                        </a:rPr>
                        <a:t> quench back</a:t>
                      </a:r>
                      <a:r>
                        <a:rPr lang="en-GB" sz="1600" b="0" i="0" u="none" strike="noStrike" dirty="0" smtClean="0">
                          <a:solidFill>
                            <a:srgbClr val="000000"/>
                          </a:solidFill>
                          <a:effectLst/>
                          <a:latin typeface="Times New Roman" panose="02020603050405020304" pitchFamily="18" charset="0"/>
                        </a:rPr>
                        <a:t>)</a:t>
                      </a:r>
                    </a:p>
                    <a:p>
                      <a:pPr algn="ctr" rtl="0" fontAlgn="ctr"/>
                      <a:r>
                        <a:rPr lang="en-GB" sz="1600" b="0" i="0" u="none" strike="noStrike" dirty="0" smtClean="0">
                          <a:solidFill>
                            <a:srgbClr val="000000"/>
                          </a:solidFill>
                          <a:effectLst/>
                          <a:latin typeface="Times New Roman" panose="02020603050405020304" pitchFamily="18" charset="0"/>
                        </a:rPr>
                        <a:t>1100 (without quench back)</a:t>
                      </a:r>
                      <a:endParaRPr lang="en-GB" sz="1600" b="0" i="0" u="none" strike="noStrike" dirty="0">
                        <a:solidFill>
                          <a:srgbClr val="000000"/>
                        </a:solidFill>
                        <a:effectLst/>
                        <a:latin typeface="Times New Roman" panose="02020603050405020304" pitchFamily="18" charset="0"/>
                      </a:endParaRP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panose="020F0502020204030204" pitchFamily="34" charset="0"/>
                        </a:rPr>
                        <a:t> </a:t>
                      </a:r>
                      <a:r>
                        <a:rPr kumimoji="0" lang="en-GB" sz="1600" b="0" i="0" u="none" strike="noStrike" kern="1200" dirty="0" smtClean="0">
                          <a:solidFill>
                            <a:srgbClr val="000000"/>
                          </a:solidFill>
                          <a:effectLst/>
                          <a:latin typeface="Times New Roman" panose="02020603050405020304" pitchFamily="18" charset="0"/>
                          <a:ea typeface="+mn-ea"/>
                          <a:cs typeface="+mn-cs"/>
                        </a:rPr>
                        <a:t>85</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dirty="0">
                          <a:solidFill>
                            <a:srgbClr val="000000"/>
                          </a:solidFill>
                          <a:effectLst/>
                          <a:latin typeface="Times New Roman" panose="02020603050405020304" pitchFamily="18" charset="0"/>
                        </a:rPr>
                        <a:t>356</a:t>
                      </a: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82290">
                <a:tc vMerge="1">
                  <a:txBody>
                    <a:bodyPr/>
                    <a:lstStyle/>
                    <a:p>
                      <a:endParaRPr lang="en-GB"/>
                    </a:p>
                  </a:txBody>
                  <a:tcPr/>
                </a:tc>
                <a:tc>
                  <a:txBody>
                    <a:bodyPr/>
                    <a:lstStyle/>
                    <a:p>
                      <a:pPr algn="l" rtl="0" fontAlgn="ctr"/>
                      <a:r>
                        <a:rPr lang="en-GB" sz="1600" b="1" i="0" u="none" strike="noStrike" dirty="0" smtClean="0">
                          <a:solidFill>
                            <a:srgbClr val="000000"/>
                          </a:solidFill>
                          <a:effectLst/>
                          <a:latin typeface="Times New Roman" panose="02020603050405020304" pitchFamily="18" charset="0"/>
                        </a:rPr>
                        <a:t>TALES</a:t>
                      </a:r>
                    </a:p>
                    <a:p>
                      <a:pPr algn="l" rtl="0" fontAlgn="ctr"/>
                      <a:r>
                        <a:rPr lang="en-GB" sz="1600" b="1" i="0" u="none" strike="noStrike" dirty="0" smtClean="0">
                          <a:solidFill>
                            <a:srgbClr val="000000"/>
                          </a:solidFill>
                          <a:effectLst/>
                          <a:latin typeface="Times New Roman" panose="02020603050405020304" pitchFamily="18" charset="0"/>
                        </a:rPr>
                        <a:t> </a:t>
                      </a:r>
                      <a:r>
                        <a:rPr lang="en-GB" sz="1600" b="1" i="0" u="none" strike="noStrike" dirty="0">
                          <a:solidFill>
                            <a:srgbClr val="000000"/>
                          </a:solidFill>
                          <a:effectLst/>
                          <a:latin typeface="Times New Roman" panose="02020603050405020304" pitchFamily="18" charset="0"/>
                        </a:rPr>
                        <a:t>(2x11 T magnet)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600" b="1" i="0" u="none" strike="noStrike" dirty="0" smtClean="0">
                          <a:solidFill>
                            <a:srgbClr val="FF0000"/>
                          </a:solidFill>
                          <a:effectLst/>
                          <a:latin typeface="Times New Roman" panose="02020603050405020304" pitchFamily="18" charset="0"/>
                        </a:rPr>
                        <a:t>950(with</a:t>
                      </a:r>
                      <a:r>
                        <a:rPr lang="en-GB" sz="1600" b="1" i="0" u="none" strike="noStrike" baseline="0" dirty="0" smtClean="0">
                          <a:solidFill>
                            <a:srgbClr val="FF0000"/>
                          </a:solidFill>
                          <a:effectLst/>
                          <a:latin typeface="Times New Roman" panose="02020603050405020304" pitchFamily="18" charset="0"/>
                        </a:rPr>
                        <a:t> quench back</a:t>
                      </a:r>
                      <a:r>
                        <a:rPr lang="en-GB" sz="1600" b="0" i="0" u="none" strike="noStrike" baseline="0" dirty="0" smtClean="0">
                          <a:solidFill>
                            <a:srgbClr val="000000"/>
                          </a:solidFill>
                          <a:effectLst/>
                          <a:latin typeface="Times New Roman" panose="02020603050405020304" pitchFamily="18" charset="0"/>
                        </a:rPr>
                        <a:t>)</a:t>
                      </a:r>
                    </a:p>
                    <a:p>
                      <a:pPr marL="0" marR="0" indent="0" algn="ctr" defTabSz="914400" rtl="0" eaLnBrk="1" fontAlgn="ctr" latinLnBrk="0" hangingPunct="1">
                        <a:lnSpc>
                          <a:spcPct val="100000"/>
                        </a:lnSpc>
                        <a:spcBef>
                          <a:spcPts val="0"/>
                        </a:spcBef>
                        <a:spcAft>
                          <a:spcPts val="0"/>
                        </a:spcAft>
                        <a:buClrTx/>
                        <a:buSzTx/>
                        <a:buFontTx/>
                        <a:buNone/>
                        <a:tabLst/>
                        <a:defRPr/>
                      </a:pPr>
                      <a:r>
                        <a:rPr lang="en-GB" sz="1600" b="0" i="0" u="none" strike="noStrike" dirty="0" smtClean="0">
                          <a:solidFill>
                            <a:srgbClr val="000000"/>
                          </a:solidFill>
                          <a:effectLst/>
                          <a:latin typeface="Times New Roman" panose="02020603050405020304" pitchFamily="18" charset="0"/>
                        </a:rPr>
                        <a:t>1500 (without quench back)</a:t>
                      </a:r>
                      <a:endParaRPr lang="en-GB" sz="1600" b="0" i="0" u="none" strike="noStrike" baseline="0" dirty="0" smtClean="0">
                        <a:solidFill>
                          <a:srgbClr val="000000"/>
                        </a:solidFill>
                        <a:effectLst/>
                        <a:latin typeface="Times New Roman" panose="02020603050405020304" pitchFamily="18" charset="0"/>
                      </a:endParaRP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kumimoji="0" lang="en-GB" sz="1600" b="0" i="0" u="none" strike="noStrike" kern="1200" dirty="0">
                          <a:solidFill>
                            <a:srgbClr val="000000"/>
                          </a:solidFill>
                          <a:effectLst/>
                          <a:latin typeface="Times New Roman" panose="02020603050405020304" pitchFamily="18" charset="0"/>
                          <a:ea typeface="+mn-ea"/>
                          <a:cs typeface="+mn-cs"/>
                        </a:rPr>
                        <a:t> </a:t>
                      </a:r>
                      <a:r>
                        <a:rPr kumimoji="0" lang="en-GB" sz="1600" b="0" i="0" u="none" strike="noStrike" kern="1200" dirty="0" smtClean="0">
                          <a:solidFill>
                            <a:srgbClr val="000000"/>
                          </a:solidFill>
                          <a:effectLst/>
                          <a:latin typeface="Times New Roman" panose="02020603050405020304" pitchFamily="18" charset="0"/>
                          <a:ea typeface="+mn-ea"/>
                          <a:cs typeface="+mn-cs"/>
                        </a:rPr>
                        <a:t>95</a:t>
                      </a:r>
                      <a:endParaRPr kumimoji="0" lang="en-GB" sz="1600" b="0" i="0" u="none" strike="noStrike" kern="1200" dirty="0">
                        <a:solidFill>
                          <a:srgbClr val="000000"/>
                        </a:solidFill>
                        <a:effectLst/>
                        <a:latin typeface="Times New Roman" panose="02020603050405020304" pitchFamily="18" charset="0"/>
                        <a:ea typeface="+mn-ea"/>
                        <a:cs typeface="+mn-cs"/>
                      </a:endParaRP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kumimoji="0" lang="en-GB" sz="1600" b="1" i="0" u="none" strike="noStrike" kern="1200" dirty="0">
                          <a:solidFill>
                            <a:srgbClr val="FF0000"/>
                          </a:solidFill>
                          <a:effectLst/>
                          <a:latin typeface="Times New Roman" panose="02020603050405020304" pitchFamily="18" charset="0"/>
                          <a:ea typeface="+mn-ea"/>
                          <a:cs typeface="+mn-cs"/>
                        </a:rPr>
                        <a:t> </a:t>
                      </a:r>
                      <a:r>
                        <a:rPr kumimoji="0" lang="en-GB" sz="1600" b="1" i="0" u="none" strike="noStrike" kern="1200" dirty="0" smtClean="0">
                          <a:solidFill>
                            <a:srgbClr val="FF0000"/>
                          </a:solidFill>
                          <a:effectLst/>
                          <a:latin typeface="Times New Roman" panose="02020603050405020304" pitchFamily="18" charset="0"/>
                          <a:ea typeface="+mn-ea"/>
                          <a:cs typeface="+mn-cs"/>
                        </a:rPr>
                        <a:t>339</a:t>
                      </a:r>
                      <a:endParaRPr kumimoji="0" lang="en-GB" sz="1600" b="1" i="0" u="none" strike="noStrike" kern="1200" dirty="0">
                        <a:solidFill>
                          <a:srgbClr val="FF0000"/>
                        </a:solidFill>
                        <a:effectLst/>
                        <a:latin typeface="Times New Roman" panose="02020603050405020304" pitchFamily="18" charset="0"/>
                        <a:ea typeface="+mn-ea"/>
                        <a:cs typeface="+mn-cs"/>
                      </a:endParaRP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pic>
        <p:nvPicPr>
          <p:cNvPr id="7" name="Picture 6"/>
          <p:cNvPicPr>
            <a:picLocks noChangeAspect="1"/>
          </p:cNvPicPr>
          <p:nvPr/>
        </p:nvPicPr>
        <p:blipFill>
          <a:blip r:embed="rId2"/>
          <a:stretch>
            <a:fillRect/>
          </a:stretch>
        </p:blipFill>
        <p:spPr>
          <a:xfrm>
            <a:off x="517352" y="3729864"/>
            <a:ext cx="1872208" cy="749629"/>
          </a:xfrm>
          <a:prstGeom prst="rect">
            <a:avLst/>
          </a:prstGeom>
        </p:spPr>
      </p:pic>
      <p:pic>
        <p:nvPicPr>
          <p:cNvPr id="8" name="Picture 7"/>
          <p:cNvPicPr>
            <a:picLocks noChangeAspect="1"/>
          </p:cNvPicPr>
          <p:nvPr/>
        </p:nvPicPr>
        <p:blipFill>
          <a:blip r:embed="rId3"/>
          <a:stretch>
            <a:fillRect/>
          </a:stretch>
        </p:blipFill>
        <p:spPr>
          <a:xfrm>
            <a:off x="377141" y="5315708"/>
            <a:ext cx="2012419" cy="805769"/>
          </a:xfrm>
          <a:prstGeom prst="rect">
            <a:avLst/>
          </a:prstGeom>
        </p:spPr>
      </p:pic>
      <p:sp>
        <p:nvSpPr>
          <p:cNvPr id="9" name="Rectangle 8"/>
          <p:cNvSpPr/>
          <p:nvPr/>
        </p:nvSpPr>
        <p:spPr>
          <a:xfrm>
            <a:off x="226073" y="1134871"/>
            <a:ext cx="2093145" cy="523220"/>
          </a:xfrm>
          <a:prstGeom prst="rect">
            <a:avLst/>
          </a:prstGeom>
        </p:spPr>
        <p:txBody>
          <a:bodyPr wrap="square">
            <a:spAutoFit/>
          </a:bodyPr>
          <a:lstStyle/>
          <a:p>
            <a:r>
              <a:rPr lang="es-ES_tradnl" sz="1400" dirty="0" smtClean="0">
                <a:solidFill>
                  <a:srgbClr val="00B050"/>
                </a:solidFill>
                <a:latin typeface="Times New Roman" panose="02020603050405020304" pitchFamily="18" charset="0"/>
                <a:cs typeface="Times New Roman" panose="02020603050405020304" pitchFamily="18" charset="0"/>
              </a:rPr>
              <a:t>[A. </a:t>
            </a:r>
            <a:r>
              <a:rPr lang="es-ES_tradnl" sz="1400" dirty="0" err="1" smtClean="0">
                <a:solidFill>
                  <a:srgbClr val="00B050"/>
                </a:solidFill>
                <a:latin typeface="Times New Roman" panose="02020603050405020304" pitchFamily="18" charset="0"/>
                <a:cs typeface="Times New Roman" panose="02020603050405020304" pitchFamily="18" charset="0"/>
              </a:rPr>
              <a:t>Giannopulos</a:t>
            </a:r>
            <a:r>
              <a:rPr lang="es-ES_tradnl" sz="1400" dirty="0" smtClean="0">
                <a:solidFill>
                  <a:srgbClr val="00B050"/>
                </a:solidFill>
                <a:latin typeface="Times New Roman" panose="02020603050405020304" pitchFamily="18" charset="0"/>
                <a:cs typeface="Times New Roman" panose="02020603050405020304" pitchFamily="18" charset="0"/>
              </a:rPr>
              <a:t> and A. M. Fernandez Navarro]</a:t>
            </a:r>
            <a:endParaRPr lang="en-GB" sz="1400" dirty="0">
              <a:solidFill>
                <a:srgbClr val="00B050"/>
              </a:solidFill>
              <a:latin typeface="Times New Roman" panose="02020603050405020304" pitchFamily="18" charset="0"/>
              <a:cs typeface="Times New Roman" panose="02020603050405020304" pitchFamily="18" charset="0"/>
            </a:endParaRPr>
          </a:p>
        </p:txBody>
      </p:sp>
      <p:sp>
        <p:nvSpPr>
          <p:cNvPr id="3" name="Rectangle 2"/>
          <p:cNvSpPr/>
          <p:nvPr/>
        </p:nvSpPr>
        <p:spPr>
          <a:xfrm>
            <a:off x="392394" y="795890"/>
            <a:ext cx="7038528" cy="369332"/>
          </a:xfrm>
          <a:prstGeom prst="rect">
            <a:avLst/>
          </a:prstGeom>
        </p:spPr>
        <p:txBody>
          <a:bodyPr wrap="square">
            <a:spAutoFit/>
          </a:bodyPr>
          <a:lstStyle/>
          <a:p>
            <a:r>
              <a:rPr lang="en-GB" dirty="0">
                <a:hlinkClick r:id="rId4"/>
              </a:rPr>
              <a:t>https://indico.cern.ch/event/549979/contributions/2263234</a:t>
            </a:r>
            <a:r>
              <a:rPr lang="en-GB" dirty="0" smtClean="0">
                <a:hlinkClick r:id="rId4"/>
              </a:rPr>
              <a:t>/</a:t>
            </a:r>
            <a:r>
              <a:rPr lang="en-GB" dirty="0" smtClean="0"/>
              <a:t> </a:t>
            </a:r>
            <a:endParaRPr lang="en-GB" dirty="0"/>
          </a:p>
        </p:txBody>
      </p:sp>
    </p:spTree>
    <p:extLst>
      <p:ext uri="{BB962C8B-B14F-4D97-AF65-F5344CB8AC3E}">
        <p14:creationId xmlns:p14="http://schemas.microsoft.com/office/powerpoint/2010/main" val="196780663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Additional slides</a:t>
            </a:r>
            <a:endParaRPr lang="en-GB" dirty="0"/>
          </a:p>
        </p:txBody>
      </p:sp>
      <p:sp>
        <p:nvSpPr>
          <p:cNvPr id="4" name="Footer Placeholder 3"/>
          <p:cNvSpPr>
            <a:spLocks noGrp="1"/>
          </p:cNvSpPr>
          <p:nvPr>
            <p:ph type="ftr" sz="quarter" idx="11"/>
          </p:nvPr>
        </p:nvSpPr>
        <p:spPr/>
        <p:txBody>
          <a:bodyPr/>
          <a:lstStyle/>
          <a:p>
            <a:r>
              <a:rPr lang="en-GB" dirty="0" err="1"/>
              <a:t>HiLumi</a:t>
            </a:r>
            <a:r>
              <a:rPr lang="en-GB" dirty="0"/>
              <a:t> Collaboration Meeting, Paris </a:t>
            </a:r>
            <a:r>
              <a:rPr lang="en-GB" dirty="0" smtClean="0"/>
              <a:t>2016</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32</a:t>
            </a:fld>
            <a:endParaRPr lang="fr-FR"/>
          </a:p>
        </p:txBody>
      </p:sp>
      <p:pic>
        <p:nvPicPr>
          <p:cNvPr id="6" name="Content Placeholder 4"/>
          <p:cNvPicPr>
            <a:picLocks noChangeAspect="1"/>
          </p:cNvPicPr>
          <p:nvPr/>
        </p:nvPicPr>
        <p:blipFill>
          <a:blip r:embed="rId2"/>
          <a:stretch>
            <a:fillRect/>
          </a:stretch>
        </p:blipFill>
        <p:spPr>
          <a:xfrm>
            <a:off x="460375" y="1359861"/>
            <a:ext cx="8226425" cy="4373395"/>
          </a:xfrm>
          <a:prstGeom prst="rect">
            <a:avLst/>
          </a:prstGeom>
        </p:spPr>
      </p:pic>
      <p:pic>
        <p:nvPicPr>
          <p:cNvPr id="7" name="Picture 4" descr="\\cern.ch\dfs\Users\d\dduarter\Desktop\layout with bellows.png"/>
          <p:cNvPicPr>
            <a:picLocks noChangeAspect="1" noChangeArrowheads="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t="25991" b="52447"/>
          <a:stretch/>
        </p:blipFill>
        <p:spPr bwMode="auto">
          <a:xfrm>
            <a:off x="1475656" y="5751760"/>
            <a:ext cx="7127543" cy="900907"/>
          </a:xfrm>
          <a:prstGeom prst="rect">
            <a:avLst/>
          </a:prstGeom>
          <a:noFill/>
          <a:extLst>
            <a:ext uri="{909E8E84-426E-40dd-AFC4-6F175D3DCCD1}">
              <a14:hiddenFill xmlns="" xmlns:a14="http://schemas.microsoft.com/office/drawing/2010/main">
                <a:solidFill>
                  <a:srgbClr val="FFFFFF"/>
                </a:solidFill>
              </a14:hiddenFill>
            </a:ext>
          </a:extLst>
        </p:spPr>
      </p:pic>
      <p:sp>
        <p:nvSpPr>
          <p:cNvPr id="8" name="TextBox 7"/>
          <p:cNvSpPr txBox="1"/>
          <p:nvPr/>
        </p:nvSpPr>
        <p:spPr>
          <a:xfrm>
            <a:off x="2165155" y="863369"/>
            <a:ext cx="4813690" cy="369332"/>
          </a:xfrm>
          <a:prstGeom prst="rect">
            <a:avLst/>
          </a:prstGeom>
          <a:noFill/>
        </p:spPr>
        <p:txBody>
          <a:bodyPr wrap="none" rtlCol="0">
            <a:spAutoFit/>
          </a:bodyPr>
          <a:lstStyle/>
          <a:p>
            <a:r>
              <a:rPr lang="en-GB" dirty="0" smtClean="0">
                <a:solidFill>
                  <a:srgbClr val="FF0000"/>
                </a:solidFill>
                <a:latin typeface="Times New Roman" panose="02020603050405020304" pitchFamily="18" charset="0"/>
                <a:cs typeface="Times New Roman" panose="02020603050405020304" pitchFamily="18" charset="0"/>
              </a:rPr>
              <a:t>TOTAL = 32 Voltage Taps for the </a:t>
            </a:r>
            <a:r>
              <a:rPr lang="en-GB" dirty="0" err="1" smtClean="0">
                <a:solidFill>
                  <a:srgbClr val="FF0000"/>
                </a:solidFill>
                <a:latin typeface="Times New Roman" panose="02020603050405020304" pitchFamily="18" charset="0"/>
                <a:cs typeface="Times New Roman" panose="02020603050405020304" pitchFamily="18" charset="0"/>
              </a:rPr>
              <a:t>Cryo</a:t>
            </a:r>
            <a:r>
              <a:rPr lang="en-GB" dirty="0" smtClean="0">
                <a:solidFill>
                  <a:srgbClr val="FF0000"/>
                </a:solidFill>
                <a:latin typeface="Times New Roman" panose="02020603050405020304" pitchFamily="18" charset="0"/>
                <a:cs typeface="Times New Roman" panose="02020603050405020304" pitchFamily="18" charset="0"/>
              </a:rPr>
              <a:t>-Assembly</a:t>
            </a:r>
            <a:endParaRPr lang="en-GB"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3279889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Quench heater circuit resistance</a:t>
            </a:r>
            <a:endParaRPr lang="en-GB" dirty="0"/>
          </a:p>
        </p:txBody>
      </p:sp>
      <p:sp>
        <p:nvSpPr>
          <p:cNvPr id="3" name="Content Placeholder 2"/>
          <p:cNvSpPr>
            <a:spLocks noGrp="1"/>
          </p:cNvSpPr>
          <p:nvPr>
            <p:ph idx="1"/>
          </p:nvPr>
        </p:nvSpPr>
        <p:spPr>
          <a:xfrm>
            <a:off x="612000" y="1219201"/>
            <a:ext cx="8074800" cy="2065783"/>
          </a:xfrm>
        </p:spPr>
        <p:txBody>
          <a:bodyPr>
            <a:normAutofit fontScale="85000" lnSpcReduction="20000"/>
          </a:bodyPr>
          <a:lstStyle/>
          <a:p>
            <a:r>
              <a:rPr lang="en-GB" sz="2000" dirty="0" smtClean="0"/>
              <a:t>At the time of the heater design there were “large” uncertainties:</a:t>
            </a:r>
          </a:p>
          <a:p>
            <a:pPr lvl="1"/>
            <a:r>
              <a:rPr lang="en-GB" sz="1800" dirty="0" smtClean="0"/>
              <a:t>Lack of experience on the production of copper plated heaters, not clear what we were going to be able to achieve in terms of RRR, total thickens, uniformity…</a:t>
            </a:r>
          </a:p>
          <a:p>
            <a:pPr lvl="1"/>
            <a:r>
              <a:rPr lang="en-GB" sz="1800" dirty="0" smtClean="0"/>
              <a:t>It was not clear the length of the heater powering leads, i.e., the additional resistance to be added to the heater circuit.</a:t>
            </a:r>
          </a:p>
          <a:p>
            <a:r>
              <a:rPr lang="en-GB" sz="2000" dirty="0" smtClean="0"/>
              <a:t>We went for a conservative approach, designing the heaters with margin to be sure that the heater current was at least 150 A (100-150 W/cm</a:t>
            </a:r>
            <a:r>
              <a:rPr lang="en-GB" sz="2000" baseline="30000" dirty="0" smtClean="0"/>
              <a:t>2</a:t>
            </a:r>
            <a:r>
              <a:rPr lang="en-GB" sz="2000" dirty="0" smtClean="0"/>
              <a:t>) </a:t>
            </a:r>
            <a:r>
              <a:rPr lang="en-GB" sz="2000" dirty="0" smtClean="0">
                <a:sym typeface="Wingdings" panose="05000000000000000000" pitchFamily="2" charset="2"/>
              </a:rPr>
              <a:t> </a:t>
            </a:r>
            <a:r>
              <a:rPr lang="en-GB" sz="2000" dirty="0" err="1" smtClean="0">
                <a:solidFill>
                  <a:srgbClr val="FF0000"/>
                </a:solidFill>
                <a:sym typeface="Wingdings" panose="05000000000000000000" pitchFamily="2" charset="2"/>
              </a:rPr>
              <a:t>R</a:t>
            </a:r>
            <a:r>
              <a:rPr lang="en-GB" sz="2000" baseline="-25000" dirty="0" err="1" smtClean="0">
                <a:solidFill>
                  <a:srgbClr val="FF0000"/>
                </a:solidFill>
                <a:sym typeface="Wingdings" panose="05000000000000000000" pitchFamily="2" charset="2"/>
              </a:rPr>
              <a:t>max</a:t>
            </a:r>
            <a:r>
              <a:rPr lang="en-GB" sz="2000" dirty="0" smtClean="0">
                <a:solidFill>
                  <a:srgbClr val="FF0000"/>
                </a:solidFill>
                <a:sym typeface="Wingdings" panose="05000000000000000000" pitchFamily="2" charset="2"/>
              </a:rPr>
              <a:t> = 6 </a:t>
            </a:r>
            <a:r>
              <a:rPr lang="el-GR" sz="2000" dirty="0" smtClean="0">
                <a:solidFill>
                  <a:srgbClr val="FF0000"/>
                </a:solidFill>
                <a:sym typeface="Wingdings" panose="05000000000000000000" pitchFamily="2" charset="2"/>
              </a:rPr>
              <a:t>Ω</a:t>
            </a:r>
            <a:endParaRPr lang="en-GB" sz="2000" dirty="0" smtClean="0">
              <a:solidFill>
                <a:srgbClr val="FF0000"/>
              </a:solidFill>
              <a:sym typeface="Wingdings" panose="05000000000000000000" pitchFamily="2" charset="2"/>
            </a:endParaRPr>
          </a:p>
          <a:p>
            <a:r>
              <a:rPr lang="en-GB" sz="2000" dirty="0" smtClean="0">
                <a:sym typeface="Wingdings" panose="05000000000000000000" pitchFamily="2" charset="2"/>
              </a:rPr>
              <a:t>Based on the experience from the 1</a:t>
            </a:r>
            <a:r>
              <a:rPr lang="en-GB" sz="2000" baseline="30000" dirty="0" smtClean="0">
                <a:sym typeface="Wingdings" panose="05000000000000000000" pitchFamily="2" charset="2"/>
              </a:rPr>
              <a:t>st</a:t>
            </a:r>
            <a:r>
              <a:rPr lang="en-GB" sz="2000" dirty="0" smtClean="0">
                <a:sym typeface="Wingdings" panose="05000000000000000000" pitchFamily="2" charset="2"/>
              </a:rPr>
              <a:t> prototype magnet, we have </a:t>
            </a:r>
            <a:r>
              <a:rPr lang="en-GB" sz="2000" dirty="0" smtClean="0">
                <a:solidFill>
                  <a:srgbClr val="FF0000"/>
                </a:solidFill>
                <a:sym typeface="Wingdings" panose="05000000000000000000" pitchFamily="2" charset="2"/>
              </a:rPr>
              <a:t>2 </a:t>
            </a:r>
            <a:r>
              <a:rPr lang="el-GR" sz="2000" dirty="0" smtClean="0">
                <a:solidFill>
                  <a:srgbClr val="FF0000"/>
                </a:solidFill>
                <a:sym typeface="Wingdings" panose="05000000000000000000" pitchFamily="2" charset="2"/>
              </a:rPr>
              <a:t>Ω</a:t>
            </a:r>
            <a:r>
              <a:rPr lang="en-GB" sz="2000" dirty="0" smtClean="0">
                <a:solidFill>
                  <a:srgbClr val="FF0000"/>
                </a:solidFill>
                <a:sym typeface="Wingdings" panose="05000000000000000000" pitchFamily="2" charset="2"/>
              </a:rPr>
              <a:t> of margin </a:t>
            </a:r>
            <a:r>
              <a:rPr lang="en-GB" sz="2000" dirty="0" smtClean="0">
                <a:sym typeface="Wingdings" panose="05000000000000000000" pitchFamily="2" charset="2"/>
              </a:rPr>
              <a:t>for leads and all additional resistance in the heater. </a:t>
            </a:r>
            <a:endParaRPr lang="en-GB" sz="200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33</a:t>
            </a:fld>
            <a:endParaRPr lang="fr-FR"/>
          </a:p>
        </p:txBody>
      </p:sp>
      <p:sp>
        <p:nvSpPr>
          <p:cNvPr id="5" name="Footer Placeholder 4"/>
          <p:cNvSpPr>
            <a:spLocks noGrp="1"/>
          </p:cNvSpPr>
          <p:nvPr>
            <p:ph type="ftr" sz="quarter" idx="11"/>
          </p:nvPr>
        </p:nvSpPr>
        <p:spPr/>
        <p:txBody>
          <a:bodyPr/>
          <a:lstStyle/>
          <a:p>
            <a:pPr algn="ctr"/>
            <a:r>
              <a:rPr lang="es-ES" smtClean="0"/>
              <a:t>Susana Izquierdo Bermudez</a:t>
            </a:r>
            <a:endParaRPr lang="en-GB" dirty="0"/>
          </a:p>
        </p:txBody>
      </p:sp>
      <p:graphicFrame>
        <p:nvGraphicFramePr>
          <p:cNvPr id="6" name="Table 5"/>
          <p:cNvGraphicFramePr>
            <a:graphicFrameLocks noGrp="1"/>
          </p:cNvGraphicFramePr>
          <p:nvPr>
            <p:extLst/>
          </p:nvPr>
        </p:nvGraphicFramePr>
        <p:xfrm>
          <a:off x="1840216" y="3787092"/>
          <a:ext cx="6248082" cy="2438400"/>
        </p:xfrm>
        <a:graphic>
          <a:graphicData uri="http://schemas.openxmlformats.org/drawingml/2006/table">
            <a:tbl>
              <a:tblPr/>
              <a:tblGrid>
                <a:gridCol w="1095057">
                  <a:extLst>
                    <a:ext uri="{9D8B030D-6E8A-4147-A177-3AD203B41FA5}">
                      <a16:colId xmlns:a16="http://schemas.microsoft.com/office/drawing/2014/main" val="3788835195"/>
                    </a:ext>
                  </a:extLst>
                </a:gridCol>
                <a:gridCol w="1311275">
                  <a:extLst>
                    <a:ext uri="{9D8B030D-6E8A-4147-A177-3AD203B41FA5}">
                      <a16:colId xmlns:a16="http://schemas.microsoft.com/office/drawing/2014/main" val="1987098603"/>
                    </a:ext>
                  </a:extLst>
                </a:gridCol>
                <a:gridCol w="1812925">
                  <a:extLst>
                    <a:ext uri="{9D8B030D-6E8A-4147-A177-3AD203B41FA5}">
                      <a16:colId xmlns:a16="http://schemas.microsoft.com/office/drawing/2014/main" val="3122589472"/>
                    </a:ext>
                  </a:extLst>
                </a:gridCol>
                <a:gridCol w="2028825">
                  <a:extLst>
                    <a:ext uri="{9D8B030D-6E8A-4147-A177-3AD203B41FA5}">
                      <a16:colId xmlns:a16="http://schemas.microsoft.com/office/drawing/2014/main" val="3036348213"/>
                    </a:ext>
                  </a:extLst>
                </a:gridCol>
              </a:tblGrid>
              <a:tr h="161925">
                <a:tc rowSpan="2">
                  <a:txBody>
                    <a:bodyPr/>
                    <a:lstStyle/>
                    <a:p>
                      <a:pPr algn="ctr" fontAlgn="ctr"/>
                      <a:r>
                        <a:rPr lang="en-GB" sz="1600" b="0" i="0" u="none" strike="noStrike" dirty="0">
                          <a:effectLst/>
                          <a:latin typeface="Arial" panose="020B0604020202020204" pitchFamily="34" charset="0"/>
                        </a:rPr>
                        <a:t>Company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1" i="0" u="none" strike="noStrike" dirty="0">
                          <a:effectLst/>
                          <a:latin typeface="Arial" panose="020B0604020202020204" pitchFamily="34" charset="0"/>
                        </a:rPr>
                        <a:t>Circuit Name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1" i="0" u="none" strike="noStrike" dirty="0">
                          <a:effectLst/>
                          <a:latin typeface="Arial" panose="020B0604020202020204" pitchFamily="34" charset="0"/>
                        </a:rPr>
                        <a:t>Resistance RT (</a:t>
                      </a:r>
                      <a:r>
                        <a:rPr lang="el-GR" sz="1600" b="1" i="0" u="none" strike="noStrike" dirty="0">
                          <a:effectLst/>
                          <a:latin typeface="Arial" panose="020B0604020202020204" pitchFamily="34" charset="0"/>
                        </a:rPr>
                        <a:t>Ω)</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1" i="0" u="none" strike="noStrike" dirty="0">
                          <a:effectLst/>
                          <a:latin typeface="Arial" panose="020B0604020202020204" pitchFamily="34" charset="0"/>
                        </a:rPr>
                        <a:t>Resistance 1.9 K (</a:t>
                      </a:r>
                      <a:r>
                        <a:rPr lang="el-GR" sz="1600" b="1" i="0" u="none" strike="noStrike" dirty="0">
                          <a:effectLst/>
                          <a:latin typeface="Arial" panose="020B0604020202020204" pitchFamily="34" charset="0"/>
                        </a:rPr>
                        <a:t>Ω)</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4004134"/>
                  </a:ext>
                </a:extLst>
              </a:tr>
              <a:tr h="161925">
                <a:tc vMerge="1">
                  <a:txBody>
                    <a:bodyPr/>
                    <a:lstStyle/>
                    <a:p>
                      <a:endParaRPr lang="en-GB"/>
                    </a:p>
                  </a:txBody>
                  <a:tcPr/>
                </a:tc>
                <a:tc>
                  <a:txBody>
                    <a:bodyPr/>
                    <a:lstStyle/>
                    <a:p>
                      <a:pPr algn="ctr" fontAlgn="b"/>
                      <a:r>
                        <a:rPr lang="en-GB" sz="1600" b="1" i="0" u="none" strike="noStrike" dirty="0">
                          <a:effectLst/>
                          <a:latin typeface="Arial" panose="020B0604020202020204" pitchFamily="34" charset="0"/>
                        </a:rPr>
                        <a:t>Nominal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1" i="0" u="none" strike="noStrike" dirty="0">
                          <a:effectLst/>
                          <a:latin typeface="Arial" panose="020B0604020202020204" pitchFamily="34" charset="0"/>
                        </a:rPr>
                        <a:t>5.81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1" i="0" u="none" strike="noStrike" dirty="0">
                          <a:effectLst/>
                          <a:latin typeface="Arial" panose="020B0604020202020204" pitchFamily="34" charset="0"/>
                        </a:rPr>
                        <a:t>3.48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46716614"/>
                  </a:ext>
                </a:extLst>
              </a:tr>
              <a:tr h="161925">
                <a:tc rowSpan="4">
                  <a:txBody>
                    <a:bodyPr/>
                    <a:lstStyle/>
                    <a:p>
                      <a:pPr algn="ctr" fontAlgn="ctr"/>
                      <a:r>
                        <a:rPr lang="en-GB" sz="1600" b="0" i="0" u="none" strike="noStrike">
                          <a:effectLst/>
                          <a:latin typeface="Arial" panose="020B0604020202020204" pitchFamily="34" charset="0"/>
                        </a:rPr>
                        <a:t>Technomec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effectLst/>
                          <a:latin typeface="Arial" panose="020B0604020202020204" pitchFamily="34" charset="0"/>
                        </a:rPr>
                        <a:t>YT 111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effectLst/>
                          <a:latin typeface="Arial" panose="020B0604020202020204" pitchFamily="34" charset="0"/>
                        </a:rPr>
                        <a:t>5.82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effectLst/>
                          <a:latin typeface="Arial" panose="020B0604020202020204" pitchFamily="34" charset="0"/>
                        </a:rPr>
                        <a:t>3.99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50461791"/>
                  </a:ext>
                </a:extLst>
              </a:tr>
              <a:tr h="161925">
                <a:tc vMerge="1">
                  <a:txBody>
                    <a:bodyPr/>
                    <a:lstStyle/>
                    <a:p>
                      <a:endParaRPr lang="en-GB"/>
                    </a:p>
                  </a:txBody>
                  <a:tcPr/>
                </a:tc>
                <a:tc>
                  <a:txBody>
                    <a:bodyPr/>
                    <a:lstStyle/>
                    <a:p>
                      <a:pPr algn="ctr" fontAlgn="b"/>
                      <a:r>
                        <a:rPr lang="en-GB" sz="1600" b="0" i="0" u="none" strike="noStrike">
                          <a:effectLst/>
                          <a:latin typeface="Arial" panose="020B0604020202020204" pitchFamily="34" charset="0"/>
                        </a:rPr>
                        <a:t>YT 112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effectLst/>
                          <a:latin typeface="Arial" panose="020B0604020202020204" pitchFamily="34" charset="0"/>
                        </a:rPr>
                        <a:t>5.85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effectLst/>
                          <a:latin typeface="Arial" panose="020B0604020202020204" pitchFamily="34" charset="0"/>
                        </a:rPr>
                        <a:t>4.04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30737058"/>
                  </a:ext>
                </a:extLst>
              </a:tr>
              <a:tr h="161925">
                <a:tc vMerge="1">
                  <a:txBody>
                    <a:bodyPr/>
                    <a:lstStyle/>
                    <a:p>
                      <a:endParaRPr lang="en-GB"/>
                    </a:p>
                  </a:txBody>
                  <a:tcPr/>
                </a:tc>
                <a:tc>
                  <a:txBody>
                    <a:bodyPr/>
                    <a:lstStyle/>
                    <a:p>
                      <a:pPr algn="ctr" fontAlgn="b"/>
                      <a:r>
                        <a:rPr lang="en-GB" sz="1600" b="0" i="0" u="none" strike="noStrike">
                          <a:effectLst/>
                          <a:latin typeface="Arial" panose="020B0604020202020204" pitchFamily="34" charset="0"/>
                        </a:rPr>
                        <a:t>YT 121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effectLst/>
                          <a:latin typeface="Arial" panose="020B0604020202020204" pitchFamily="34" charset="0"/>
                        </a:rPr>
                        <a:t>5.43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effectLst/>
                          <a:latin typeface="Arial" panose="020B0604020202020204" pitchFamily="34" charset="0"/>
                        </a:rPr>
                        <a:t>4.01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20178978"/>
                  </a:ext>
                </a:extLst>
              </a:tr>
              <a:tr h="161925">
                <a:tc vMerge="1">
                  <a:txBody>
                    <a:bodyPr/>
                    <a:lstStyle/>
                    <a:p>
                      <a:endParaRPr lang="en-GB"/>
                    </a:p>
                  </a:txBody>
                  <a:tcPr/>
                </a:tc>
                <a:tc>
                  <a:txBody>
                    <a:bodyPr/>
                    <a:lstStyle/>
                    <a:p>
                      <a:pPr algn="ctr" fontAlgn="b"/>
                      <a:r>
                        <a:rPr lang="en-GB" sz="1600" b="0" i="0" u="none" strike="noStrike">
                          <a:effectLst/>
                          <a:latin typeface="Arial" panose="020B0604020202020204" pitchFamily="34" charset="0"/>
                        </a:rPr>
                        <a:t>YT 122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effectLst/>
                          <a:latin typeface="Arial" panose="020B0604020202020204" pitchFamily="34" charset="0"/>
                        </a:rPr>
                        <a:t>5.92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effectLst/>
                          <a:latin typeface="Arial" panose="020B0604020202020204" pitchFamily="34" charset="0"/>
                        </a:rPr>
                        <a:t>4.03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69874695"/>
                  </a:ext>
                </a:extLst>
              </a:tr>
              <a:tr h="161925">
                <a:tc rowSpan="4">
                  <a:txBody>
                    <a:bodyPr/>
                    <a:lstStyle/>
                    <a:p>
                      <a:pPr algn="ctr" fontAlgn="ctr"/>
                      <a:r>
                        <a:rPr lang="en-GB" sz="1600" b="0" i="0" u="none" strike="noStrike">
                          <a:effectLst/>
                          <a:latin typeface="Arial" panose="020B0604020202020204" pitchFamily="34" charset="0"/>
                        </a:rPr>
                        <a:t>Trackwise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effectLst/>
                          <a:latin typeface="Arial" panose="020B0604020202020204" pitchFamily="34" charset="0"/>
                        </a:rPr>
                        <a:t>YT 211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effectLst/>
                          <a:latin typeface="Arial" panose="020B0604020202020204" pitchFamily="34" charset="0"/>
                        </a:rPr>
                        <a:t>5.43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effectLst/>
                          <a:latin typeface="Arial" panose="020B0604020202020204" pitchFamily="34" charset="0"/>
                        </a:rPr>
                        <a:t>3.77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5805198"/>
                  </a:ext>
                </a:extLst>
              </a:tr>
              <a:tr h="161925">
                <a:tc vMerge="1">
                  <a:txBody>
                    <a:bodyPr/>
                    <a:lstStyle/>
                    <a:p>
                      <a:endParaRPr lang="en-GB"/>
                    </a:p>
                  </a:txBody>
                  <a:tcPr/>
                </a:tc>
                <a:tc>
                  <a:txBody>
                    <a:bodyPr/>
                    <a:lstStyle/>
                    <a:p>
                      <a:pPr algn="ctr" fontAlgn="b"/>
                      <a:r>
                        <a:rPr lang="en-GB" sz="1600" b="0" i="0" u="none" strike="noStrike">
                          <a:effectLst/>
                          <a:latin typeface="Arial" panose="020B0604020202020204" pitchFamily="34" charset="0"/>
                        </a:rPr>
                        <a:t>YT 212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effectLst/>
                          <a:latin typeface="Arial" panose="020B0604020202020204" pitchFamily="34" charset="0"/>
                        </a:rPr>
                        <a:t>5.37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effectLst/>
                          <a:latin typeface="Arial" panose="020B0604020202020204" pitchFamily="34" charset="0"/>
                        </a:rPr>
                        <a:t>3.69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0400102"/>
                  </a:ext>
                </a:extLst>
              </a:tr>
              <a:tr h="161925">
                <a:tc vMerge="1">
                  <a:txBody>
                    <a:bodyPr/>
                    <a:lstStyle/>
                    <a:p>
                      <a:endParaRPr lang="en-GB"/>
                    </a:p>
                  </a:txBody>
                  <a:tcPr/>
                </a:tc>
                <a:tc>
                  <a:txBody>
                    <a:bodyPr/>
                    <a:lstStyle/>
                    <a:p>
                      <a:pPr algn="ctr" fontAlgn="b"/>
                      <a:r>
                        <a:rPr lang="en-GB" sz="1600" b="0" i="0" u="none" strike="noStrike">
                          <a:effectLst/>
                          <a:latin typeface="Arial" panose="020B0604020202020204" pitchFamily="34" charset="0"/>
                        </a:rPr>
                        <a:t>YT 221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effectLst/>
                          <a:latin typeface="Arial" panose="020B0604020202020204" pitchFamily="34" charset="0"/>
                        </a:rPr>
                        <a:t>5.43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effectLst/>
                          <a:latin typeface="Arial" panose="020B0604020202020204" pitchFamily="34" charset="0"/>
                        </a:rPr>
                        <a:t>3.73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26748004"/>
                  </a:ext>
                </a:extLst>
              </a:tr>
              <a:tr h="161925">
                <a:tc vMerge="1">
                  <a:txBody>
                    <a:bodyPr/>
                    <a:lstStyle/>
                    <a:p>
                      <a:endParaRPr lang="en-GB"/>
                    </a:p>
                  </a:txBody>
                  <a:tcPr/>
                </a:tc>
                <a:tc>
                  <a:txBody>
                    <a:bodyPr/>
                    <a:lstStyle/>
                    <a:p>
                      <a:pPr algn="ctr" fontAlgn="b"/>
                      <a:r>
                        <a:rPr lang="en-GB" sz="1600" b="0" i="0" u="none" strike="noStrike" dirty="0">
                          <a:effectLst/>
                          <a:latin typeface="Arial" panose="020B0604020202020204" pitchFamily="34" charset="0"/>
                        </a:rPr>
                        <a:t>YT 222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effectLst/>
                          <a:latin typeface="Arial" panose="020B0604020202020204" pitchFamily="34" charset="0"/>
                        </a:rPr>
                        <a:t>5.43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effectLst/>
                          <a:latin typeface="Arial" panose="020B0604020202020204" pitchFamily="34" charset="0"/>
                        </a:rPr>
                        <a:t>3.73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45794705"/>
                  </a:ext>
                </a:extLst>
              </a:tr>
            </a:tbl>
          </a:graphicData>
        </a:graphic>
      </p:graphicFrame>
      <p:sp>
        <p:nvSpPr>
          <p:cNvPr id="7" name="Rectangle 6"/>
          <p:cNvSpPr/>
          <p:nvPr/>
        </p:nvSpPr>
        <p:spPr>
          <a:xfrm>
            <a:off x="733500" y="3351372"/>
            <a:ext cx="7991400" cy="369332"/>
          </a:xfrm>
          <a:prstGeom prst="rect">
            <a:avLst/>
          </a:prstGeom>
        </p:spPr>
        <p:txBody>
          <a:bodyPr wrap="square">
            <a:spAutoFit/>
          </a:bodyPr>
          <a:lstStyle/>
          <a:p>
            <a:pPr algn="ctr">
              <a:spcBef>
                <a:spcPts val="300"/>
              </a:spcBef>
              <a:spcAft>
                <a:spcPts val="300"/>
              </a:spcAft>
            </a:pPr>
            <a:r>
              <a:rPr lang="en-GB" b="1" i="1" kern="1400" dirty="0" smtClean="0">
                <a:latin typeface="Calibri" panose="020F0502020204030204" pitchFamily="34" charset="0"/>
                <a:ea typeface="Times New Roman" panose="02020603050405020304" pitchFamily="18" charset="0"/>
                <a:cs typeface="Times New Roman" panose="02020603050405020304" pitchFamily="18" charset="0"/>
              </a:rPr>
              <a:t>Quench heater resistance for the heaters installed in the 1</a:t>
            </a:r>
            <a:r>
              <a:rPr lang="en-GB" b="1" i="1" kern="1400" baseline="30000" dirty="0" smtClean="0">
                <a:latin typeface="Calibri" panose="020F0502020204030204" pitchFamily="34" charset="0"/>
                <a:ea typeface="Times New Roman" panose="02020603050405020304" pitchFamily="18" charset="0"/>
                <a:cs typeface="Times New Roman" panose="02020603050405020304" pitchFamily="18" charset="0"/>
              </a:rPr>
              <a:t>st</a:t>
            </a:r>
            <a:r>
              <a:rPr lang="en-GB" b="1" i="1" kern="1400" dirty="0" smtClean="0">
                <a:latin typeface="Calibri" panose="020F0502020204030204" pitchFamily="34" charset="0"/>
                <a:ea typeface="Times New Roman" panose="02020603050405020304" pitchFamily="18" charset="0"/>
                <a:cs typeface="Times New Roman" panose="02020603050405020304" pitchFamily="18" charset="0"/>
              </a:rPr>
              <a:t> 11 T porotype magnet</a:t>
            </a:r>
            <a:endParaRPr lang="en-GB" b="1" i="1" kern="1400" dirty="0">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403229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Baseline protection scheme</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4</a:t>
            </a:fld>
            <a:endParaRPr lang="fr-FR"/>
          </a:p>
        </p:txBody>
      </p:sp>
      <p:sp>
        <p:nvSpPr>
          <p:cNvPr id="5" name="Footer Placeholder 4"/>
          <p:cNvSpPr>
            <a:spLocks noGrp="1"/>
          </p:cNvSpPr>
          <p:nvPr>
            <p:ph type="ftr" sz="quarter" idx="11"/>
          </p:nvPr>
        </p:nvSpPr>
        <p:spPr/>
        <p:txBody>
          <a:bodyPr/>
          <a:lstStyle/>
          <a:p>
            <a:pPr algn="ctr"/>
            <a:r>
              <a:rPr lang="es-ES" smtClean="0"/>
              <a:t>Susana Izquierdo Bermudez</a:t>
            </a:r>
            <a:endParaRPr lang="en-GB" dirty="0"/>
          </a:p>
        </p:txBody>
      </p:sp>
      <p:sp>
        <p:nvSpPr>
          <p:cNvPr id="6" name="TextBox 5"/>
          <p:cNvSpPr txBox="1"/>
          <p:nvPr/>
        </p:nvSpPr>
        <p:spPr>
          <a:xfrm>
            <a:off x="5893578" y="1286997"/>
            <a:ext cx="2627784" cy="492443"/>
          </a:xfrm>
          <a:prstGeom prst="rect">
            <a:avLst/>
          </a:prstGeom>
          <a:noFill/>
        </p:spPr>
        <p:txBody>
          <a:bodyPr wrap="square" rtlCol="0">
            <a:spAutoFit/>
          </a:bodyPr>
          <a:lstStyle/>
          <a:p>
            <a:pPr algn="ctr"/>
            <a:r>
              <a:rPr lang="en-GB" sz="1400" b="1" dirty="0" smtClean="0">
                <a:solidFill>
                  <a:srgbClr val="5A5A5A"/>
                </a:solidFill>
                <a:latin typeface="Times New Roman" panose="02020603050405020304" pitchFamily="18" charset="0"/>
                <a:cs typeface="Times New Roman" panose="02020603050405020304" pitchFamily="18" charset="0"/>
              </a:rPr>
              <a:t>L</a:t>
            </a:r>
            <a:r>
              <a:rPr lang="en-GB" sz="1400" b="1" baseline="-25000" dirty="0" smtClean="0">
                <a:solidFill>
                  <a:srgbClr val="5A5A5A"/>
                </a:solidFill>
                <a:latin typeface="Times New Roman" panose="02020603050405020304" pitchFamily="18" charset="0"/>
                <a:cs typeface="Times New Roman" panose="02020603050405020304" pitchFamily="18" charset="0"/>
              </a:rPr>
              <a:t>11T </a:t>
            </a:r>
            <a:r>
              <a:rPr lang="en-GB" sz="1400" b="1" dirty="0" smtClean="0">
                <a:solidFill>
                  <a:srgbClr val="5A5A5A"/>
                </a:solidFill>
                <a:latin typeface="Times New Roman" panose="02020603050405020304" pitchFamily="18" charset="0"/>
                <a:cs typeface="Times New Roman" panose="02020603050405020304" pitchFamily="18" charset="0"/>
              </a:rPr>
              <a:t>≈ 130 </a:t>
            </a:r>
            <a:r>
              <a:rPr lang="en-GB" sz="1400" b="1" dirty="0" err="1" smtClean="0">
                <a:solidFill>
                  <a:srgbClr val="5A5A5A"/>
                </a:solidFill>
                <a:latin typeface="Times New Roman" panose="02020603050405020304" pitchFamily="18" charset="0"/>
                <a:cs typeface="Times New Roman" panose="02020603050405020304" pitchFamily="18" charset="0"/>
              </a:rPr>
              <a:t>mH</a:t>
            </a:r>
            <a:r>
              <a:rPr lang="en-GB" sz="1400" b="1" dirty="0" smtClean="0">
                <a:solidFill>
                  <a:srgbClr val="5A5A5A"/>
                </a:solidFill>
                <a:latin typeface="Times New Roman" panose="02020603050405020304" pitchFamily="18" charset="0"/>
                <a:cs typeface="Times New Roman" panose="02020603050405020304" pitchFamily="18" charset="0"/>
              </a:rPr>
              <a:t> </a:t>
            </a:r>
          </a:p>
          <a:p>
            <a:pPr algn="ctr"/>
            <a:r>
              <a:rPr lang="en-GB" sz="1200" b="1" dirty="0" smtClean="0">
                <a:solidFill>
                  <a:srgbClr val="5A5A5A"/>
                </a:solidFill>
                <a:latin typeface="Times New Roman" panose="02020603050405020304" pitchFamily="18" charset="0"/>
                <a:cs typeface="Times New Roman" panose="02020603050405020304" pitchFamily="18" charset="0"/>
              </a:rPr>
              <a:t>(Total Inductance of two Magnets)</a:t>
            </a:r>
            <a:endParaRPr lang="fr-FR" sz="1200" dirty="0"/>
          </a:p>
        </p:txBody>
      </p:sp>
      <p:pic>
        <p:nvPicPr>
          <p:cNvPr id="7" name="Picture 4" descr="\\cern.ch\dfs\Users\d\dduarter\Desktop\layout with bellows.png"/>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t="25991" b="52447"/>
          <a:stretch/>
        </p:blipFill>
        <p:spPr bwMode="auto">
          <a:xfrm>
            <a:off x="6001082" y="1785017"/>
            <a:ext cx="2471516" cy="312394"/>
          </a:xfrm>
          <a:prstGeom prst="rect">
            <a:avLst/>
          </a:prstGeom>
          <a:noFill/>
          <a:extLst>
            <a:ext uri="{909E8E84-426E-40dd-AFC4-6F175D3DCCD1}">
              <a14:hiddenFill xmlns="" xmlns:a14="http://schemas.microsoft.com/office/drawing/2010/main">
                <a:solidFill>
                  <a:srgbClr val="FFFFFF"/>
                </a:solidFill>
              </a14:hiddenFill>
            </a:ext>
          </a:extLst>
        </p:spPr>
      </p:pic>
      <p:cxnSp>
        <p:nvCxnSpPr>
          <p:cNvPr id="8" name="Straight Arrow Connector 7"/>
          <p:cNvCxnSpPr/>
          <p:nvPr/>
        </p:nvCxnSpPr>
        <p:spPr>
          <a:xfrm>
            <a:off x="6073090" y="2145361"/>
            <a:ext cx="858736" cy="0"/>
          </a:xfrm>
          <a:prstGeom prst="straightConnector1">
            <a:avLst/>
          </a:prstGeom>
          <a:ln>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a:off x="6931826" y="2145361"/>
            <a:ext cx="497696" cy="0"/>
          </a:xfrm>
          <a:prstGeom prst="straightConnector1">
            <a:avLst/>
          </a:prstGeom>
          <a:ln>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7429522" y="2145361"/>
            <a:ext cx="998767" cy="0"/>
          </a:xfrm>
          <a:prstGeom prst="straightConnector1">
            <a:avLst/>
          </a:prstGeom>
          <a:ln>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1" name="Rectangle 10"/>
          <p:cNvSpPr/>
          <p:nvPr/>
        </p:nvSpPr>
        <p:spPr>
          <a:xfrm>
            <a:off x="6085671" y="2145361"/>
            <a:ext cx="851515" cy="246221"/>
          </a:xfrm>
          <a:prstGeom prst="rect">
            <a:avLst/>
          </a:prstGeom>
        </p:spPr>
        <p:txBody>
          <a:bodyPr wrap="none">
            <a:spAutoFit/>
          </a:bodyPr>
          <a:lstStyle/>
          <a:p>
            <a:r>
              <a:rPr lang="en-GB" sz="1000" b="1" dirty="0">
                <a:solidFill>
                  <a:srgbClr val="5A5A5A"/>
                </a:solidFill>
                <a:latin typeface="Times New Roman" panose="02020603050405020304" pitchFamily="18" charset="0"/>
                <a:cs typeface="Times New Roman" panose="02020603050405020304" pitchFamily="18" charset="0"/>
              </a:rPr>
              <a:t>11T </a:t>
            </a:r>
            <a:r>
              <a:rPr lang="en-GB" sz="1000" b="1" dirty="0" smtClean="0">
                <a:solidFill>
                  <a:srgbClr val="5A5A5A"/>
                </a:solidFill>
                <a:latin typeface="Times New Roman" panose="02020603050405020304" pitchFamily="18" charset="0"/>
                <a:cs typeface="Times New Roman" panose="02020603050405020304" pitchFamily="18" charset="0"/>
              </a:rPr>
              <a:t>Magnet</a:t>
            </a:r>
            <a:endParaRPr lang="fr-FR" sz="1000" dirty="0"/>
          </a:p>
        </p:txBody>
      </p:sp>
      <p:sp>
        <p:nvSpPr>
          <p:cNvPr id="12" name="Rectangle 11"/>
          <p:cNvSpPr/>
          <p:nvPr/>
        </p:nvSpPr>
        <p:spPr>
          <a:xfrm>
            <a:off x="6799650" y="2145361"/>
            <a:ext cx="784189" cy="246221"/>
          </a:xfrm>
          <a:prstGeom prst="rect">
            <a:avLst/>
          </a:prstGeom>
        </p:spPr>
        <p:txBody>
          <a:bodyPr wrap="none">
            <a:spAutoFit/>
          </a:bodyPr>
          <a:lstStyle/>
          <a:p>
            <a:r>
              <a:rPr lang="en-GB" sz="1000" b="1" dirty="0" smtClean="0">
                <a:solidFill>
                  <a:srgbClr val="5A5A5A"/>
                </a:solidFill>
                <a:latin typeface="Times New Roman" panose="02020603050405020304" pitchFamily="18" charset="0"/>
                <a:cs typeface="Times New Roman" panose="02020603050405020304" pitchFamily="18" charset="0"/>
              </a:rPr>
              <a:t>Collimator</a:t>
            </a:r>
            <a:endParaRPr lang="fr-FR" sz="1000" dirty="0"/>
          </a:p>
        </p:txBody>
      </p:sp>
      <p:sp>
        <p:nvSpPr>
          <p:cNvPr id="13" name="Rectangle 12"/>
          <p:cNvSpPr/>
          <p:nvPr/>
        </p:nvSpPr>
        <p:spPr>
          <a:xfrm>
            <a:off x="7523696" y="2139887"/>
            <a:ext cx="851515" cy="246221"/>
          </a:xfrm>
          <a:prstGeom prst="rect">
            <a:avLst/>
          </a:prstGeom>
        </p:spPr>
        <p:txBody>
          <a:bodyPr wrap="none">
            <a:spAutoFit/>
          </a:bodyPr>
          <a:lstStyle/>
          <a:p>
            <a:r>
              <a:rPr lang="en-GB" sz="1000" b="1" dirty="0">
                <a:solidFill>
                  <a:srgbClr val="5A5A5A"/>
                </a:solidFill>
                <a:latin typeface="Times New Roman" panose="02020603050405020304" pitchFamily="18" charset="0"/>
                <a:cs typeface="Times New Roman" panose="02020603050405020304" pitchFamily="18" charset="0"/>
              </a:rPr>
              <a:t>11T </a:t>
            </a:r>
            <a:r>
              <a:rPr lang="en-GB" sz="1000" b="1" dirty="0" smtClean="0">
                <a:solidFill>
                  <a:srgbClr val="5A5A5A"/>
                </a:solidFill>
                <a:latin typeface="Times New Roman" panose="02020603050405020304" pitchFamily="18" charset="0"/>
                <a:cs typeface="Times New Roman" panose="02020603050405020304" pitchFamily="18" charset="0"/>
              </a:rPr>
              <a:t>Magnet</a:t>
            </a:r>
            <a:endParaRPr lang="fr-FR" sz="1000" dirty="0"/>
          </a:p>
        </p:txBody>
      </p:sp>
      <p:sp>
        <p:nvSpPr>
          <p:cNvPr id="14" name="Content Placeholder 2"/>
          <p:cNvSpPr txBox="1">
            <a:spLocks/>
          </p:cNvSpPr>
          <p:nvPr/>
        </p:nvSpPr>
        <p:spPr>
          <a:xfrm>
            <a:off x="612000" y="1219200"/>
            <a:ext cx="4580222" cy="3601349"/>
          </a:xfrm>
          <a:prstGeom prst="rect">
            <a:avLst/>
          </a:prstGeom>
        </p:spPr>
        <p:txBody>
          <a:bodyPr vert="horz" lIns="0" tIns="0" rIns="0" bIns="0" rtlCol="0">
            <a:normAutofit fontScale="925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dirty="0" smtClean="0"/>
              <a:t>Every </a:t>
            </a:r>
            <a:r>
              <a:rPr lang="en-GB" sz="1800" dirty="0" err="1" smtClean="0"/>
              <a:t>cryo</a:t>
            </a:r>
            <a:r>
              <a:rPr lang="en-GB" sz="1800" dirty="0" smtClean="0"/>
              <a:t>-assembly is composed by two 11 T x 5.5 m connected in series and protected by a cold diode</a:t>
            </a:r>
            <a:r>
              <a:rPr lang="en-GB" sz="1800" dirty="0" smtClean="0"/>
              <a:t>.</a:t>
            </a:r>
          </a:p>
          <a:p>
            <a:endParaRPr lang="en-GB" sz="1800" dirty="0" smtClean="0"/>
          </a:p>
          <a:p>
            <a:r>
              <a:rPr lang="en-GB" sz="1800" dirty="0"/>
              <a:t>Each QH power supply is connected to two </a:t>
            </a:r>
            <a:r>
              <a:rPr lang="en-GB" sz="1800" dirty="0" smtClean="0"/>
              <a:t>outer layer strips </a:t>
            </a:r>
            <a:r>
              <a:rPr lang="en-GB" sz="1800" dirty="0"/>
              <a:t>in series </a:t>
            </a:r>
            <a:r>
              <a:rPr lang="en-GB" sz="1800" dirty="0" smtClean="0"/>
              <a:t>(</a:t>
            </a:r>
            <a:r>
              <a:rPr lang="en-GB" sz="1800" dirty="0"/>
              <a:t>i.e. 2 heater circuits per </a:t>
            </a:r>
            <a:r>
              <a:rPr lang="en-GB" sz="1800" dirty="0" smtClean="0"/>
              <a:t>coil, 4 </a:t>
            </a:r>
            <a:r>
              <a:rPr lang="en-GB" sz="1800" dirty="0"/>
              <a:t>circuits per aperture, 16 circuits per </a:t>
            </a:r>
            <a:r>
              <a:rPr lang="en-GB" sz="1800" dirty="0" smtClean="0"/>
              <a:t>11 T full assembly</a:t>
            </a:r>
            <a:r>
              <a:rPr lang="en-GB" sz="1800" dirty="0" smtClean="0"/>
              <a:t>.)</a:t>
            </a:r>
          </a:p>
          <a:p>
            <a:endParaRPr lang="en-GB" sz="1800" dirty="0"/>
          </a:p>
          <a:p>
            <a:r>
              <a:rPr lang="en-GB" sz="1800" dirty="0"/>
              <a:t>U-shaped heaters with connections only in the magnet connection end (reduce the number of connections but worse voltage distribution in failure cases)</a:t>
            </a:r>
          </a:p>
          <a:p>
            <a:endParaRPr lang="en-GB" sz="1800" dirty="0" smtClean="0"/>
          </a:p>
          <a:p>
            <a:endParaRPr lang="en-GB" sz="1800" dirty="0"/>
          </a:p>
        </p:txBody>
      </p:sp>
      <p:sp>
        <p:nvSpPr>
          <p:cNvPr id="15" name="Shape 133"/>
          <p:cNvSpPr/>
          <p:nvPr/>
        </p:nvSpPr>
        <p:spPr>
          <a:xfrm flipV="1">
            <a:off x="5778732" y="2956403"/>
            <a:ext cx="2880321" cy="1729"/>
          </a:xfrm>
          <a:prstGeom prst="line">
            <a:avLst/>
          </a:prstGeom>
          <a:ln>
            <a:solidFill>
              <a:srgbClr val="0C377B"/>
            </a:solidFill>
          </a:ln>
        </p:spPr>
        <p:txBody>
          <a:bodyPr lIns="0" tIns="0" rIns="0" bIns="0"/>
          <a:lstStyle/>
          <a:p>
            <a:pPr lvl="0" defTabSz="457200">
              <a:defRPr sz="1200">
                <a:solidFill>
                  <a:srgbClr val="000000"/>
                </a:solidFill>
                <a:latin typeface="+mj-lt"/>
                <a:ea typeface="+mj-ea"/>
                <a:cs typeface="+mj-cs"/>
                <a:sym typeface="Helvetica"/>
              </a:defRPr>
            </a:pPr>
            <a:endParaRPr/>
          </a:p>
        </p:txBody>
      </p:sp>
      <p:sp>
        <p:nvSpPr>
          <p:cNvPr id="16" name="Shape 134"/>
          <p:cNvSpPr/>
          <p:nvPr/>
        </p:nvSpPr>
        <p:spPr>
          <a:xfrm>
            <a:off x="5785633" y="3420507"/>
            <a:ext cx="2873421" cy="1"/>
          </a:xfrm>
          <a:prstGeom prst="line">
            <a:avLst/>
          </a:prstGeom>
          <a:ln>
            <a:solidFill>
              <a:srgbClr val="0C377B"/>
            </a:solidFill>
          </a:ln>
        </p:spPr>
        <p:txBody>
          <a:bodyPr lIns="0" tIns="0" rIns="0" bIns="0"/>
          <a:lstStyle/>
          <a:p>
            <a:pPr lvl="0" defTabSz="457200">
              <a:defRPr sz="1200">
                <a:solidFill>
                  <a:srgbClr val="000000"/>
                </a:solidFill>
                <a:latin typeface="+mj-lt"/>
                <a:ea typeface="+mj-ea"/>
                <a:cs typeface="+mj-cs"/>
                <a:sym typeface="Helvetica"/>
              </a:defRPr>
            </a:pPr>
            <a:endParaRPr/>
          </a:p>
        </p:txBody>
      </p:sp>
      <p:grpSp>
        <p:nvGrpSpPr>
          <p:cNvPr id="17" name="Group 137"/>
          <p:cNvGrpSpPr/>
          <p:nvPr/>
        </p:nvGrpSpPr>
        <p:grpSpPr>
          <a:xfrm>
            <a:off x="6084902" y="2820397"/>
            <a:ext cx="1096065" cy="275467"/>
            <a:chOff x="0" y="0"/>
            <a:chExt cx="1096063" cy="275465"/>
          </a:xfrm>
        </p:grpSpPr>
        <p:sp>
          <p:nvSpPr>
            <p:cNvPr id="18" name="Shape 135"/>
            <p:cNvSpPr/>
            <p:nvPr/>
          </p:nvSpPr>
          <p:spPr>
            <a:xfrm>
              <a:off x="0" y="29720"/>
              <a:ext cx="1096064" cy="216025"/>
            </a:xfrm>
            <a:prstGeom prst="rect">
              <a:avLst/>
            </a:prstGeom>
            <a:solidFill>
              <a:srgbClr val="FFFF00"/>
            </a:solidFill>
            <a:ln w="25400" cap="flat">
              <a:solidFill>
                <a:srgbClr val="0C377B"/>
              </a:solidFill>
              <a:prstDash val="solid"/>
              <a:bevel/>
            </a:ln>
            <a:effectLst/>
          </p:spPr>
          <p:txBody>
            <a:bodyPr wrap="square" lIns="0" tIns="0" rIns="0" bIns="0" numCol="1" anchor="ctr">
              <a:noAutofit/>
            </a:bodyPr>
            <a:lstStyle/>
            <a:p>
              <a:pPr lvl="0" algn="ctr">
                <a:defRPr sz="1200">
                  <a:latin typeface="Times New Roman"/>
                  <a:ea typeface="Times New Roman"/>
                  <a:cs typeface="Times New Roman"/>
                  <a:sym typeface="Times New Roman"/>
                </a:defRPr>
              </a:pPr>
              <a:endParaRPr/>
            </a:p>
          </p:txBody>
        </p:sp>
        <p:sp>
          <p:nvSpPr>
            <p:cNvPr id="19" name="Shape 136"/>
            <p:cNvSpPr/>
            <p:nvPr/>
          </p:nvSpPr>
          <p:spPr>
            <a:xfrm>
              <a:off x="0" y="0"/>
              <a:ext cx="1096064" cy="2754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defRPr sz="1200">
                  <a:latin typeface="Times New Roman"/>
                  <a:ea typeface="Times New Roman"/>
                  <a:cs typeface="Times New Roman"/>
                  <a:sym typeface="Times New Roman"/>
                </a:defRPr>
              </a:lvl1pPr>
            </a:lstStyle>
            <a:p>
              <a:pPr lvl="0">
                <a:defRPr sz="1800">
                  <a:solidFill>
                    <a:srgbClr val="000000"/>
                  </a:solidFill>
                </a:defRPr>
              </a:pPr>
              <a:r>
                <a:rPr sz="1200" dirty="0">
                  <a:solidFill>
                    <a:srgbClr val="0C377B"/>
                  </a:solidFill>
                </a:rPr>
                <a:t>Unit 1, Ap. 1</a:t>
              </a:r>
            </a:p>
          </p:txBody>
        </p:sp>
      </p:grpSp>
      <p:grpSp>
        <p:nvGrpSpPr>
          <p:cNvPr id="20" name="Group 140"/>
          <p:cNvGrpSpPr/>
          <p:nvPr/>
        </p:nvGrpSpPr>
        <p:grpSpPr>
          <a:xfrm>
            <a:off x="7469287" y="2850117"/>
            <a:ext cx="1096065" cy="216027"/>
            <a:chOff x="0" y="29720"/>
            <a:chExt cx="1096064" cy="216025"/>
          </a:xfrm>
        </p:grpSpPr>
        <p:sp>
          <p:nvSpPr>
            <p:cNvPr id="21" name="Shape 138"/>
            <p:cNvSpPr/>
            <p:nvPr/>
          </p:nvSpPr>
          <p:spPr>
            <a:xfrm>
              <a:off x="0" y="29720"/>
              <a:ext cx="1096064" cy="216025"/>
            </a:xfrm>
            <a:prstGeom prst="rect">
              <a:avLst/>
            </a:prstGeom>
            <a:solidFill>
              <a:srgbClr val="92D050"/>
            </a:solidFill>
            <a:ln w="25400" cap="flat">
              <a:solidFill>
                <a:srgbClr val="0C377B"/>
              </a:solidFill>
              <a:prstDash val="solid"/>
              <a:bevel/>
            </a:ln>
            <a:effectLst/>
          </p:spPr>
          <p:txBody>
            <a:bodyPr wrap="square" lIns="0" tIns="0" rIns="0" bIns="0" numCol="1" anchor="ctr">
              <a:noAutofit/>
            </a:bodyPr>
            <a:lstStyle/>
            <a:p>
              <a:pPr lvl="0" algn="ctr">
                <a:defRPr sz="1200">
                  <a:latin typeface="Times New Roman"/>
                  <a:ea typeface="Times New Roman"/>
                  <a:cs typeface="Times New Roman"/>
                  <a:sym typeface="Times New Roman"/>
                </a:defRPr>
              </a:pPr>
              <a:endParaRPr/>
            </a:p>
          </p:txBody>
        </p:sp>
        <p:sp>
          <p:nvSpPr>
            <p:cNvPr id="22" name="Shape 139"/>
            <p:cNvSpPr/>
            <p:nvPr/>
          </p:nvSpPr>
          <p:spPr>
            <a:xfrm>
              <a:off x="0" y="45401"/>
              <a:ext cx="1096064" cy="1846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defRPr sz="1200">
                  <a:latin typeface="Times New Roman"/>
                  <a:ea typeface="Times New Roman"/>
                  <a:cs typeface="Times New Roman"/>
                  <a:sym typeface="Times New Roman"/>
                </a:defRPr>
              </a:lvl1pPr>
            </a:lstStyle>
            <a:p>
              <a:pPr lvl="0">
                <a:defRPr sz="1800">
                  <a:solidFill>
                    <a:srgbClr val="000000"/>
                  </a:solidFill>
                </a:defRPr>
              </a:pPr>
              <a:r>
                <a:rPr sz="1200" dirty="0">
                  <a:solidFill>
                    <a:srgbClr val="0C377B"/>
                  </a:solidFill>
                </a:rPr>
                <a:t>Unit 2, Ap. </a:t>
              </a:r>
              <a:r>
                <a:rPr lang="en-GB" sz="1200" dirty="0" smtClean="0">
                  <a:solidFill>
                    <a:srgbClr val="0C377B"/>
                  </a:solidFill>
                </a:rPr>
                <a:t>1</a:t>
              </a:r>
              <a:endParaRPr sz="1200" dirty="0">
                <a:solidFill>
                  <a:srgbClr val="0C377B"/>
                </a:solidFill>
              </a:endParaRPr>
            </a:p>
          </p:txBody>
        </p:sp>
      </p:grpSp>
      <p:grpSp>
        <p:nvGrpSpPr>
          <p:cNvPr id="23" name="Group 143"/>
          <p:cNvGrpSpPr/>
          <p:nvPr/>
        </p:nvGrpSpPr>
        <p:grpSpPr>
          <a:xfrm>
            <a:off x="7490981" y="3281045"/>
            <a:ext cx="1096064" cy="275467"/>
            <a:chOff x="0" y="0"/>
            <a:chExt cx="1096063" cy="275465"/>
          </a:xfrm>
        </p:grpSpPr>
        <p:sp>
          <p:nvSpPr>
            <p:cNvPr id="24" name="Shape 141"/>
            <p:cNvSpPr/>
            <p:nvPr/>
          </p:nvSpPr>
          <p:spPr>
            <a:xfrm>
              <a:off x="0" y="29720"/>
              <a:ext cx="1096064" cy="216025"/>
            </a:xfrm>
            <a:prstGeom prst="rect">
              <a:avLst/>
            </a:prstGeom>
            <a:solidFill>
              <a:srgbClr val="92D050"/>
            </a:solidFill>
            <a:ln w="25400" cap="flat">
              <a:solidFill>
                <a:srgbClr val="0C377B"/>
              </a:solidFill>
              <a:prstDash val="solid"/>
              <a:bevel/>
            </a:ln>
            <a:effectLst/>
          </p:spPr>
          <p:txBody>
            <a:bodyPr wrap="square" lIns="0" tIns="0" rIns="0" bIns="0" numCol="1" anchor="ctr">
              <a:noAutofit/>
            </a:bodyPr>
            <a:lstStyle/>
            <a:p>
              <a:pPr lvl="0" algn="ctr">
                <a:defRPr sz="1200">
                  <a:latin typeface="Times New Roman"/>
                  <a:ea typeface="Times New Roman"/>
                  <a:cs typeface="Times New Roman"/>
                  <a:sym typeface="Times New Roman"/>
                </a:defRPr>
              </a:pPr>
              <a:endParaRPr/>
            </a:p>
          </p:txBody>
        </p:sp>
        <p:sp>
          <p:nvSpPr>
            <p:cNvPr id="25" name="Shape 142"/>
            <p:cNvSpPr/>
            <p:nvPr/>
          </p:nvSpPr>
          <p:spPr>
            <a:xfrm>
              <a:off x="0" y="0"/>
              <a:ext cx="1096064" cy="2754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defRPr sz="1200">
                  <a:latin typeface="Times New Roman"/>
                  <a:ea typeface="Times New Roman"/>
                  <a:cs typeface="Times New Roman"/>
                  <a:sym typeface="Times New Roman"/>
                </a:defRPr>
              </a:lvl1pPr>
            </a:lstStyle>
            <a:p>
              <a:pPr lvl="0">
                <a:defRPr sz="1800">
                  <a:solidFill>
                    <a:srgbClr val="000000"/>
                  </a:solidFill>
                </a:defRPr>
              </a:pPr>
              <a:r>
                <a:rPr sz="1200" dirty="0">
                  <a:solidFill>
                    <a:srgbClr val="0C377B"/>
                  </a:solidFill>
                </a:rPr>
                <a:t>Unit 2, Ap. 2</a:t>
              </a:r>
            </a:p>
          </p:txBody>
        </p:sp>
      </p:grpSp>
      <p:grpSp>
        <p:nvGrpSpPr>
          <p:cNvPr id="26" name="Group 146"/>
          <p:cNvGrpSpPr/>
          <p:nvPr/>
        </p:nvGrpSpPr>
        <p:grpSpPr>
          <a:xfrm>
            <a:off x="6084902" y="3312494"/>
            <a:ext cx="1096066" cy="216027"/>
            <a:chOff x="0" y="29720"/>
            <a:chExt cx="1096064" cy="216025"/>
          </a:xfrm>
        </p:grpSpPr>
        <p:sp>
          <p:nvSpPr>
            <p:cNvPr id="27" name="Shape 144"/>
            <p:cNvSpPr/>
            <p:nvPr/>
          </p:nvSpPr>
          <p:spPr>
            <a:xfrm>
              <a:off x="0" y="29720"/>
              <a:ext cx="1096064" cy="216025"/>
            </a:xfrm>
            <a:prstGeom prst="rect">
              <a:avLst/>
            </a:prstGeom>
            <a:solidFill>
              <a:srgbClr val="FFFF00"/>
            </a:solidFill>
            <a:ln w="25400" cap="flat">
              <a:solidFill>
                <a:srgbClr val="0C377B"/>
              </a:solidFill>
              <a:prstDash val="solid"/>
              <a:bevel/>
            </a:ln>
            <a:effectLst/>
          </p:spPr>
          <p:txBody>
            <a:bodyPr wrap="square" lIns="0" tIns="0" rIns="0" bIns="0" numCol="1" anchor="ctr">
              <a:noAutofit/>
            </a:bodyPr>
            <a:lstStyle/>
            <a:p>
              <a:pPr lvl="0" algn="ctr">
                <a:defRPr sz="1200">
                  <a:latin typeface="Times New Roman"/>
                  <a:ea typeface="Times New Roman"/>
                  <a:cs typeface="Times New Roman"/>
                  <a:sym typeface="Times New Roman"/>
                </a:defRPr>
              </a:pPr>
              <a:endParaRPr/>
            </a:p>
          </p:txBody>
        </p:sp>
        <p:sp>
          <p:nvSpPr>
            <p:cNvPr id="28" name="Shape 145"/>
            <p:cNvSpPr/>
            <p:nvPr/>
          </p:nvSpPr>
          <p:spPr>
            <a:xfrm>
              <a:off x="0" y="45401"/>
              <a:ext cx="1096064" cy="1846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defRPr sz="1200">
                  <a:latin typeface="Times New Roman"/>
                  <a:ea typeface="Times New Roman"/>
                  <a:cs typeface="Times New Roman"/>
                  <a:sym typeface="Times New Roman"/>
                </a:defRPr>
              </a:lvl1pPr>
            </a:lstStyle>
            <a:p>
              <a:pPr lvl="0">
                <a:defRPr sz="1800">
                  <a:solidFill>
                    <a:srgbClr val="000000"/>
                  </a:solidFill>
                </a:defRPr>
              </a:pPr>
              <a:r>
                <a:rPr sz="1200" dirty="0">
                  <a:solidFill>
                    <a:srgbClr val="0C377B"/>
                  </a:solidFill>
                </a:rPr>
                <a:t>Unit 1, Ap. </a:t>
              </a:r>
              <a:r>
                <a:rPr lang="en-GB" sz="1200" dirty="0" smtClean="0">
                  <a:solidFill>
                    <a:srgbClr val="0C377B"/>
                  </a:solidFill>
                </a:rPr>
                <a:t>2</a:t>
              </a:r>
              <a:endParaRPr sz="1200" dirty="0">
                <a:solidFill>
                  <a:srgbClr val="0C377B"/>
                </a:solidFill>
              </a:endParaRPr>
            </a:p>
          </p:txBody>
        </p:sp>
      </p:grpSp>
      <p:sp>
        <p:nvSpPr>
          <p:cNvPr id="29" name="Shape 147"/>
          <p:cNvSpPr/>
          <p:nvPr/>
        </p:nvSpPr>
        <p:spPr>
          <a:xfrm flipV="1">
            <a:off x="8670886" y="2956402"/>
            <a:ext cx="1" cy="462377"/>
          </a:xfrm>
          <a:prstGeom prst="line">
            <a:avLst/>
          </a:prstGeom>
          <a:ln>
            <a:solidFill>
              <a:srgbClr val="0C377B"/>
            </a:solidFill>
          </a:ln>
        </p:spPr>
        <p:txBody>
          <a:bodyPr lIns="0" tIns="0" rIns="0" bIns="0"/>
          <a:lstStyle/>
          <a:p>
            <a:pPr lvl="0" defTabSz="457200">
              <a:defRPr sz="1200">
                <a:solidFill>
                  <a:srgbClr val="000000"/>
                </a:solidFill>
                <a:latin typeface="+mj-lt"/>
                <a:ea typeface="+mj-ea"/>
                <a:cs typeface="+mj-cs"/>
                <a:sym typeface="Helvetica"/>
              </a:defRPr>
            </a:pPr>
            <a:endParaRPr/>
          </a:p>
        </p:txBody>
      </p:sp>
      <p:sp>
        <p:nvSpPr>
          <p:cNvPr id="30" name="Shape 148"/>
          <p:cNvSpPr/>
          <p:nvPr/>
        </p:nvSpPr>
        <p:spPr>
          <a:xfrm flipV="1">
            <a:off x="5785633" y="2956402"/>
            <a:ext cx="1" cy="462377"/>
          </a:xfrm>
          <a:prstGeom prst="line">
            <a:avLst/>
          </a:prstGeom>
          <a:ln>
            <a:solidFill>
              <a:srgbClr val="0C377B"/>
            </a:solidFill>
          </a:ln>
        </p:spPr>
        <p:txBody>
          <a:bodyPr lIns="0" tIns="0" rIns="0" bIns="0"/>
          <a:lstStyle/>
          <a:p>
            <a:pPr lvl="0" defTabSz="457200">
              <a:defRPr sz="1200">
                <a:solidFill>
                  <a:srgbClr val="000000"/>
                </a:solidFill>
                <a:latin typeface="+mj-lt"/>
                <a:ea typeface="+mj-ea"/>
                <a:cs typeface="+mj-cs"/>
                <a:sym typeface="Helvetica"/>
              </a:defRPr>
            </a:pPr>
            <a:endParaRPr/>
          </a:p>
        </p:txBody>
      </p:sp>
      <p:sp>
        <p:nvSpPr>
          <p:cNvPr id="31" name="Shape 149"/>
          <p:cNvSpPr/>
          <p:nvPr/>
        </p:nvSpPr>
        <p:spPr>
          <a:xfrm>
            <a:off x="5713624" y="3103538"/>
            <a:ext cx="144017" cy="121448"/>
          </a:xfrm>
          <a:prstGeom prst="triangle">
            <a:avLst/>
          </a:prstGeom>
          <a:solidFill>
            <a:srgbClr val="FFFFFF"/>
          </a:solidFill>
          <a:ln w="25400">
            <a:solidFill>
              <a:srgbClr val="0C377B"/>
            </a:solidFill>
          </a:ln>
        </p:spPr>
        <p:txBody>
          <a:bodyPr lIns="0" tIns="0" rIns="0" bIns="0" anchor="ctr"/>
          <a:lstStyle/>
          <a:p>
            <a:pPr lvl="0" algn="ctr">
              <a:defRPr>
                <a:latin typeface="Times New Roman"/>
                <a:ea typeface="Times New Roman"/>
                <a:cs typeface="Times New Roman"/>
                <a:sym typeface="Times New Roman"/>
              </a:defRPr>
            </a:pPr>
            <a:endParaRPr/>
          </a:p>
        </p:txBody>
      </p:sp>
      <p:sp>
        <p:nvSpPr>
          <p:cNvPr id="32" name="Shape 150"/>
          <p:cNvSpPr/>
          <p:nvPr/>
        </p:nvSpPr>
        <p:spPr>
          <a:xfrm flipH="1">
            <a:off x="5706724" y="3103539"/>
            <a:ext cx="176575" cy="1"/>
          </a:xfrm>
          <a:prstGeom prst="line">
            <a:avLst/>
          </a:prstGeom>
          <a:ln>
            <a:solidFill>
              <a:srgbClr val="0C377B"/>
            </a:solidFill>
          </a:ln>
        </p:spPr>
        <p:txBody>
          <a:bodyPr lIns="0" tIns="0" rIns="0" bIns="0"/>
          <a:lstStyle/>
          <a:p>
            <a:pPr lvl="0" defTabSz="457200">
              <a:defRPr sz="1200">
                <a:solidFill>
                  <a:srgbClr val="000000"/>
                </a:solidFill>
                <a:latin typeface="+mj-lt"/>
                <a:ea typeface="+mj-ea"/>
                <a:cs typeface="+mj-cs"/>
                <a:sym typeface="Helvetica"/>
              </a:defRPr>
            </a:pPr>
            <a:endParaRPr/>
          </a:p>
        </p:txBody>
      </p:sp>
      <p:pic>
        <p:nvPicPr>
          <p:cNvPr id="33" name="Picture 32"/>
          <p:cNvPicPr/>
          <p:nvPr/>
        </p:nvPicPr>
        <p:blipFill>
          <a:blip r:embed="rId3"/>
          <a:stretch>
            <a:fillRect/>
          </a:stretch>
        </p:blipFill>
        <p:spPr>
          <a:xfrm>
            <a:off x="6001082" y="4046107"/>
            <a:ext cx="2591435" cy="1861185"/>
          </a:xfrm>
          <a:prstGeom prst="rect">
            <a:avLst/>
          </a:prstGeom>
        </p:spPr>
      </p:pic>
      <p:pic>
        <p:nvPicPr>
          <p:cNvPr id="34" name="Picture 33"/>
          <p:cNvPicPr>
            <a:picLocks noChangeAspect="1"/>
          </p:cNvPicPr>
          <p:nvPr/>
        </p:nvPicPr>
        <p:blipFill rotWithShape="1">
          <a:blip r:embed="rId4" cstate="print">
            <a:extLst>
              <a:ext uri="{28A0092B-C50C-407E-A947-70E740481C1C}">
                <a14:useLocalDpi xmlns:a14="http://schemas.microsoft.com/office/drawing/2010/main" val="0"/>
              </a:ext>
            </a:extLst>
          </a:blip>
          <a:srcRect l="48605" t="39500" r="8628" b="46473"/>
          <a:stretch/>
        </p:blipFill>
        <p:spPr>
          <a:xfrm rot="10800000">
            <a:off x="653751" y="5045077"/>
            <a:ext cx="4417876" cy="1086744"/>
          </a:xfrm>
          <a:prstGeom prst="rect">
            <a:avLst/>
          </a:prstGeom>
        </p:spPr>
      </p:pic>
    </p:spTree>
    <p:extLst>
      <p:ext uri="{BB962C8B-B14F-4D97-AF65-F5344CB8AC3E}">
        <p14:creationId xmlns:p14="http://schemas.microsoft.com/office/powerpoint/2010/main" val="4350216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Outer layer heater design</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5</a:t>
            </a:fld>
            <a:endParaRPr lang="fr-FR"/>
          </a:p>
        </p:txBody>
      </p:sp>
      <p:sp>
        <p:nvSpPr>
          <p:cNvPr id="5" name="Footer Placeholder 4"/>
          <p:cNvSpPr>
            <a:spLocks noGrp="1"/>
          </p:cNvSpPr>
          <p:nvPr>
            <p:ph type="ftr" sz="quarter" idx="11"/>
          </p:nvPr>
        </p:nvSpPr>
        <p:spPr/>
        <p:txBody>
          <a:bodyPr/>
          <a:lstStyle/>
          <a:p>
            <a:pPr algn="ctr"/>
            <a:r>
              <a:rPr lang="es-ES" smtClean="0"/>
              <a:t>Susana Izquierdo Bermudez</a:t>
            </a:r>
            <a:endParaRPr lang="en-GB" dirty="0"/>
          </a:p>
        </p:txBody>
      </p:sp>
      <p:pic>
        <p:nvPicPr>
          <p:cNvPr id="6" name="11T_OL_250mm_dims.pdf"/>
          <p:cNvPicPr/>
          <p:nvPr/>
        </p:nvPicPr>
        <p:blipFill>
          <a:blip r:embed="rId2">
            <a:extLst/>
          </a:blip>
          <a:stretch>
            <a:fillRect/>
          </a:stretch>
        </p:blipFill>
        <p:spPr>
          <a:xfrm>
            <a:off x="5144508" y="2838493"/>
            <a:ext cx="3619937" cy="820296"/>
          </a:xfrm>
          <a:prstGeom prst="rect">
            <a:avLst/>
          </a:prstGeom>
          <a:ln w="12700">
            <a:miter lim="400000"/>
          </a:ln>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60385" y="878213"/>
            <a:ext cx="2798737" cy="1822157"/>
          </a:xfrm>
          <a:prstGeom prst="rect">
            <a:avLst/>
          </a:prstGeom>
        </p:spPr>
      </p:pic>
      <p:pic>
        <p:nvPicPr>
          <p:cNvPr id="8" name="Picture 7"/>
          <p:cNvPicPr>
            <a:picLocks noChangeAspect="1"/>
          </p:cNvPicPr>
          <p:nvPr/>
        </p:nvPicPr>
        <p:blipFill>
          <a:blip r:embed="rId4"/>
          <a:stretch>
            <a:fillRect/>
          </a:stretch>
        </p:blipFill>
        <p:spPr>
          <a:xfrm>
            <a:off x="5330073" y="3637930"/>
            <a:ext cx="3467509" cy="2785210"/>
          </a:xfrm>
          <a:prstGeom prst="rect">
            <a:avLst/>
          </a:prstGeom>
        </p:spPr>
      </p:pic>
      <p:sp>
        <p:nvSpPr>
          <p:cNvPr id="9" name="Rectangle 8"/>
          <p:cNvSpPr/>
          <p:nvPr/>
        </p:nvSpPr>
        <p:spPr>
          <a:xfrm>
            <a:off x="7132" y="3426798"/>
            <a:ext cx="5328592" cy="2585323"/>
          </a:xfrm>
          <a:prstGeom prst="rect">
            <a:avLst/>
          </a:prstGeom>
        </p:spPr>
        <p:txBody>
          <a:bodyPr wrap="square">
            <a:spAutoFit/>
          </a:bodyPr>
          <a:lstStyle/>
          <a:p>
            <a:pPr marL="322326" lvl="0" indent="-285750" defTabSz="457200">
              <a:buClr>
                <a:schemeClr val="tx1"/>
              </a:buClr>
              <a:defRPr>
                <a:solidFill>
                  <a:srgbClr val="000000"/>
                </a:solidFill>
              </a:defRPr>
            </a:pPr>
            <a:r>
              <a:rPr lang="en-US" b="1" dirty="0" smtClean="0">
                <a:solidFill>
                  <a:srgbClr val="FF0000"/>
                </a:solidFill>
                <a:latin typeface="+mj-lt"/>
                <a:ea typeface="Times"/>
                <a:cs typeface="Times New Roman" panose="02020603050405020304" pitchFamily="18" charset="0"/>
                <a:sym typeface="Times"/>
              </a:rPr>
              <a:t>   “</a:t>
            </a:r>
            <a:r>
              <a:rPr lang="en-US" b="1" dirty="0">
                <a:solidFill>
                  <a:srgbClr val="FF0000"/>
                </a:solidFill>
                <a:latin typeface="+mj-lt"/>
                <a:ea typeface="Times"/>
                <a:cs typeface="Times New Roman" panose="02020603050405020304" pitchFamily="18" charset="0"/>
                <a:sym typeface="Times"/>
              </a:rPr>
              <a:t>Standard” </a:t>
            </a:r>
            <a:r>
              <a:rPr lang="en-US" dirty="0">
                <a:latin typeface="+mj-lt"/>
                <a:ea typeface="Times"/>
                <a:cs typeface="Times New Roman" panose="02020603050405020304" pitchFamily="18" charset="0"/>
                <a:sym typeface="Times"/>
              </a:rPr>
              <a:t>LHC quench heater power supply</a:t>
            </a:r>
            <a:r>
              <a:rPr lang="en-US" dirty="0" smtClean="0">
                <a:latin typeface="+mj-lt"/>
                <a:ea typeface="Times"/>
                <a:cs typeface="Times New Roman" panose="02020603050405020304" pitchFamily="18" charset="0"/>
                <a:sym typeface="Times"/>
              </a:rPr>
              <a:t>:</a:t>
            </a:r>
            <a:endParaRPr lang="en-US" sz="1600" dirty="0">
              <a:solidFill>
                <a:schemeClr val="tx2"/>
              </a:solidFill>
              <a:latin typeface="+mj-lt"/>
              <a:ea typeface="Times"/>
              <a:cs typeface="Times New Roman" panose="02020603050405020304" pitchFamily="18" charset="0"/>
              <a:sym typeface="Times"/>
            </a:endParaRPr>
          </a:p>
          <a:p>
            <a:pPr marL="804144" lvl="1" indent="-285750" defTabSz="457200">
              <a:buClr>
                <a:schemeClr val="tx1"/>
              </a:buClr>
              <a:buFont typeface="Arial" panose="020B0604020202020204" pitchFamily="34" charset="0"/>
              <a:buChar char="•"/>
              <a:defRPr>
                <a:solidFill>
                  <a:srgbClr val="000000"/>
                </a:solidFill>
              </a:defRPr>
            </a:pPr>
            <a:r>
              <a:rPr lang="en-US" sz="1600" dirty="0">
                <a:latin typeface="+mj-lt"/>
                <a:ea typeface="Times"/>
                <a:cs typeface="Times New Roman" panose="02020603050405020304" pitchFamily="18" charset="0"/>
                <a:sym typeface="Times"/>
              </a:rPr>
              <a:t>Charging voltage</a:t>
            </a:r>
            <a:r>
              <a:rPr lang="en-US" sz="1600" dirty="0" smtClean="0">
                <a:solidFill>
                  <a:schemeClr val="tx2"/>
                </a:solidFill>
                <a:latin typeface="+mj-lt"/>
                <a:ea typeface="Times"/>
                <a:cs typeface="Times New Roman" panose="02020603050405020304" pitchFamily="18" charset="0"/>
                <a:sym typeface="Times"/>
              </a:rPr>
              <a:t>: </a:t>
            </a:r>
            <a:r>
              <a:rPr lang="en-US" sz="1600" b="1" dirty="0" smtClean="0">
                <a:solidFill>
                  <a:srgbClr val="FF0000"/>
                </a:solidFill>
                <a:latin typeface="+mj-lt"/>
                <a:ea typeface="Times"/>
                <a:cs typeface="Times New Roman" panose="02020603050405020304" pitchFamily="18" charset="0"/>
                <a:sym typeface="Times"/>
              </a:rPr>
              <a:t>900 V</a:t>
            </a:r>
            <a:r>
              <a:rPr lang="en-US" sz="1600" dirty="0" smtClean="0">
                <a:solidFill>
                  <a:schemeClr val="tx2"/>
                </a:solidFill>
                <a:latin typeface="+mj-lt"/>
                <a:ea typeface="Times"/>
                <a:cs typeface="Times New Roman" panose="02020603050405020304" pitchFamily="18" charset="0"/>
                <a:sym typeface="Times"/>
              </a:rPr>
              <a:t> </a:t>
            </a:r>
            <a:r>
              <a:rPr lang="en-US" sz="1600" dirty="0" smtClean="0">
                <a:latin typeface="+mj-lt"/>
                <a:ea typeface="Times"/>
                <a:cs typeface="Times New Roman" panose="02020603050405020304" pitchFamily="18" charset="0"/>
                <a:sym typeface="Times"/>
              </a:rPr>
              <a:t>(± </a:t>
            </a:r>
            <a:r>
              <a:rPr lang="en-US" sz="1600" dirty="0">
                <a:latin typeface="+mj-lt"/>
                <a:ea typeface="Times"/>
                <a:cs typeface="Times New Roman" panose="02020603050405020304" pitchFamily="18" charset="0"/>
                <a:sym typeface="Times"/>
              </a:rPr>
              <a:t>450 </a:t>
            </a:r>
            <a:r>
              <a:rPr lang="en-US" sz="1600" dirty="0" smtClean="0">
                <a:latin typeface="+mj-lt"/>
                <a:ea typeface="Times"/>
                <a:cs typeface="Times New Roman" panose="02020603050405020304" pitchFamily="18" charset="0"/>
                <a:sym typeface="Times"/>
              </a:rPr>
              <a:t>V</a:t>
            </a:r>
            <a:r>
              <a:rPr lang="en-US" sz="1600" dirty="0" smtClean="0">
                <a:latin typeface="+mj-lt"/>
                <a:ea typeface="Times"/>
                <a:cs typeface="Times New Roman" panose="02020603050405020304" pitchFamily="18" charset="0"/>
                <a:sym typeface="Times"/>
              </a:rPr>
              <a:t>)</a:t>
            </a:r>
          </a:p>
          <a:p>
            <a:pPr marL="804144" lvl="1" indent="-285750" defTabSz="457200">
              <a:buClr>
                <a:schemeClr val="tx1"/>
              </a:buClr>
              <a:buFont typeface="Arial" panose="020B0604020202020204" pitchFamily="34" charset="0"/>
              <a:buChar char="•"/>
              <a:defRPr>
                <a:solidFill>
                  <a:srgbClr val="000000"/>
                </a:solidFill>
              </a:defRPr>
            </a:pPr>
            <a:r>
              <a:rPr lang="en-US" sz="1600" dirty="0" smtClean="0">
                <a:latin typeface="+mj-lt"/>
                <a:ea typeface="Times"/>
                <a:cs typeface="Times New Roman" panose="02020603050405020304" pitchFamily="18" charset="0"/>
                <a:sym typeface="Times"/>
              </a:rPr>
              <a:t>Maximum </a:t>
            </a:r>
            <a:r>
              <a:rPr lang="en-US" sz="1600" dirty="0">
                <a:latin typeface="+mj-lt"/>
                <a:ea typeface="Times"/>
                <a:cs typeface="Times New Roman" panose="02020603050405020304" pitchFamily="18" charset="0"/>
                <a:sym typeface="Times"/>
              </a:rPr>
              <a:t>current through the heaters: </a:t>
            </a:r>
            <a:r>
              <a:rPr lang="en-US" sz="1600" b="1" dirty="0">
                <a:solidFill>
                  <a:srgbClr val="FF0000"/>
                </a:solidFill>
                <a:latin typeface="+mj-lt"/>
                <a:ea typeface="Times"/>
                <a:cs typeface="Times New Roman" panose="02020603050405020304" pitchFamily="18" charset="0"/>
                <a:sym typeface="Times"/>
              </a:rPr>
              <a:t>150 A</a:t>
            </a:r>
            <a:r>
              <a:rPr lang="en-US" sz="1600" dirty="0">
                <a:latin typeface="+mj-lt"/>
                <a:ea typeface="Times"/>
                <a:cs typeface="Times New Roman" panose="02020603050405020304" pitchFamily="18" charset="0"/>
                <a:sym typeface="Times"/>
              </a:rPr>
              <a:t> (instead of 80 </a:t>
            </a:r>
            <a:r>
              <a:rPr lang="en-US" sz="1600" dirty="0" smtClean="0">
                <a:latin typeface="+mj-lt"/>
                <a:ea typeface="Times"/>
                <a:cs typeface="Times New Roman" panose="02020603050405020304" pitchFamily="18" charset="0"/>
                <a:sym typeface="Times"/>
              </a:rPr>
              <a:t>A in the MB-LHC) </a:t>
            </a:r>
          </a:p>
          <a:p>
            <a:pPr marL="1261344" lvl="2" indent="-285750">
              <a:buClr>
                <a:schemeClr val="tx1"/>
              </a:buClr>
              <a:buFont typeface="Arial" panose="020B0604020202020204" pitchFamily="34" charset="0"/>
              <a:buChar char="•"/>
              <a:defRPr>
                <a:solidFill>
                  <a:srgbClr val="000000"/>
                </a:solidFill>
              </a:defRPr>
            </a:pPr>
            <a:r>
              <a:rPr lang="en-US" sz="1600" dirty="0" smtClean="0">
                <a:latin typeface="+mj-lt"/>
                <a:ea typeface="Times"/>
                <a:cs typeface="Times New Roman" panose="02020603050405020304" pitchFamily="18" charset="0"/>
                <a:sym typeface="Times"/>
              </a:rPr>
              <a:t>This means that the design was done for a max. heater circuit resistance (including leads) of 6 </a:t>
            </a:r>
            <a:r>
              <a:rPr lang="el-GR" sz="1600" dirty="0" smtClean="0">
                <a:latin typeface="+mj-lt"/>
                <a:ea typeface="Times"/>
                <a:cs typeface="Times New Roman" panose="02020603050405020304" pitchFamily="18" charset="0"/>
                <a:sym typeface="Times"/>
              </a:rPr>
              <a:t>Ω</a:t>
            </a:r>
            <a:r>
              <a:rPr lang="en-GB" sz="1600" dirty="0" smtClean="0">
                <a:latin typeface="+mj-lt"/>
                <a:ea typeface="Times"/>
                <a:cs typeface="Times New Roman" panose="02020603050405020304" pitchFamily="18" charset="0"/>
                <a:sym typeface="Times"/>
              </a:rPr>
              <a:t> (there is some margin here, see </a:t>
            </a:r>
            <a:r>
              <a:rPr lang="en-GB" sz="1600" dirty="0" smtClean="0">
                <a:latin typeface="+mj-lt"/>
                <a:ea typeface="Times"/>
                <a:cs typeface="Times New Roman" panose="02020603050405020304" pitchFamily="18" charset="0"/>
                <a:sym typeface="Times"/>
              </a:rPr>
              <a:t>additional slides).</a:t>
            </a:r>
            <a:endParaRPr lang="en-US" sz="1600" dirty="0">
              <a:latin typeface="+mj-lt"/>
              <a:ea typeface="Times"/>
              <a:cs typeface="Times New Roman" panose="02020603050405020304" pitchFamily="18" charset="0"/>
              <a:sym typeface="Times"/>
            </a:endParaRPr>
          </a:p>
          <a:p>
            <a:pPr marL="804144" lvl="1" indent="-285750" defTabSz="457200">
              <a:buClr>
                <a:schemeClr val="tx1"/>
              </a:buClr>
              <a:buFont typeface="Arial" panose="020B0604020202020204" pitchFamily="34" charset="0"/>
              <a:buChar char="•"/>
              <a:defRPr>
                <a:solidFill>
                  <a:srgbClr val="000000"/>
                </a:solidFill>
              </a:defRPr>
            </a:pPr>
            <a:r>
              <a:rPr lang="en-US" sz="1600" dirty="0">
                <a:latin typeface="+mj-lt"/>
                <a:ea typeface="Times"/>
                <a:cs typeface="Times New Roman" panose="02020603050405020304" pitchFamily="18" charset="0"/>
                <a:sym typeface="Times"/>
              </a:rPr>
              <a:t>Capacitance: 7.05 </a:t>
            </a:r>
            <a:r>
              <a:rPr lang="en-US" sz="1600" dirty="0" smtClean="0">
                <a:latin typeface="+mj-lt"/>
                <a:ea typeface="Times"/>
                <a:cs typeface="Times New Roman" panose="02020603050405020304" pitchFamily="18" charset="0"/>
                <a:sym typeface="Times"/>
              </a:rPr>
              <a:t>mF</a:t>
            </a:r>
          </a:p>
          <a:p>
            <a:pPr marL="804144" lvl="1" indent="-285750" defTabSz="457200">
              <a:buClr>
                <a:schemeClr val="tx1"/>
              </a:buClr>
              <a:buFont typeface="Arial" panose="020B0604020202020204" pitchFamily="34" charset="0"/>
              <a:buChar char="•"/>
              <a:defRPr>
                <a:solidFill>
                  <a:srgbClr val="000000"/>
                </a:solidFill>
              </a:defRPr>
            </a:pPr>
            <a:r>
              <a:rPr lang="en-US" sz="1600" dirty="0" smtClean="0">
                <a:latin typeface="+mj-lt"/>
                <a:ea typeface="Times"/>
                <a:cs typeface="Times New Roman" panose="02020603050405020304" pitchFamily="18" charset="0"/>
                <a:sym typeface="Times"/>
              </a:rPr>
              <a:t>Heater power density: </a:t>
            </a:r>
            <a:r>
              <a:rPr lang="en-US" sz="1600" b="1" dirty="0" smtClean="0">
                <a:solidFill>
                  <a:srgbClr val="FF0000"/>
                </a:solidFill>
                <a:latin typeface="+mj-lt"/>
                <a:ea typeface="Times"/>
                <a:cs typeface="Times New Roman" panose="02020603050405020304" pitchFamily="18" charset="0"/>
                <a:sym typeface="Times"/>
              </a:rPr>
              <a:t>85/136 W/cm</a:t>
            </a:r>
            <a:r>
              <a:rPr lang="en-US" sz="1600" b="1" baseline="30000" dirty="0" smtClean="0">
                <a:solidFill>
                  <a:srgbClr val="FF0000"/>
                </a:solidFill>
                <a:latin typeface="+mj-lt"/>
                <a:ea typeface="Times"/>
                <a:cs typeface="Times New Roman" panose="02020603050405020304" pitchFamily="18" charset="0"/>
                <a:sym typeface="Times"/>
              </a:rPr>
              <a:t>2</a:t>
            </a:r>
            <a:endParaRPr lang="en-US" sz="1600" b="1" baseline="30000" dirty="0">
              <a:solidFill>
                <a:srgbClr val="FF0000"/>
              </a:solidFill>
              <a:latin typeface="+mj-lt"/>
              <a:ea typeface="Times"/>
              <a:cs typeface="Times New Roman" panose="02020603050405020304" pitchFamily="18" charset="0"/>
              <a:sym typeface="Times"/>
            </a:endParaRPr>
          </a:p>
        </p:txBody>
      </p:sp>
      <p:sp>
        <p:nvSpPr>
          <p:cNvPr id="10" name="Rectangle 9"/>
          <p:cNvSpPr/>
          <p:nvPr/>
        </p:nvSpPr>
        <p:spPr>
          <a:xfrm>
            <a:off x="7132" y="1561913"/>
            <a:ext cx="5328592" cy="1569660"/>
          </a:xfrm>
          <a:prstGeom prst="rect">
            <a:avLst/>
          </a:prstGeom>
        </p:spPr>
        <p:txBody>
          <a:bodyPr wrap="square">
            <a:spAutoFit/>
          </a:bodyPr>
          <a:lstStyle/>
          <a:p>
            <a:pPr marL="804144" lvl="1" indent="-285750" defTabSz="457200">
              <a:buClr>
                <a:schemeClr val="tx1"/>
              </a:buClr>
              <a:buFont typeface="Arial" panose="020B0604020202020204" pitchFamily="34" charset="0"/>
              <a:buChar char="•"/>
              <a:defRPr>
                <a:solidFill>
                  <a:srgbClr val="000000"/>
                </a:solidFill>
              </a:defRPr>
            </a:pPr>
            <a:r>
              <a:rPr lang="en-US" sz="1600" dirty="0" smtClean="0">
                <a:latin typeface="+mj-lt"/>
                <a:ea typeface="Times"/>
                <a:cs typeface="Times New Roman"/>
                <a:sym typeface="Times"/>
              </a:rPr>
              <a:t>Heater </a:t>
            </a:r>
            <a:r>
              <a:rPr lang="en-US" sz="1600" dirty="0">
                <a:latin typeface="+mj-lt"/>
                <a:ea typeface="Times"/>
                <a:cs typeface="Times New Roman"/>
                <a:sym typeface="Times"/>
              </a:rPr>
              <a:t>geometry optimized to have a uniform quench in the magnet cross section and a propagation in between stations faster than 5 </a:t>
            </a:r>
            <a:r>
              <a:rPr lang="en-US" sz="1600" dirty="0" err="1">
                <a:latin typeface="+mj-lt"/>
                <a:ea typeface="Times"/>
                <a:cs typeface="Times New Roman"/>
                <a:sym typeface="Times"/>
              </a:rPr>
              <a:t>ms.</a:t>
            </a:r>
            <a:r>
              <a:rPr lang="en-US" sz="1600" dirty="0">
                <a:latin typeface="+mj-lt"/>
                <a:ea typeface="Times"/>
                <a:cs typeface="Times New Roman"/>
                <a:sym typeface="Times"/>
              </a:rPr>
              <a:t> </a:t>
            </a:r>
          </a:p>
          <a:p>
            <a:pPr marL="804144" lvl="1" indent="-285750" defTabSz="457200">
              <a:buClr>
                <a:schemeClr val="tx1"/>
              </a:buClr>
              <a:buFont typeface="Arial" panose="020B0604020202020204" pitchFamily="34" charset="0"/>
              <a:buChar char="•"/>
              <a:defRPr>
                <a:solidFill>
                  <a:srgbClr val="000000"/>
                </a:solidFill>
              </a:defRPr>
            </a:pPr>
            <a:r>
              <a:rPr lang="en-US" sz="1600" dirty="0">
                <a:latin typeface="+mj-lt"/>
                <a:ea typeface="Times"/>
                <a:cs typeface="Times New Roman"/>
                <a:sym typeface="Times"/>
              </a:rPr>
              <a:t>High field and low field quench heater in series (better for redundancy</a:t>
            </a:r>
            <a:r>
              <a:rPr lang="en-US" sz="1600" dirty="0" smtClean="0">
                <a:latin typeface="+mj-lt"/>
                <a:ea typeface="Times"/>
                <a:cs typeface="Times New Roman"/>
                <a:sym typeface="Times"/>
              </a:rPr>
              <a:t>)</a:t>
            </a:r>
            <a:endParaRPr lang="en-GB" sz="1600" dirty="0">
              <a:latin typeface="+mj-lt"/>
            </a:endParaRPr>
          </a:p>
        </p:txBody>
      </p:sp>
      <p:sp>
        <p:nvSpPr>
          <p:cNvPr id="11" name="Rectangle 10"/>
          <p:cNvSpPr/>
          <p:nvPr/>
        </p:nvSpPr>
        <p:spPr>
          <a:xfrm>
            <a:off x="363612" y="974745"/>
            <a:ext cx="4892988" cy="646331"/>
          </a:xfrm>
          <a:prstGeom prst="rect">
            <a:avLst/>
          </a:prstGeom>
        </p:spPr>
        <p:txBody>
          <a:bodyPr wrap="square">
            <a:spAutoFit/>
          </a:bodyPr>
          <a:lstStyle/>
          <a:p>
            <a:pPr marL="36576" lvl="0" indent="0" defTabSz="457200">
              <a:spcBef>
                <a:spcPts val="1200"/>
              </a:spcBef>
              <a:buClr>
                <a:schemeClr val="tx1"/>
              </a:buClr>
              <a:buNone/>
              <a:defRPr>
                <a:solidFill>
                  <a:srgbClr val="000000"/>
                </a:solidFill>
              </a:defRPr>
            </a:pPr>
            <a:r>
              <a:rPr lang="en-GB" b="1" dirty="0" smtClean="0">
                <a:solidFill>
                  <a:srgbClr val="FF0000"/>
                </a:solidFill>
                <a:ea typeface="Times"/>
                <a:cs typeface="Times New Roman" panose="02020603050405020304" pitchFamily="18" charset="0"/>
                <a:sym typeface="Times"/>
              </a:rPr>
              <a:t>Each </a:t>
            </a:r>
            <a:r>
              <a:rPr lang="en-GB" b="1" dirty="0">
                <a:solidFill>
                  <a:srgbClr val="FF0000"/>
                </a:solidFill>
                <a:ea typeface="Times"/>
                <a:cs typeface="Times New Roman" panose="02020603050405020304" pitchFamily="18" charset="0"/>
                <a:sym typeface="Times"/>
              </a:rPr>
              <a:t>aperture is protected with 4 quench heater </a:t>
            </a:r>
            <a:r>
              <a:rPr lang="en-GB" b="1" dirty="0" smtClean="0">
                <a:solidFill>
                  <a:srgbClr val="FF0000"/>
                </a:solidFill>
                <a:ea typeface="Times"/>
                <a:cs typeface="Times New Roman" panose="02020603050405020304" pitchFamily="18" charset="0"/>
                <a:sym typeface="Times"/>
              </a:rPr>
              <a:t>circuits</a:t>
            </a:r>
            <a:endParaRPr lang="en-GB" sz="1600" dirty="0">
              <a:ea typeface="Times"/>
              <a:cs typeface="Times New Roman"/>
              <a:sym typeface="Times"/>
            </a:endParaRPr>
          </a:p>
        </p:txBody>
      </p:sp>
    </p:spTree>
    <p:extLst>
      <p:ext uri="{BB962C8B-B14F-4D97-AF65-F5344CB8AC3E}">
        <p14:creationId xmlns:p14="http://schemas.microsoft.com/office/powerpoint/2010/main" val="42217890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Heater insulation scheme</a:t>
            </a:r>
            <a:endParaRPr lang="en-GB" dirty="0"/>
          </a:p>
        </p:txBody>
      </p:sp>
      <p:sp>
        <p:nvSpPr>
          <p:cNvPr id="3" name="Content Placeholder 2"/>
          <p:cNvSpPr>
            <a:spLocks noGrp="1"/>
          </p:cNvSpPr>
          <p:nvPr>
            <p:ph idx="1"/>
          </p:nvPr>
        </p:nvSpPr>
        <p:spPr>
          <a:xfrm>
            <a:off x="900472" y="990651"/>
            <a:ext cx="7920000" cy="310091"/>
          </a:xfrm>
        </p:spPr>
        <p:txBody>
          <a:bodyPr>
            <a:normAutofit fontScale="85000" lnSpcReduction="20000"/>
          </a:bodyPr>
          <a:lstStyle/>
          <a:p>
            <a:r>
              <a:rPr lang="en-GB" dirty="0" smtClean="0"/>
              <a:t>Impregnated heaters</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6</a:t>
            </a:fld>
            <a:endParaRPr lang="fr-FR"/>
          </a:p>
        </p:txBody>
      </p:sp>
      <p:sp>
        <p:nvSpPr>
          <p:cNvPr id="5" name="Footer Placeholder 4"/>
          <p:cNvSpPr>
            <a:spLocks noGrp="1"/>
          </p:cNvSpPr>
          <p:nvPr>
            <p:ph type="ftr" sz="quarter" idx="11"/>
          </p:nvPr>
        </p:nvSpPr>
        <p:spPr/>
        <p:txBody>
          <a:bodyPr/>
          <a:lstStyle/>
          <a:p>
            <a:pPr algn="ctr"/>
            <a:r>
              <a:rPr lang="es-ES" smtClean="0"/>
              <a:t>Susana Izquierdo Bermudez</a:t>
            </a:r>
            <a:endParaRPr lang="en-GB" dirty="0"/>
          </a:p>
        </p:txBody>
      </p:sp>
      <p:pic>
        <p:nvPicPr>
          <p:cNvPr id="83" name="Picture 82"/>
          <p:cNvPicPr>
            <a:picLocks noChangeAspect="1"/>
          </p:cNvPicPr>
          <p:nvPr/>
        </p:nvPicPr>
        <p:blipFill>
          <a:blip r:embed="rId2"/>
          <a:stretch>
            <a:fillRect/>
          </a:stretch>
        </p:blipFill>
        <p:spPr>
          <a:xfrm>
            <a:off x="1586695" y="1300742"/>
            <a:ext cx="6403539" cy="2218787"/>
          </a:xfrm>
          <a:prstGeom prst="rect">
            <a:avLst/>
          </a:prstGeom>
        </p:spPr>
      </p:pic>
      <p:pic>
        <p:nvPicPr>
          <p:cNvPr id="84" name="Picture 83"/>
          <p:cNvPicPr>
            <a:picLocks noChangeAspect="1"/>
          </p:cNvPicPr>
          <p:nvPr/>
        </p:nvPicPr>
        <p:blipFill>
          <a:blip r:embed="rId3"/>
          <a:stretch>
            <a:fillRect/>
          </a:stretch>
        </p:blipFill>
        <p:spPr>
          <a:xfrm>
            <a:off x="1623288" y="4221088"/>
            <a:ext cx="6229214" cy="2054432"/>
          </a:xfrm>
          <a:prstGeom prst="rect">
            <a:avLst/>
          </a:prstGeom>
        </p:spPr>
      </p:pic>
      <p:sp>
        <p:nvSpPr>
          <p:cNvPr id="85" name="Content Placeholder 2"/>
          <p:cNvSpPr txBox="1">
            <a:spLocks/>
          </p:cNvSpPr>
          <p:nvPr/>
        </p:nvSpPr>
        <p:spPr>
          <a:xfrm>
            <a:off x="828464" y="3832294"/>
            <a:ext cx="7920000" cy="310091"/>
          </a:xfrm>
          <a:prstGeom prst="rect">
            <a:avLst/>
          </a:prstGeom>
        </p:spPr>
        <p:txBody>
          <a:bodyPr vert="horz" lIns="0" tIns="0" rIns="0" bIns="0" rtlCol="0">
            <a:normAutofit fontScale="850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dirty="0" smtClean="0"/>
              <a:t>Non-Impregnated heaters</a:t>
            </a:r>
            <a:endParaRPr lang="en-GB" dirty="0"/>
          </a:p>
        </p:txBody>
      </p:sp>
      <p:sp>
        <p:nvSpPr>
          <p:cNvPr id="6" name="Right Brace 5"/>
          <p:cNvSpPr/>
          <p:nvPr/>
        </p:nvSpPr>
        <p:spPr>
          <a:xfrm rot="10800000">
            <a:off x="1253210" y="1659678"/>
            <a:ext cx="216024" cy="1818721"/>
          </a:xfrm>
          <a:prstGeom prst="rightBrace">
            <a:avLst/>
          </a:prstGeom>
          <a:ln>
            <a:solidFill>
              <a:srgbClr val="7030A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solidFill>
                <a:srgbClr val="7030A0"/>
              </a:solidFill>
            </a:endParaRPr>
          </a:p>
        </p:txBody>
      </p:sp>
      <p:sp>
        <p:nvSpPr>
          <p:cNvPr id="10" name="Right Brace 9"/>
          <p:cNvSpPr/>
          <p:nvPr/>
        </p:nvSpPr>
        <p:spPr>
          <a:xfrm rot="10800000">
            <a:off x="1343441" y="4827748"/>
            <a:ext cx="216024" cy="1328734"/>
          </a:xfrm>
          <a:prstGeom prst="rightBrace">
            <a:avLst/>
          </a:prstGeom>
          <a:ln>
            <a:solidFill>
              <a:srgbClr val="7030A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7" name="Rectangle 6"/>
          <p:cNvSpPr/>
          <p:nvPr/>
        </p:nvSpPr>
        <p:spPr>
          <a:xfrm>
            <a:off x="1253209" y="3356992"/>
            <a:ext cx="333486" cy="162537"/>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Rectangle 11"/>
          <p:cNvSpPr/>
          <p:nvPr/>
        </p:nvSpPr>
        <p:spPr>
          <a:xfrm>
            <a:off x="1316357" y="6035922"/>
            <a:ext cx="333486" cy="162537"/>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TextBox 7"/>
          <p:cNvSpPr txBox="1"/>
          <p:nvPr/>
        </p:nvSpPr>
        <p:spPr>
          <a:xfrm rot="16200000">
            <a:off x="46348" y="2294351"/>
            <a:ext cx="1620576" cy="646331"/>
          </a:xfrm>
          <a:prstGeom prst="rect">
            <a:avLst/>
          </a:prstGeom>
          <a:noFill/>
        </p:spPr>
        <p:txBody>
          <a:bodyPr wrap="square" rtlCol="0">
            <a:spAutoFit/>
          </a:bodyPr>
          <a:lstStyle/>
          <a:p>
            <a:pPr algn="ctr"/>
            <a:r>
              <a:rPr lang="en-US" dirty="0" smtClean="0">
                <a:solidFill>
                  <a:srgbClr val="7030A0"/>
                </a:solidFill>
              </a:rPr>
              <a:t>Impregnated coil</a:t>
            </a:r>
            <a:endParaRPr lang="en-GB" dirty="0">
              <a:solidFill>
                <a:srgbClr val="7030A0"/>
              </a:solidFill>
            </a:endParaRPr>
          </a:p>
        </p:txBody>
      </p:sp>
      <p:sp>
        <p:nvSpPr>
          <p:cNvPr id="14" name="TextBox 13"/>
          <p:cNvSpPr txBox="1"/>
          <p:nvPr/>
        </p:nvSpPr>
        <p:spPr>
          <a:xfrm rot="16200000">
            <a:off x="208211" y="5076771"/>
            <a:ext cx="1597046" cy="646331"/>
          </a:xfrm>
          <a:prstGeom prst="rect">
            <a:avLst/>
          </a:prstGeom>
          <a:noFill/>
        </p:spPr>
        <p:txBody>
          <a:bodyPr wrap="square" rtlCol="0">
            <a:spAutoFit/>
          </a:bodyPr>
          <a:lstStyle/>
          <a:p>
            <a:r>
              <a:rPr lang="en-US" dirty="0" smtClean="0">
                <a:solidFill>
                  <a:srgbClr val="7030A0"/>
                </a:solidFill>
              </a:rPr>
              <a:t>Impregnated </a:t>
            </a:r>
          </a:p>
          <a:p>
            <a:pPr algn="ctr"/>
            <a:r>
              <a:rPr lang="en-US" dirty="0" smtClean="0">
                <a:solidFill>
                  <a:srgbClr val="7030A0"/>
                </a:solidFill>
              </a:rPr>
              <a:t>coil</a:t>
            </a:r>
            <a:endParaRPr lang="en-GB" dirty="0">
              <a:solidFill>
                <a:srgbClr val="7030A0"/>
              </a:solidFill>
            </a:endParaRPr>
          </a:p>
        </p:txBody>
      </p:sp>
      <p:sp>
        <p:nvSpPr>
          <p:cNvPr id="9" name="Rectangle 8"/>
          <p:cNvSpPr/>
          <p:nvPr/>
        </p:nvSpPr>
        <p:spPr>
          <a:xfrm>
            <a:off x="431146" y="900000"/>
            <a:ext cx="8389326" cy="2619529"/>
          </a:xfrm>
          <a:prstGeom prst="rect">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TextBox 10"/>
          <p:cNvSpPr txBox="1"/>
          <p:nvPr/>
        </p:nvSpPr>
        <p:spPr>
          <a:xfrm>
            <a:off x="6587347" y="3131856"/>
            <a:ext cx="2249334" cy="369332"/>
          </a:xfrm>
          <a:prstGeom prst="rect">
            <a:avLst/>
          </a:prstGeom>
          <a:noFill/>
        </p:spPr>
        <p:txBody>
          <a:bodyPr wrap="none" rtlCol="0">
            <a:spAutoFit/>
          </a:bodyPr>
          <a:lstStyle/>
          <a:p>
            <a:r>
              <a:rPr lang="en-US" i="1" dirty="0" smtClean="0">
                <a:solidFill>
                  <a:srgbClr val="FF0000"/>
                </a:solidFill>
              </a:rPr>
              <a:t>Baseline since 2016</a:t>
            </a:r>
            <a:endParaRPr lang="en-GB" i="1" dirty="0">
              <a:solidFill>
                <a:srgbClr val="FF0000"/>
              </a:solidFill>
            </a:endParaRPr>
          </a:p>
        </p:txBody>
      </p:sp>
    </p:spTree>
    <p:extLst>
      <p:ext uri="{BB962C8B-B14F-4D97-AF65-F5344CB8AC3E}">
        <p14:creationId xmlns:p14="http://schemas.microsoft.com/office/powerpoint/2010/main" val="22520207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Protection strategy</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7</a:t>
            </a:fld>
            <a:endParaRPr lang="fr-FR"/>
          </a:p>
        </p:txBody>
      </p:sp>
      <p:sp>
        <p:nvSpPr>
          <p:cNvPr id="5" name="Footer Placeholder 4"/>
          <p:cNvSpPr>
            <a:spLocks noGrp="1"/>
          </p:cNvSpPr>
          <p:nvPr>
            <p:ph type="ftr" sz="quarter" idx="11"/>
          </p:nvPr>
        </p:nvSpPr>
        <p:spPr/>
        <p:txBody>
          <a:bodyPr/>
          <a:lstStyle/>
          <a:p>
            <a:pPr algn="ctr"/>
            <a:r>
              <a:rPr lang="es-ES" smtClean="0"/>
              <a:t>Susana Izquierdo Bermudez</a:t>
            </a:r>
            <a:endParaRPr lang="en-GB" dirty="0"/>
          </a:p>
        </p:txBody>
      </p:sp>
      <p:sp>
        <p:nvSpPr>
          <p:cNvPr id="6" name="Rectangle 5"/>
          <p:cNvSpPr/>
          <p:nvPr/>
        </p:nvSpPr>
        <p:spPr>
          <a:xfrm>
            <a:off x="612000" y="1156102"/>
            <a:ext cx="8103280" cy="646331"/>
          </a:xfrm>
          <a:prstGeom prst="rect">
            <a:avLst/>
          </a:prstGeom>
          <a:solidFill>
            <a:schemeClr val="accent1">
              <a:lumMod val="20000"/>
              <a:lumOff val="80000"/>
            </a:schemeClr>
          </a:solidFill>
        </p:spPr>
        <p:txBody>
          <a:bodyPr wrap="square">
            <a:spAutoFit/>
          </a:bodyPr>
          <a:lstStyle/>
          <a:p>
            <a:pPr algn="ctr"/>
            <a:r>
              <a:rPr lang="en-GB" b="1" kern="1400" dirty="0" smtClean="0">
                <a:latin typeface="Calibri" panose="020F0502020204030204" pitchFamily="34" charset="0"/>
                <a:ea typeface="Times New Roman" panose="02020603050405020304" pitchFamily="18" charset="0"/>
                <a:cs typeface="Times New Roman" panose="02020603050405020304" pitchFamily="18" charset="0"/>
              </a:rPr>
              <a:t>EDMS 1764166: </a:t>
            </a:r>
            <a:r>
              <a:rPr lang="en-GB" b="1" kern="1400" dirty="0">
                <a:latin typeface="Calibri" panose="020F0502020204030204" pitchFamily="34" charset="0"/>
                <a:ea typeface="Times New Roman" panose="02020603050405020304" pitchFamily="18" charset="0"/>
                <a:cs typeface="Times New Roman" panose="02020603050405020304" pitchFamily="18" charset="0"/>
              </a:rPr>
              <a:t>Engineering Specification; 11T dipole Circuit - Powering and protection</a:t>
            </a:r>
          </a:p>
        </p:txBody>
      </p:sp>
      <p:sp>
        <p:nvSpPr>
          <p:cNvPr id="3" name="Rectangle 2"/>
          <p:cNvSpPr/>
          <p:nvPr/>
        </p:nvSpPr>
        <p:spPr>
          <a:xfrm>
            <a:off x="403040" y="2058535"/>
            <a:ext cx="8463760" cy="3847207"/>
          </a:xfrm>
          <a:prstGeom prst="rect">
            <a:avLst/>
          </a:prstGeom>
        </p:spPr>
        <p:txBody>
          <a:bodyPr wrap="square">
            <a:spAutoFit/>
          </a:bodyPr>
          <a:lstStyle/>
          <a:p>
            <a:pPr algn="just">
              <a:spcBef>
                <a:spcPts val="200"/>
              </a:spcBef>
              <a:spcAft>
                <a:spcPts val="600"/>
              </a:spcAft>
            </a:pPr>
            <a:r>
              <a:rPr lang="en-GB" sz="2000" kern="1400" dirty="0">
                <a:latin typeface="Calibri" panose="020F0502020204030204" pitchFamily="34" charset="0"/>
                <a:ea typeface="Times New Roman" panose="02020603050405020304" pitchFamily="18" charset="0"/>
                <a:cs typeface="Times New Roman" panose="02020603050405020304" pitchFamily="18" charset="0"/>
              </a:rPr>
              <a:t>The strategy to follow in case of a failure of the quench protection system is</a:t>
            </a:r>
            <a:r>
              <a:rPr lang="en-GB" sz="2000" kern="1400" dirty="0" smtClean="0">
                <a:latin typeface="Calibri" panose="020F0502020204030204" pitchFamily="34" charset="0"/>
                <a:ea typeface="Times New Roman" panose="02020603050405020304" pitchFamily="18" charset="0"/>
                <a:cs typeface="Times New Roman" panose="02020603050405020304" pitchFamily="18" charset="0"/>
              </a:rPr>
              <a:t>:</a:t>
            </a:r>
          </a:p>
          <a:p>
            <a:pPr algn="just">
              <a:spcBef>
                <a:spcPts val="200"/>
              </a:spcBef>
              <a:spcAft>
                <a:spcPts val="600"/>
              </a:spcAft>
            </a:pPr>
            <a:endParaRPr lang="en-GB" sz="400" kern="14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spcBef>
                <a:spcPts val="200"/>
              </a:spcBef>
              <a:spcAft>
                <a:spcPts val="0"/>
              </a:spcAft>
              <a:buFont typeface="Symbol" panose="05050102010706020507" pitchFamily="18" charset="2"/>
              <a:buChar char=""/>
            </a:pPr>
            <a:r>
              <a:rPr lang="en-GB" sz="2000" kern="1400" dirty="0">
                <a:latin typeface="Calibri" panose="020F0502020204030204" pitchFamily="34" charset="0"/>
                <a:ea typeface="Times New Roman" panose="02020603050405020304" pitchFamily="18" charset="0"/>
                <a:cs typeface="Times New Roman" panose="02020603050405020304" pitchFamily="18" charset="0"/>
              </a:rPr>
              <a:t>If one quench heater power supply fails, the heater power supply will be replaced during the next access</a:t>
            </a:r>
            <a:r>
              <a:rPr lang="en-GB" sz="2000" kern="1400" dirty="0" smtClean="0">
                <a:latin typeface="Calibri" panose="020F0502020204030204" pitchFamily="34" charset="0"/>
                <a:ea typeface="Times New Roman" panose="02020603050405020304" pitchFamily="18" charset="0"/>
                <a:cs typeface="Times New Roman" panose="02020603050405020304" pitchFamily="18" charset="0"/>
              </a:rPr>
              <a:t>.</a:t>
            </a:r>
          </a:p>
          <a:p>
            <a:pPr marL="342900" lvl="0" indent="-342900" algn="just">
              <a:spcBef>
                <a:spcPts val="200"/>
              </a:spcBef>
              <a:spcAft>
                <a:spcPts val="0"/>
              </a:spcAft>
              <a:buFont typeface="Symbol" panose="05050102010706020507" pitchFamily="18" charset="2"/>
              <a:buChar char=""/>
            </a:pPr>
            <a:endParaRPr lang="en-GB" sz="2000" kern="14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spcAft>
                <a:spcPts val="0"/>
              </a:spcAft>
              <a:buFont typeface="Symbol" panose="05050102010706020507" pitchFamily="18" charset="2"/>
              <a:buChar char=""/>
            </a:pPr>
            <a:r>
              <a:rPr lang="en-GB" sz="2000" kern="1400" dirty="0">
                <a:latin typeface="Calibri" panose="020F0502020204030204" pitchFamily="34" charset="0"/>
                <a:ea typeface="Times New Roman" panose="02020603050405020304" pitchFamily="18" charset="0"/>
                <a:cs typeface="Times New Roman" panose="02020603050405020304" pitchFamily="18" charset="0"/>
              </a:rPr>
              <a:t>If two quench heater power supplies fail, the beam is dumped and the heater power supply is replaced</a:t>
            </a:r>
            <a:r>
              <a:rPr lang="en-GB" sz="2000" kern="1400" dirty="0" smtClean="0">
                <a:latin typeface="Calibri" panose="020F0502020204030204" pitchFamily="34" charset="0"/>
                <a:ea typeface="Times New Roman" panose="02020603050405020304" pitchFamily="18" charset="0"/>
                <a:cs typeface="Times New Roman" panose="02020603050405020304" pitchFamily="18" charset="0"/>
              </a:rPr>
              <a:t>.</a:t>
            </a:r>
          </a:p>
          <a:p>
            <a:pPr marL="342900" lvl="0" indent="-342900" algn="just">
              <a:spcAft>
                <a:spcPts val="0"/>
              </a:spcAft>
              <a:buFont typeface="Symbol" panose="05050102010706020507" pitchFamily="18" charset="2"/>
              <a:buChar char=""/>
            </a:pPr>
            <a:endParaRPr lang="en-GB" sz="2000" kern="14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spcAft>
                <a:spcPts val="0"/>
              </a:spcAft>
              <a:buFont typeface="Symbol" panose="05050102010706020507" pitchFamily="18" charset="2"/>
              <a:buChar char=""/>
            </a:pPr>
            <a:r>
              <a:rPr lang="en-GB" sz="2000" kern="1400" dirty="0">
                <a:latin typeface="Calibri" panose="020F0502020204030204" pitchFamily="34" charset="0"/>
                <a:ea typeface="Times New Roman" panose="02020603050405020304" pitchFamily="18" charset="0"/>
                <a:cs typeface="Times New Roman" panose="02020603050405020304" pitchFamily="18" charset="0"/>
              </a:rPr>
              <a:t>If one out of the sixteen heater circuits fail, during next long shut down the magnet will be replaced</a:t>
            </a:r>
            <a:r>
              <a:rPr lang="en-GB" sz="2000" kern="1400" dirty="0" smtClean="0">
                <a:latin typeface="Calibri" panose="020F0502020204030204" pitchFamily="34" charset="0"/>
                <a:ea typeface="Times New Roman" panose="02020603050405020304" pitchFamily="18" charset="0"/>
                <a:cs typeface="Times New Roman" panose="02020603050405020304" pitchFamily="18" charset="0"/>
              </a:rPr>
              <a:t>.</a:t>
            </a:r>
          </a:p>
          <a:p>
            <a:pPr marL="342900" lvl="0" indent="-342900" algn="just">
              <a:spcAft>
                <a:spcPts val="0"/>
              </a:spcAft>
              <a:buFont typeface="Symbol" panose="05050102010706020507" pitchFamily="18" charset="2"/>
              <a:buChar char=""/>
            </a:pPr>
            <a:endParaRPr lang="en-GB" sz="2000" kern="14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spcAft>
                <a:spcPts val="200"/>
              </a:spcAft>
              <a:buFont typeface="Symbol" panose="05050102010706020507" pitchFamily="18" charset="2"/>
              <a:buChar char=""/>
            </a:pPr>
            <a:r>
              <a:rPr lang="en-GB" sz="2000" kern="1400" dirty="0">
                <a:latin typeface="Calibri" panose="020F0502020204030204" pitchFamily="34" charset="0"/>
                <a:ea typeface="Times New Roman" panose="02020603050405020304" pitchFamily="18" charset="0"/>
                <a:cs typeface="Times New Roman" panose="02020603050405020304" pitchFamily="18" charset="0"/>
              </a:rPr>
              <a:t>If more than two circuits fail the individual case needs to be studied.</a:t>
            </a:r>
          </a:p>
        </p:txBody>
      </p:sp>
    </p:spTree>
    <p:extLst>
      <p:ext uri="{BB962C8B-B14F-4D97-AF65-F5344CB8AC3E}">
        <p14:creationId xmlns:p14="http://schemas.microsoft.com/office/powerpoint/2010/main" val="25712186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Protection without failure</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8</a:t>
            </a:fld>
            <a:endParaRPr lang="fr-FR"/>
          </a:p>
        </p:txBody>
      </p:sp>
      <p:sp>
        <p:nvSpPr>
          <p:cNvPr id="5" name="Footer Placeholder 4"/>
          <p:cNvSpPr>
            <a:spLocks noGrp="1"/>
          </p:cNvSpPr>
          <p:nvPr>
            <p:ph type="ftr" sz="quarter" idx="11"/>
          </p:nvPr>
        </p:nvSpPr>
        <p:spPr/>
        <p:txBody>
          <a:bodyPr/>
          <a:lstStyle/>
          <a:p>
            <a:pPr algn="ctr"/>
            <a:r>
              <a:rPr lang="es-ES" smtClean="0"/>
              <a:t>Susana Izquierdo Bermudez</a:t>
            </a:r>
            <a:endParaRPr lang="en-GB" dirty="0"/>
          </a:p>
        </p:txBody>
      </p:sp>
      <p:sp>
        <p:nvSpPr>
          <p:cNvPr id="6" name="Rectangle 5"/>
          <p:cNvSpPr/>
          <p:nvPr/>
        </p:nvSpPr>
        <p:spPr>
          <a:xfrm>
            <a:off x="612000" y="1156102"/>
            <a:ext cx="8103280" cy="646331"/>
          </a:xfrm>
          <a:prstGeom prst="rect">
            <a:avLst/>
          </a:prstGeom>
          <a:solidFill>
            <a:schemeClr val="accent1">
              <a:lumMod val="20000"/>
              <a:lumOff val="80000"/>
            </a:schemeClr>
          </a:solidFill>
        </p:spPr>
        <p:txBody>
          <a:bodyPr wrap="square">
            <a:spAutoFit/>
          </a:bodyPr>
          <a:lstStyle/>
          <a:p>
            <a:pPr algn="ctr"/>
            <a:r>
              <a:rPr lang="en-GB" b="1" kern="1400" dirty="0" smtClean="0">
                <a:latin typeface="Calibri" panose="020F0502020204030204" pitchFamily="34" charset="0"/>
                <a:ea typeface="Times New Roman" panose="02020603050405020304" pitchFamily="18" charset="0"/>
                <a:cs typeface="Times New Roman" panose="02020603050405020304" pitchFamily="18" charset="0"/>
              </a:rPr>
              <a:t>EDMS 1764166: </a:t>
            </a:r>
            <a:r>
              <a:rPr lang="en-GB" b="1" kern="1400" dirty="0">
                <a:latin typeface="Calibri" panose="020F0502020204030204" pitchFamily="34" charset="0"/>
                <a:ea typeface="Times New Roman" panose="02020603050405020304" pitchFamily="18" charset="0"/>
                <a:cs typeface="Times New Roman" panose="02020603050405020304" pitchFamily="18" charset="0"/>
              </a:rPr>
              <a:t>Engineering Specification; 11T dipole Circuit - Powering and protection</a:t>
            </a:r>
          </a:p>
        </p:txBody>
      </p:sp>
      <p:sp>
        <p:nvSpPr>
          <p:cNvPr id="7" name="Rectangle 6"/>
          <p:cNvSpPr/>
          <p:nvPr/>
        </p:nvSpPr>
        <p:spPr>
          <a:xfrm>
            <a:off x="277734" y="2092284"/>
            <a:ext cx="8677900" cy="584775"/>
          </a:xfrm>
          <a:prstGeom prst="rect">
            <a:avLst/>
          </a:prstGeom>
        </p:spPr>
        <p:txBody>
          <a:bodyPr wrap="square">
            <a:spAutoFit/>
          </a:bodyPr>
          <a:lstStyle/>
          <a:p>
            <a:pPr algn="ctr">
              <a:spcBef>
                <a:spcPts val="300"/>
              </a:spcBef>
              <a:spcAft>
                <a:spcPts val="300"/>
              </a:spcAft>
            </a:pPr>
            <a:r>
              <a:rPr lang="en-GB" sz="1600" b="1" kern="1400" dirty="0">
                <a:latin typeface="Calibri" panose="020F0502020204030204" pitchFamily="34" charset="0"/>
                <a:ea typeface="Times New Roman" panose="02020603050405020304" pitchFamily="18" charset="0"/>
                <a:cs typeface="Times New Roman" panose="02020603050405020304" pitchFamily="18" charset="0"/>
              </a:rPr>
              <a:t>Table 5</a:t>
            </a:r>
            <a:r>
              <a:rPr lang="en-GB" sz="1600" kern="1400" dirty="0">
                <a:latin typeface="Calibri" panose="020F0502020204030204" pitchFamily="34" charset="0"/>
                <a:ea typeface="Times New Roman" panose="02020603050405020304" pitchFamily="18" charset="0"/>
                <a:cs typeface="Times New Roman" panose="02020603050405020304" pitchFamily="18" charset="0"/>
              </a:rPr>
              <a:t>. Simulated quench integral, hot-spot temperature, peak voltage to ground and peat turn to turn voltage at nominal and ultimate current for default conductor and protection parameters.</a:t>
            </a:r>
            <a:endParaRPr lang="en-GB" sz="1600" b="1" kern="1400" dirty="0">
              <a:latin typeface="Calibri" panose="020F0502020204030204" pitchFamily="34" charset="0"/>
              <a:ea typeface="Times New Roman" panose="02020603050405020304" pitchFamily="18" charset="0"/>
              <a:cs typeface="Times New Roman" panose="02020603050405020304" pitchFamily="18" charset="0"/>
            </a:endParaRPr>
          </a:p>
        </p:txBody>
      </p:sp>
      <p:graphicFrame>
        <p:nvGraphicFramePr>
          <p:cNvPr id="9" name="Table 8"/>
          <p:cNvGraphicFramePr>
            <a:graphicFrameLocks noGrp="1"/>
          </p:cNvGraphicFramePr>
          <p:nvPr>
            <p:extLst>
              <p:ext uri="{D42A27DB-BD31-4B8C-83A1-F6EECF244321}">
                <p14:modId xmlns:p14="http://schemas.microsoft.com/office/powerpoint/2010/main" val="1891510251"/>
              </p:ext>
            </p:extLst>
          </p:nvPr>
        </p:nvGraphicFramePr>
        <p:xfrm>
          <a:off x="701368" y="2811262"/>
          <a:ext cx="7830632" cy="1920240"/>
        </p:xfrm>
        <a:graphic>
          <a:graphicData uri="http://schemas.openxmlformats.org/drawingml/2006/table">
            <a:tbl>
              <a:tblPr firstRow="1" firstCol="1" bandRow="1"/>
              <a:tblGrid>
                <a:gridCol w="2504821">
                  <a:extLst>
                    <a:ext uri="{9D8B030D-6E8A-4147-A177-3AD203B41FA5}">
                      <a16:colId xmlns:a16="http://schemas.microsoft.com/office/drawing/2014/main" val="258374247"/>
                    </a:ext>
                  </a:extLst>
                </a:gridCol>
                <a:gridCol w="683260">
                  <a:extLst>
                    <a:ext uri="{9D8B030D-6E8A-4147-A177-3AD203B41FA5}">
                      <a16:colId xmlns:a16="http://schemas.microsoft.com/office/drawing/2014/main" val="2238110387"/>
                    </a:ext>
                  </a:extLst>
                </a:gridCol>
                <a:gridCol w="710248">
                  <a:extLst>
                    <a:ext uri="{9D8B030D-6E8A-4147-A177-3AD203B41FA5}">
                      <a16:colId xmlns:a16="http://schemas.microsoft.com/office/drawing/2014/main" val="963362968"/>
                    </a:ext>
                  </a:extLst>
                </a:gridCol>
                <a:gridCol w="1091311">
                  <a:extLst>
                    <a:ext uri="{9D8B030D-6E8A-4147-A177-3AD203B41FA5}">
                      <a16:colId xmlns:a16="http://schemas.microsoft.com/office/drawing/2014/main" val="617317221"/>
                    </a:ext>
                  </a:extLst>
                </a:gridCol>
                <a:gridCol w="710248">
                  <a:extLst>
                    <a:ext uri="{9D8B030D-6E8A-4147-A177-3AD203B41FA5}">
                      <a16:colId xmlns:a16="http://schemas.microsoft.com/office/drawing/2014/main" val="862831078"/>
                    </a:ext>
                  </a:extLst>
                </a:gridCol>
                <a:gridCol w="710248">
                  <a:extLst>
                    <a:ext uri="{9D8B030D-6E8A-4147-A177-3AD203B41FA5}">
                      <a16:colId xmlns:a16="http://schemas.microsoft.com/office/drawing/2014/main" val="2213618011"/>
                    </a:ext>
                  </a:extLst>
                </a:gridCol>
                <a:gridCol w="710248">
                  <a:extLst>
                    <a:ext uri="{9D8B030D-6E8A-4147-A177-3AD203B41FA5}">
                      <a16:colId xmlns:a16="http://schemas.microsoft.com/office/drawing/2014/main" val="3683459813"/>
                    </a:ext>
                  </a:extLst>
                </a:gridCol>
                <a:gridCol w="710248">
                  <a:extLst>
                    <a:ext uri="{9D8B030D-6E8A-4147-A177-3AD203B41FA5}">
                      <a16:colId xmlns:a16="http://schemas.microsoft.com/office/drawing/2014/main" val="3071029546"/>
                    </a:ext>
                  </a:extLst>
                </a:gridCol>
              </a:tblGrid>
              <a:tr h="0">
                <a:tc rowSpan="2" gridSpan="2">
                  <a:txBody>
                    <a:bodyPr/>
                    <a:lstStyle/>
                    <a:p>
                      <a:pPr algn="ctr">
                        <a:spcBef>
                          <a:spcPts val="200"/>
                        </a:spcBef>
                        <a:spcAft>
                          <a:spcPts val="600"/>
                        </a:spcAft>
                      </a:pPr>
                      <a:r>
                        <a:rPr lang="en-GB" sz="1800" b="1" kern="14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8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GB"/>
                    </a:p>
                  </a:txBody>
                  <a:tcPr/>
                </a:tc>
                <a:tc gridSpan="2">
                  <a:txBody>
                    <a:bodyPr/>
                    <a:lstStyle/>
                    <a:p>
                      <a:pPr algn="ctr">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SUPERMAGNET</a:t>
                      </a:r>
                      <a:endParaRPr lang="en-GB"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a:noFill/>
                    </a:lnB>
                  </a:tcPr>
                </a:tc>
                <a:tc hMerge="1">
                  <a:txBody>
                    <a:bodyPr/>
                    <a:lstStyle/>
                    <a:p>
                      <a:endParaRPr lang="en-GB"/>
                    </a:p>
                  </a:txBody>
                  <a:tcPr/>
                </a:tc>
                <a:tc gridSpan="2">
                  <a:txBody>
                    <a:bodyPr/>
                    <a:lstStyle/>
                    <a:p>
                      <a:pPr algn="ctr">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ROXIE</a:t>
                      </a:r>
                      <a:endParaRPr lang="en-GB"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a:noFill/>
                    </a:lnB>
                  </a:tcPr>
                </a:tc>
                <a:tc hMerge="1">
                  <a:txBody>
                    <a:bodyPr/>
                    <a:lstStyle/>
                    <a:p>
                      <a:endParaRPr lang="en-GB"/>
                    </a:p>
                  </a:txBody>
                  <a:tcPr/>
                </a:tc>
                <a:tc gridSpan="2">
                  <a:txBody>
                    <a:bodyPr/>
                    <a:lstStyle/>
                    <a:p>
                      <a:pPr algn="ctr">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TALES</a:t>
                      </a:r>
                      <a:endParaRPr lang="en-GB"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a:noFill/>
                    </a:lnB>
                  </a:tcPr>
                </a:tc>
                <a:tc hMerge="1">
                  <a:txBody>
                    <a:bodyPr/>
                    <a:lstStyle/>
                    <a:p>
                      <a:endParaRPr lang="en-GB"/>
                    </a:p>
                  </a:txBody>
                  <a:tcPr/>
                </a:tc>
                <a:extLst>
                  <a:ext uri="{0D108BD9-81ED-4DB2-BD59-A6C34878D82A}">
                    <a16:rowId xmlns:a16="http://schemas.microsoft.com/office/drawing/2014/main" val="1308129438"/>
                  </a:ext>
                </a:extLst>
              </a:tr>
              <a:tr h="0">
                <a:tc gridSpan="2" vMerge="1">
                  <a:txBody>
                    <a:bodyPr/>
                    <a:lstStyle/>
                    <a:p>
                      <a:endParaRPr lang="en-GB"/>
                    </a:p>
                  </a:txBody>
                  <a:tcPr/>
                </a:tc>
                <a:tc hMerge="1" vMerge="1">
                  <a:txBody>
                    <a:bodyPr/>
                    <a:lstStyle/>
                    <a:p>
                      <a:endParaRPr lang="en-GB"/>
                    </a:p>
                  </a:txBody>
                  <a:tcPr/>
                </a:tc>
                <a:tc>
                  <a:txBody>
                    <a:bodyPr/>
                    <a:lstStyle/>
                    <a:p>
                      <a:pPr algn="ctr">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I</a:t>
                      </a:r>
                      <a:r>
                        <a:rPr lang="en-GB" sz="1800" b="1" kern="1400" baseline="-25000">
                          <a:effectLst/>
                          <a:latin typeface="Calibri" panose="020F0502020204030204" pitchFamily="34" charset="0"/>
                          <a:ea typeface="Times New Roman" panose="02020603050405020304" pitchFamily="18" charset="0"/>
                          <a:cs typeface="Times New Roman" panose="02020603050405020304" pitchFamily="18" charset="0"/>
                        </a:rPr>
                        <a:t>nom</a:t>
                      </a:r>
                      <a:endParaRPr lang="en-GB"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I</a:t>
                      </a:r>
                      <a:r>
                        <a:rPr lang="en-GB" sz="1800" b="1" kern="1400" baseline="-25000">
                          <a:effectLst/>
                          <a:latin typeface="Calibri" panose="020F0502020204030204" pitchFamily="34" charset="0"/>
                          <a:ea typeface="Times New Roman" panose="02020603050405020304" pitchFamily="18" charset="0"/>
                          <a:cs typeface="Times New Roman" panose="02020603050405020304" pitchFamily="18" charset="0"/>
                        </a:rPr>
                        <a:t>ult</a:t>
                      </a:r>
                      <a:endParaRPr lang="en-GB"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I</a:t>
                      </a:r>
                      <a:r>
                        <a:rPr lang="en-GB" sz="1800" b="1" kern="1400" baseline="-25000">
                          <a:effectLst/>
                          <a:latin typeface="Calibri" panose="020F0502020204030204" pitchFamily="34" charset="0"/>
                          <a:ea typeface="Times New Roman" panose="02020603050405020304" pitchFamily="18" charset="0"/>
                          <a:cs typeface="Times New Roman" panose="02020603050405020304" pitchFamily="18" charset="0"/>
                        </a:rPr>
                        <a:t>nom</a:t>
                      </a:r>
                      <a:endParaRPr lang="en-GB"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I</a:t>
                      </a:r>
                      <a:r>
                        <a:rPr lang="en-GB" sz="1800" b="1" kern="1400" baseline="-25000">
                          <a:effectLst/>
                          <a:latin typeface="Calibri" panose="020F0502020204030204" pitchFamily="34" charset="0"/>
                          <a:ea typeface="Times New Roman" panose="02020603050405020304" pitchFamily="18" charset="0"/>
                          <a:cs typeface="Times New Roman" panose="02020603050405020304" pitchFamily="18" charset="0"/>
                        </a:rPr>
                        <a:t>ult</a:t>
                      </a:r>
                      <a:endParaRPr lang="en-GB"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I</a:t>
                      </a:r>
                      <a:r>
                        <a:rPr lang="en-GB" sz="1800" b="1" kern="1400" baseline="-25000">
                          <a:effectLst/>
                          <a:latin typeface="Calibri" panose="020F0502020204030204" pitchFamily="34" charset="0"/>
                          <a:ea typeface="Times New Roman" panose="02020603050405020304" pitchFamily="18" charset="0"/>
                          <a:cs typeface="Times New Roman" panose="02020603050405020304" pitchFamily="18" charset="0"/>
                        </a:rPr>
                        <a:t>nom</a:t>
                      </a:r>
                      <a:endParaRPr lang="en-GB"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I</a:t>
                      </a:r>
                      <a:r>
                        <a:rPr lang="en-GB" sz="1800" b="1" kern="1400" baseline="-25000">
                          <a:effectLst/>
                          <a:latin typeface="Calibri" panose="020F0502020204030204" pitchFamily="34" charset="0"/>
                          <a:ea typeface="Times New Roman" panose="02020603050405020304" pitchFamily="18" charset="0"/>
                          <a:cs typeface="Times New Roman" panose="02020603050405020304" pitchFamily="18" charset="0"/>
                        </a:rPr>
                        <a:t>ult</a:t>
                      </a:r>
                      <a:endParaRPr lang="en-GB"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0705421"/>
                  </a:ext>
                </a:extLst>
              </a:tr>
              <a:tr h="0">
                <a:tc>
                  <a:txBody>
                    <a:bodyPr/>
                    <a:lstStyle/>
                    <a:p>
                      <a:pPr algn="just">
                        <a:spcAft>
                          <a:spcPts val="0"/>
                        </a:spcAft>
                      </a:pPr>
                      <a:r>
                        <a:rPr lang="en-GB" sz="1800" b="1" kern="1400" dirty="0">
                          <a:effectLst/>
                          <a:latin typeface="Calibri" panose="020F0502020204030204" pitchFamily="34" charset="0"/>
                          <a:ea typeface="Times New Roman" panose="02020603050405020304" pitchFamily="18" charset="0"/>
                          <a:cs typeface="Times New Roman" panose="02020603050405020304" pitchFamily="18" charset="0"/>
                        </a:rPr>
                        <a:t>Current</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kA</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11.85</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GB" sz="1800" kern="1400" dirty="0" smtClean="0">
                          <a:effectLst/>
                          <a:latin typeface="Calibri" panose="020F0502020204030204" pitchFamily="34" charset="0"/>
                          <a:ea typeface="Times New Roman" panose="02020603050405020304" pitchFamily="18" charset="0"/>
                          <a:cs typeface="Times New Roman" panose="02020603050405020304" pitchFamily="18" charset="0"/>
                        </a:rPr>
                        <a:t>12.85</a:t>
                      </a:r>
                      <a:endParaRPr lang="en-GB" sz="18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11.85</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GB" sz="1800" kern="1400" dirty="0" smtClean="0">
                          <a:effectLst/>
                          <a:latin typeface="Calibri" panose="020F0502020204030204" pitchFamily="34" charset="0"/>
                          <a:ea typeface="Times New Roman" panose="02020603050405020304" pitchFamily="18" charset="0"/>
                          <a:cs typeface="Times New Roman" panose="02020603050405020304" pitchFamily="18" charset="0"/>
                        </a:rPr>
                        <a:t>12.85</a:t>
                      </a:r>
                      <a:endParaRPr lang="en-GB" sz="18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11.85</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GB" sz="1800" kern="1400" dirty="0" smtClean="0">
                          <a:effectLst/>
                          <a:latin typeface="Calibri" panose="020F0502020204030204" pitchFamily="34" charset="0"/>
                          <a:ea typeface="Times New Roman" panose="02020603050405020304" pitchFamily="18" charset="0"/>
                          <a:cs typeface="Times New Roman" panose="02020603050405020304" pitchFamily="18" charset="0"/>
                        </a:rPr>
                        <a:t>12.85</a:t>
                      </a:r>
                      <a:endParaRPr lang="en-GB" sz="18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379282420"/>
                  </a:ext>
                </a:extLst>
              </a:tr>
              <a:tr h="0">
                <a:tc>
                  <a:txBody>
                    <a:bodyPr/>
                    <a:lstStyle/>
                    <a:p>
                      <a:pPr algn="just">
                        <a:spcAft>
                          <a:spcPts val="0"/>
                        </a:spcAft>
                      </a:pPr>
                      <a:r>
                        <a:rPr lang="en-GB" sz="1800" b="1" kern="1400" dirty="0">
                          <a:effectLst/>
                          <a:latin typeface="Calibri" panose="020F0502020204030204" pitchFamily="34" charset="0"/>
                          <a:ea typeface="Times New Roman" panose="02020603050405020304" pitchFamily="18" charset="0"/>
                          <a:cs typeface="Times New Roman" panose="02020603050405020304" pitchFamily="18" charset="0"/>
                        </a:rPr>
                        <a:t>Quench integral</a:t>
                      </a:r>
                    </a:p>
                  </a:txBody>
                  <a:tcPr marL="68580" marR="68580" marT="0" marB="0">
                    <a:lnL>
                      <a:noFill/>
                    </a:lnL>
                    <a:lnR>
                      <a:noFill/>
                    </a:lnR>
                    <a:lnT>
                      <a:noFill/>
                    </a:lnT>
                    <a:lnB>
                      <a:noFill/>
                    </a:lnB>
                  </a:tcPr>
                </a:tc>
                <a:tc>
                  <a:txBody>
                    <a:bodyPr/>
                    <a:lstStyle/>
                    <a:p>
                      <a:pPr algn="ctr">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MA</a:t>
                      </a:r>
                      <a:r>
                        <a:rPr lang="en-GB" sz="1800" b="1" kern="1400" baseline="30000">
                          <a:effectLst/>
                          <a:latin typeface="Calibri" panose="020F0502020204030204" pitchFamily="34" charset="0"/>
                          <a:ea typeface="Times New Roman" panose="02020603050405020304" pitchFamily="18" charset="0"/>
                          <a:cs typeface="Times New Roman" panose="02020603050405020304" pitchFamily="18" charset="0"/>
                        </a:rPr>
                        <a:t>2</a:t>
                      </a: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s</a:t>
                      </a:r>
                    </a:p>
                  </a:txBody>
                  <a:tcPr marL="68580" marR="68580" marT="0" marB="0">
                    <a:lnL>
                      <a:noFill/>
                    </a:lnL>
                    <a:lnR>
                      <a:noFill/>
                    </a:lnR>
                    <a:lnT>
                      <a:noFill/>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15.7</a:t>
                      </a:r>
                    </a:p>
                  </a:txBody>
                  <a:tcPr marL="68580" marR="68580" marT="0" marB="0">
                    <a:lnL>
                      <a:noFill/>
                    </a:lnL>
                    <a:lnR>
                      <a:noFill/>
                    </a:lnR>
                    <a:lnT>
                      <a:noFill/>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16.8</a:t>
                      </a:r>
                    </a:p>
                  </a:txBody>
                  <a:tcPr marL="68580" marR="68580" marT="0" marB="0">
                    <a:lnL>
                      <a:noFill/>
                    </a:lnL>
                    <a:lnR>
                      <a:noFill/>
                    </a:lnR>
                    <a:lnT>
                      <a:noFill/>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15.9</a:t>
                      </a:r>
                    </a:p>
                  </a:txBody>
                  <a:tcPr marL="68580" marR="68580" marT="0" marB="0">
                    <a:lnL>
                      <a:noFill/>
                    </a:lnL>
                    <a:lnR>
                      <a:noFill/>
                    </a:lnR>
                    <a:lnT>
                      <a:noFill/>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16.9</a:t>
                      </a:r>
                    </a:p>
                  </a:txBody>
                  <a:tcPr marL="68580" marR="68580" marT="0" marB="0">
                    <a:lnL>
                      <a:noFill/>
                    </a:lnL>
                    <a:lnR>
                      <a:noFill/>
                    </a:lnR>
                    <a:lnT>
                      <a:noFill/>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15.8</a:t>
                      </a:r>
                    </a:p>
                  </a:txBody>
                  <a:tcPr marL="68580" marR="68580" marT="0" marB="0">
                    <a:lnL>
                      <a:noFill/>
                    </a:lnL>
                    <a:lnR>
                      <a:noFill/>
                    </a:lnR>
                    <a:lnT>
                      <a:noFill/>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16.2</a:t>
                      </a:r>
                    </a:p>
                  </a:txBody>
                  <a:tcPr marL="68580" marR="68580" marT="0" marB="0">
                    <a:lnL>
                      <a:noFill/>
                    </a:lnL>
                    <a:lnR>
                      <a:noFill/>
                    </a:lnR>
                    <a:lnT>
                      <a:noFill/>
                    </a:lnT>
                    <a:lnB>
                      <a:noFill/>
                    </a:lnB>
                  </a:tcPr>
                </a:tc>
                <a:extLst>
                  <a:ext uri="{0D108BD9-81ED-4DB2-BD59-A6C34878D82A}">
                    <a16:rowId xmlns:a16="http://schemas.microsoft.com/office/drawing/2014/main" val="1731620835"/>
                  </a:ext>
                </a:extLst>
              </a:tr>
              <a:tr h="0">
                <a:tc>
                  <a:txBody>
                    <a:bodyPr/>
                    <a:lstStyle/>
                    <a:p>
                      <a:pPr algn="just">
                        <a:spcAft>
                          <a:spcPts val="0"/>
                        </a:spcAft>
                      </a:pPr>
                      <a:r>
                        <a:rPr lang="en-GB" sz="1800" b="1" kern="1400" dirty="0">
                          <a:effectLst/>
                          <a:latin typeface="Calibri" panose="020F0502020204030204" pitchFamily="34" charset="0"/>
                          <a:ea typeface="Times New Roman" panose="02020603050405020304" pitchFamily="18" charset="0"/>
                          <a:cs typeface="Times New Roman" panose="02020603050405020304" pitchFamily="18" charset="0"/>
                        </a:rPr>
                        <a:t>Hot spot temperature</a:t>
                      </a:r>
                    </a:p>
                  </a:txBody>
                  <a:tcPr marL="68580" marR="68580" marT="0" marB="0">
                    <a:lnL>
                      <a:noFill/>
                    </a:lnL>
                    <a:lnR>
                      <a:noFill/>
                    </a:lnR>
                    <a:lnT>
                      <a:noFill/>
                    </a:lnT>
                    <a:lnB>
                      <a:noFill/>
                    </a:lnB>
                  </a:tcPr>
                </a:tc>
                <a:tc>
                  <a:txBody>
                    <a:bodyPr/>
                    <a:lstStyle/>
                    <a:p>
                      <a:pPr algn="just">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K</a:t>
                      </a:r>
                    </a:p>
                  </a:txBody>
                  <a:tcPr marL="68580" marR="68580" marT="0" marB="0">
                    <a:lnL>
                      <a:noFill/>
                    </a:lnL>
                    <a:lnR>
                      <a:noFill/>
                    </a:lnR>
                    <a:lnT>
                      <a:noFill/>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320</a:t>
                      </a:r>
                    </a:p>
                  </a:txBody>
                  <a:tcPr marL="68580" marR="68580" marT="0" marB="0">
                    <a:lnL>
                      <a:noFill/>
                    </a:lnL>
                    <a:lnR>
                      <a:noFill/>
                    </a:lnR>
                    <a:lnT>
                      <a:noFill/>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360</a:t>
                      </a:r>
                    </a:p>
                  </a:txBody>
                  <a:tcPr marL="68580" marR="68580" marT="0" marB="0">
                    <a:lnL>
                      <a:noFill/>
                    </a:lnL>
                    <a:lnR>
                      <a:noFill/>
                    </a:lnR>
                    <a:lnT>
                      <a:noFill/>
                    </a:lnT>
                    <a:lnB>
                      <a:noFill/>
                    </a:lnB>
                  </a:tcPr>
                </a:tc>
                <a:tc>
                  <a:txBody>
                    <a:bodyPr/>
                    <a:lstStyle/>
                    <a:p>
                      <a:pPr algn="ctr">
                        <a:spcAft>
                          <a:spcPts val="0"/>
                        </a:spcAft>
                      </a:pPr>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310</a:t>
                      </a:r>
                    </a:p>
                  </a:txBody>
                  <a:tcPr marL="68580" marR="68580" marT="0" marB="0">
                    <a:lnL>
                      <a:noFill/>
                    </a:lnL>
                    <a:lnR>
                      <a:noFill/>
                    </a:lnR>
                    <a:lnT>
                      <a:noFill/>
                    </a:lnT>
                    <a:lnB>
                      <a:noFill/>
                    </a:lnB>
                  </a:tcPr>
                </a:tc>
                <a:tc>
                  <a:txBody>
                    <a:bodyPr/>
                    <a:lstStyle/>
                    <a:p>
                      <a:pPr algn="ctr">
                        <a:spcAft>
                          <a:spcPts val="0"/>
                        </a:spcAft>
                      </a:pPr>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350</a:t>
                      </a:r>
                    </a:p>
                  </a:txBody>
                  <a:tcPr marL="68580" marR="68580" marT="0" marB="0">
                    <a:lnL>
                      <a:noFill/>
                    </a:lnL>
                    <a:lnR>
                      <a:noFill/>
                    </a:lnR>
                    <a:lnT>
                      <a:noFill/>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320</a:t>
                      </a:r>
                    </a:p>
                  </a:txBody>
                  <a:tcPr marL="68580" marR="68580" marT="0" marB="0">
                    <a:lnL>
                      <a:noFill/>
                    </a:lnL>
                    <a:lnR>
                      <a:noFill/>
                    </a:lnR>
                    <a:lnT>
                      <a:noFill/>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342</a:t>
                      </a:r>
                    </a:p>
                  </a:txBody>
                  <a:tcPr marL="68580" marR="68580" marT="0" marB="0">
                    <a:lnL>
                      <a:noFill/>
                    </a:lnL>
                    <a:lnR>
                      <a:noFill/>
                    </a:lnR>
                    <a:lnT>
                      <a:noFill/>
                    </a:lnT>
                    <a:lnB>
                      <a:noFill/>
                    </a:lnB>
                  </a:tcPr>
                </a:tc>
                <a:extLst>
                  <a:ext uri="{0D108BD9-81ED-4DB2-BD59-A6C34878D82A}">
                    <a16:rowId xmlns:a16="http://schemas.microsoft.com/office/drawing/2014/main" val="1606331767"/>
                  </a:ext>
                </a:extLst>
              </a:tr>
              <a:tr h="0">
                <a:tc>
                  <a:txBody>
                    <a:bodyPr/>
                    <a:lstStyle/>
                    <a:p>
                      <a:pPr algn="just">
                        <a:spcAft>
                          <a:spcPts val="0"/>
                        </a:spcAft>
                      </a:pPr>
                      <a:r>
                        <a:rPr lang="en-GB" sz="1800" b="1" kern="1400" dirty="0">
                          <a:effectLst/>
                          <a:latin typeface="Calibri" panose="020F0502020204030204" pitchFamily="34" charset="0"/>
                          <a:ea typeface="Times New Roman" panose="02020603050405020304" pitchFamily="18" charset="0"/>
                          <a:cs typeface="Times New Roman" panose="02020603050405020304" pitchFamily="18" charset="0"/>
                        </a:rPr>
                        <a:t>Peak voltage to ground</a:t>
                      </a:r>
                    </a:p>
                  </a:txBody>
                  <a:tcPr marL="68580" marR="68580" marT="0" marB="0">
                    <a:lnL>
                      <a:noFill/>
                    </a:lnL>
                    <a:lnR>
                      <a:noFill/>
                    </a:lnR>
                    <a:lnT>
                      <a:noFill/>
                    </a:lnT>
                    <a:lnB>
                      <a:noFill/>
                    </a:lnB>
                  </a:tcPr>
                </a:tc>
                <a:tc>
                  <a:txBody>
                    <a:bodyPr/>
                    <a:lstStyle/>
                    <a:p>
                      <a:pPr algn="just">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V</a:t>
                      </a:r>
                    </a:p>
                  </a:txBody>
                  <a:tcPr marL="68580" marR="68580" marT="0" marB="0">
                    <a:lnL>
                      <a:noFill/>
                    </a:lnL>
                    <a:lnR>
                      <a:noFill/>
                    </a:lnR>
                    <a:lnT>
                      <a:noFill/>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n.a.</a:t>
                      </a:r>
                    </a:p>
                  </a:txBody>
                  <a:tcPr marL="68580" marR="68580" marT="0" marB="0">
                    <a:lnL>
                      <a:noFill/>
                    </a:lnL>
                    <a:lnR>
                      <a:noFill/>
                    </a:lnR>
                    <a:lnT>
                      <a:noFill/>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n.a.</a:t>
                      </a:r>
                    </a:p>
                  </a:txBody>
                  <a:tcPr marL="68580" marR="68580" marT="0" marB="0">
                    <a:lnL>
                      <a:noFill/>
                    </a:lnL>
                    <a:lnR>
                      <a:noFill/>
                    </a:lnR>
                    <a:lnT>
                      <a:noFill/>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350</a:t>
                      </a:r>
                    </a:p>
                  </a:txBody>
                  <a:tcPr marL="68580" marR="68580" marT="0" marB="0">
                    <a:lnL>
                      <a:noFill/>
                    </a:lnL>
                    <a:lnR>
                      <a:noFill/>
                    </a:lnR>
                    <a:lnT>
                      <a:noFill/>
                    </a:lnT>
                    <a:lnB>
                      <a:noFill/>
                    </a:lnB>
                  </a:tcPr>
                </a:tc>
                <a:tc>
                  <a:txBody>
                    <a:bodyPr/>
                    <a:lstStyle/>
                    <a:p>
                      <a:pPr algn="ctr">
                        <a:spcAft>
                          <a:spcPts val="0"/>
                        </a:spcAft>
                      </a:pPr>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450</a:t>
                      </a:r>
                    </a:p>
                  </a:txBody>
                  <a:tcPr marL="68580" marR="68580" marT="0" marB="0">
                    <a:lnL>
                      <a:noFill/>
                    </a:lnL>
                    <a:lnR>
                      <a:noFill/>
                    </a:lnR>
                    <a:lnT>
                      <a:noFill/>
                    </a:lnT>
                    <a:lnB>
                      <a:noFill/>
                    </a:lnB>
                  </a:tcPr>
                </a:tc>
                <a:tc>
                  <a:txBody>
                    <a:bodyPr/>
                    <a:lstStyle/>
                    <a:p>
                      <a:pPr algn="ctr">
                        <a:spcAft>
                          <a:spcPts val="0"/>
                        </a:spcAft>
                      </a:pPr>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245</a:t>
                      </a:r>
                    </a:p>
                  </a:txBody>
                  <a:tcPr marL="68580" marR="68580" marT="0" marB="0">
                    <a:lnL>
                      <a:noFill/>
                    </a:lnL>
                    <a:lnR>
                      <a:noFill/>
                    </a:lnR>
                    <a:lnT>
                      <a:noFill/>
                    </a:lnT>
                    <a:lnB>
                      <a:noFill/>
                    </a:lnB>
                  </a:tcPr>
                </a:tc>
                <a:tc>
                  <a:txBody>
                    <a:bodyPr/>
                    <a:lstStyle/>
                    <a:p>
                      <a:pPr algn="ctr">
                        <a:spcAft>
                          <a:spcPts val="0"/>
                        </a:spcAft>
                      </a:pPr>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340</a:t>
                      </a:r>
                    </a:p>
                  </a:txBody>
                  <a:tcPr marL="68580" marR="68580" marT="0" marB="0">
                    <a:lnL>
                      <a:noFill/>
                    </a:lnL>
                    <a:lnR>
                      <a:noFill/>
                    </a:lnR>
                    <a:lnT>
                      <a:noFill/>
                    </a:lnT>
                    <a:lnB>
                      <a:noFill/>
                    </a:lnB>
                  </a:tcPr>
                </a:tc>
                <a:extLst>
                  <a:ext uri="{0D108BD9-81ED-4DB2-BD59-A6C34878D82A}">
                    <a16:rowId xmlns:a16="http://schemas.microsoft.com/office/drawing/2014/main" val="2470576178"/>
                  </a:ext>
                </a:extLst>
              </a:tr>
              <a:tr h="0">
                <a:tc>
                  <a:txBody>
                    <a:bodyPr/>
                    <a:lstStyle/>
                    <a:p>
                      <a:pPr algn="just">
                        <a:spcAft>
                          <a:spcPts val="0"/>
                        </a:spcAft>
                      </a:pPr>
                      <a:r>
                        <a:rPr lang="en-GB" sz="1800" b="1" kern="1400" dirty="0">
                          <a:effectLst/>
                          <a:latin typeface="Calibri" panose="020F0502020204030204" pitchFamily="34" charset="0"/>
                          <a:ea typeface="Times New Roman" panose="02020603050405020304" pitchFamily="18" charset="0"/>
                          <a:cs typeface="Times New Roman" panose="02020603050405020304" pitchFamily="18" charset="0"/>
                        </a:rPr>
                        <a:t>Peak turn to turn voltage</a:t>
                      </a: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just">
                        <a:spcAft>
                          <a:spcPts val="0"/>
                        </a:spcAft>
                      </a:pPr>
                      <a:r>
                        <a:rPr lang="en-GB" sz="1800" b="1" kern="1400" dirty="0">
                          <a:effectLst/>
                          <a:latin typeface="Calibri" panose="020F0502020204030204" pitchFamily="34" charset="0"/>
                          <a:ea typeface="Times New Roman" panose="02020603050405020304" pitchFamily="18" charset="0"/>
                          <a:cs typeface="Times New Roman" panose="02020603050405020304" pitchFamily="18" charset="0"/>
                        </a:rPr>
                        <a:t>V</a:t>
                      </a: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n.a.</a:t>
                      </a: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n.a.</a:t>
                      </a: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63</a:t>
                      </a: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95</a:t>
                      </a: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75</a:t>
                      </a: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80</a:t>
                      </a: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2250318903"/>
                  </a:ext>
                </a:extLst>
              </a:tr>
            </a:tbl>
          </a:graphicData>
        </a:graphic>
      </p:graphicFrame>
      <p:sp>
        <p:nvSpPr>
          <p:cNvPr id="10" name="TextBox 9"/>
          <p:cNvSpPr txBox="1"/>
          <p:nvPr/>
        </p:nvSpPr>
        <p:spPr>
          <a:xfrm>
            <a:off x="612000" y="4853366"/>
            <a:ext cx="6755375" cy="1323439"/>
          </a:xfrm>
          <a:prstGeom prst="rect">
            <a:avLst/>
          </a:prstGeom>
          <a:noFill/>
        </p:spPr>
        <p:txBody>
          <a:bodyPr wrap="none" rtlCol="0">
            <a:spAutoFit/>
          </a:bodyPr>
          <a:lstStyle/>
          <a:p>
            <a:r>
              <a:rPr lang="en-GB" sz="1600" dirty="0" smtClean="0"/>
              <a:t>Assuming:</a:t>
            </a:r>
            <a:endParaRPr lang="en-GB" sz="1600" dirty="0" smtClean="0"/>
          </a:p>
          <a:p>
            <a:pPr marL="285750" indent="-285750">
              <a:buFont typeface="Arial" panose="020B0604020202020204" pitchFamily="34" charset="0"/>
              <a:buChar char="•"/>
            </a:pPr>
            <a:r>
              <a:rPr lang="en-GB" sz="1600" dirty="0" smtClean="0"/>
              <a:t>5 </a:t>
            </a:r>
            <a:r>
              <a:rPr lang="en-GB" sz="1600" dirty="0" err="1" smtClean="0"/>
              <a:t>ms</a:t>
            </a:r>
            <a:r>
              <a:rPr lang="en-GB" sz="1600" dirty="0" smtClean="0"/>
              <a:t> for quench detection + 10 </a:t>
            </a:r>
            <a:r>
              <a:rPr lang="en-GB" sz="1600" dirty="0" err="1" smtClean="0"/>
              <a:t>ms</a:t>
            </a:r>
            <a:r>
              <a:rPr lang="en-GB" sz="1600" dirty="0" smtClean="0"/>
              <a:t> for validation</a:t>
            </a:r>
          </a:p>
          <a:p>
            <a:pPr marL="285750" indent="-285750">
              <a:buFont typeface="Arial" panose="020B0604020202020204" pitchFamily="34" charset="0"/>
              <a:buChar char="•"/>
            </a:pPr>
            <a:r>
              <a:rPr lang="en-GB" sz="1600" dirty="0" smtClean="0"/>
              <a:t>5 </a:t>
            </a:r>
            <a:r>
              <a:rPr lang="en-GB" sz="1600" dirty="0" err="1" smtClean="0"/>
              <a:t>ms</a:t>
            </a:r>
            <a:r>
              <a:rPr lang="en-GB" sz="1600" dirty="0" smtClean="0"/>
              <a:t> of heater firing delay</a:t>
            </a:r>
          </a:p>
          <a:p>
            <a:pPr marL="285750" indent="-285750">
              <a:buFont typeface="Arial" panose="020B0604020202020204" pitchFamily="34" charset="0"/>
              <a:buChar char="•"/>
            </a:pPr>
            <a:r>
              <a:rPr lang="en-GB" sz="1600" dirty="0" smtClean="0"/>
              <a:t>Heaters with nominal powering parameters, impregnated with the </a:t>
            </a:r>
            <a:r>
              <a:rPr lang="en-GB" sz="1600" dirty="0" smtClean="0"/>
              <a:t>coil</a:t>
            </a:r>
          </a:p>
          <a:p>
            <a:pPr marL="285750" indent="-285750">
              <a:buFont typeface="Arial" panose="020B0604020202020204" pitchFamily="34" charset="0"/>
              <a:buChar char="•"/>
            </a:pPr>
            <a:r>
              <a:rPr lang="en-US" sz="1600" dirty="0" smtClean="0"/>
              <a:t>RRR = 100 and cu/</a:t>
            </a:r>
            <a:r>
              <a:rPr lang="en-US" sz="1600" dirty="0" err="1" smtClean="0"/>
              <a:t>sc</a:t>
            </a:r>
            <a:r>
              <a:rPr lang="en-US" sz="1600" dirty="0" smtClean="0"/>
              <a:t> = 1.15</a:t>
            </a:r>
            <a:endParaRPr lang="en-GB" sz="1600" dirty="0"/>
          </a:p>
        </p:txBody>
      </p:sp>
    </p:spTree>
    <p:extLst>
      <p:ext uri="{BB962C8B-B14F-4D97-AF65-F5344CB8AC3E}">
        <p14:creationId xmlns:p14="http://schemas.microsoft.com/office/powerpoint/2010/main" val="27970018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Failure case analysis</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029890208"/>
              </p:ext>
            </p:extLst>
          </p:nvPr>
        </p:nvGraphicFramePr>
        <p:xfrm>
          <a:off x="434993" y="2588698"/>
          <a:ext cx="8286561" cy="1920240"/>
        </p:xfrm>
        <a:graphic>
          <a:graphicData uri="http://schemas.openxmlformats.org/drawingml/2006/table">
            <a:tbl>
              <a:tblPr firstRow="1" firstCol="1" bandRow="1"/>
              <a:tblGrid>
                <a:gridCol w="2556510">
                  <a:extLst>
                    <a:ext uri="{9D8B030D-6E8A-4147-A177-3AD203B41FA5}">
                      <a16:colId xmlns:a16="http://schemas.microsoft.com/office/drawing/2014/main" val="2491467241"/>
                    </a:ext>
                  </a:extLst>
                </a:gridCol>
                <a:gridCol w="695960">
                  <a:extLst>
                    <a:ext uri="{9D8B030D-6E8A-4147-A177-3AD203B41FA5}">
                      <a16:colId xmlns:a16="http://schemas.microsoft.com/office/drawing/2014/main" val="3131294511"/>
                    </a:ext>
                  </a:extLst>
                </a:gridCol>
                <a:gridCol w="710248">
                  <a:extLst>
                    <a:ext uri="{9D8B030D-6E8A-4147-A177-3AD203B41FA5}">
                      <a16:colId xmlns:a16="http://schemas.microsoft.com/office/drawing/2014/main" val="4294732832"/>
                    </a:ext>
                  </a:extLst>
                </a:gridCol>
                <a:gridCol w="710248">
                  <a:extLst>
                    <a:ext uri="{9D8B030D-6E8A-4147-A177-3AD203B41FA5}">
                      <a16:colId xmlns:a16="http://schemas.microsoft.com/office/drawing/2014/main" val="3213336679"/>
                    </a:ext>
                  </a:extLst>
                </a:gridCol>
                <a:gridCol w="1098296">
                  <a:extLst>
                    <a:ext uri="{9D8B030D-6E8A-4147-A177-3AD203B41FA5}">
                      <a16:colId xmlns:a16="http://schemas.microsoft.com/office/drawing/2014/main" val="2136148036"/>
                    </a:ext>
                  </a:extLst>
                </a:gridCol>
                <a:gridCol w="710248">
                  <a:extLst>
                    <a:ext uri="{9D8B030D-6E8A-4147-A177-3AD203B41FA5}">
                      <a16:colId xmlns:a16="http://schemas.microsoft.com/office/drawing/2014/main" val="1568146938"/>
                    </a:ext>
                  </a:extLst>
                </a:gridCol>
                <a:gridCol w="1094803">
                  <a:extLst>
                    <a:ext uri="{9D8B030D-6E8A-4147-A177-3AD203B41FA5}">
                      <a16:colId xmlns:a16="http://schemas.microsoft.com/office/drawing/2014/main" val="2915266134"/>
                    </a:ext>
                  </a:extLst>
                </a:gridCol>
                <a:gridCol w="710248">
                  <a:extLst>
                    <a:ext uri="{9D8B030D-6E8A-4147-A177-3AD203B41FA5}">
                      <a16:colId xmlns:a16="http://schemas.microsoft.com/office/drawing/2014/main" val="1154638168"/>
                    </a:ext>
                  </a:extLst>
                </a:gridCol>
              </a:tblGrid>
              <a:tr h="0">
                <a:tc rowSpan="2" gridSpan="2">
                  <a:txBody>
                    <a:bodyPr/>
                    <a:lstStyle/>
                    <a:p>
                      <a:pPr algn="ctr">
                        <a:spcBef>
                          <a:spcPts val="200"/>
                        </a:spcBef>
                        <a:spcAft>
                          <a:spcPts val="600"/>
                        </a:spcAft>
                      </a:pPr>
                      <a:r>
                        <a:rPr lang="en-GB" sz="1800" b="1" kern="14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8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GB"/>
                    </a:p>
                  </a:txBody>
                  <a:tcPr/>
                </a:tc>
                <a:tc gridSpan="2">
                  <a:txBody>
                    <a:bodyPr/>
                    <a:lstStyle/>
                    <a:p>
                      <a:pPr algn="ctr">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Nominal</a:t>
                      </a:r>
                      <a:endParaRPr lang="en-GB"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a:noFill/>
                    </a:lnB>
                  </a:tcPr>
                </a:tc>
                <a:tc hMerge="1">
                  <a:txBody>
                    <a:bodyPr/>
                    <a:lstStyle/>
                    <a:p>
                      <a:endParaRPr lang="en-GB"/>
                    </a:p>
                  </a:txBody>
                  <a:tcPr/>
                </a:tc>
                <a:tc gridSpan="2">
                  <a:txBody>
                    <a:bodyPr/>
                    <a:lstStyle/>
                    <a:p>
                      <a:pPr algn="ctr">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1 circuit failure</a:t>
                      </a:r>
                      <a:endParaRPr lang="en-GB"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a:noFill/>
                    </a:lnB>
                  </a:tcPr>
                </a:tc>
                <a:tc hMerge="1">
                  <a:txBody>
                    <a:bodyPr/>
                    <a:lstStyle/>
                    <a:p>
                      <a:endParaRPr lang="en-GB"/>
                    </a:p>
                  </a:txBody>
                  <a:tcPr/>
                </a:tc>
                <a:tc gridSpan="2">
                  <a:txBody>
                    <a:bodyPr/>
                    <a:lstStyle/>
                    <a:p>
                      <a:pPr algn="ctr">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2 circuits failure</a:t>
                      </a:r>
                      <a:endParaRPr lang="en-GB"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a:noFill/>
                    </a:lnB>
                  </a:tcPr>
                </a:tc>
                <a:tc hMerge="1">
                  <a:txBody>
                    <a:bodyPr/>
                    <a:lstStyle/>
                    <a:p>
                      <a:endParaRPr lang="en-GB"/>
                    </a:p>
                  </a:txBody>
                  <a:tcPr/>
                </a:tc>
                <a:extLst>
                  <a:ext uri="{0D108BD9-81ED-4DB2-BD59-A6C34878D82A}">
                    <a16:rowId xmlns:a16="http://schemas.microsoft.com/office/drawing/2014/main" val="1364857101"/>
                  </a:ext>
                </a:extLst>
              </a:tr>
              <a:tr h="0">
                <a:tc gridSpan="2" vMerge="1">
                  <a:txBody>
                    <a:bodyPr/>
                    <a:lstStyle/>
                    <a:p>
                      <a:endParaRPr lang="en-GB"/>
                    </a:p>
                  </a:txBody>
                  <a:tcPr/>
                </a:tc>
                <a:tc hMerge="1" vMerge="1">
                  <a:txBody>
                    <a:bodyPr/>
                    <a:lstStyle/>
                    <a:p>
                      <a:endParaRPr lang="en-GB"/>
                    </a:p>
                  </a:txBody>
                  <a:tcPr/>
                </a:tc>
                <a:tc>
                  <a:txBody>
                    <a:bodyPr/>
                    <a:lstStyle/>
                    <a:p>
                      <a:pPr algn="ctr">
                        <a:spcAft>
                          <a:spcPts val="0"/>
                        </a:spcAft>
                      </a:pPr>
                      <a:r>
                        <a:rPr lang="en-GB" sz="1800" b="1" kern="1400" dirty="0" err="1">
                          <a:effectLst/>
                          <a:latin typeface="Calibri" panose="020F0502020204030204" pitchFamily="34" charset="0"/>
                          <a:ea typeface="Times New Roman" panose="02020603050405020304" pitchFamily="18" charset="0"/>
                          <a:cs typeface="Times New Roman" panose="02020603050405020304" pitchFamily="18" charset="0"/>
                        </a:rPr>
                        <a:t>I</a:t>
                      </a:r>
                      <a:r>
                        <a:rPr lang="en-GB" sz="1800" b="1" kern="1400" baseline="-25000" dirty="0" err="1">
                          <a:effectLst/>
                          <a:latin typeface="Calibri" panose="020F0502020204030204" pitchFamily="34" charset="0"/>
                          <a:ea typeface="Times New Roman" panose="02020603050405020304" pitchFamily="18" charset="0"/>
                          <a:cs typeface="Times New Roman" panose="02020603050405020304" pitchFamily="18" charset="0"/>
                        </a:rPr>
                        <a:t>nom</a:t>
                      </a:r>
                      <a:endParaRPr lang="en-GB" sz="18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I</a:t>
                      </a:r>
                      <a:r>
                        <a:rPr lang="en-GB" sz="1800" b="1" kern="1400" baseline="-25000">
                          <a:effectLst/>
                          <a:latin typeface="Calibri" panose="020F0502020204030204" pitchFamily="34" charset="0"/>
                          <a:ea typeface="Times New Roman" panose="02020603050405020304" pitchFamily="18" charset="0"/>
                          <a:cs typeface="Times New Roman" panose="02020603050405020304" pitchFamily="18" charset="0"/>
                        </a:rPr>
                        <a:t>ult</a:t>
                      </a:r>
                      <a:endParaRPr lang="en-GB"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I</a:t>
                      </a:r>
                      <a:r>
                        <a:rPr lang="en-GB" sz="1800" b="1" kern="1400" baseline="-25000">
                          <a:effectLst/>
                          <a:latin typeface="Calibri" panose="020F0502020204030204" pitchFamily="34" charset="0"/>
                          <a:ea typeface="Times New Roman" panose="02020603050405020304" pitchFamily="18" charset="0"/>
                          <a:cs typeface="Times New Roman" panose="02020603050405020304" pitchFamily="18" charset="0"/>
                        </a:rPr>
                        <a:t>nom</a:t>
                      </a:r>
                      <a:endParaRPr lang="en-GB"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I</a:t>
                      </a:r>
                      <a:r>
                        <a:rPr lang="en-GB" sz="1800" b="1" kern="1400" baseline="-25000">
                          <a:effectLst/>
                          <a:latin typeface="Calibri" panose="020F0502020204030204" pitchFamily="34" charset="0"/>
                          <a:ea typeface="Times New Roman" panose="02020603050405020304" pitchFamily="18" charset="0"/>
                          <a:cs typeface="Times New Roman" panose="02020603050405020304" pitchFamily="18" charset="0"/>
                        </a:rPr>
                        <a:t>ult</a:t>
                      </a:r>
                      <a:endParaRPr lang="en-GB"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I</a:t>
                      </a:r>
                      <a:r>
                        <a:rPr lang="en-GB" sz="1800" b="1" kern="1400" baseline="-25000">
                          <a:effectLst/>
                          <a:latin typeface="Calibri" panose="020F0502020204030204" pitchFamily="34" charset="0"/>
                          <a:ea typeface="Times New Roman" panose="02020603050405020304" pitchFamily="18" charset="0"/>
                          <a:cs typeface="Times New Roman" panose="02020603050405020304" pitchFamily="18" charset="0"/>
                        </a:rPr>
                        <a:t>nom</a:t>
                      </a:r>
                      <a:endParaRPr lang="en-GB"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I</a:t>
                      </a:r>
                      <a:r>
                        <a:rPr lang="en-GB" sz="1800" b="1" kern="1400" baseline="-25000">
                          <a:effectLst/>
                          <a:latin typeface="Calibri" panose="020F0502020204030204" pitchFamily="34" charset="0"/>
                          <a:ea typeface="Times New Roman" panose="02020603050405020304" pitchFamily="18" charset="0"/>
                          <a:cs typeface="Times New Roman" panose="02020603050405020304" pitchFamily="18" charset="0"/>
                        </a:rPr>
                        <a:t>ult</a:t>
                      </a:r>
                      <a:endParaRPr lang="en-GB"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64109777"/>
                  </a:ext>
                </a:extLst>
              </a:tr>
              <a:tr h="0">
                <a:tc>
                  <a:txBody>
                    <a:bodyPr/>
                    <a:lstStyle/>
                    <a:p>
                      <a:pPr algn="just">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Current</a:t>
                      </a:r>
                      <a:endParaRPr lang="en-GB"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kA</a:t>
                      </a:r>
                      <a:endParaRPr lang="en-GB"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11.85</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GB" sz="1800" kern="1400" dirty="0" smtClean="0">
                          <a:effectLst/>
                          <a:latin typeface="Calibri" panose="020F0502020204030204" pitchFamily="34" charset="0"/>
                          <a:ea typeface="Times New Roman" panose="02020603050405020304" pitchFamily="18" charset="0"/>
                          <a:cs typeface="Times New Roman" panose="02020603050405020304" pitchFamily="18" charset="0"/>
                        </a:rPr>
                        <a:t>12.85</a:t>
                      </a:r>
                      <a:endParaRPr lang="en-GB" sz="18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11.85</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GB" sz="1800" kern="1400" dirty="0" smtClean="0">
                          <a:effectLst/>
                          <a:latin typeface="Calibri" panose="020F0502020204030204" pitchFamily="34" charset="0"/>
                          <a:ea typeface="Times New Roman" panose="02020603050405020304" pitchFamily="18" charset="0"/>
                          <a:cs typeface="Times New Roman" panose="02020603050405020304" pitchFamily="18" charset="0"/>
                        </a:rPr>
                        <a:t>12.85</a:t>
                      </a:r>
                      <a:endParaRPr lang="en-GB" sz="18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11.85</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GB" sz="1800" kern="1400" dirty="0" smtClean="0">
                          <a:effectLst/>
                          <a:latin typeface="Calibri" panose="020F0502020204030204" pitchFamily="34" charset="0"/>
                          <a:ea typeface="Times New Roman" panose="02020603050405020304" pitchFamily="18" charset="0"/>
                          <a:cs typeface="Times New Roman" panose="02020603050405020304" pitchFamily="18" charset="0"/>
                        </a:rPr>
                        <a:t>12.85</a:t>
                      </a:r>
                      <a:endParaRPr lang="en-GB" sz="18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827875681"/>
                  </a:ext>
                </a:extLst>
              </a:tr>
              <a:tr h="0">
                <a:tc>
                  <a:txBody>
                    <a:bodyPr/>
                    <a:lstStyle/>
                    <a:p>
                      <a:pPr algn="just">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Quench integral</a:t>
                      </a:r>
                      <a:endParaRPr lang="en-GB"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just">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MA</a:t>
                      </a:r>
                      <a:r>
                        <a:rPr lang="en-GB" sz="1800" b="1" kern="1400" baseline="30000">
                          <a:effectLst/>
                          <a:latin typeface="Calibri" panose="020F0502020204030204" pitchFamily="34" charset="0"/>
                          <a:ea typeface="Times New Roman" panose="02020603050405020304" pitchFamily="18" charset="0"/>
                          <a:cs typeface="Times New Roman" panose="02020603050405020304" pitchFamily="18" charset="0"/>
                        </a:rPr>
                        <a:t>2</a:t>
                      </a: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s</a:t>
                      </a:r>
                      <a:endParaRPr lang="en-GB"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15.8</a:t>
                      </a:r>
                    </a:p>
                  </a:txBody>
                  <a:tcPr marL="68580" marR="68580" marT="0" marB="0">
                    <a:lnL>
                      <a:noFill/>
                    </a:lnL>
                    <a:lnR>
                      <a:noFill/>
                    </a:lnR>
                    <a:lnT>
                      <a:noFill/>
                    </a:lnT>
                    <a:lnB>
                      <a:noFill/>
                    </a:lnB>
                  </a:tcPr>
                </a:tc>
                <a:tc>
                  <a:txBody>
                    <a:bodyPr/>
                    <a:lstStyle/>
                    <a:p>
                      <a:pPr algn="ctr">
                        <a:spcAft>
                          <a:spcPts val="0"/>
                        </a:spcAft>
                      </a:pPr>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16.2</a:t>
                      </a:r>
                    </a:p>
                  </a:txBody>
                  <a:tcPr marL="68580" marR="68580" marT="0" marB="0">
                    <a:lnL>
                      <a:noFill/>
                    </a:lnL>
                    <a:lnR>
                      <a:noFill/>
                    </a:lnR>
                    <a:lnT>
                      <a:noFill/>
                    </a:lnT>
                    <a:lnB>
                      <a:noFill/>
                    </a:lnB>
                  </a:tcPr>
                </a:tc>
                <a:tc>
                  <a:txBody>
                    <a:bodyPr/>
                    <a:lstStyle/>
                    <a:p>
                      <a:pPr algn="ctr">
                        <a:spcAft>
                          <a:spcPts val="0"/>
                        </a:spcAft>
                      </a:pPr>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16.1</a:t>
                      </a:r>
                    </a:p>
                  </a:txBody>
                  <a:tcPr marL="68580" marR="68580" marT="0" marB="0">
                    <a:lnL>
                      <a:noFill/>
                    </a:lnL>
                    <a:lnR>
                      <a:noFill/>
                    </a:lnR>
                    <a:lnT>
                      <a:noFill/>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16.4</a:t>
                      </a:r>
                    </a:p>
                  </a:txBody>
                  <a:tcPr marL="68580" marR="68580" marT="0" marB="0">
                    <a:lnL>
                      <a:noFill/>
                    </a:lnL>
                    <a:lnR>
                      <a:noFill/>
                    </a:lnR>
                    <a:lnT>
                      <a:noFill/>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16.2</a:t>
                      </a:r>
                    </a:p>
                  </a:txBody>
                  <a:tcPr marL="68580" marR="68580" marT="0" marB="0">
                    <a:lnL>
                      <a:noFill/>
                    </a:lnL>
                    <a:lnR>
                      <a:noFill/>
                    </a:lnR>
                    <a:lnT>
                      <a:noFill/>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16.5</a:t>
                      </a:r>
                    </a:p>
                  </a:txBody>
                  <a:tcPr marL="68580" marR="68580" marT="0" marB="0">
                    <a:lnL>
                      <a:noFill/>
                    </a:lnL>
                    <a:lnR>
                      <a:noFill/>
                    </a:lnR>
                    <a:lnT>
                      <a:noFill/>
                    </a:lnT>
                    <a:lnB>
                      <a:noFill/>
                    </a:lnB>
                  </a:tcPr>
                </a:tc>
                <a:extLst>
                  <a:ext uri="{0D108BD9-81ED-4DB2-BD59-A6C34878D82A}">
                    <a16:rowId xmlns:a16="http://schemas.microsoft.com/office/drawing/2014/main" val="1214826832"/>
                  </a:ext>
                </a:extLst>
              </a:tr>
              <a:tr h="0">
                <a:tc>
                  <a:txBody>
                    <a:bodyPr/>
                    <a:lstStyle/>
                    <a:p>
                      <a:pPr algn="just">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Hot spot temperature</a:t>
                      </a:r>
                      <a:endParaRPr lang="en-GB"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just">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K</a:t>
                      </a:r>
                      <a:endParaRPr lang="en-GB"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320</a:t>
                      </a:r>
                    </a:p>
                  </a:txBody>
                  <a:tcPr marL="68580" marR="68580" marT="0" marB="0">
                    <a:lnL>
                      <a:noFill/>
                    </a:lnL>
                    <a:lnR>
                      <a:noFill/>
                    </a:lnR>
                    <a:lnT>
                      <a:noFill/>
                    </a:lnT>
                    <a:lnB>
                      <a:noFill/>
                    </a:lnB>
                  </a:tcPr>
                </a:tc>
                <a:tc>
                  <a:txBody>
                    <a:bodyPr/>
                    <a:lstStyle/>
                    <a:p>
                      <a:pPr algn="ctr">
                        <a:spcAft>
                          <a:spcPts val="0"/>
                        </a:spcAft>
                      </a:pPr>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342</a:t>
                      </a:r>
                    </a:p>
                  </a:txBody>
                  <a:tcPr marL="68580" marR="68580" marT="0" marB="0">
                    <a:lnL>
                      <a:noFill/>
                    </a:lnL>
                    <a:lnR>
                      <a:noFill/>
                    </a:lnR>
                    <a:lnT>
                      <a:noFill/>
                    </a:lnT>
                    <a:lnB>
                      <a:noFill/>
                    </a:lnB>
                  </a:tcPr>
                </a:tc>
                <a:tc>
                  <a:txBody>
                    <a:bodyPr/>
                    <a:lstStyle/>
                    <a:p>
                      <a:pPr algn="ctr">
                        <a:spcAft>
                          <a:spcPts val="0"/>
                        </a:spcAft>
                      </a:pPr>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327</a:t>
                      </a:r>
                    </a:p>
                  </a:txBody>
                  <a:tcPr marL="68580" marR="68580" marT="0" marB="0">
                    <a:lnL>
                      <a:noFill/>
                    </a:lnL>
                    <a:lnR>
                      <a:noFill/>
                    </a:lnR>
                    <a:lnT>
                      <a:noFill/>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349</a:t>
                      </a:r>
                    </a:p>
                  </a:txBody>
                  <a:tcPr marL="68580" marR="68580" marT="0" marB="0">
                    <a:lnL>
                      <a:noFill/>
                    </a:lnL>
                    <a:lnR>
                      <a:noFill/>
                    </a:lnR>
                    <a:lnT>
                      <a:noFill/>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333</a:t>
                      </a:r>
                    </a:p>
                  </a:txBody>
                  <a:tcPr marL="68580" marR="68580" marT="0" marB="0">
                    <a:lnL>
                      <a:noFill/>
                    </a:lnL>
                    <a:lnR>
                      <a:noFill/>
                    </a:lnR>
                    <a:lnT>
                      <a:noFill/>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356</a:t>
                      </a:r>
                    </a:p>
                  </a:txBody>
                  <a:tcPr marL="68580" marR="68580" marT="0" marB="0">
                    <a:lnL>
                      <a:noFill/>
                    </a:lnL>
                    <a:lnR>
                      <a:noFill/>
                    </a:lnR>
                    <a:lnT>
                      <a:noFill/>
                    </a:lnT>
                    <a:lnB>
                      <a:noFill/>
                    </a:lnB>
                  </a:tcPr>
                </a:tc>
                <a:extLst>
                  <a:ext uri="{0D108BD9-81ED-4DB2-BD59-A6C34878D82A}">
                    <a16:rowId xmlns:a16="http://schemas.microsoft.com/office/drawing/2014/main" val="1567442401"/>
                  </a:ext>
                </a:extLst>
              </a:tr>
              <a:tr h="0">
                <a:tc>
                  <a:txBody>
                    <a:bodyPr/>
                    <a:lstStyle/>
                    <a:p>
                      <a:pPr algn="just">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Peak voltage to ground</a:t>
                      </a:r>
                      <a:endParaRPr lang="en-GB"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just">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V</a:t>
                      </a:r>
                      <a:endParaRPr lang="en-GB"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245</a:t>
                      </a:r>
                    </a:p>
                  </a:txBody>
                  <a:tcPr marL="68580" marR="68580" marT="0" marB="0">
                    <a:lnL>
                      <a:noFill/>
                    </a:lnL>
                    <a:lnR>
                      <a:noFill/>
                    </a:lnR>
                    <a:lnT>
                      <a:noFill/>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340</a:t>
                      </a:r>
                    </a:p>
                  </a:txBody>
                  <a:tcPr marL="68580" marR="68580" marT="0" marB="0">
                    <a:lnL>
                      <a:noFill/>
                    </a:lnL>
                    <a:lnR>
                      <a:noFill/>
                    </a:lnR>
                    <a:lnT>
                      <a:noFill/>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570</a:t>
                      </a:r>
                    </a:p>
                  </a:txBody>
                  <a:tcPr marL="68580" marR="68580" marT="0" marB="0">
                    <a:lnL>
                      <a:noFill/>
                    </a:lnL>
                    <a:lnR>
                      <a:noFill/>
                    </a:lnR>
                    <a:lnT>
                      <a:noFill/>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680</a:t>
                      </a:r>
                    </a:p>
                  </a:txBody>
                  <a:tcPr marL="68580" marR="68580" marT="0" marB="0">
                    <a:lnL>
                      <a:noFill/>
                    </a:lnL>
                    <a:lnR>
                      <a:noFill/>
                    </a:lnR>
                    <a:lnT>
                      <a:noFill/>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950</a:t>
                      </a:r>
                    </a:p>
                  </a:txBody>
                  <a:tcPr marL="68580" marR="68580" marT="0" marB="0">
                    <a:lnL>
                      <a:noFill/>
                    </a:lnL>
                    <a:lnR>
                      <a:noFill/>
                    </a:lnR>
                    <a:lnT>
                      <a:noFill/>
                    </a:lnT>
                    <a:lnB>
                      <a:noFill/>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1070</a:t>
                      </a:r>
                    </a:p>
                  </a:txBody>
                  <a:tcPr marL="68580" marR="68580" marT="0" marB="0">
                    <a:lnL>
                      <a:noFill/>
                    </a:lnL>
                    <a:lnR>
                      <a:noFill/>
                    </a:lnR>
                    <a:lnT>
                      <a:noFill/>
                    </a:lnT>
                    <a:lnB>
                      <a:noFill/>
                    </a:lnB>
                  </a:tcPr>
                </a:tc>
                <a:extLst>
                  <a:ext uri="{0D108BD9-81ED-4DB2-BD59-A6C34878D82A}">
                    <a16:rowId xmlns:a16="http://schemas.microsoft.com/office/drawing/2014/main" val="2458274093"/>
                  </a:ext>
                </a:extLst>
              </a:tr>
              <a:tr h="0">
                <a:tc>
                  <a:txBody>
                    <a:bodyPr/>
                    <a:lstStyle/>
                    <a:p>
                      <a:pPr algn="just">
                        <a:spcAft>
                          <a:spcPts val="0"/>
                        </a:spcAft>
                      </a:pPr>
                      <a:r>
                        <a:rPr lang="en-GB" sz="1800" b="1" kern="1400">
                          <a:effectLst/>
                          <a:latin typeface="Calibri" panose="020F0502020204030204" pitchFamily="34" charset="0"/>
                          <a:ea typeface="Times New Roman" panose="02020603050405020304" pitchFamily="18" charset="0"/>
                          <a:cs typeface="Times New Roman" panose="02020603050405020304" pitchFamily="18" charset="0"/>
                        </a:rPr>
                        <a:t>Peak turn to turn voltage</a:t>
                      </a:r>
                      <a:endParaRPr lang="en-GB"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just">
                        <a:spcAft>
                          <a:spcPts val="0"/>
                        </a:spcAft>
                      </a:pPr>
                      <a:r>
                        <a:rPr lang="en-GB" sz="1800" b="1" kern="1400" dirty="0">
                          <a:effectLst/>
                          <a:latin typeface="Calibri" panose="020F0502020204030204" pitchFamily="34" charset="0"/>
                          <a:ea typeface="Times New Roman" panose="02020603050405020304" pitchFamily="18" charset="0"/>
                          <a:cs typeface="Times New Roman" panose="02020603050405020304" pitchFamily="18" charset="0"/>
                        </a:rPr>
                        <a:t>V</a:t>
                      </a:r>
                      <a:endParaRPr lang="en-GB" sz="18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75</a:t>
                      </a: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80</a:t>
                      </a: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80</a:t>
                      </a: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90</a:t>
                      </a: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GB" sz="1800" kern="1400">
                          <a:effectLst/>
                          <a:latin typeface="Calibri" panose="020F0502020204030204" pitchFamily="34" charset="0"/>
                          <a:ea typeface="Times New Roman" panose="02020603050405020304" pitchFamily="18" charset="0"/>
                          <a:cs typeface="Times New Roman" panose="02020603050405020304" pitchFamily="18" charset="0"/>
                        </a:rPr>
                        <a:t>90</a:t>
                      </a: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95</a:t>
                      </a: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3937812294"/>
                  </a:ext>
                </a:extLst>
              </a:tr>
            </a:tbl>
          </a:graphicData>
        </a:graphic>
      </p:graphicFrame>
      <p:sp>
        <p:nvSpPr>
          <p:cNvPr id="4" name="Slide Number Placeholder 3"/>
          <p:cNvSpPr>
            <a:spLocks noGrp="1"/>
          </p:cNvSpPr>
          <p:nvPr>
            <p:ph type="sldNum" sz="quarter" idx="12"/>
          </p:nvPr>
        </p:nvSpPr>
        <p:spPr/>
        <p:txBody>
          <a:bodyPr/>
          <a:lstStyle/>
          <a:p>
            <a:fld id="{BFDCA1C4-9514-7B4F-976F-D92F7E296653}" type="slidenum">
              <a:rPr lang="fr-FR" smtClean="0"/>
              <a:pPr/>
              <a:t>9</a:t>
            </a:fld>
            <a:endParaRPr lang="fr-FR"/>
          </a:p>
        </p:txBody>
      </p:sp>
      <p:sp>
        <p:nvSpPr>
          <p:cNvPr id="5" name="Footer Placeholder 4"/>
          <p:cNvSpPr>
            <a:spLocks noGrp="1"/>
          </p:cNvSpPr>
          <p:nvPr>
            <p:ph type="ftr" sz="quarter" idx="11"/>
          </p:nvPr>
        </p:nvSpPr>
        <p:spPr/>
        <p:txBody>
          <a:bodyPr/>
          <a:lstStyle/>
          <a:p>
            <a:pPr algn="ctr"/>
            <a:r>
              <a:rPr lang="es-ES" smtClean="0"/>
              <a:t>Susana Izquierdo Bermudez</a:t>
            </a:r>
            <a:endParaRPr lang="en-GB" dirty="0"/>
          </a:p>
        </p:txBody>
      </p:sp>
      <p:sp>
        <p:nvSpPr>
          <p:cNvPr id="7" name="Rectangle 1"/>
          <p:cNvSpPr>
            <a:spLocks noChangeArrowheads="1"/>
          </p:cNvSpPr>
          <p:nvPr/>
        </p:nvSpPr>
        <p:spPr bwMode="auto">
          <a:xfrm>
            <a:off x="251521" y="1751016"/>
            <a:ext cx="879528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600" b="1" i="0" u="none" strike="noStrike" cap="none" normalizeH="0" baseline="0" dirty="0" smtClean="0" bmk="_Ref475375292">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Table 10. </a:t>
            </a:r>
            <a:r>
              <a:rPr kumimoji="0" lang="en-GB" altLang="en-US" sz="1600" b="0" i="0" u="none" strike="noStrike" cap="none" normalizeH="0" baseline="0" dirty="0" smtClean="0" bmk="_Ref475375292">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Failure case analysis. Simulated quench integral,  hot-spot temperature, peak voltage to ground and peak turn-to-turn voltage obtained for one failure or two simultaneous failures of QH circuits, at nominal and at ultimate </a:t>
            </a:r>
            <a:r>
              <a:rPr kumimoji="0" lang="en-GB" altLang="en-US" sz="1600" b="0" i="0" u="none" strike="noStrike" cap="none" normalizeH="0" baseline="0" dirty="0" smtClean="0" bmk="_Ref475375292">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current (</a:t>
            </a:r>
            <a:r>
              <a:rPr kumimoji="0" lang="en-GB" altLang="en-US" sz="1600" b="0" i="0" u="none" strike="noStrike" cap="none" normalizeH="0" baseline="0" dirty="0" smtClean="0" bmk="_Ref475375292">
                <a:ln>
                  <a:noFill/>
                </a:ln>
                <a:solidFill>
                  <a:srgbClr val="00B050"/>
                </a:solidFill>
                <a:effectLst/>
                <a:latin typeface="Calibri" panose="020F0502020204030204" pitchFamily="34" charset="0"/>
                <a:ea typeface="Times New Roman" panose="02020603050405020304" pitchFamily="18" charset="0"/>
                <a:cs typeface="Times New Roman" panose="02020603050405020304" pitchFamily="18" charset="0"/>
              </a:rPr>
              <a:t>TALES, Alejandro Fernandez Navarro</a:t>
            </a:r>
            <a:r>
              <a:rPr kumimoji="0" lang="en-GB" altLang="en-US" sz="1600" b="0" i="0" u="none" strike="noStrike" cap="none" normalizeH="0" baseline="0" dirty="0" smtClean="0" bmk="_Ref475375292">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a:t>
            </a:r>
            <a:endParaRPr kumimoji="0" lang="en-GB" altLang="en-US" sz="16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GB" altLang="en-US" sz="1600" b="0" i="0" u="none" strike="noStrike" cap="none" normalizeH="0" baseline="0" dirty="0" smtClean="0">
              <a:ln>
                <a:noFill/>
              </a:ln>
              <a:solidFill>
                <a:schemeClr val="tx1"/>
              </a:solidFill>
              <a:effectLst/>
              <a:latin typeface="Arial" panose="020B0604020202020204" pitchFamily="34" charset="0"/>
            </a:endParaRPr>
          </a:p>
        </p:txBody>
      </p:sp>
      <p:sp>
        <p:nvSpPr>
          <p:cNvPr id="8" name="Rectangle 7"/>
          <p:cNvSpPr/>
          <p:nvPr/>
        </p:nvSpPr>
        <p:spPr>
          <a:xfrm>
            <a:off x="630059" y="919540"/>
            <a:ext cx="8103280" cy="646331"/>
          </a:xfrm>
          <a:prstGeom prst="rect">
            <a:avLst/>
          </a:prstGeom>
          <a:solidFill>
            <a:schemeClr val="accent1">
              <a:lumMod val="20000"/>
              <a:lumOff val="80000"/>
            </a:schemeClr>
          </a:solidFill>
        </p:spPr>
        <p:txBody>
          <a:bodyPr wrap="square">
            <a:spAutoFit/>
          </a:bodyPr>
          <a:lstStyle/>
          <a:p>
            <a:pPr algn="ctr"/>
            <a:r>
              <a:rPr lang="en-GB" b="1" kern="1400" dirty="0" smtClean="0">
                <a:latin typeface="Calibri" panose="020F0502020204030204" pitchFamily="34" charset="0"/>
                <a:ea typeface="Times New Roman" panose="02020603050405020304" pitchFamily="18" charset="0"/>
                <a:cs typeface="Times New Roman" panose="02020603050405020304" pitchFamily="18" charset="0"/>
              </a:rPr>
              <a:t>EDMS 1764166: </a:t>
            </a:r>
            <a:r>
              <a:rPr lang="en-GB" b="1" kern="1400" dirty="0">
                <a:latin typeface="Calibri" panose="020F0502020204030204" pitchFamily="34" charset="0"/>
                <a:ea typeface="Times New Roman" panose="02020603050405020304" pitchFamily="18" charset="0"/>
                <a:cs typeface="Times New Roman" panose="02020603050405020304" pitchFamily="18" charset="0"/>
              </a:rPr>
              <a:t>Engineering Specification; 11T dipole Circuit - Powering and protection</a:t>
            </a:r>
          </a:p>
        </p:txBody>
      </p:sp>
      <p:sp>
        <p:nvSpPr>
          <p:cNvPr id="9" name="TextBox 8"/>
          <p:cNvSpPr txBox="1"/>
          <p:nvPr/>
        </p:nvSpPr>
        <p:spPr>
          <a:xfrm>
            <a:off x="446778" y="4673336"/>
            <a:ext cx="6755375" cy="1354217"/>
          </a:xfrm>
          <a:prstGeom prst="rect">
            <a:avLst/>
          </a:prstGeom>
          <a:noFill/>
        </p:spPr>
        <p:txBody>
          <a:bodyPr wrap="none" rtlCol="0">
            <a:spAutoFit/>
          </a:bodyPr>
          <a:lstStyle/>
          <a:p>
            <a:r>
              <a:rPr lang="en-GB" sz="1600" dirty="0" smtClean="0"/>
              <a:t>Assuming:</a:t>
            </a:r>
            <a:endParaRPr lang="en-GB" sz="1600" dirty="0" smtClean="0"/>
          </a:p>
          <a:p>
            <a:pPr marL="285750" indent="-285750">
              <a:buFont typeface="Arial" panose="020B0604020202020204" pitchFamily="34" charset="0"/>
              <a:buChar char="•"/>
            </a:pPr>
            <a:r>
              <a:rPr lang="en-GB" sz="1600" dirty="0" smtClean="0"/>
              <a:t>5 </a:t>
            </a:r>
            <a:r>
              <a:rPr lang="en-GB" sz="1600" dirty="0" err="1" smtClean="0"/>
              <a:t>ms</a:t>
            </a:r>
            <a:r>
              <a:rPr lang="en-GB" sz="1600" dirty="0" smtClean="0"/>
              <a:t> for quench detection + 10 </a:t>
            </a:r>
            <a:r>
              <a:rPr lang="en-GB" sz="1600" dirty="0" err="1" smtClean="0"/>
              <a:t>ms</a:t>
            </a:r>
            <a:r>
              <a:rPr lang="en-GB" sz="1600" dirty="0" smtClean="0"/>
              <a:t> for validation</a:t>
            </a:r>
          </a:p>
          <a:p>
            <a:pPr marL="285750" indent="-285750">
              <a:buFont typeface="Arial" panose="020B0604020202020204" pitchFamily="34" charset="0"/>
              <a:buChar char="•"/>
            </a:pPr>
            <a:r>
              <a:rPr lang="en-GB" sz="1600" dirty="0" smtClean="0"/>
              <a:t>5 </a:t>
            </a:r>
            <a:r>
              <a:rPr lang="en-GB" sz="1600" dirty="0" err="1" smtClean="0"/>
              <a:t>ms</a:t>
            </a:r>
            <a:r>
              <a:rPr lang="en-GB" sz="1600" dirty="0" smtClean="0"/>
              <a:t> of heater firing delay</a:t>
            </a:r>
          </a:p>
          <a:p>
            <a:pPr marL="285750" indent="-285750">
              <a:buFont typeface="Arial" panose="020B0604020202020204" pitchFamily="34" charset="0"/>
              <a:buChar char="•"/>
            </a:pPr>
            <a:r>
              <a:rPr lang="en-GB" sz="1600" dirty="0" smtClean="0"/>
              <a:t>Heaters with nominal powering parameters, impregnated with the </a:t>
            </a:r>
            <a:r>
              <a:rPr lang="en-GB" sz="1600" dirty="0" smtClean="0"/>
              <a:t>coil</a:t>
            </a:r>
          </a:p>
          <a:p>
            <a:pPr marL="285750" indent="-285750">
              <a:buFont typeface="Arial" panose="020B0604020202020204" pitchFamily="34" charset="0"/>
              <a:buChar char="•"/>
            </a:pPr>
            <a:r>
              <a:rPr lang="en-US" sz="1600" dirty="0" smtClean="0"/>
              <a:t>RRR = 100 and cu/</a:t>
            </a:r>
            <a:r>
              <a:rPr lang="en-US" sz="1600" dirty="0" err="1" smtClean="0"/>
              <a:t>sc</a:t>
            </a:r>
            <a:r>
              <a:rPr lang="en-US" sz="1600" dirty="0" smtClean="0"/>
              <a:t> = 1.15</a:t>
            </a:r>
            <a:endParaRPr lang="en-GB" sz="1600" dirty="0"/>
          </a:p>
        </p:txBody>
      </p:sp>
    </p:spTree>
    <p:extLst>
      <p:ext uri="{BB962C8B-B14F-4D97-AF65-F5344CB8AC3E}">
        <p14:creationId xmlns:p14="http://schemas.microsoft.com/office/powerpoint/2010/main" val="72511214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scription0 xmlns="8946e33d-fd2f-4ae4-8ee9-d90c129cdf9e" xsi:nil="true"/>
    <Note xmlns="8946e33d-fd2f-4ae4-8ee9-d90c129cdf9e"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DA649C1-7B00-4ECC-98F2-E673362ECA3E}">
  <ds:schemaRefs>
    <ds:schemaRef ds:uri="http://purl.org/dc/terms/"/>
    <ds:schemaRef ds:uri="http://www.w3.org/XML/1998/namespace"/>
    <ds:schemaRef ds:uri="http://purl.org/dc/dcmitype/"/>
    <ds:schemaRef ds:uri="http://schemas.microsoft.com/office/2006/documentManagement/types"/>
    <ds:schemaRef ds:uri="8946e33d-fd2f-4ae4-8ee9-d90c129cdf9e"/>
    <ds:schemaRef ds:uri="http://schemas.microsoft.com/office/infopath/2007/PartnerControls"/>
    <ds:schemaRef ds:uri="http://schemas.openxmlformats.org/package/2006/metadata/core-properties"/>
    <ds:schemaRef ds:uri="http://schemas.microsoft.com/office/2006/metadata/properties"/>
    <ds:schemaRef ds:uri="http://purl.org/dc/elements/1.1/"/>
  </ds:schemaRefs>
</ds:datastoreItem>
</file>

<file path=customXml/itemProps2.xml><?xml version="1.0" encoding="utf-8"?>
<ds:datastoreItem xmlns:ds="http://schemas.openxmlformats.org/officeDocument/2006/customXml" ds:itemID="{9A55C745-3429-4486-A126-60D7C77FAA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B3DAAED-59EA-473F-8797-807F21F6E6D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69370</TotalTime>
  <Words>3155</Words>
  <Application>Microsoft Office PowerPoint</Application>
  <PresentationFormat>On-screen Show (4:3)</PresentationFormat>
  <Paragraphs>759</Paragraphs>
  <Slides>33</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33</vt:i4>
      </vt:variant>
    </vt:vector>
  </HeadingPairs>
  <TitlesOfParts>
    <vt:vector size="42" baseType="lpstr">
      <vt:lpstr>Arial</vt:lpstr>
      <vt:lpstr>Arial (body)</vt:lpstr>
      <vt:lpstr>Calibri</vt:lpstr>
      <vt:lpstr>Helvetica</vt:lpstr>
      <vt:lpstr>Symbol</vt:lpstr>
      <vt:lpstr>Times</vt:lpstr>
      <vt:lpstr>Times New Roman</vt:lpstr>
      <vt:lpstr>Wingdings</vt:lpstr>
      <vt:lpstr>Thème Office</vt:lpstr>
      <vt:lpstr>Quench protection studies on 11 T dipole and comparison with test results</vt:lpstr>
      <vt:lpstr>Outline</vt:lpstr>
      <vt:lpstr>Outline</vt:lpstr>
      <vt:lpstr>Baseline protection scheme</vt:lpstr>
      <vt:lpstr>Outer layer heater design</vt:lpstr>
      <vt:lpstr>Heater insulation scheme</vt:lpstr>
      <vt:lpstr>Protection strategy</vt:lpstr>
      <vt:lpstr>Protection without failure</vt:lpstr>
      <vt:lpstr>Failure case analysis</vt:lpstr>
      <vt:lpstr>Overview on short model magnets tested</vt:lpstr>
      <vt:lpstr>Outline</vt:lpstr>
      <vt:lpstr>Quench heater delay</vt:lpstr>
      <vt:lpstr>Quench integral studies</vt:lpstr>
      <vt:lpstr>Minimum quench energy</vt:lpstr>
      <vt:lpstr>Quench heater performance at Inom</vt:lpstr>
      <vt:lpstr>Quench integral with enhanced QH parameters </vt:lpstr>
      <vt:lpstr>Experience from High MIITs studies in SP106</vt:lpstr>
      <vt:lpstr>Experience from High MIITs studies in SP106</vt:lpstr>
      <vt:lpstr>Experience from High MIITs studies in SP106</vt:lpstr>
      <vt:lpstr>Confidence on the adiabatic estimate of the hot spot</vt:lpstr>
      <vt:lpstr>Physical limits for Thot</vt:lpstr>
      <vt:lpstr>Outline</vt:lpstr>
      <vt:lpstr>Summary (1/2)</vt:lpstr>
      <vt:lpstr>Summary (2/2)</vt:lpstr>
      <vt:lpstr>Closing remarks</vt:lpstr>
      <vt:lpstr>Additional slides</vt:lpstr>
      <vt:lpstr>References</vt:lpstr>
      <vt:lpstr>Impact on hot spot temperature (2)</vt:lpstr>
      <vt:lpstr>Impregnated vs. Non-impregnated heaters</vt:lpstr>
      <vt:lpstr>Detection</vt:lpstr>
      <vt:lpstr>Failure case analysis 11 T</vt:lpstr>
      <vt:lpstr>Additional slides</vt:lpstr>
      <vt:lpstr>Quench heater circuit resistance</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HiLumi-Pres-Template-4-3-2logo-v2</dc:title>
  <dc:creator>André-Pierre OLIVIER</dc:creator>
  <cp:lastModifiedBy>Susana Izquierdo Bermudez</cp:lastModifiedBy>
  <cp:revision>1111</cp:revision>
  <cp:lastPrinted>2018-05-30T07:02:13Z</cp:lastPrinted>
  <dcterms:created xsi:type="dcterms:W3CDTF">2016-02-12T10:02:27Z</dcterms:created>
  <dcterms:modified xsi:type="dcterms:W3CDTF">2019-01-10T16:53:50Z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