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262" r:id="rId6"/>
    <p:sldId id="277" r:id="rId7"/>
    <p:sldId id="276" r:id="rId8"/>
    <p:sldId id="271" r:id="rId9"/>
    <p:sldId id="272" r:id="rId10"/>
    <p:sldId id="270" r:id="rId11"/>
    <p:sldId id="273" r:id="rId12"/>
    <p:sldId id="266" r:id="rId13"/>
    <p:sldId id="275" r:id="rId14"/>
  </p:sldIdLst>
  <p:sldSz cx="9144000" cy="5143500" type="screen16x9"/>
  <p:notesSz cx="6811963" cy="99425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6323" autoAdjust="0"/>
  </p:normalViewPr>
  <p:slideViewPr>
    <p:cSldViewPr snapToObjects="1" showGuides="1">
      <p:cViewPr varScale="1">
        <p:scale>
          <a:sx n="101" d="100"/>
          <a:sy n="101" d="100"/>
        </p:scale>
        <p:origin x="126" y="91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09/01/2019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09/01/2019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Tiago Catalao da Rosa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Tiago Catalao da Rosa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Tiago Catalao da Rosa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Tiago Catalao da Rosa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Tiago Catalao da Rosa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Tiago Catalao da Rosa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Tiago Catalao da Rosa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Tiago Catalao da Rosa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11" Type="http://schemas.openxmlformats.org/officeDocument/2006/relationships/image" Target="../media/image22.wmf"/><Relationship Id="rId5" Type="http://schemas.openxmlformats.org/officeDocument/2006/relationships/image" Target="../media/image16.wmf"/><Relationship Id="rId10" Type="http://schemas.openxmlformats.org/officeDocument/2006/relationships/image" Target="../media/image21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Electrical Test Baseline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Tiago Catalao da Rosa</a:t>
            </a:r>
            <a:r>
              <a:rPr lang="en-GB" dirty="0" smtClean="0"/>
              <a:t>, Fernando Menendez Camara, Felix Rodriguez Mateos 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207604" y="4708525"/>
            <a:ext cx="6807992" cy="307628"/>
          </a:xfrm>
        </p:spPr>
        <p:txBody>
          <a:bodyPr>
            <a:normAutofit fontScale="85000" lnSpcReduction="10000"/>
          </a:bodyPr>
          <a:lstStyle/>
          <a:p>
            <a:r>
              <a:rPr lang="en-GB" b="0" i="0" dirty="0" smtClean="0">
                <a:solidFill>
                  <a:schemeClr val="bg2"/>
                </a:solidFill>
              </a:rPr>
              <a:t>11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</a:t>
            </a:r>
            <a:r>
              <a:rPr lang="en-GB" b="0" i="0" dirty="0">
                <a:solidFill>
                  <a:schemeClr val="bg2"/>
                </a:solidFill>
              </a:rPr>
              <a:t>January 2019, </a:t>
            </a:r>
            <a:r>
              <a:rPr lang="en-GB" b="0" i="0" dirty="0">
                <a:solidFill>
                  <a:schemeClr val="bg2"/>
                </a:solidFill>
              </a:rPr>
              <a:t>Review on the Quench Protection Heaters and Electrical Tests of the </a:t>
            </a:r>
            <a:r>
              <a:rPr lang="en-GB" b="0" i="0" dirty="0" smtClean="0">
                <a:solidFill>
                  <a:schemeClr val="bg2"/>
                </a:solidFill>
              </a:rPr>
              <a:t>11T Dipole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39750"/>
            <a:ext cx="7920000" cy="299752"/>
          </a:xfrm>
        </p:spPr>
        <p:txBody>
          <a:bodyPr/>
          <a:lstStyle/>
          <a:p>
            <a:r>
              <a:rPr lang="en-GB" sz="2000" dirty="0" smtClean="0"/>
              <a:t>Backup Slide – </a:t>
            </a:r>
            <a:r>
              <a:rPr lang="en-GB" sz="2000" dirty="0" err="1" smtClean="0"/>
              <a:t>Paschen</a:t>
            </a:r>
            <a:r>
              <a:rPr lang="en-GB" sz="2000" dirty="0" smtClean="0"/>
              <a:t> Curves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Tiago Catalao da Rosa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123728" y="3075806"/>
              <a:ext cx="4896544" cy="87187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34929">
                      <a:extLst>
                        <a:ext uri="{9D8B030D-6E8A-4147-A177-3AD203B41FA5}">
                          <a16:colId xmlns:a16="http://schemas.microsoft.com/office/drawing/2014/main" val="2975607040"/>
                        </a:ext>
                      </a:extLst>
                    </a:gridCol>
                    <a:gridCol w="1134930">
                      <a:extLst>
                        <a:ext uri="{9D8B030D-6E8A-4147-A177-3AD203B41FA5}">
                          <a16:colId xmlns:a16="http://schemas.microsoft.com/office/drawing/2014/main" val="2852493649"/>
                        </a:ext>
                      </a:extLst>
                    </a:gridCol>
                    <a:gridCol w="2626685">
                      <a:extLst>
                        <a:ext uri="{9D8B030D-6E8A-4147-A177-3AD203B41FA5}">
                          <a16:colId xmlns:a16="http://schemas.microsoft.com/office/drawing/2014/main" val="144476491"/>
                        </a:ext>
                      </a:extLst>
                    </a:gridCol>
                  </a:tblGrid>
                  <a:tr h="19207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Temperature [K]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Maximum detectable defect length [mm</a:t>
                          </a:r>
                          <a:r>
                            <a:rPr lang="en-GB" sz="90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]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1557016"/>
                      </a:ext>
                    </a:extLst>
                  </a:tr>
                  <a:tr h="226600">
                    <a:tc rowSpan="3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 (</m:t>
                                    </m:r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𝑔𝑟𝑜𝑢𝑛𝑑</m:t>
                                    </m:r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 (</m:t>
                                    </m:r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h𝑒𝑎𝑡𝑒𝑟</m:t>
                                    </m:r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~5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1899234"/>
                      </a:ext>
                    </a:extLst>
                  </a:tr>
                  <a:tr h="2266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150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~10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43743585"/>
                      </a:ext>
                    </a:extLst>
                  </a:tr>
                  <a:tr h="2266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200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~13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494801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123728" y="3075806"/>
              <a:ext cx="4896544" cy="87187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34929">
                      <a:extLst>
                        <a:ext uri="{9D8B030D-6E8A-4147-A177-3AD203B41FA5}">
                          <a16:colId xmlns:a16="http://schemas.microsoft.com/office/drawing/2014/main" val="2975607040"/>
                        </a:ext>
                      </a:extLst>
                    </a:gridCol>
                    <a:gridCol w="1134930">
                      <a:extLst>
                        <a:ext uri="{9D8B030D-6E8A-4147-A177-3AD203B41FA5}">
                          <a16:colId xmlns:a16="http://schemas.microsoft.com/office/drawing/2014/main" val="2852493649"/>
                        </a:ext>
                      </a:extLst>
                    </a:gridCol>
                    <a:gridCol w="2626685">
                      <a:extLst>
                        <a:ext uri="{9D8B030D-6E8A-4147-A177-3AD203B41FA5}">
                          <a16:colId xmlns:a16="http://schemas.microsoft.com/office/drawing/2014/main" val="144476491"/>
                        </a:ext>
                      </a:extLst>
                    </a:gridCol>
                  </a:tblGrid>
                  <a:tr h="19207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Temperature [K]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Maximum detectable defect length [mm</a:t>
                          </a:r>
                          <a:r>
                            <a:rPr lang="en-GB" sz="90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]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1557016"/>
                      </a:ext>
                    </a:extLst>
                  </a:tr>
                  <a:tr h="226600">
                    <a:tc row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38" t="-30357" r="-333333" b="-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~5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1899234"/>
                      </a:ext>
                    </a:extLst>
                  </a:tr>
                  <a:tr h="2266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150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~10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43743585"/>
                      </a:ext>
                    </a:extLst>
                  </a:tr>
                  <a:tr h="2266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200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~13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494801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6" t="5705" r="7654" b="4094"/>
          <a:stretch/>
        </p:blipFill>
        <p:spPr bwMode="auto">
          <a:xfrm>
            <a:off x="1299741" y="593770"/>
            <a:ext cx="6532314" cy="39192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36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9525"/>
            <a:ext cx="7920000" cy="367396"/>
          </a:xfrm>
        </p:spPr>
        <p:txBody>
          <a:bodyPr/>
          <a:lstStyle/>
          <a:p>
            <a:r>
              <a:rPr lang="en-GB" sz="2000" dirty="0" smtClean="0"/>
              <a:t>Content</a:t>
            </a:r>
            <a:endParaRPr lang="en-GB" sz="2000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+mj-lt"/>
              <a:buAutoNum type="arabicPeriod"/>
            </a:pPr>
            <a:r>
              <a:rPr lang="en-GB" sz="1800" dirty="0" smtClean="0"/>
              <a:t>Introduction</a:t>
            </a:r>
          </a:p>
          <a:p>
            <a:pPr algn="just">
              <a:buFont typeface="+mj-lt"/>
              <a:buAutoNum type="arabicPeriod"/>
            </a:pPr>
            <a:r>
              <a:rPr lang="en-GB" sz="1800" dirty="0" smtClean="0"/>
              <a:t>Electrical Test Strategy</a:t>
            </a:r>
          </a:p>
          <a:p>
            <a:pPr algn="just">
              <a:buFont typeface="+mj-lt"/>
              <a:buAutoNum type="arabicPeriod"/>
            </a:pPr>
            <a:r>
              <a:rPr lang="en-GB" sz="1800" dirty="0" smtClean="0"/>
              <a:t>11 T Dipole Failure Scenarios &amp; Worst-case Voltages</a:t>
            </a:r>
          </a:p>
          <a:p>
            <a:pPr algn="just">
              <a:buFont typeface="+mj-lt"/>
              <a:buAutoNum type="arabicPeriod"/>
            </a:pPr>
            <a:r>
              <a:rPr lang="en-GB" sz="1800" dirty="0" smtClean="0"/>
              <a:t>Electrical Test Values</a:t>
            </a:r>
          </a:p>
          <a:p>
            <a:pPr algn="just">
              <a:buFont typeface="+mj-lt"/>
              <a:buAutoNum type="arabicPeriod"/>
            </a:pPr>
            <a:r>
              <a:rPr lang="en-GB" sz="1800" dirty="0" err="1" smtClean="0"/>
              <a:t>ElQA</a:t>
            </a:r>
            <a:r>
              <a:rPr lang="en-GB" sz="1800" dirty="0" smtClean="0"/>
              <a:t> </a:t>
            </a:r>
            <a:r>
              <a:rPr lang="en-GB" sz="1800" dirty="0" smtClean="0"/>
              <a:t>Tests Sequence</a:t>
            </a:r>
          </a:p>
          <a:p>
            <a:pPr algn="just">
              <a:buFont typeface="+mj-lt"/>
              <a:buAutoNum type="arabicPeriod"/>
            </a:pPr>
            <a:r>
              <a:rPr lang="en-GB" sz="1800" dirty="0" smtClean="0"/>
              <a:t>Proposed Intermediate </a:t>
            </a:r>
            <a:r>
              <a:rPr lang="en-GB" sz="1800" dirty="0" smtClean="0"/>
              <a:t>Temperature Test</a:t>
            </a:r>
            <a:endParaRPr lang="en-GB" sz="18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Tiago Catalao da Rosa</a:t>
            </a:r>
            <a:endParaRPr lang="en-GB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9525"/>
            <a:ext cx="7920000" cy="367396"/>
          </a:xfrm>
        </p:spPr>
        <p:txBody>
          <a:bodyPr/>
          <a:lstStyle/>
          <a:p>
            <a:r>
              <a:rPr lang="en-GB" sz="2000" dirty="0" smtClean="0"/>
              <a:t>Introduction</a:t>
            </a:r>
            <a:endParaRPr lang="en-GB" sz="2000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sz="1400" dirty="0" smtClean="0"/>
              <a:t>Maximum </a:t>
            </a:r>
            <a:r>
              <a:rPr lang="en-GB" sz="1400" dirty="0"/>
              <a:t>expected voltages during operation are calculated through simulation of worst conditions during a quench, including failure of protection elements.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dirty="0"/>
              <a:t>Calculations are conducted at nominal current. Conditions at ultimate current should be covered by the margin in the components design without applying safety </a:t>
            </a:r>
            <a:r>
              <a:rPr lang="en-GB" sz="1400" dirty="0" smtClean="0"/>
              <a:t>factors. Some exceptional </a:t>
            </a:r>
            <a:r>
              <a:rPr lang="en-GB" sz="1400" dirty="0"/>
              <a:t>conservative cases must follow the same rule, as they are realistic </a:t>
            </a:r>
            <a:r>
              <a:rPr lang="en-GB" sz="1400" dirty="0" smtClean="0"/>
              <a:t>but </a:t>
            </a:r>
            <a:r>
              <a:rPr lang="en-GB" sz="1400" dirty="0"/>
              <a:t>with very low likelihood of happening (HL-LHC Project policy).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dirty="0"/>
              <a:t>Electrical test levels are obtained by applying factors regarding the different environments and temperature-pressure conditions under which the magnet will be tested.</a:t>
            </a:r>
          </a:p>
          <a:p>
            <a:pPr algn="just"/>
            <a:endParaRPr lang="en-GB" sz="1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Tiago Catalao da Rosa</a:t>
            </a:r>
            <a:endParaRPr lang="en-GB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530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Tiago Catalao da Rosa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Espace réservé du contenu 8"/>
          <p:cNvSpPr txBox="1">
            <a:spLocks/>
          </p:cNvSpPr>
          <p:nvPr/>
        </p:nvSpPr>
        <p:spPr>
          <a:xfrm>
            <a:off x="2112481" y="4402431"/>
            <a:ext cx="2396222" cy="2418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i="1" dirty="0" smtClean="0">
                <a:solidFill>
                  <a:schemeClr val="tx1"/>
                </a:solidFill>
              </a:rPr>
              <a:t>Test voltages diagram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44" y="1080066"/>
            <a:ext cx="1243940" cy="1098000"/>
          </a:xfr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61" y="1073965"/>
            <a:ext cx="5375827" cy="276834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940" y="681710"/>
            <a:ext cx="3725375" cy="3639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2" y="2622774"/>
            <a:ext cx="3755940" cy="1656000"/>
          </a:xfrm>
          <a:prstGeom prst="rect">
            <a:avLst/>
          </a:prstGeom>
        </p:spPr>
      </p:pic>
      <p:sp>
        <p:nvSpPr>
          <p:cNvPr id="10" name="Titre 7"/>
          <p:cNvSpPr txBox="1">
            <a:spLocks/>
          </p:cNvSpPr>
          <p:nvPr/>
        </p:nvSpPr>
        <p:spPr>
          <a:xfrm>
            <a:off x="607823" y="17000"/>
            <a:ext cx="7920000" cy="39230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/>
              <a:t>Electrical Test Strategy</a:t>
            </a:r>
            <a:endParaRPr lang="en-GB" sz="20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220" y="1368730"/>
            <a:ext cx="1771585" cy="69872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74" y="2218261"/>
            <a:ext cx="883843" cy="154789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144" y="1356551"/>
            <a:ext cx="1872208" cy="72645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017" y="2218261"/>
            <a:ext cx="827469" cy="1548000"/>
          </a:xfrm>
          <a:prstGeom prst="rect">
            <a:avLst/>
          </a:prstGeom>
        </p:spPr>
      </p:pic>
      <p:sp>
        <p:nvSpPr>
          <p:cNvPr id="27" name="Right Arrow 26"/>
          <p:cNvSpPr/>
          <p:nvPr/>
        </p:nvSpPr>
        <p:spPr>
          <a:xfrm rot="5400000">
            <a:off x="950325" y="755587"/>
            <a:ext cx="363777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Espace réservé du contenu 8"/>
          <p:cNvSpPr txBox="1">
            <a:spLocks/>
          </p:cNvSpPr>
          <p:nvPr/>
        </p:nvSpPr>
        <p:spPr>
          <a:xfrm>
            <a:off x="338257" y="190795"/>
            <a:ext cx="1803937" cy="5023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err="1" smtClean="0">
                <a:solidFill>
                  <a:schemeClr val="tx1"/>
                </a:solidFill>
              </a:rPr>
              <a:t>V</a:t>
            </a:r>
            <a:r>
              <a:rPr lang="en-GB" sz="1100" baseline="-25000" dirty="0" err="1" smtClean="0">
                <a:solidFill>
                  <a:schemeClr val="tx1"/>
                </a:solidFill>
              </a:rPr>
              <a:t>sim</a:t>
            </a:r>
            <a:r>
              <a:rPr lang="en-GB" sz="1100" dirty="0" smtClean="0">
                <a:solidFill>
                  <a:schemeClr val="tx1"/>
                </a:solidFill>
              </a:rPr>
              <a:t>: maximum </a:t>
            </a:r>
            <a:r>
              <a:rPr lang="en-GB" sz="1100" dirty="0">
                <a:solidFill>
                  <a:schemeClr val="tx1"/>
                </a:solidFill>
              </a:rPr>
              <a:t>expected coil voltage at quench (to ground and quench heaters)</a:t>
            </a:r>
          </a:p>
        </p:txBody>
      </p:sp>
      <p:sp>
        <p:nvSpPr>
          <p:cNvPr id="29" name="Right Arrow 28"/>
          <p:cNvSpPr/>
          <p:nvPr/>
        </p:nvSpPr>
        <p:spPr>
          <a:xfrm>
            <a:off x="6152813" y="1433208"/>
            <a:ext cx="398203" cy="24535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Espace réservé du contenu 8"/>
          <p:cNvSpPr txBox="1">
            <a:spLocks/>
          </p:cNvSpPr>
          <p:nvPr/>
        </p:nvSpPr>
        <p:spPr>
          <a:xfrm>
            <a:off x="6621070" y="1127401"/>
            <a:ext cx="2425729" cy="7962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100" dirty="0" smtClean="0">
                <a:solidFill>
                  <a:schemeClr val="tx1"/>
                </a:solidFill>
              </a:rPr>
              <a:t>Tests performed </a:t>
            </a:r>
            <a:r>
              <a:rPr lang="en-GB" sz="1100" dirty="0">
                <a:solidFill>
                  <a:schemeClr val="tx1"/>
                </a:solidFill>
              </a:rPr>
              <a:t>on a single magnet from the final test after assembly, through magnet reception at a test facility up to acceptance in test stations at cold.</a:t>
            </a:r>
          </a:p>
        </p:txBody>
      </p:sp>
      <p:sp>
        <p:nvSpPr>
          <p:cNvPr id="33" name="Right Arrow 32"/>
          <p:cNvSpPr/>
          <p:nvPr/>
        </p:nvSpPr>
        <p:spPr>
          <a:xfrm>
            <a:off x="4066626" y="3328097"/>
            <a:ext cx="398203" cy="245353"/>
          </a:xfrm>
          <a:prstGeom prst="rightArrow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Espace réservé du contenu 8"/>
          <p:cNvSpPr txBox="1">
            <a:spLocks/>
          </p:cNvSpPr>
          <p:nvPr/>
        </p:nvSpPr>
        <p:spPr>
          <a:xfrm>
            <a:off x="4508703" y="3117491"/>
            <a:ext cx="2425729" cy="6596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100" dirty="0">
                <a:solidFill>
                  <a:schemeClr val="tx1"/>
                </a:solidFill>
              </a:rPr>
              <a:t>Tests performed on a magnet or circuit (once the magnet is connected) during installation in the machine and further commissioning and operation.</a:t>
            </a:r>
          </a:p>
        </p:txBody>
      </p:sp>
      <p:sp>
        <p:nvSpPr>
          <p:cNvPr id="37" name="Espace réservé du contenu 8"/>
          <p:cNvSpPr txBox="1">
            <a:spLocks/>
          </p:cNvSpPr>
          <p:nvPr/>
        </p:nvSpPr>
        <p:spPr>
          <a:xfrm>
            <a:off x="5871642" y="2751197"/>
            <a:ext cx="2653149" cy="148337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100" b="1" dirty="0" smtClean="0">
                <a:solidFill>
                  <a:schemeClr val="tx1"/>
                </a:solidFill>
              </a:rPr>
              <a:t>Nominal Operating </a:t>
            </a:r>
            <a:r>
              <a:rPr lang="en-GB" sz="1100" b="1" dirty="0">
                <a:solidFill>
                  <a:schemeClr val="tx1"/>
                </a:solidFill>
              </a:rPr>
              <a:t>Conditions (NOC</a:t>
            </a:r>
            <a:r>
              <a:rPr lang="en-GB" sz="1100" b="1" dirty="0" smtClean="0">
                <a:solidFill>
                  <a:schemeClr val="tx1"/>
                </a:solidFill>
              </a:rPr>
              <a:t>): </a:t>
            </a:r>
            <a:r>
              <a:rPr lang="en-GB" sz="1100" dirty="0" smtClean="0">
                <a:solidFill>
                  <a:schemeClr val="tx1"/>
                </a:solidFill>
              </a:rPr>
              <a:t>superfluid </a:t>
            </a:r>
            <a:r>
              <a:rPr lang="en-GB" sz="1100" dirty="0">
                <a:solidFill>
                  <a:schemeClr val="tx1"/>
                </a:solidFill>
              </a:rPr>
              <a:t>helium in the cold mass, with all the ancillary components (e.g. instrumentation capillary tube and feedthrough) at the corresponding local </a:t>
            </a:r>
            <a:r>
              <a:rPr lang="en-GB" sz="1100" dirty="0" smtClean="0">
                <a:solidFill>
                  <a:schemeClr val="tx1"/>
                </a:solidFill>
              </a:rPr>
              <a:t>conditions;</a:t>
            </a:r>
          </a:p>
          <a:p>
            <a:pPr marL="0" indent="0" algn="just">
              <a:buNone/>
            </a:pPr>
            <a:endParaRPr lang="en-GB" sz="11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n-GB" sz="1100" b="1" dirty="0" smtClean="0">
                <a:solidFill>
                  <a:schemeClr val="tx1"/>
                </a:solidFill>
              </a:rPr>
              <a:t>Warm </a:t>
            </a:r>
            <a:r>
              <a:rPr lang="en-GB" sz="1100" b="1" dirty="0">
                <a:solidFill>
                  <a:schemeClr val="tx1"/>
                </a:solidFill>
              </a:rPr>
              <a:t>(RT): </a:t>
            </a:r>
            <a:r>
              <a:rPr lang="en-GB" sz="1100" dirty="0">
                <a:solidFill>
                  <a:schemeClr val="tx1"/>
                </a:solidFill>
              </a:rPr>
              <a:t>room temperature in dry </a:t>
            </a:r>
            <a:r>
              <a:rPr lang="en-GB" sz="1100" dirty="0" smtClean="0">
                <a:solidFill>
                  <a:schemeClr val="tx1"/>
                </a:solidFill>
              </a:rPr>
              <a:t>air.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4" name="Espace réservé du contenu 8"/>
          <p:cNvSpPr txBox="1">
            <a:spLocks/>
          </p:cNvSpPr>
          <p:nvPr/>
        </p:nvSpPr>
        <p:spPr>
          <a:xfrm>
            <a:off x="7053472" y="80199"/>
            <a:ext cx="1678446" cy="374451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i="1" dirty="0" smtClean="0">
                <a:solidFill>
                  <a:schemeClr val="tx1"/>
                </a:solidFill>
              </a:rPr>
              <a:t>Reference document EDMS 1995595</a:t>
            </a:r>
          </a:p>
        </p:txBody>
      </p:sp>
    </p:spTree>
    <p:extLst>
      <p:ext uri="{BB962C8B-B14F-4D97-AF65-F5344CB8AC3E}">
        <p14:creationId xmlns:p14="http://schemas.microsoft.com/office/powerpoint/2010/main" val="97486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7" grpId="0" animBg="1"/>
      <p:bldP spid="27" grpId="1" animBg="1"/>
      <p:bldP spid="28" grpId="0"/>
      <p:bldP spid="28" grpId="1"/>
      <p:bldP spid="29" grpId="0" animBg="1"/>
      <p:bldP spid="29" grpId="1" animBg="1"/>
      <p:bldP spid="32" grpId="0"/>
      <p:bldP spid="32" grpId="1"/>
      <p:bldP spid="33" grpId="0" animBg="1"/>
      <p:bldP spid="33" grpId="1" animBg="1"/>
      <p:bldP spid="34" grpId="0"/>
      <p:bldP spid="34" grpId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644316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400" dirty="0" smtClean="0"/>
              <a:t>Failure case analysis for a 11 T </a:t>
            </a:r>
            <a:r>
              <a:rPr lang="en-GB" sz="1400" dirty="0" err="1" smtClean="0"/>
              <a:t>cryo</a:t>
            </a:r>
            <a:r>
              <a:rPr lang="en-GB" sz="1400" dirty="0" smtClean="0"/>
              <a:t>-assembly during quench [1]:</a:t>
            </a:r>
          </a:p>
          <a:p>
            <a:pPr algn="just"/>
            <a:endParaRPr lang="en-GB" sz="1400" dirty="0"/>
          </a:p>
          <a:p>
            <a:pPr algn="just"/>
            <a:endParaRPr lang="en-GB" sz="1400" dirty="0" smtClean="0"/>
          </a:p>
          <a:p>
            <a:pPr algn="just"/>
            <a:endParaRPr lang="en-GB" sz="1400" dirty="0"/>
          </a:p>
          <a:p>
            <a:pPr algn="just"/>
            <a:endParaRPr lang="en-GB" sz="1400" dirty="0" smtClean="0"/>
          </a:p>
          <a:p>
            <a:pPr algn="just"/>
            <a:endParaRPr lang="en-GB" sz="1400" dirty="0"/>
          </a:p>
          <a:p>
            <a:pPr algn="just"/>
            <a:endParaRPr lang="en-GB" sz="1400" dirty="0" smtClean="0"/>
          </a:p>
          <a:p>
            <a:pPr marL="0" indent="0" algn="just">
              <a:buNone/>
            </a:pPr>
            <a:endParaRPr lang="en-GB" sz="1400" dirty="0" smtClean="0"/>
          </a:p>
          <a:p>
            <a:pPr algn="just"/>
            <a:r>
              <a:rPr lang="en-GB" sz="1400" dirty="0" smtClean="0"/>
              <a:t>The failure of 2 heater power supplies or circuits at nominal current </a:t>
            </a:r>
          </a:p>
          <a:p>
            <a:pPr marL="0" indent="0" algn="just">
              <a:buNone/>
            </a:pPr>
            <a:r>
              <a:rPr lang="en-GB" sz="1400" dirty="0" smtClean="0"/>
              <a:t>       gives the worst-case voltage to calculate </a:t>
            </a:r>
            <a:r>
              <a:rPr lang="en-GB" sz="1400" dirty="0" err="1" smtClean="0"/>
              <a:t>V</a:t>
            </a:r>
            <a:r>
              <a:rPr lang="en-GB" sz="1400" baseline="-25000" dirty="0" err="1" smtClean="0"/>
              <a:t>sim</a:t>
            </a:r>
            <a:r>
              <a:rPr lang="en-GB" sz="1400" dirty="0"/>
              <a:t> </a:t>
            </a:r>
            <a:r>
              <a:rPr lang="en-GB" sz="1400" dirty="0" smtClean="0"/>
              <a:t>: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Tiago Catalao da Rosa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716838"/>
              </p:ext>
            </p:extLst>
          </p:nvPr>
        </p:nvGraphicFramePr>
        <p:xfrm>
          <a:off x="1831744" y="975141"/>
          <a:ext cx="5764591" cy="15262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2144">
                  <a:extLst>
                    <a:ext uri="{9D8B030D-6E8A-4147-A177-3AD203B41FA5}">
                      <a16:colId xmlns:a16="http://schemas.microsoft.com/office/drawing/2014/main" val="951804997"/>
                    </a:ext>
                  </a:extLst>
                </a:gridCol>
                <a:gridCol w="892012">
                  <a:extLst>
                    <a:ext uri="{9D8B030D-6E8A-4147-A177-3AD203B41FA5}">
                      <a16:colId xmlns:a16="http://schemas.microsoft.com/office/drawing/2014/main" val="3959343527"/>
                    </a:ext>
                  </a:extLst>
                </a:gridCol>
                <a:gridCol w="476140">
                  <a:extLst>
                    <a:ext uri="{9D8B030D-6E8A-4147-A177-3AD203B41FA5}">
                      <a16:colId xmlns:a16="http://schemas.microsoft.com/office/drawing/2014/main" val="858594355"/>
                    </a:ext>
                  </a:extLst>
                </a:gridCol>
                <a:gridCol w="780034">
                  <a:extLst>
                    <a:ext uri="{9D8B030D-6E8A-4147-A177-3AD203B41FA5}">
                      <a16:colId xmlns:a16="http://schemas.microsoft.com/office/drawing/2014/main" val="1206628252"/>
                    </a:ext>
                  </a:extLst>
                </a:gridCol>
                <a:gridCol w="516110">
                  <a:extLst>
                    <a:ext uri="{9D8B030D-6E8A-4147-A177-3AD203B41FA5}">
                      <a16:colId xmlns:a16="http://schemas.microsoft.com/office/drawing/2014/main" val="257310818"/>
                    </a:ext>
                  </a:extLst>
                </a:gridCol>
                <a:gridCol w="740064">
                  <a:extLst>
                    <a:ext uri="{9D8B030D-6E8A-4147-A177-3AD203B41FA5}">
                      <a16:colId xmlns:a16="http://schemas.microsoft.com/office/drawing/2014/main" val="1393449075"/>
                    </a:ext>
                  </a:extLst>
                </a:gridCol>
                <a:gridCol w="628087">
                  <a:extLst>
                    <a:ext uri="{9D8B030D-6E8A-4147-A177-3AD203B41FA5}">
                      <a16:colId xmlns:a16="http://schemas.microsoft.com/office/drawing/2014/main" val="2664114760"/>
                    </a:ext>
                  </a:extLst>
                </a:gridCol>
              </a:tblGrid>
              <a:tr h="213714">
                <a:tc row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kern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05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kern="1400" dirty="0">
                          <a:solidFill>
                            <a:schemeClr val="tx1"/>
                          </a:solidFill>
                          <a:effectLst/>
                        </a:rPr>
                        <a:t>Nominal</a:t>
                      </a:r>
                      <a:endParaRPr lang="en-GB" sz="10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kern="1400" dirty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QH</a:t>
                      </a:r>
                      <a:r>
                        <a:rPr lang="en-GB" sz="1000" b="0" kern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circuit </a:t>
                      </a:r>
                      <a:r>
                        <a:rPr lang="en-GB" sz="1000" b="0" kern="1400" dirty="0">
                          <a:solidFill>
                            <a:schemeClr val="tx1"/>
                          </a:solidFill>
                          <a:effectLst/>
                        </a:rPr>
                        <a:t>failure</a:t>
                      </a:r>
                      <a:endParaRPr lang="en-GB" sz="10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kern="1400" dirty="0">
                          <a:solidFill>
                            <a:schemeClr val="tx1"/>
                          </a:solidFill>
                          <a:effectLst/>
                        </a:rPr>
                        <a:t>2 </a:t>
                      </a:r>
                      <a:r>
                        <a:rPr lang="en-GB" sz="1000" b="1" kern="1400" dirty="0" smtClean="0">
                          <a:solidFill>
                            <a:schemeClr val="tx1"/>
                          </a:solidFill>
                          <a:effectLst/>
                        </a:rPr>
                        <a:t>QH circuits </a:t>
                      </a:r>
                      <a:r>
                        <a:rPr lang="en-GB" sz="1000" b="1" kern="1400" dirty="0">
                          <a:solidFill>
                            <a:schemeClr val="tx1"/>
                          </a:solidFill>
                          <a:effectLst/>
                        </a:rPr>
                        <a:t>failure</a:t>
                      </a:r>
                      <a:endParaRPr lang="en-GB" sz="1000" b="1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99545"/>
                  </a:ext>
                </a:extLst>
              </a:tr>
              <a:tr h="2456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 err="1">
                          <a:effectLst/>
                        </a:rPr>
                        <a:t>I</a:t>
                      </a:r>
                      <a:r>
                        <a:rPr lang="en-GB" sz="1000" kern="1400" baseline="-25000" dirty="0" err="1">
                          <a:effectLst/>
                        </a:rPr>
                        <a:t>nom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 err="1">
                          <a:effectLst/>
                        </a:rPr>
                        <a:t>I</a:t>
                      </a:r>
                      <a:r>
                        <a:rPr lang="en-GB" sz="1000" kern="1400" baseline="-25000" dirty="0" err="1">
                          <a:effectLst/>
                        </a:rPr>
                        <a:t>ult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 err="1">
                          <a:effectLst/>
                        </a:rPr>
                        <a:t>I</a:t>
                      </a:r>
                      <a:r>
                        <a:rPr lang="en-GB" sz="1000" kern="1400" baseline="-25000" dirty="0" err="1">
                          <a:effectLst/>
                        </a:rPr>
                        <a:t>nom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 err="1">
                          <a:effectLst/>
                        </a:rPr>
                        <a:t>I</a:t>
                      </a:r>
                      <a:r>
                        <a:rPr lang="en-GB" sz="1000" kern="1400" baseline="-25000" dirty="0" err="1">
                          <a:effectLst/>
                        </a:rPr>
                        <a:t>ult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 err="1">
                          <a:effectLst/>
                        </a:rPr>
                        <a:t>I</a:t>
                      </a:r>
                      <a:r>
                        <a:rPr lang="en-GB" sz="1000" kern="1400" baseline="-25000" dirty="0" err="1">
                          <a:effectLst/>
                        </a:rPr>
                        <a:t>nom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 err="1">
                          <a:effectLst/>
                        </a:rPr>
                        <a:t>I</a:t>
                      </a:r>
                      <a:r>
                        <a:rPr lang="en-GB" sz="1000" kern="1400" baseline="-25000" dirty="0" err="1">
                          <a:effectLst/>
                        </a:rPr>
                        <a:t>ult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697640"/>
                  </a:ext>
                </a:extLst>
              </a:tr>
              <a:tr h="213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Current</a:t>
                      </a:r>
                      <a:r>
                        <a:rPr lang="en-GB" sz="1000" b="0" kern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kA]</a:t>
                      </a:r>
                      <a:endParaRPr lang="en-GB" sz="10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11.85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12.80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11.85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12.80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11.85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12.80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63749"/>
                  </a:ext>
                </a:extLst>
              </a:tr>
              <a:tr h="213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kern="1400" dirty="0">
                          <a:solidFill>
                            <a:schemeClr val="tx1"/>
                          </a:solidFill>
                          <a:effectLst/>
                        </a:rPr>
                        <a:t>Quench 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integral</a:t>
                      </a:r>
                      <a:r>
                        <a:rPr lang="en-GB" sz="1000" b="0" kern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MA</a:t>
                      </a:r>
                      <a:r>
                        <a:rPr lang="en-GB" sz="1000" b="0" kern="1400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s]</a:t>
                      </a:r>
                      <a:endParaRPr lang="en-GB" sz="10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15.8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16.2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16.1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16.4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16.2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16.5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466449"/>
                  </a:ext>
                </a:extLst>
              </a:tr>
              <a:tr h="213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kern="1400" dirty="0">
                          <a:solidFill>
                            <a:schemeClr val="tx1"/>
                          </a:solidFill>
                          <a:effectLst/>
                        </a:rPr>
                        <a:t>Hot-spot 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temperature</a:t>
                      </a:r>
                      <a:r>
                        <a:rPr lang="en-GB" sz="1000" b="0" kern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K]</a:t>
                      </a:r>
                      <a:endParaRPr lang="en-GB" sz="10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320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342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327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349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333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356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1403905"/>
                  </a:ext>
                </a:extLst>
              </a:tr>
              <a:tr h="213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kern="1400" dirty="0">
                          <a:solidFill>
                            <a:schemeClr val="tx1"/>
                          </a:solidFill>
                          <a:effectLst/>
                        </a:rPr>
                        <a:t>Peak voltage to 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ground</a:t>
                      </a:r>
                      <a:r>
                        <a:rPr lang="en-GB" sz="1000" b="0" kern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V]</a:t>
                      </a:r>
                      <a:endParaRPr lang="en-GB" sz="10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245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340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570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680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kern="14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950</a:t>
                      </a:r>
                      <a:endParaRPr lang="en-GB" sz="1100" b="1" kern="14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1070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337207"/>
                  </a:ext>
                </a:extLst>
              </a:tr>
              <a:tr h="213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kern="1400" dirty="0">
                          <a:solidFill>
                            <a:schemeClr val="tx1"/>
                          </a:solidFill>
                          <a:effectLst/>
                        </a:rPr>
                        <a:t>Peak turn to turn 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voltage</a:t>
                      </a:r>
                      <a:r>
                        <a:rPr lang="en-GB" sz="1000" b="0" kern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GB" sz="1000" b="0" kern="1400" dirty="0" smtClean="0">
                          <a:solidFill>
                            <a:schemeClr val="tx1"/>
                          </a:solidFill>
                          <a:effectLst/>
                        </a:rPr>
                        <a:t>V]</a:t>
                      </a:r>
                      <a:endParaRPr lang="en-GB" sz="10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75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80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80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90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90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95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80438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616109"/>
              </p:ext>
            </p:extLst>
          </p:nvPr>
        </p:nvGraphicFramePr>
        <p:xfrm>
          <a:off x="1836705" y="3310980"/>
          <a:ext cx="5472614" cy="535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0752">
                  <a:extLst>
                    <a:ext uri="{9D8B030D-6E8A-4147-A177-3AD203B41FA5}">
                      <a16:colId xmlns:a16="http://schemas.microsoft.com/office/drawing/2014/main" val="2616998966"/>
                    </a:ext>
                  </a:extLst>
                </a:gridCol>
                <a:gridCol w="1271674">
                  <a:extLst>
                    <a:ext uri="{9D8B030D-6E8A-4147-A177-3AD203B41FA5}">
                      <a16:colId xmlns:a16="http://schemas.microsoft.com/office/drawing/2014/main" val="1112788498"/>
                    </a:ext>
                  </a:extLst>
                </a:gridCol>
                <a:gridCol w="1170188">
                  <a:extLst>
                    <a:ext uri="{9D8B030D-6E8A-4147-A177-3AD203B41FA5}">
                      <a16:colId xmlns:a16="http://schemas.microsoft.com/office/drawing/2014/main" val="2416114355"/>
                    </a:ext>
                  </a:extLst>
                </a:gridCol>
              </a:tblGrid>
              <a:tr h="26776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0" kern="1400" dirty="0">
                          <a:solidFill>
                            <a:schemeClr val="tx1"/>
                          </a:solidFill>
                          <a:effectLst/>
                        </a:rPr>
                        <a:t>Maximum expected coil voltage at quench (V) </a:t>
                      </a:r>
                      <a:endParaRPr lang="en-GB" sz="11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0" kern="1400" dirty="0">
                          <a:solidFill>
                            <a:schemeClr val="tx1"/>
                          </a:solidFill>
                          <a:effectLst/>
                        </a:rPr>
                        <a:t>To ground</a:t>
                      </a:r>
                      <a:endParaRPr lang="en-GB" sz="11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0" kern="1400" dirty="0">
                          <a:solidFill>
                            <a:schemeClr val="tx1"/>
                          </a:solidFill>
                          <a:effectLst/>
                        </a:rPr>
                        <a:t>1400 (</a:t>
                      </a:r>
                      <a:r>
                        <a:rPr lang="en-GB" sz="1100" b="1" kern="14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950</a:t>
                      </a:r>
                      <a:r>
                        <a:rPr lang="en-GB" sz="1100" b="0" kern="1400" dirty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r>
                        <a:rPr lang="en-GB" sz="1100" b="1" kern="1400" dirty="0">
                          <a:solidFill>
                            <a:srgbClr val="00B050"/>
                          </a:solidFill>
                          <a:effectLst/>
                        </a:rPr>
                        <a:t>450</a:t>
                      </a:r>
                      <a:r>
                        <a:rPr lang="en-GB" sz="1100" b="0" kern="14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GB" sz="11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8632576"/>
                  </a:ext>
                </a:extLst>
              </a:tr>
              <a:tr h="2677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0" kern="1400" dirty="0">
                          <a:solidFill>
                            <a:schemeClr val="tx1"/>
                          </a:solidFill>
                          <a:effectLst/>
                        </a:rPr>
                        <a:t>To quench heater</a:t>
                      </a:r>
                      <a:endParaRPr lang="en-GB" sz="11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0" kern="1400" dirty="0">
                          <a:solidFill>
                            <a:schemeClr val="tx1"/>
                          </a:solidFill>
                          <a:effectLst/>
                        </a:rPr>
                        <a:t>1350 (</a:t>
                      </a:r>
                      <a:r>
                        <a:rPr lang="en-GB" sz="1100" b="1" kern="1400" dirty="0">
                          <a:solidFill>
                            <a:srgbClr val="ED7305"/>
                          </a:solidFill>
                          <a:effectLst/>
                        </a:rPr>
                        <a:t>900</a:t>
                      </a:r>
                      <a:r>
                        <a:rPr lang="en-GB" sz="1100" b="0" kern="1400" dirty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r>
                        <a:rPr lang="en-GB" sz="1100" b="1" kern="1400" dirty="0">
                          <a:solidFill>
                            <a:srgbClr val="00B050"/>
                          </a:solidFill>
                          <a:effectLst/>
                        </a:rPr>
                        <a:t>450</a:t>
                      </a:r>
                      <a:r>
                        <a:rPr lang="en-GB" sz="1100" b="0" kern="14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GB" sz="1100" b="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302493"/>
                  </a:ext>
                </a:extLst>
              </a:tr>
            </a:tbl>
          </a:graphicData>
        </a:graphic>
      </p:graphicFrame>
      <p:sp>
        <p:nvSpPr>
          <p:cNvPr id="10" name="Espace réservé du contenu 8"/>
          <p:cNvSpPr txBox="1">
            <a:spLocks/>
          </p:cNvSpPr>
          <p:nvPr/>
        </p:nvSpPr>
        <p:spPr>
          <a:xfrm>
            <a:off x="6028766" y="4655363"/>
            <a:ext cx="2672495" cy="1739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i="1" dirty="0" smtClean="0">
                <a:solidFill>
                  <a:schemeClr val="tx1"/>
                </a:solidFill>
              </a:rPr>
              <a:t>[1] </a:t>
            </a:r>
            <a:r>
              <a:rPr lang="en-GB" sz="1000" i="1" dirty="0" smtClean="0">
                <a:solidFill>
                  <a:schemeClr val="tx1"/>
                </a:solidFill>
              </a:rPr>
              <a:t>See Susana </a:t>
            </a:r>
            <a:r>
              <a:rPr lang="en-GB" sz="1000" i="1" dirty="0">
                <a:solidFill>
                  <a:schemeClr val="tx1"/>
                </a:solidFill>
              </a:rPr>
              <a:t>I. </a:t>
            </a:r>
            <a:r>
              <a:rPr lang="en-GB" sz="1000" i="1" dirty="0" smtClean="0">
                <a:solidFill>
                  <a:schemeClr val="tx1"/>
                </a:solidFill>
              </a:rPr>
              <a:t>Bermudez’s presentation</a:t>
            </a:r>
            <a:endParaRPr lang="en-GB" sz="1000" i="1" dirty="0" smtClean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1" name="Titre 7"/>
          <p:cNvSpPr txBox="1">
            <a:spLocks/>
          </p:cNvSpPr>
          <p:nvPr/>
        </p:nvSpPr>
        <p:spPr>
          <a:xfrm>
            <a:off x="608050" y="30056"/>
            <a:ext cx="7920000" cy="30944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/>
              <a:t>11 T Dipole Worst-case Conditions</a:t>
            </a:r>
            <a:endParaRPr lang="en-GB" sz="2000" dirty="0"/>
          </a:p>
        </p:txBody>
      </p:sp>
      <p:sp>
        <p:nvSpPr>
          <p:cNvPr id="3" name="Down Arrow 2"/>
          <p:cNvSpPr/>
          <p:nvPr/>
        </p:nvSpPr>
        <p:spPr>
          <a:xfrm>
            <a:off x="6524095" y="624518"/>
            <a:ext cx="216024" cy="29467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740119" y="2358584"/>
            <a:ext cx="7268" cy="9523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5400000">
            <a:off x="6974435" y="2975583"/>
            <a:ext cx="422132" cy="237710"/>
          </a:xfrm>
          <a:prstGeom prst="bentConnector3">
            <a:avLst>
              <a:gd name="adj1" fmla="val 3164"/>
            </a:avLst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7" name="Espace réservé du contenu 8"/>
          <p:cNvSpPr txBox="1">
            <a:spLocks/>
          </p:cNvSpPr>
          <p:nvPr/>
        </p:nvSpPr>
        <p:spPr>
          <a:xfrm>
            <a:off x="7246904" y="2714344"/>
            <a:ext cx="1342549" cy="3476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tx1"/>
                </a:solidFill>
              </a:rPr>
              <a:t>Energy Extraction voltage to ground</a:t>
            </a:r>
          </a:p>
        </p:txBody>
      </p:sp>
      <p:cxnSp>
        <p:nvCxnSpPr>
          <p:cNvPr id="29" name="Elbow Connector 28"/>
          <p:cNvCxnSpPr/>
          <p:nvPr/>
        </p:nvCxnSpPr>
        <p:spPr>
          <a:xfrm rot="16200000" flipV="1">
            <a:off x="6713601" y="3838598"/>
            <a:ext cx="366212" cy="298640"/>
          </a:xfrm>
          <a:prstGeom prst="bentConnector3">
            <a:avLst>
              <a:gd name="adj1" fmla="val 3183"/>
            </a:avLst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5" name="Espace réservé du contenu 8"/>
          <p:cNvSpPr txBox="1">
            <a:spLocks/>
          </p:cNvSpPr>
          <p:nvPr/>
        </p:nvSpPr>
        <p:spPr>
          <a:xfrm>
            <a:off x="7107922" y="3951207"/>
            <a:ext cx="1551022" cy="400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tx1"/>
                </a:solidFill>
              </a:rPr>
              <a:t>Assuming fuse failure in the heater power supply</a:t>
            </a:r>
          </a:p>
        </p:txBody>
      </p:sp>
    </p:spTree>
    <p:extLst>
      <p:ext uri="{BB962C8B-B14F-4D97-AF65-F5344CB8AC3E}">
        <p14:creationId xmlns:p14="http://schemas.microsoft.com/office/powerpoint/2010/main" val="5003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339502"/>
            <a:ext cx="7920000" cy="4608512"/>
          </a:xfrm>
        </p:spPr>
        <p:txBody>
          <a:bodyPr>
            <a:normAutofit/>
          </a:bodyPr>
          <a:lstStyle/>
          <a:p>
            <a:pPr algn="just"/>
            <a:endParaRPr lang="en-GB" sz="1200" b="1" dirty="0" smtClean="0"/>
          </a:p>
          <a:p>
            <a:pPr algn="just"/>
            <a:r>
              <a:rPr lang="en-GB" sz="1200" b="1" dirty="0" smtClean="0"/>
              <a:t>Test values at </a:t>
            </a:r>
            <a:r>
              <a:rPr lang="en-GB" sz="1200" b="1" i="1" dirty="0" smtClean="0"/>
              <a:t>‘Manufacturing Facilities and Test Stations’ </a:t>
            </a:r>
            <a:r>
              <a:rPr lang="en-GB" sz="1200" b="1" dirty="0" smtClean="0"/>
              <a:t>stage:</a:t>
            </a:r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  <a:p>
            <a:pPr marL="0" indent="0" algn="just">
              <a:buNone/>
            </a:pPr>
            <a:endParaRPr lang="en-GB" sz="1200" dirty="0" smtClean="0"/>
          </a:p>
          <a:p>
            <a:pPr marL="0" indent="0" algn="just">
              <a:buNone/>
            </a:pPr>
            <a:endParaRPr lang="en-GB" sz="800" dirty="0" smtClean="0"/>
          </a:p>
          <a:p>
            <a:pPr marL="0" indent="0" algn="just">
              <a:buNone/>
            </a:pPr>
            <a:endParaRPr lang="en-GB" sz="1200" b="1" dirty="0" smtClean="0"/>
          </a:p>
          <a:p>
            <a:pPr algn="just"/>
            <a:r>
              <a:rPr lang="en-GB" sz="1200" b="1" dirty="0" smtClean="0"/>
              <a:t>Test </a:t>
            </a:r>
            <a:r>
              <a:rPr lang="en-GB" sz="1200" b="1" dirty="0"/>
              <a:t>values at </a:t>
            </a:r>
            <a:r>
              <a:rPr lang="en-GB" sz="1200" b="1" i="1" dirty="0" smtClean="0"/>
              <a:t>‘Tunnel’ </a:t>
            </a:r>
            <a:r>
              <a:rPr lang="en-GB" sz="1200" b="1" dirty="0"/>
              <a:t>stage</a:t>
            </a:r>
            <a:r>
              <a:rPr lang="en-GB" sz="1200" b="1" dirty="0" smtClean="0"/>
              <a:t>:</a:t>
            </a:r>
            <a:endParaRPr lang="en-GB" sz="12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Tiago Catalao da Rosa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3770966"/>
                  </p:ext>
                </p:extLst>
              </p:nvPr>
            </p:nvGraphicFramePr>
            <p:xfrm>
              <a:off x="999130" y="873047"/>
              <a:ext cx="6459046" cy="168174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419936">
                      <a:extLst>
                        <a:ext uri="{9D8B030D-6E8A-4147-A177-3AD203B41FA5}">
                          <a16:colId xmlns:a16="http://schemas.microsoft.com/office/drawing/2014/main" val="2137691294"/>
                        </a:ext>
                      </a:extLst>
                    </a:gridCol>
                    <a:gridCol w="1188576">
                      <a:extLst>
                        <a:ext uri="{9D8B030D-6E8A-4147-A177-3AD203B41FA5}">
                          <a16:colId xmlns:a16="http://schemas.microsoft.com/office/drawing/2014/main" val="2655225398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1372340263"/>
                        </a:ext>
                      </a:extLst>
                    </a:gridCol>
                    <a:gridCol w="842422">
                      <a:extLst>
                        <a:ext uri="{9D8B030D-6E8A-4147-A177-3AD203B41FA5}">
                          <a16:colId xmlns:a16="http://schemas.microsoft.com/office/drawing/2014/main" val="1195455924"/>
                        </a:ext>
                      </a:extLst>
                    </a:gridCol>
                  </a:tblGrid>
                  <a:tr h="186861"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name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Value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70767363"/>
                      </a:ext>
                    </a:extLst>
                  </a:tr>
                  <a:tr h="186861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at NOC at </a:t>
                          </a:r>
                          <a:r>
                            <a:rPr lang="en-GB" sz="900" b="0" i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‘Manufacturing Facilities and Test Stations’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 stage (V)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ground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b="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(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𝑔𝑟𝑜𝑢𝑛𝑑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  <m:r>
                                  <a:rPr lang="en-GB" sz="900" b="0" kern="14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>
                              <a:solidFill>
                                <a:schemeClr val="tx1"/>
                              </a:solidFill>
                              <a:effectLst/>
                            </a:rPr>
                            <a:t>3300</a:t>
                          </a:r>
                          <a:endParaRPr lang="en-GB" sz="900" b="0" kern="14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5349177"/>
                      </a:ext>
                    </a:extLst>
                  </a:tr>
                  <a:tr h="186861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quench heater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b="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(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h𝑒𝑎𝑡𝑒𝑟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3200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23226047"/>
                      </a:ext>
                    </a:extLst>
                  </a:tr>
                  <a:tr h="186861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at 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warm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before first helium bath (V)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ground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b="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(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𝑔𝑟𝑜𝑢𝑛𝑑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kern="14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b="1" kern="1400" dirty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</a:rPr>
                            <a:t>5000</a:t>
                          </a:r>
                          <a:endParaRPr lang="en-GB" sz="900" b="1" kern="1400" baseline="30000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0428306"/>
                      </a:ext>
                    </a:extLst>
                  </a:tr>
                  <a:tr h="186861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quench heater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b="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h𝑒𝑎𝑡𝑒𝑟</m:t>
                                    </m:r>
                                    <m:r>
                                      <a:rPr lang="en-US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b="1" kern="1400" dirty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</a:rPr>
                            <a:t>3200</a:t>
                          </a:r>
                          <a:endParaRPr lang="en-GB" sz="900" b="1" kern="1400" baseline="30000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500688"/>
                      </a:ext>
                    </a:extLst>
                  </a:tr>
                  <a:tr h="186861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at 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warm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after helium bath (V)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ground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b="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(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𝑔𝑟𝑜𝑢𝑛𝑑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660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1207962"/>
                      </a:ext>
                    </a:extLst>
                  </a:tr>
                  <a:tr h="186861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quench heater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b="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(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h𝑒𝑎𝑡𝑒𝑟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kern="14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640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7849434"/>
                      </a:ext>
                    </a:extLst>
                  </a:tr>
                  <a:tr h="186861">
                    <a:tc gridSpan="3"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Maximum leakage current (µA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) for a </a:t>
                          </a:r>
                          <a:r>
                            <a:rPr lang="en-GB" sz="900" b="0" kern="140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cryo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-assembly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– not including leakage of the test station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endParaRPr lang="en-GB" sz="10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effectLst/>
                            </a:rPr>
                            <a:t>30</a:t>
                          </a:r>
                          <a:endParaRPr lang="en-GB" sz="900" b="1" kern="1400" baseline="30000" dirty="0">
                            <a:solidFill>
                              <a:schemeClr val="bg2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5467923"/>
                      </a:ext>
                    </a:extLst>
                  </a:tr>
                  <a:tr h="186861">
                    <a:tc gridSpan="3"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duration (s)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endParaRPr lang="en-GB" sz="10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120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022088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3770966"/>
                  </p:ext>
                </p:extLst>
              </p:nvPr>
            </p:nvGraphicFramePr>
            <p:xfrm>
              <a:off x="999130" y="873047"/>
              <a:ext cx="6459046" cy="168174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419936">
                      <a:extLst>
                        <a:ext uri="{9D8B030D-6E8A-4147-A177-3AD203B41FA5}">
                          <a16:colId xmlns:a16="http://schemas.microsoft.com/office/drawing/2014/main" val="2137691294"/>
                        </a:ext>
                      </a:extLst>
                    </a:gridCol>
                    <a:gridCol w="1188576">
                      <a:extLst>
                        <a:ext uri="{9D8B030D-6E8A-4147-A177-3AD203B41FA5}">
                          <a16:colId xmlns:a16="http://schemas.microsoft.com/office/drawing/2014/main" val="2655225398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1372340263"/>
                        </a:ext>
                      </a:extLst>
                    </a:gridCol>
                    <a:gridCol w="842422">
                      <a:extLst>
                        <a:ext uri="{9D8B030D-6E8A-4147-A177-3AD203B41FA5}">
                          <a16:colId xmlns:a16="http://schemas.microsoft.com/office/drawing/2014/main" val="1195455924"/>
                        </a:ext>
                      </a:extLst>
                    </a:gridCol>
                  </a:tblGrid>
                  <a:tr h="186861"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name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Value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70767363"/>
                      </a:ext>
                    </a:extLst>
                  </a:tr>
                  <a:tr h="186861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at NOC at </a:t>
                          </a:r>
                          <a:r>
                            <a:rPr lang="en-GB" sz="900" b="0" i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‘Manufacturing Facilities and Test Stations’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 stage (V)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ground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56024" t="-109677" r="-83735" b="-7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>
                              <a:solidFill>
                                <a:schemeClr val="tx1"/>
                              </a:solidFill>
                              <a:effectLst/>
                            </a:rPr>
                            <a:t>3300</a:t>
                          </a:r>
                          <a:endParaRPr lang="en-GB" sz="900" b="0" kern="14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5349177"/>
                      </a:ext>
                    </a:extLst>
                  </a:tr>
                  <a:tr h="186861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quench heater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56024" t="-216667" r="-83735" b="-6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3200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23226047"/>
                      </a:ext>
                    </a:extLst>
                  </a:tr>
                  <a:tr h="186861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at 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warm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before first helium bath (V)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ground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56024" t="-306452" r="-83735" b="-5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b="1" kern="1400" dirty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</a:rPr>
                            <a:t>5000</a:t>
                          </a:r>
                          <a:endParaRPr lang="en-GB" sz="900" b="1" kern="1400" baseline="30000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0428306"/>
                      </a:ext>
                    </a:extLst>
                  </a:tr>
                  <a:tr h="186861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quench heater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56024" t="-406452" r="-83735" b="-4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b="1" kern="1400" dirty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</a:rPr>
                            <a:t>3200</a:t>
                          </a:r>
                          <a:endParaRPr lang="en-GB" sz="900" b="1" kern="1400" baseline="30000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500688"/>
                      </a:ext>
                    </a:extLst>
                  </a:tr>
                  <a:tr h="186861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at 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warm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after helium bath (V)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ground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56024" t="-506452" r="-83735" b="-3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660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1207962"/>
                      </a:ext>
                    </a:extLst>
                  </a:tr>
                  <a:tr h="186861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quench heater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56024" t="-626667" r="-83735" b="-2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640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7849434"/>
                      </a:ext>
                    </a:extLst>
                  </a:tr>
                  <a:tr h="186861">
                    <a:tc gridSpan="3"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Maximum leakage current (µA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) for a </a:t>
                          </a:r>
                          <a:r>
                            <a:rPr lang="en-GB" sz="900" b="0" kern="140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cryo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-assembly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– not including leakage of the test station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endParaRPr lang="en-GB" sz="10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effectLst/>
                            </a:rPr>
                            <a:t>30</a:t>
                          </a:r>
                          <a:endParaRPr lang="en-GB" sz="900" b="1" kern="1400" baseline="30000" dirty="0">
                            <a:solidFill>
                              <a:schemeClr val="bg2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5467923"/>
                      </a:ext>
                    </a:extLst>
                  </a:tr>
                  <a:tr h="186861">
                    <a:tc gridSpan="3"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duration (s)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endParaRPr lang="en-GB" sz="10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120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022088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5289947"/>
                  </p:ext>
                </p:extLst>
              </p:nvPr>
            </p:nvGraphicFramePr>
            <p:xfrm>
              <a:off x="972741" y="2983674"/>
              <a:ext cx="6459046" cy="147860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451986">
                      <a:extLst>
                        <a:ext uri="{9D8B030D-6E8A-4147-A177-3AD203B41FA5}">
                          <a16:colId xmlns:a16="http://schemas.microsoft.com/office/drawing/2014/main" val="3774200003"/>
                        </a:ext>
                      </a:extLst>
                    </a:gridCol>
                    <a:gridCol w="1203526">
                      <a:extLst>
                        <a:ext uri="{9D8B030D-6E8A-4147-A177-3AD203B41FA5}">
                          <a16:colId xmlns:a16="http://schemas.microsoft.com/office/drawing/2014/main" val="4193406733"/>
                        </a:ext>
                      </a:extLst>
                    </a:gridCol>
                    <a:gridCol w="956714">
                      <a:extLst>
                        <a:ext uri="{9D8B030D-6E8A-4147-A177-3AD203B41FA5}">
                          <a16:colId xmlns:a16="http://schemas.microsoft.com/office/drawing/2014/main" val="1170180069"/>
                        </a:ext>
                      </a:extLst>
                    </a:gridCol>
                    <a:gridCol w="846820">
                      <a:extLst>
                        <a:ext uri="{9D8B030D-6E8A-4147-A177-3AD203B41FA5}">
                          <a16:colId xmlns:a16="http://schemas.microsoft.com/office/drawing/2014/main" val="869375954"/>
                        </a:ext>
                      </a:extLst>
                    </a:gridCol>
                  </a:tblGrid>
                  <a:tr h="211229"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name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Value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04463722"/>
                      </a:ext>
                    </a:extLst>
                  </a:tr>
                  <a:tr h="211229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at NOC at </a:t>
                          </a:r>
                          <a:r>
                            <a:rPr lang="en-GB" sz="900" b="0" i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‘Tunnel’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stage (V)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ground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b="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(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𝑔𝑟𝑜𝑢𝑛𝑑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kern="14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b="1" kern="1400" dirty="0" smtClean="0">
                              <a:solidFill>
                                <a:srgbClr val="00B050"/>
                              </a:solidFill>
                              <a:effectLst/>
                            </a:rPr>
                            <a:t>2100</a:t>
                          </a:r>
                          <a:endParaRPr lang="en-GB" sz="900" b="1" kern="1400" baseline="30000" dirty="0" smtClean="0">
                            <a:solidFill>
                              <a:srgbClr val="00B050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8661916"/>
                      </a:ext>
                    </a:extLst>
                  </a:tr>
                  <a:tr h="211229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quench heater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b="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(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h𝑒𝑎𝑡𝑒𝑟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>
                              <a:solidFill>
                                <a:schemeClr val="tx1"/>
                              </a:solidFill>
                              <a:effectLst/>
                            </a:rPr>
                            <a:t>1620</a:t>
                          </a:r>
                          <a:endParaRPr lang="en-GB" sz="900" b="0" kern="14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6598696"/>
                      </a:ext>
                    </a:extLst>
                  </a:tr>
                  <a:tr h="211229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at 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warm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after helium bath (V)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ground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b="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(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𝑔𝑟𝑜𝑢𝑛𝑑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660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57582579"/>
                      </a:ext>
                    </a:extLst>
                  </a:tr>
                  <a:tr h="211229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quench heater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b="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(</m:t>
                                    </m:r>
                                    <m:r>
                                      <a:rPr lang="en-GB" sz="900" b="0" i="1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h𝑒𝑎𝑡𝑒𝑟</m:t>
                                    </m:r>
                                    <m:r>
                                      <a:rPr lang="en-GB" sz="900" b="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640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4746374"/>
                      </a:ext>
                    </a:extLst>
                  </a:tr>
                  <a:tr h="211229">
                    <a:tc gridSpan="3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Maximum leakage current (µA) 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for a </a:t>
                          </a:r>
                          <a:r>
                            <a:rPr lang="en-GB" sz="900" b="0" kern="140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cryo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-assembly –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not including leakage of the test station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effectLst/>
                            </a:rPr>
                            <a:t>30</a:t>
                          </a:r>
                          <a:endParaRPr lang="en-GB" sz="900" b="1" kern="1400" baseline="30000" dirty="0">
                            <a:solidFill>
                              <a:schemeClr val="bg2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34304054"/>
                      </a:ext>
                    </a:extLst>
                  </a:tr>
                  <a:tr h="211229">
                    <a:tc gridSpan="3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duration (s)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120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8287207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5289947"/>
                  </p:ext>
                </p:extLst>
              </p:nvPr>
            </p:nvGraphicFramePr>
            <p:xfrm>
              <a:off x="972741" y="2983674"/>
              <a:ext cx="6459046" cy="147860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451986">
                      <a:extLst>
                        <a:ext uri="{9D8B030D-6E8A-4147-A177-3AD203B41FA5}">
                          <a16:colId xmlns:a16="http://schemas.microsoft.com/office/drawing/2014/main" val="3774200003"/>
                        </a:ext>
                      </a:extLst>
                    </a:gridCol>
                    <a:gridCol w="1203526">
                      <a:extLst>
                        <a:ext uri="{9D8B030D-6E8A-4147-A177-3AD203B41FA5}">
                          <a16:colId xmlns:a16="http://schemas.microsoft.com/office/drawing/2014/main" val="4193406733"/>
                        </a:ext>
                      </a:extLst>
                    </a:gridCol>
                    <a:gridCol w="956714">
                      <a:extLst>
                        <a:ext uri="{9D8B030D-6E8A-4147-A177-3AD203B41FA5}">
                          <a16:colId xmlns:a16="http://schemas.microsoft.com/office/drawing/2014/main" val="1170180069"/>
                        </a:ext>
                      </a:extLst>
                    </a:gridCol>
                    <a:gridCol w="846820">
                      <a:extLst>
                        <a:ext uri="{9D8B030D-6E8A-4147-A177-3AD203B41FA5}">
                          <a16:colId xmlns:a16="http://schemas.microsoft.com/office/drawing/2014/main" val="869375954"/>
                        </a:ext>
                      </a:extLst>
                    </a:gridCol>
                  </a:tblGrid>
                  <a:tr h="211229"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name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Value</a:t>
                          </a:r>
                          <a:endParaRPr lang="en-GB" sz="900" b="1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04463722"/>
                      </a:ext>
                    </a:extLst>
                  </a:tr>
                  <a:tr h="211229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at NOC at </a:t>
                          </a:r>
                          <a:r>
                            <a:rPr lang="en-GB" sz="900" b="0" i="1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‘Tunnel’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stage (V)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ground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7261" t="-102857" r="-89172" b="-50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b="1" kern="1400" dirty="0" smtClean="0">
                              <a:solidFill>
                                <a:srgbClr val="00B050"/>
                              </a:solidFill>
                              <a:effectLst/>
                            </a:rPr>
                            <a:t>2100</a:t>
                          </a:r>
                          <a:endParaRPr lang="en-GB" sz="900" b="1" kern="1400" baseline="30000" dirty="0" smtClean="0">
                            <a:solidFill>
                              <a:srgbClr val="00B050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8661916"/>
                      </a:ext>
                    </a:extLst>
                  </a:tr>
                  <a:tr h="211229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quench heater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7261" t="-202857" r="-89172" b="-40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>
                              <a:solidFill>
                                <a:schemeClr val="tx1"/>
                              </a:solidFill>
                              <a:effectLst/>
                            </a:rPr>
                            <a:t>1620</a:t>
                          </a:r>
                          <a:endParaRPr lang="en-GB" sz="900" b="0" kern="14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6598696"/>
                      </a:ext>
                    </a:extLst>
                  </a:tr>
                  <a:tr h="211229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at 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warm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after helium bath (V)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ground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7261" t="-311765" r="-89172" b="-32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660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57582579"/>
                      </a:ext>
                    </a:extLst>
                  </a:tr>
                  <a:tr h="211229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To quench heater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7261" t="-400000" r="-89172" b="-21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640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4746374"/>
                      </a:ext>
                    </a:extLst>
                  </a:tr>
                  <a:tr h="211229">
                    <a:tc gridSpan="3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Maximum leakage current (µA) 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for a </a:t>
                          </a:r>
                          <a:r>
                            <a:rPr lang="en-GB" sz="900" b="0" kern="140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cryo</a:t>
                          </a:r>
                          <a:r>
                            <a:rPr lang="en-GB" sz="900" b="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-assembly – </a:t>
                          </a: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not including leakage of the test station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1" kern="1400" dirty="0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effectLst/>
                            </a:rPr>
                            <a:t>30</a:t>
                          </a:r>
                          <a:endParaRPr lang="en-GB" sz="900" b="1" kern="1400" baseline="30000" dirty="0">
                            <a:solidFill>
                              <a:schemeClr val="bg2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34304054"/>
                      </a:ext>
                    </a:extLst>
                  </a:tr>
                  <a:tr h="211229">
                    <a:tc gridSpan="3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 duration (s)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120</a:t>
                          </a:r>
                          <a:endParaRPr lang="en-GB" sz="900" b="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8287207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2" name="Titre 7"/>
          <p:cNvSpPr txBox="1">
            <a:spLocks/>
          </p:cNvSpPr>
          <p:nvPr/>
        </p:nvSpPr>
        <p:spPr>
          <a:xfrm>
            <a:off x="608050" y="30056"/>
            <a:ext cx="7920000" cy="30944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/>
              <a:t>11 T Dipole Electrical Test Values</a:t>
            </a:r>
            <a:endParaRPr lang="en-GB" sz="20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256678" y="2274835"/>
            <a:ext cx="34571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contenu 8"/>
          <p:cNvSpPr txBox="1">
            <a:spLocks/>
          </p:cNvSpPr>
          <p:nvPr/>
        </p:nvSpPr>
        <p:spPr>
          <a:xfrm>
            <a:off x="7602388" y="3120009"/>
            <a:ext cx="1042862" cy="3476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tx1"/>
                </a:solidFill>
              </a:rPr>
              <a:t>ELQA test value in LHC at cold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258932" y="3291830"/>
            <a:ext cx="345710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contenu 8"/>
          <p:cNvSpPr txBox="1">
            <a:spLocks/>
          </p:cNvSpPr>
          <p:nvPr/>
        </p:nvSpPr>
        <p:spPr>
          <a:xfrm>
            <a:off x="7602388" y="2106506"/>
            <a:ext cx="1237604" cy="42803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tx1"/>
                </a:solidFill>
              </a:rPr>
              <a:t>Expecting feedback from </a:t>
            </a:r>
            <a:r>
              <a:rPr lang="en-GB" sz="1100" dirty="0" smtClean="0">
                <a:solidFill>
                  <a:schemeClr val="tx1"/>
                </a:solidFill>
              </a:rPr>
              <a:t>tests 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256678" y="4155926"/>
            <a:ext cx="34571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contenu 8"/>
          <p:cNvSpPr txBox="1">
            <a:spLocks/>
          </p:cNvSpPr>
          <p:nvPr/>
        </p:nvSpPr>
        <p:spPr>
          <a:xfrm>
            <a:off x="7596379" y="3993803"/>
            <a:ext cx="1237604" cy="42803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tx1"/>
                </a:solidFill>
              </a:rPr>
              <a:t>Expecting feedback from </a:t>
            </a:r>
            <a:r>
              <a:rPr lang="en-GB" sz="1100" dirty="0" smtClean="0">
                <a:solidFill>
                  <a:schemeClr val="tx1"/>
                </a:solidFill>
              </a:rPr>
              <a:t>tests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258932" y="1552476"/>
            <a:ext cx="34571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258932" y="1704876"/>
            <a:ext cx="34571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Espace réservé du contenu 8"/>
          <p:cNvSpPr txBox="1">
            <a:spLocks/>
          </p:cNvSpPr>
          <p:nvPr/>
        </p:nvSpPr>
        <p:spPr>
          <a:xfrm>
            <a:off x="7596379" y="1454152"/>
            <a:ext cx="1152085" cy="3753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tx1"/>
                </a:solidFill>
              </a:rPr>
              <a:t>Limits set by magnet designers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7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08050" y="30056"/>
            <a:ext cx="7920000" cy="309446"/>
          </a:xfrm>
        </p:spPr>
        <p:txBody>
          <a:bodyPr/>
          <a:lstStyle/>
          <a:p>
            <a:r>
              <a:rPr lang="en-GB" sz="2000" dirty="0" smtClean="0"/>
              <a:t>Tests Sequence and Possible Scenarios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Tiago Catalao da Rosa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0" name="Espace réservé du contenu 8"/>
          <p:cNvSpPr txBox="1">
            <a:spLocks/>
          </p:cNvSpPr>
          <p:nvPr/>
        </p:nvSpPr>
        <p:spPr>
          <a:xfrm>
            <a:off x="3323917" y="4391823"/>
            <a:ext cx="2566263" cy="2418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i="1" dirty="0" smtClean="0">
                <a:solidFill>
                  <a:schemeClr val="tx1"/>
                </a:solidFill>
              </a:rPr>
              <a:t>Test levels to apply at each ELQA step</a:t>
            </a:r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08" y="642831"/>
            <a:ext cx="8932579" cy="3571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3" y="648307"/>
            <a:ext cx="8932579" cy="35712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81" y="642831"/>
            <a:ext cx="8932579" cy="3571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2" y="653783"/>
            <a:ext cx="8932579" cy="3571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22" y="651045"/>
            <a:ext cx="8932579" cy="35712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80" y="640531"/>
            <a:ext cx="8932579" cy="35712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4" y="651045"/>
            <a:ext cx="8932579" cy="3571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4" y="642831"/>
            <a:ext cx="8932579" cy="357120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0" y="648307"/>
            <a:ext cx="8932580" cy="3571200"/>
          </a:xfrm>
        </p:spPr>
      </p:pic>
    </p:spTree>
    <p:extLst>
      <p:ext uri="{BB962C8B-B14F-4D97-AF65-F5344CB8AC3E}">
        <p14:creationId xmlns:p14="http://schemas.microsoft.com/office/powerpoint/2010/main" val="130420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29256"/>
            <a:ext cx="7920000" cy="310246"/>
          </a:xfrm>
        </p:spPr>
        <p:txBody>
          <a:bodyPr/>
          <a:lstStyle/>
          <a:p>
            <a:r>
              <a:rPr lang="en-GB" sz="2000" dirty="0" smtClean="0"/>
              <a:t>Proposed Intermediate </a:t>
            </a:r>
            <a:r>
              <a:rPr lang="en-GB" sz="2000" dirty="0" smtClean="0"/>
              <a:t>Temperature Test</a:t>
            </a:r>
            <a:endParaRPr lang="en-GB" sz="2000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473926"/>
            <a:ext cx="7920000" cy="4090013"/>
          </a:xfrm>
        </p:spPr>
        <p:txBody>
          <a:bodyPr>
            <a:normAutofit/>
          </a:bodyPr>
          <a:lstStyle/>
          <a:p>
            <a:pPr algn="just"/>
            <a:r>
              <a:rPr lang="en-GB" sz="1400" dirty="0" smtClean="0"/>
              <a:t>Tests at an intermediate temperature at 1 bar </a:t>
            </a:r>
            <a:r>
              <a:rPr lang="en-GB" sz="1400" dirty="0"/>
              <a:t>allow to qualify the magnet in a well-known environment, close to the conditions in which the worst voltages are expected at quench</a:t>
            </a:r>
            <a:r>
              <a:rPr lang="en-GB" sz="1400" dirty="0" smtClean="0"/>
              <a:t>;</a:t>
            </a:r>
            <a:endParaRPr lang="en-GB" sz="1400" dirty="0" smtClean="0"/>
          </a:p>
          <a:p>
            <a:pPr marL="0" indent="0" algn="just">
              <a:buNone/>
            </a:pPr>
            <a:endParaRPr lang="en-GB" sz="1400" dirty="0" smtClean="0"/>
          </a:p>
          <a:p>
            <a:pPr marL="0" indent="0" algn="just">
              <a:buNone/>
            </a:pPr>
            <a:endParaRPr lang="en-GB" sz="1400" dirty="0"/>
          </a:p>
          <a:p>
            <a:pPr marL="0" indent="0" algn="just">
              <a:buNone/>
            </a:pPr>
            <a:endParaRPr lang="en-GB" sz="1400" dirty="0" smtClean="0"/>
          </a:p>
          <a:p>
            <a:pPr marL="0" indent="0" algn="just">
              <a:buNone/>
            </a:pPr>
            <a:endParaRPr lang="en-GB" sz="1400" dirty="0"/>
          </a:p>
          <a:p>
            <a:pPr marL="0" indent="0" algn="just">
              <a:buNone/>
            </a:pPr>
            <a:endParaRPr lang="en-GB" sz="1400" dirty="0" smtClean="0"/>
          </a:p>
          <a:p>
            <a:pPr algn="just"/>
            <a:r>
              <a:rPr lang="en-GB" sz="1400" dirty="0" smtClean="0"/>
              <a:t>Reasons for such a test:</a:t>
            </a:r>
          </a:p>
          <a:p>
            <a:pPr lvl="1" algn="just"/>
            <a:r>
              <a:rPr lang="en-GB" sz="1300" dirty="0" smtClean="0"/>
              <a:t>Verification of the effects of helium pockets after cold tests which might </a:t>
            </a:r>
            <a:r>
              <a:rPr lang="en-GB" sz="1300" dirty="0" smtClean="0"/>
              <a:t>degrade an already weak insulation</a:t>
            </a:r>
            <a:r>
              <a:rPr lang="en-GB" sz="1300" dirty="0" smtClean="0"/>
              <a:t>;</a:t>
            </a:r>
          </a:p>
          <a:p>
            <a:pPr lvl="1" algn="just"/>
            <a:r>
              <a:rPr lang="en-GB" sz="1300" dirty="0" smtClean="0"/>
              <a:t>Test </a:t>
            </a:r>
            <a:r>
              <a:rPr lang="en-GB" sz="1300" dirty="0" smtClean="0"/>
              <a:t>level at warm for refurbished magnets is still not clear (</a:t>
            </a:r>
            <a:r>
              <a:rPr lang="en-GB" sz="1300" b="1" dirty="0" smtClean="0"/>
              <a:t>to be addressed after proper studies are conducted</a:t>
            </a:r>
            <a:r>
              <a:rPr lang="en-GB" sz="1300" dirty="0" smtClean="0"/>
              <a:t>);</a:t>
            </a:r>
          </a:p>
          <a:p>
            <a:pPr lvl="1" algn="just"/>
            <a:r>
              <a:rPr lang="en-GB" sz="1300" dirty="0" smtClean="0"/>
              <a:t>High dielectric strength of liquid helium and air </a:t>
            </a:r>
            <a:r>
              <a:rPr lang="en-GB" sz="1300" dirty="0" smtClean="0"/>
              <a:t>might </a:t>
            </a:r>
            <a:r>
              <a:rPr lang="en-GB" sz="1300" dirty="0" smtClean="0"/>
              <a:t>hide </a:t>
            </a:r>
            <a:r>
              <a:rPr lang="en-GB" sz="1300" dirty="0" smtClean="0"/>
              <a:t>defects due to </a:t>
            </a:r>
            <a:r>
              <a:rPr lang="en-GB" sz="1300" dirty="0"/>
              <a:t>the </a:t>
            </a:r>
            <a:r>
              <a:rPr lang="en-GB" sz="1300" dirty="0" smtClean="0"/>
              <a:t>less </a:t>
            </a:r>
            <a:r>
              <a:rPr lang="en-GB" sz="1300" dirty="0"/>
              <a:t>stringent test voltage at warm after helium bath, V</a:t>
            </a:r>
            <a:r>
              <a:rPr lang="en-GB" sz="1300" baseline="-25000" dirty="0"/>
              <a:t>test3</a:t>
            </a:r>
            <a:r>
              <a:rPr lang="en-GB" sz="1300" dirty="0"/>
              <a:t> (660 and 640 V</a:t>
            </a:r>
            <a:r>
              <a:rPr lang="en-GB" sz="1300" dirty="0" smtClean="0"/>
              <a:t>);</a:t>
            </a:r>
            <a:endParaRPr lang="en-GB" sz="1800" dirty="0" smtClean="0"/>
          </a:p>
          <a:p>
            <a:pPr marL="0" indent="0" algn="just">
              <a:buNone/>
            </a:pPr>
            <a:endParaRPr lang="en-GB" sz="1400" dirty="0" smtClean="0"/>
          </a:p>
          <a:p>
            <a:pPr algn="just"/>
            <a:r>
              <a:rPr lang="en-GB" sz="1400" dirty="0" smtClean="0"/>
              <a:t>Feasibility of this </a:t>
            </a:r>
            <a:r>
              <a:rPr lang="en-GB" sz="1400" dirty="0" smtClean="0"/>
              <a:t>intermediate temperature test </a:t>
            </a:r>
            <a:r>
              <a:rPr lang="en-GB" sz="1400" dirty="0" smtClean="0"/>
              <a:t>strongly depends on the test station capability in terms of voltage withstand and possible stable cooling conditions (temperature and pressure).</a:t>
            </a:r>
          </a:p>
          <a:p>
            <a:pPr marL="0" indent="0" algn="just">
              <a:buNone/>
            </a:pPr>
            <a:endParaRPr lang="en-GB" sz="1400" dirty="0" smtClean="0"/>
          </a:p>
          <a:p>
            <a:pPr algn="just"/>
            <a:endParaRPr lang="en-GB" sz="1400" dirty="0"/>
          </a:p>
          <a:p>
            <a:pPr algn="just"/>
            <a:endParaRPr lang="en-GB" sz="14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Tiago Catalao da Rosa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58720441"/>
                  </p:ext>
                </p:extLst>
              </p:nvPr>
            </p:nvGraphicFramePr>
            <p:xfrm>
              <a:off x="2051720" y="1059582"/>
              <a:ext cx="5040559" cy="100811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68309">
                      <a:extLst>
                        <a:ext uri="{9D8B030D-6E8A-4147-A177-3AD203B41FA5}">
                          <a16:colId xmlns:a16="http://schemas.microsoft.com/office/drawing/2014/main" val="2975607040"/>
                        </a:ext>
                      </a:extLst>
                    </a:gridCol>
                    <a:gridCol w="1168310">
                      <a:extLst>
                        <a:ext uri="{9D8B030D-6E8A-4147-A177-3AD203B41FA5}">
                          <a16:colId xmlns:a16="http://schemas.microsoft.com/office/drawing/2014/main" val="2852493649"/>
                        </a:ext>
                      </a:extLst>
                    </a:gridCol>
                    <a:gridCol w="2703940">
                      <a:extLst>
                        <a:ext uri="{9D8B030D-6E8A-4147-A177-3AD203B41FA5}">
                          <a16:colId xmlns:a16="http://schemas.microsoft.com/office/drawing/2014/main" val="144476491"/>
                        </a:ext>
                      </a:extLst>
                    </a:gridCol>
                  </a:tblGrid>
                  <a:tr h="22209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Temperature [K]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Maximum detectable defect length [mm</a:t>
                          </a:r>
                          <a:r>
                            <a:rPr lang="en-GB" sz="90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]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1557016"/>
                      </a:ext>
                    </a:extLst>
                  </a:tr>
                  <a:tr h="262007">
                    <a:tc rowSpan="3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b="0" i="0" kern="1400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a:t>3200 V,</a:t>
                          </a:r>
                          <a:r>
                            <a:rPr lang="en-GB" sz="900" b="0" i="0" kern="1400" baseline="0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a:t> </a:t>
                          </a:r>
                          <a:r>
                            <a:rPr lang="en-GB" sz="900" b="0" i="0" kern="1400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a:t>3300 V</a:t>
                          </a: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i="1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 b="1" i="0" kern="14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𝑡𝑒𝑠𝑡</m:t>
                                    </m:r>
                                    <m:r>
                                      <a:rPr lang="en-GB" sz="900" kern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GB" sz="900" b="1" i="0" kern="14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~5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1899234"/>
                      </a:ext>
                    </a:extLst>
                  </a:tr>
                  <a:tr h="262007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150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~10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43743585"/>
                      </a:ext>
                    </a:extLst>
                  </a:tr>
                  <a:tr h="262007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200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~13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494801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58720441"/>
                  </p:ext>
                </p:extLst>
              </p:nvPr>
            </p:nvGraphicFramePr>
            <p:xfrm>
              <a:off x="2051720" y="1059582"/>
              <a:ext cx="5040559" cy="100811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68309">
                      <a:extLst>
                        <a:ext uri="{9D8B030D-6E8A-4147-A177-3AD203B41FA5}">
                          <a16:colId xmlns:a16="http://schemas.microsoft.com/office/drawing/2014/main" val="2975607040"/>
                        </a:ext>
                      </a:extLst>
                    </a:gridCol>
                    <a:gridCol w="1168310">
                      <a:extLst>
                        <a:ext uri="{9D8B030D-6E8A-4147-A177-3AD203B41FA5}">
                          <a16:colId xmlns:a16="http://schemas.microsoft.com/office/drawing/2014/main" val="2852493649"/>
                        </a:ext>
                      </a:extLst>
                    </a:gridCol>
                    <a:gridCol w="2703940">
                      <a:extLst>
                        <a:ext uri="{9D8B030D-6E8A-4147-A177-3AD203B41FA5}">
                          <a16:colId xmlns:a16="http://schemas.microsoft.com/office/drawing/2014/main" val="144476491"/>
                        </a:ext>
                      </a:extLst>
                    </a:gridCol>
                  </a:tblGrid>
                  <a:tr h="22209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Test voltage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Temperature [K]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Maximum detectable defect length [mm</a:t>
                          </a:r>
                          <a:r>
                            <a:rPr lang="en-GB" sz="900" kern="14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]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1557016"/>
                      </a:ext>
                    </a:extLst>
                  </a:tr>
                  <a:tr h="262007">
                    <a:tc row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28462" r="-331771" b="-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~5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1899234"/>
                      </a:ext>
                    </a:extLst>
                  </a:tr>
                  <a:tr h="262007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150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~10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43743585"/>
                      </a:ext>
                    </a:extLst>
                  </a:tr>
                  <a:tr h="262007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200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900" kern="1400" dirty="0">
                              <a:solidFill>
                                <a:schemeClr val="tx1"/>
                              </a:solidFill>
                              <a:effectLst/>
                            </a:rPr>
                            <a:t>~13</a:t>
                          </a:r>
                          <a:endParaRPr lang="en-GB" sz="900" kern="14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92" marR="6779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494801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026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Tiago Catalao da Rosa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schemas.microsoft.com/office/2006/documentManagement/types"/>
    <ds:schemaRef ds:uri="8946e33d-fd2f-4ae4-8ee9-d90c129cdf9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12805</TotalTime>
  <Words>889</Words>
  <Application>Microsoft Office PowerPoint</Application>
  <PresentationFormat>On-screen Show (16:9)</PresentationFormat>
  <Paragraphs>213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Times New Roman</vt:lpstr>
      <vt:lpstr>Wingdings</vt:lpstr>
      <vt:lpstr>Thème Office</vt:lpstr>
      <vt:lpstr>Electrical Test Baseline</vt:lpstr>
      <vt:lpstr>Content</vt:lpstr>
      <vt:lpstr>Introduction</vt:lpstr>
      <vt:lpstr>PowerPoint Presentation</vt:lpstr>
      <vt:lpstr>PowerPoint Presentation</vt:lpstr>
      <vt:lpstr>PowerPoint Presentation</vt:lpstr>
      <vt:lpstr>Tests Sequence and Possible Scenarios</vt:lpstr>
      <vt:lpstr>Proposed Intermediate Temperature Test</vt:lpstr>
      <vt:lpstr>Thank you for your attention</vt:lpstr>
      <vt:lpstr>Backup Slide – Paschen Curves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Tiago Daniel Catalao Rolhas Da Rosa</cp:lastModifiedBy>
  <cp:revision>130</cp:revision>
  <cp:lastPrinted>2019-01-09T10:31:44Z</cp:lastPrinted>
  <dcterms:created xsi:type="dcterms:W3CDTF">2016-02-12T09:02:01Z</dcterms:created>
  <dcterms:modified xsi:type="dcterms:W3CDTF">2019-01-10T15:07:41Z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