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936" r:id="rId1"/>
  </p:sldMasterIdLst>
  <p:notesMasterIdLst>
    <p:notesMasterId r:id="rId33"/>
  </p:notesMasterIdLst>
  <p:handoutMasterIdLst>
    <p:handoutMasterId r:id="rId34"/>
  </p:handoutMasterIdLst>
  <p:sldIdLst>
    <p:sldId id="256" r:id="rId2"/>
    <p:sldId id="484" r:id="rId3"/>
    <p:sldId id="497" r:id="rId4"/>
    <p:sldId id="500" r:id="rId5"/>
    <p:sldId id="470" r:id="rId6"/>
    <p:sldId id="450" r:id="rId7"/>
    <p:sldId id="488" r:id="rId8"/>
    <p:sldId id="495" r:id="rId9"/>
    <p:sldId id="507" r:id="rId10"/>
    <p:sldId id="502" r:id="rId11"/>
    <p:sldId id="439" r:id="rId12"/>
    <p:sldId id="485" r:id="rId13"/>
    <p:sldId id="442" r:id="rId14"/>
    <p:sldId id="506" r:id="rId15"/>
    <p:sldId id="504" r:id="rId16"/>
    <p:sldId id="478" r:id="rId17"/>
    <p:sldId id="479" r:id="rId18"/>
    <p:sldId id="475" r:id="rId19"/>
    <p:sldId id="446" r:id="rId20"/>
    <p:sldId id="492" r:id="rId21"/>
    <p:sldId id="493" r:id="rId22"/>
    <p:sldId id="455" r:id="rId23"/>
    <p:sldId id="425" r:id="rId24"/>
    <p:sldId id="503" r:id="rId25"/>
    <p:sldId id="490" r:id="rId26"/>
    <p:sldId id="489" r:id="rId27"/>
    <p:sldId id="454" r:id="rId28"/>
    <p:sldId id="461" r:id="rId29"/>
    <p:sldId id="457" r:id="rId30"/>
    <p:sldId id="476" r:id="rId31"/>
    <p:sldId id="463" r:id="rId32"/>
  </p:sldIdLst>
  <p:sldSz cx="9144000" cy="6858000" type="screen4x3"/>
  <p:notesSz cx="9928225" cy="6797675"/>
  <p:embeddedFontLst>
    <p:embeddedFont>
      <p:font typeface="Wingdings 3" panose="05040102010807070707" pitchFamily="18" charset="2"/>
      <p:regular r:id="rId35"/>
    </p:embeddedFont>
    <p:embeddedFont>
      <p:font typeface="Cambria Math" panose="02040503050406030204" pitchFamily="18" charset="0"/>
      <p:regular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Wingdings 2" panose="05020102010507070707" pitchFamily="18" charset="2"/>
      <p:regular r:id="rId41"/>
    </p:embeddedFont>
    <p:embeddedFont>
      <p:font typeface="Verdana" panose="020B0604030504040204" pitchFamily="34" charset="0"/>
      <p:regular r:id="rId42"/>
      <p:bold r:id="rId43"/>
      <p:italic r:id="rId44"/>
      <p:boldItalic r:id="rId4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0060"/>
    <a:srgbClr val="700000"/>
    <a:srgbClr val="7B00C0"/>
    <a:srgbClr val="00FF00"/>
    <a:srgbClr val="00C0C7"/>
    <a:srgbClr val="EB55AF"/>
    <a:srgbClr val="F397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33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3588"/>
    </p:cViewPr>
  </p:sorterViewPr>
  <p:notesViewPr>
    <p:cSldViewPr showGuides="1">
      <p:cViewPr varScale="1">
        <p:scale>
          <a:sx n="60" d="100"/>
          <a:sy n="60" d="100"/>
        </p:scale>
        <p:origin x="-2556" y="-84"/>
      </p:cViewPr>
      <p:guideLst>
        <p:guide orient="horz" pos="2141"/>
        <p:guide pos="3127"/>
      </p:guideLst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/>
          <a:lstStyle>
            <a:lvl1pPr algn="r">
              <a:defRPr sz="1200"/>
            </a:lvl1pPr>
          </a:lstStyle>
          <a:p>
            <a:fld id="{71366465-9051-4F02-925E-B717C5EB3A99}" type="datetimeFigureOut">
              <a:rPr lang="en-GB" smtClean="0"/>
              <a:t>30/06/2019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 anchor="b"/>
          <a:lstStyle>
            <a:lvl1pPr algn="r">
              <a:defRPr sz="1200"/>
            </a:lvl1pPr>
          </a:lstStyle>
          <a:p>
            <a:fld id="{7EB5F61B-F936-423F-96A1-DBCBA9D168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/>
          <a:lstStyle>
            <a:lvl1pPr algn="r">
              <a:defRPr sz="1200"/>
            </a:lvl1pPr>
          </a:lstStyle>
          <a:p>
            <a:fld id="{4049F556-1789-4A54-B091-4D181FF7546A}" type="datetimeFigureOut">
              <a:rPr lang="en-GB" smtClean="0"/>
              <a:t>30/06/2019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39" tIns="46070" rIns="92139" bIns="4607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7"/>
            <a:ext cx="7942580" cy="3058953"/>
          </a:xfrm>
          <a:prstGeom prst="rect">
            <a:avLst/>
          </a:prstGeom>
        </p:spPr>
        <p:txBody>
          <a:bodyPr vert="horz" lIns="92139" tIns="46070" rIns="92139" bIns="4607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 anchor="b"/>
          <a:lstStyle>
            <a:lvl1pPr algn="r">
              <a:defRPr sz="1200"/>
            </a:lvl1pPr>
          </a:lstStyle>
          <a:p>
            <a:fld id="{6FA7AF31-ED0B-4EA0-ACFC-F0A540846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019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7AF31-ED0B-4EA0-ACFC-F0A5408462C7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739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7AF31-ED0B-4EA0-ACFC-F0A5408462C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352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7AF31-ED0B-4EA0-ACFC-F0A5408462C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926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850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741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011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2"/>
          </p:nvPr>
        </p:nvSpPr>
        <p:spPr>
          <a:xfrm>
            <a:off x="7632390" y="6407944"/>
            <a:ext cx="1014881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/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888032" y="6407944"/>
            <a:ext cx="3744358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9905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02973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02602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Imperial College Lond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2345" y="188585"/>
            <a:ext cx="1600200" cy="419101"/>
          </a:xfrm>
          <a:prstGeom prst="rect">
            <a:avLst/>
          </a:prstGeom>
          <a:noFill/>
        </p:spPr>
      </p:pic>
      <p:pic>
        <p:nvPicPr>
          <p:cNvPr id="11" name="Picture 2" descr="Imperial College Londo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2345" y="188587"/>
            <a:ext cx="1600200" cy="4191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6426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77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32390" y="6407944"/>
            <a:ext cx="1014881" cy="365760"/>
          </a:xfrm>
        </p:spPr>
        <p:txBody>
          <a:bodyPr/>
          <a:lstStyle/>
          <a:p>
            <a:r>
              <a:rPr lang="en-US" smtClean="0"/>
              <a:t>1 July 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792388" cy="365125"/>
          </a:xfrm>
        </p:spPr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900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en-US" smtClean="0"/>
              <a:t>1 July 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663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1 July 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A. Rajantie, Cosmological Implications of EW Vacuum Instability,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183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7632390" y="6407944"/>
            <a:ext cx="1014881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/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888032" y="6407944"/>
            <a:ext cx="3744358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6" name="Picture 17" descr="IMP_Logo_White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44" y="188587"/>
            <a:ext cx="1620207" cy="426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7" descr="IMP_Logo_Whit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44" y="188587"/>
            <a:ext cx="1620207" cy="426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5949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5" Type="http://schemas.openxmlformats.org/officeDocument/2006/relationships/image" Target="../media/image400.png"/><Relationship Id="rId4" Type="http://schemas.openxmlformats.org/officeDocument/2006/relationships/image" Target="../media/image3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9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471" y="1627201"/>
            <a:ext cx="8281058" cy="2341868"/>
          </a:xfrm>
        </p:spPr>
        <p:txBody>
          <a:bodyPr>
            <a:noAutofit/>
            <a:scene3d>
              <a:camera prst="orthographicFront"/>
              <a:lightRig rig="soft" dir="t"/>
            </a:scene3d>
            <a:sp3d extrusionH="57150" prstMaterial="softEdge">
              <a:bevelT w="50800" h="50800"/>
            </a:sp3d>
          </a:bodyPr>
          <a:lstStyle/>
          <a:p>
            <a:pPr algn="ctr"/>
            <a:r>
              <a:rPr lang="en-GB" dirty="0" smtClean="0">
                <a:effectLst/>
              </a:rPr>
              <a:t>Cosmological Implications of Electroweak Vacuum Instability</a:t>
            </a:r>
            <a:endParaRPr lang="en-GB" sz="2000" dirty="0">
              <a:ln w="0">
                <a:solidFill>
                  <a:schemeClr val="tx1"/>
                </a:solidFill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chemeClr val="bg1">
                    <a:alpha val="43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50" y="5769299"/>
            <a:ext cx="4140529" cy="900114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Beyond19, Warsaw, Poland</a:t>
            </a:r>
            <a:endParaRPr lang="en-GB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GB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July </a:t>
            </a:r>
            <a:r>
              <a:rPr lang="en-GB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</a:t>
            </a:r>
          </a:p>
        </p:txBody>
      </p:sp>
      <p:pic>
        <p:nvPicPr>
          <p:cNvPr id="7" name="Picture 17" descr="IMP_Logo_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71" y="368609"/>
            <a:ext cx="251460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46072" y="5769301"/>
            <a:ext cx="612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collaboration with:</a:t>
            </a:r>
            <a:br>
              <a:rPr lang="en-GB" sz="1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Daniel Figueroa, Matti Herranen, Andreas Mantziris, </a:t>
            </a:r>
            <a:br>
              <a:rPr lang="en-GB" sz="1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Tommi Markkanen,  Sami Nurmi, Stephen Stopyra, Francisco </a:t>
            </a:r>
            <a:r>
              <a:rPr lang="en-GB" sz="16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Torrenti</a:t>
            </a:r>
            <a:endParaRPr lang="en-GB" sz="16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07073" y="3789048"/>
            <a:ext cx="7772400" cy="895179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extrusionH="57150" prstMaterial="softEdge">
              <a:bevelT w="50800" h="508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dirty="0">
                <a:effectLst/>
              </a:rPr>
              <a:t>Arttu Rajantie</a:t>
            </a:r>
            <a:endParaRPr lang="en-GB" sz="1400" dirty="0">
              <a:ln w="0">
                <a:solidFill>
                  <a:schemeClr val="tx1"/>
                </a:solidFill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chemeClr val="bg1">
                    <a:alpha val="43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Number </a:t>
                </a:r>
                <a:r>
                  <a:rPr lang="en-GB" dirty="0" smtClean="0"/>
                  <a:t>of bubbles in past </a:t>
                </a:r>
                <a:r>
                  <a:rPr lang="en-GB" dirty="0" err="1" smtClean="0"/>
                  <a:t>lightcone</a:t>
                </a:r>
                <a:r>
                  <a:rPr lang="en-GB" dirty="0" smtClean="0"/>
                  <a:t>: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𝒩</m:t>
                        </m:r>
                      </m:e>
                    </m:d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≈0.125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GB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bSup>
                  </m:oMath>
                </a14:m>
                <a:endParaRPr lang="en-GB" dirty="0" smtClean="0"/>
              </a:p>
              <a:p>
                <a:r>
                  <a:rPr lang="en-GB" dirty="0" smtClean="0"/>
                  <a:t>If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𝒩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GB" dirty="0" smtClean="0"/>
                  <a:t>, no </a:t>
                </a:r>
                <a:r>
                  <a:rPr lang="en-GB" dirty="0" smtClean="0"/>
                  <a:t>contradiction </a:t>
                </a:r>
                <a:r>
                  <a:rPr lang="en-GB" dirty="0" smtClean="0">
                    <a:sym typeface="Symbol" panose="05050102010706020507" pitchFamily="18" charset="2"/>
                  </a:rPr>
                  <a:t> </a:t>
                </a:r>
                <a:r>
                  <a:rPr lang="en-GB" dirty="0" err="1" smtClean="0">
                    <a:sym typeface="Symbol" panose="05050102010706020507" pitchFamily="18" charset="2"/>
                  </a:rPr>
                  <a:t>Metastability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Late Universe Stability Bounds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988" y="1270509"/>
            <a:ext cx="6902029" cy="33152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53667" y="4585710"/>
            <a:ext cx="2640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</a:t>
            </a:r>
            <a:r>
              <a:rPr lang="en-US" sz="1600" dirty="0" err="1"/>
              <a:t>Buttazzo</a:t>
            </a:r>
            <a:r>
              <a:rPr lang="en-US" sz="1600" dirty="0"/>
              <a:t> et al. 2013)</a:t>
            </a:r>
          </a:p>
        </p:txBody>
      </p:sp>
    </p:spTree>
    <p:extLst>
      <p:ext uri="{BB962C8B-B14F-4D97-AF65-F5344CB8AC3E}">
        <p14:creationId xmlns:p14="http://schemas.microsoft.com/office/powerpoint/2010/main" val="324679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quantumdiaries.org/wp-content/uploads/2011/06/cernmu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1" r="24800"/>
          <a:stretch/>
        </p:blipFill>
        <p:spPr bwMode="auto">
          <a:xfrm>
            <a:off x="4301967" y="2197592"/>
            <a:ext cx="3780483" cy="401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4834892" cy="4525963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Curved </a:t>
                </a:r>
                <a:r>
                  <a:rPr lang="en-GB" dirty="0" err="1" smtClean="0"/>
                  <a:t>spacetime</a:t>
                </a:r>
                <a:r>
                  <a:rPr lang="en-GB" dirty="0" smtClean="0"/>
                  <a:t>: 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SM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dirty="0" smtClean="0"/>
              </a:p>
              <a:p>
                <a:pPr marL="109728" indent="0">
                  <a:buClr>
                    <a:srgbClr val="4F81BD"/>
                  </a:buClr>
                  <a:buNone/>
                </a:pPr>
                <a:r>
                  <a:rPr lang="en-GB" sz="1600" dirty="0">
                    <a:solidFill>
                      <a:prstClr val="white"/>
                    </a:solidFill>
                  </a:rPr>
                  <a:t>	</a:t>
                </a:r>
                <a:r>
                  <a:rPr lang="en-GB" sz="1600" dirty="0" smtClean="0">
                    <a:solidFill>
                      <a:prstClr val="white"/>
                    </a:solidFill>
                  </a:rPr>
                  <a:t>    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600" dirty="0">
                        <a:solidFill>
                          <a:prstClr val="white"/>
                        </a:solidFill>
                      </a:rPr>
                      <m:t>(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white"/>
                        </a:solidFill>
                      </a:rPr>
                      <m:t>Chernikov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white"/>
                        </a:solidFill>
                      </a:rPr>
                      <m:t>&amp;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white"/>
                        </a:solidFill>
                      </a:rPr>
                      <m:t>Tagirov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white"/>
                        </a:solidFill>
                      </a:rPr>
                      <m:t> 1968)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Symmetries allow one </a:t>
                </a:r>
                <a:r>
                  <a:rPr lang="en-GB" dirty="0"/>
                  <a:t>more </a:t>
                </a:r>
                <a:r>
                  <a:rPr lang="en-GB" dirty="0" err="1" smtClean="0"/>
                  <a:t>renormalisable</a:t>
                </a:r>
                <a:r>
                  <a:rPr lang="en-GB" dirty="0" smtClean="0"/>
                  <a:t> term: </a:t>
                </a:r>
                <a:r>
                  <a:rPr lang="en-GB" dirty="0"/>
                  <a:t/>
                </a:r>
                <a:br>
                  <a:rPr lang="en-GB" dirty="0"/>
                </a:br>
                <a:r>
                  <a:rPr lang="en-GB" dirty="0"/>
                  <a:t>Higgs-curvature </a:t>
                </a:r>
                <a:r>
                  <a:rPr lang="en-GB" dirty="0" smtClean="0"/>
                  <a:t>coupling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GB" dirty="0" smtClean="0"/>
              </a:p>
              <a:p>
                <a:r>
                  <a:rPr lang="en-GB" dirty="0"/>
                  <a:t>Required for </a:t>
                </a:r>
                <a:r>
                  <a:rPr lang="en-GB" dirty="0" err="1"/>
                  <a:t>renormalisability</a:t>
                </a:r>
                <a:r>
                  <a:rPr lang="en-GB" dirty="0"/>
                  <a:t>,</a:t>
                </a:r>
                <a:br>
                  <a:rPr lang="en-GB" dirty="0"/>
                </a:br>
                <a:r>
                  <a:rPr lang="en-GB" dirty="0"/>
                  <a:t>runs with energy –</a:t>
                </a:r>
                <a:br>
                  <a:rPr lang="en-GB" dirty="0"/>
                </a:br>
                <a:r>
                  <a:rPr lang="en-GB" dirty="0"/>
                  <a:t>Cannot be set to zero</a:t>
                </a:r>
                <a:r>
                  <a:rPr lang="en-GB" dirty="0" smtClean="0"/>
                  <a:t>!</a:t>
                </a:r>
                <a:endParaRPr lang="en-GB" dirty="0"/>
              </a:p>
              <a:p>
                <a:r>
                  <a:rPr lang="en-GB" dirty="0" smtClean="0">
                    <a:solidFill>
                      <a:srgbClr val="FFFF00"/>
                    </a:solidFill>
                  </a:rPr>
                  <a:t>Last </a:t>
                </a:r>
                <a:r>
                  <a:rPr lang="en-GB" dirty="0">
                    <a:solidFill>
                      <a:srgbClr val="FFFF00"/>
                    </a:solidFill>
                  </a:rPr>
                  <a:t>unknown 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parameter </a:t>
                </a:r>
                <a:r>
                  <a:rPr lang="en-GB" dirty="0">
                    <a:solidFill>
                      <a:srgbClr val="FFFF00"/>
                    </a:solidFill>
                  </a:rPr>
                  <a:t/>
                </a:r>
                <a:br>
                  <a:rPr lang="en-GB" dirty="0">
                    <a:solidFill>
                      <a:srgbClr val="FFFF00"/>
                    </a:solidFill>
                  </a:rPr>
                </a:br>
                <a:r>
                  <a:rPr lang="en-GB" dirty="0">
                    <a:solidFill>
                      <a:srgbClr val="FFFF00"/>
                    </a:solidFill>
                  </a:rPr>
                  <a:t>in the Standard Model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4834892" cy="4525963"/>
              </a:xfrm>
              <a:blipFill>
                <a:blip r:embed="rId3"/>
                <a:stretch>
                  <a:fillRect t="-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Higgs-Curvature Coupling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070606" y="5072916"/>
                <a:ext cx="120173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0606" y="5072916"/>
                <a:ext cx="1201739" cy="461665"/>
              </a:xfrm>
              <a:prstGeom prst="rect">
                <a:avLst/>
              </a:prstGeom>
              <a:blipFill>
                <a:blip r:embed="rId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>
            <a:off x="4031931" y="3429000"/>
            <a:ext cx="2160278" cy="1681713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82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GB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+6</m:t>
                          </m:r>
                          <m:sSubSup>
                            <m:sSubSupPr>
                              <m:ctrlP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′2</m:t>
                              </m:r>
                            </m:sup>
                          </m:sSup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r>
                  <a:rPr lang="en-GB" dirty="0" smtClean="0"/>
                  <a:t>Becomes negative </a:t>
                </a:r>
                <a:br>
                  <a:rPr lang="en-GB" dirty="0" smtClean="0"/>
                </a:br>
                <a:r>
                  <a:rPr lang="en-GB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EW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Conformal value 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=1/6</m:t>
                    </m:r>
                  </m:oMath>
                </a14:m>
                <a:r>
                  <a:rPr lang="en-GB" dirty="0" smtClean="0"/>
                  <a:t> </a:t>
                </a:r>
                <a:br>
                  <a:rPr lang="en-GB" dirty="0" smtClean="0"/>
                </a:br>
                <a:r>
                  <a:rPr lang="en-GB" dirty="0" smtClean="0"/>
                  <a:t>RG invariant at 1 loop</a:t>
                </a:r>
                <a:br>
                  <a:rPr lang="en-GB" dirty="0" smtClean="0"/>
                </a:br>
                <a:r>
                  <a:rPr lang="en-GB" dirty="0" smtClean="0"/>
                  <a:t>but not beyond 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Running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𝝃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2625" y="2708908"/>
            <a:ext cx="4913411" cy="308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28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Curved </a:t>
                </a:r>
                <a:r>
                  <a:rPr lang="en-GB" dirty="0" err="1" smtClean="0"/>
                  <a:t>spacetime</a:t>
                </a:r>
                <a:r>
                  <a:rPr lang="en-GB" dirty="0" smtClean="0"/>
                  <a:t>: </a:t>
                </a:r>
              </a:p>
              <a:p>
                <a:pPr marL="109728" indent="0">
                  <a:buClr>
                    <a:srgbClr val="4F81BD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SM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i="1" dirty="0" smtClean="0">
                  <a:latin typeface="Cambria Math" panose="02040503050406030204" pitchFamily="18" charset="0"/>
                </a:endParaRPr>
              </a:p>
              <a:p>
                <a:pPr>
                  <a:buClr>
                    <a:srgbClr val="4F81BD"/>
                  </a:buClr>
                </a:pPr>
                <a:r>
                  <a:rPr lang="en-GB" dirty="0" smtClean="0"/>
                  <a:t>Ricci scalar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 smtClean="0"/>
                  <a:t> very small today</a:t>
                </a:r>
                <a:br>
                  <a:rPr lang="en-GB" dirty="0" smtClean="0"/>
                </a:br>
                <a:r>
                  <a:rPr lang="en-GB" dirty="0" smtClean="0">
                    <a:sym typeface="Symbol" panose="05050102010706020507" pitchFamily="18" charset="2"/>
                  </a:rPr>
                  <a:t> </a:t>
                </a:r>
                <a:r>
                  <a:rPr lang="en-GB" dirty="0" smtClean="0"/>
                  <a:t>Difficult to measure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Colliders: Suppresses Higgs couplings </a:t>
                </a:r>
                <a:r>
                  <a:rPr lang="en-GB" sz="1600" dirty="0" smtClean="0">
                    <a:solidFill>
                      <a:prstClr val="white"/>
                    </a:solidFill>
                  </a:rPr>
                  <a:t>(</a:t>
                </a:r>
                <a:r>
                  <a:rPr lang="en-GB" sz="1600" dirty="0" err="1">
                    <a:solidFill>
                      <a:prstClr val="white"/>
                    </a:solidFill>
                  </a:rPr>
                  <a:t>Atkins&amp;Calmet</a:t>
                </a:r>
                <a:r>
                  <a:rPr lang="en-GB" sz="1600" dirty="0">
                    <a:solidFill>
                      <a:prstClr val="white"/>
                    </a:solidFill>
                  </a:rPr>
                  <a:t> 2012)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LHC Bound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≲2.6×</m:t>
                    </m:r>
                    <m:sSup>
                      <m:sSup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endParaRPr lang="en-GB" dirty="0" smtClean="0">
                  <a:ea typeface="Cambria Math" panose="02040503050406030204" pitchFamily="18" charset="0"/>
                </a:endParaRPr>
              </a:p>
              <a:p>
                <a:pPr lvl="1"/>
                <a:r>
                  <a:rPr lang="en-GB" dirty="0" smtClean="0">
                    <a:ea typeface="Cambria Math" panose="02040503050406030204" pitchFamily="18" charset="0"/>
                  </a:rPr>
                  <a:t>Future (?) ILC: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dirty="0" smtClean="0">
                  <a:ea typeface="Cambria Math" panose="02040503050406030204" pitchFamily="18" charset="0"/>
                </a:endParaRPr>
              </a:p>
              <a:p>
                <a:r>
                  <a:rPr lang="en-GB" dirty="0" smtClean="0">
                    <a:ea typeface="Cambria Math" panose="02040503050406030204" pitchFamily="18" charset="0"/>
                  </a:rPr>
                  <a:t>In contrast,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 smtClean="0">
                    <a:ea typeface="Cambria Math" panose="02040503050406030204" pitchFamily="18" charset="0"/>
                  </a:rPr>
                  <a:t> was high in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:r>
                  <a:rPr lang="en-GB" dirty="0" smtClean="0">
                    <a:ea typeface="Cambria Math" panose="02040503050406030204" pitchFamily="18" charset="0"/>
                  </a:rPr>
                  <a:t>the early </a:t>
                </a:r>
                <a:r>
                  <a:rPr lang="en-GB" dirty="0">
                    <a:ea typeface="Cambria Math" panose="02040503050406030204" pitchFamily="18" charset="0"/>
                  </a:rPr>
                  <a:t>U</a:t>
                </a:r>
                <a:r>
                  <a:rPr lang="en-GB" dirty="0" smtClean="0">
                    <a:ea typeface="Cambria Math" panose="02040503050406030204" pitchFamily="18" charset="0"/>
                  </a:rPr>
                  <a:t>niverse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Measuring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𝝃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71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Find the gravitational</a:t>
            </a:r>
            <a:br>
              <a:rPr lang="en-GB" sz="2000" dirty="0" smtClean="0"/>
            </a:br>
            <a:r>
              <a:rPr lang="en-GB" sz="2000" dirty="0" smtClean="0"/>
              <a:t>instanton by solving </a:t>
            </a:r>
            <a:br>
              <a:rPr lang="en-GB" sz="2000" dirty="0" smtClean="0"/>
            </a:br>
            <a:r>
              <a:rPr lang="en-GB" sz="2000" dirty="0" smtClean="0"/>
              <a:t>field + Einstein equations</a:t>
            </a:r>
            <a:br>
              <a:rPr lang="en-GB" sz="2000" dirty="0" smtClean="0"/>
            </a:br>
            <a:r>
              <a:rPr lang="en-GB" sz="2000" dirty="0" smtClean="0"/>
              <a:t>numerically </a:t>
            </a:r>
            <a:br>
              <a:rPr lang="en-GB" sz="2000" dirty="0" smtClean="0"/>
            </a:br>
            <a:r>
              <a:rPr lang="en-GB" sz="2000" dirty="0" smtClean="0"/>
              <a:t>(</a:t>
            </a:r>
            <a:r>
              <a:rPr lang="en-GB" sz="2000" dirty="0" err="1" smtClean="0"/>
              <a:t>AR&amp;Stopyra</a:t>
            </a:r>
            <a:r>
              <a:rPr lang="en-GB" sz="2000" dirty="0" smtClean="0"/>
              <a:t> 2016)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Late Universe Stability Bounds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129588" y="6408738"/>
            <a:ext cx="1014412" cy="365125"/>
          </a:xfrm>
        </p:spPr>
        <p:txBody>
          <a:bodyPr/>
          <a:lstStyle/>
          <a:p>
            <a:pPr algn="r"/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399088" y="6408738"/>
            <a:ext cx="3744912" cy="365125"/>
          </a:xfrm>
        </p:spPr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6479" t="32773" r="25095" b="5704"/>
          <a:stretch/>
        </p:blipFill>
        <p:spPr>
          <a:xfrm>
            <a:off x="3888032" y="1988816"/>
            <a:ext cx="4798768" cy="34276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6479" t="27852" r="48616" b="20468"/>
          <a:stretch/>
        </p:blipFill>
        <p:spPr>
          <a:xfrm>
            <a:off x="1151563" y="3267991"/>
            <a:ext cx="2191203" cy="255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3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High temperature:</a:t>
                </a:r>
                <a:br>
                  <a:rPr lang="en-GB" dirty="0" smtClean="0"/>
                </a:br>
                <a:r>
                  <a:rPr lang="en-GB" dirty="0" smtClean="0"/>
                  <a:t>Higher bubble nucleation</a:t>
                </a:r>
                <a:br>
                  <a:rPr lang="en-GB" dirty="0" smtClean="0"/>
                </a:br>
                <a:r>
                  <a:rPr lang="en-GB" dirty="0" smtClean="0"/>
                  <a:t>rate (Espinosa et al 2008)</a:t>
                </a:r>
              </a:p>
              <a:p>
                <a:r>
                  <a:rPr lang="en-GB" dirty="0" smtClean="0"/>
                  <a:t>If reheat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RH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is high enough, this</a:t>
                </a:r>
                <a:br>
                  <a:rPr lang="en-GB" dirty="0" smtClean="0"/>
                </a:br>
                <a:r>
                  <a:rPr lang="en-GB" dirty="0" smtClean="0"/>
                  <a:t>dominates over late-time</a:t>
                </a:r>
                <a:br>
                  <a:rPr lang="en-GB" dirty="0" smtClean="0"/>
                </a:br>
                <a:r>
                  <a:rPr lang="en-GB" dirty="0" smtClean="0"/>
                  <a:t>contribution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Top mass bound</a:t>
                </a:r>
                <a:br>
                  <a:rPr lang="en-GB" dirty="0" smtClean="0"/>
                </a:br>
                <a:r>
                  <a:rPr lang="en-GB" dirty="0" smtClean="0"/>
                  <a:t>(</a:t>
                </a:r>
                <a:r>
                  <a:rPr lang="en-GB" dirty="0" err="1" smtClean="0"/>
                  <a:t>Delle</a:t>
                </a:r>
                <a:r>
                  <a:rPr lang="en-GB" dirty="0" smtClean="0"/>
                  <a:t> Rose et al 2016):</a:t>
                </a:r>
              </a:p>
              <a:p>
                <a:endParaRPr lang="en-GB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Hot Big Bang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0753" y="1969726"/>
            <a:ext cx="4566047" cy="28994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52253" y="4869184"/>
            <a:ext cx="2167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(Markkanen, AR, Stopyra, 2018)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1581" y="4836342"/>
            <a:ext cx="4560574" cy="149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11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Inflation: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≲9×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dirty="0"/>
                  <a:t> </a:t>
                </a:r>
                <a:r>
                  <a:rPr lang="en-GB" sz="2100" dirty="0"/>
                  <a:t>(Planck+BICEP2 2015</a:t>
                </a:r>
                <a:r>
                  <a:rPr lang="en-GB" sz="2100" dirty="0" smtClean="0"/>
                  <a:t>)</a:t>
                </a:r>
              </a:p>
              <a:p>
                <a:r>
                  <a:rPr lang="en-GB" sz="2100" dirty="0" smtClean="0"/>
                  <a:t>Assume light Higgs, no direct coupling to </a:t>
                </a:r>
                <a:r>
                  <a:rPr lang="en-GB" sz="2100" dirty="0" err="1" smtClean="0"/>
                  <a:t>inflaton</a:t>
                </a:r>
                <a:endParaRPr lang="en-GB" sz="2100" dirty="0"/>
              </a:p>
              <a:p>
                <a:r>
                  <a:rPr lang="en-GB" dirty="0" smtClean="0">
                    <a:solidFill>
                      <a:prstClr val="white"/>
                    </a:solidFill>
                  </a:rPr>
                  <a:t>Equilibrium field distribution </a:t>
                </a:r>
                <a:r>
                  <a:rPr lang="en-GB" dirty="0">
                    <a:solidFill>
                      <a:prstClr val="white"/>
                    </a:solidFill>
                  </a:rPr>
                  <a:t>(</a:t>
                </a:r>
                <a:r>
                  <a:rPr lang="en-GB" dirty="0" err="1">
                    <a:solidFill>
                      <a:prstClr val="white"/>
                    </a:solidFill>
                  </a:rPr>
                  <a:t>Starobinsky&amp;Yokoyama</a:t>
                </a:r>
                <a:r>
                  <a:rPr lang="en-GB" dirty="0">
                    <a:solidFill>
                      <a:prstClr val="white"/>
                    </a:solidFill>
                  </a:rPr>
                  <a:t> 1994)</a:t>
                </a:r>
                <a:r>
                  <a:rPr lang="en-GB" sz="1800" dirty="0" smtClean="0">
                    <a:solidFill>
                      <a:prstClr val="white"/>
                    </a:solidFill>
                  </a:rPr>
                  <a:t/>
                </a:r>
                <a:br>
                  <a:rPr lang="en-GB" sz="1800" dirty="0" smtClean="0">
                    <a:solidFill>
                      <a:prstClr val="white"/>
                    </a:solidFill>
                  </a:rPr>
                </a:br>
                <a14:m>
                  <m:oMath xmlns:m="http://schemas.openxmlformats.org/officeDocument/2006/math">
                    <m:r>
                      <a:rPr lang="en-GB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GB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en-GB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exp</m:t>
                    </m:r>
                    <m:d>
                      <m:dPr>
                        <m:begChr m:val="["/>
                        <m:endChr m:val="]"/>
                        <m:ctrlPr>
                          <a:rPr lang="en-GB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sSup>
                              <m:sSupPr>
                                <m:ctrlPr>
                                  <a:rPr lang="en-GB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GB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GB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GB" sz="2000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den>
                        </m:f>
                        <m:r>
                          <a:rPr lang="en-GB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GB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GB" sz="20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           </m:t>
                    </m:r>
                  </m:oMath>
                </a14:m>
                <a:endParaRPr lang="en-GB" i="1" dirty="0" smtClean="0">
                  <a:solidFill>
                    <a:prstClr val="white"/>
                  </a:solidFill>
                  <a:latin typeface="Cambria Math" panose="02040503050406030204" pitchFamily="18" charset="0"/>
                </a:endParaRPr>
              </a:p>
              <a:p>
                <a:r>
                  <a:rPr lang="en-GB" dirty="0" smtClean="0">
                    <a:solidFill>
                      <a:prstClr val="white"/>
                    </a:solidFill>
                  </a:rPr>
                  <a:t>Tree-level potential</a:t>
                </a:r>
                <a:r>
                  <a:rPr lang="en-GB" dirty="0">
                    <a:solidFill>
                      <a:prstClr val="white"/>
                    </a:solidFill>
                  </a:rPr>
                  <a:t/>
                </a:r>
                <a:br>
                  <a:rPr lang="en-GB" dirty="0">
                    <a:solidFill>
                      <a:prstClr val="white"/>
                    </a:solidFill>
                  </a:rPr>
                </a:br>
                <a:r>
                  <a:rPr lang="en-GB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sSup>
                      <m:sSup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r>
                  <a:rPr lang="en-GB" dirty="0" smtClean="0"/>
                  <a:t>Nearly scale-invariant</a:t>
                </a:r>
                <a:br>
                  <a:rPr lang="en-GB" dirty="0" smtClean="0"/>
                </a:br>
                <a:r>
                  <a:rPr lang="en-GB" dirty="0" smtClean="0"/>
                  <a:t>fluctuations with</a:t>
                </a:r>
                <a:br>
                  <a:rPr lang="en-GB" dirty="0" smtClean="0"/>
                </a:br>
                <a:r>
                  <a:rPr lang="en-GB" dirty="0" smtClean="0"/>
                  <a:t>amplitude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−1/4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GB" dirty="0" smtClean="0"/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8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Fluctuations from Inflation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000" y="2988000"/>
            <a:ext cx="4458716" cy="2848624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860000" y="4409840"/>
            <a:ext cx="2592368" cy="459344"/>
            <a:chOff x="4860000" y="4409840"/>
            <a:chExt cx="2160276" cy="459344"/>
          </a:xfrm>
        </p:grpSpPr>
        <p:sp>
          <p:nvSpPr>
            <p:cNvPr id="8" name="Left-Right Arrow 7"/>
            <p:cNvSpPr/>
            <p:nvPr/>
          </p:nvSpPr>
          <p:spPr>
            <a:xfrm>
              <a:off x="4860000" y="4689161"/>
              <a:ext cx="2160276" cy="180023"/>
            </a:xfrm>
            <a:prstGeom prst="leftRightArrow">
              <a:avLst/>
            </a:prstGeom>
            <a:solidFill>
              <a:srgbClr val="00FF00">
                <a:alpha val="50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11037" y="4409840"/>
              <a:ext cx="18582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Higgs fluctuations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920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>
                    <a:solidFill>
                      <a:prstClr val="white"/>
                    </a:solidFill>
                  </a:rPr>
                  <a:t>Equilibrium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exp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den>
                        </m:f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</m:oMath>
                </a14:m>
                <a:endParaRPr lang="en-GB" i="1" dirty="0" smtClean="0">
                  <a:solidFill>
                    <a:prstClr val="white"/>
                  </a:solidFill>
                  <a:latin typeface="Cambria Math" panose="02040503050406030204" pitchFamily="18" charset="0"/>
                </a:endParaRPr>
              </a:p>
              <a:p>
                <a:r>
                  <a:rPr lang="en-GB" dirty="0" smtClean="0">
                    <a:solidFill>
                      <a:prstClr val="white"/>
                    </a:solidFill>
                  </a:rPr>
                  <a:t>Running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>: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Fluctuations take the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Higgs over the barrier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b>
                      <m:sSub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bar</m:t>
                        </m:r>
                      </m:sub>
                    </m:sSub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b="0" dirty="0" smtClean="0">
                    <a:solidFill>
                      <a:prstClr val="white"/>
                    </a:solidFill>
                    <a:ea typeface="Cambria Math" panose="02040503050406030204" pitchFamily="18" charset="0"/>
                  </a:rPr>
                  <a:t/>
                </a:r>
                <a:br>
                  <a:rPr lang="en-GB" b="0" dirty="0" smtClean="0">
                    <a:solidFill>
                      <a:prstClr val="white"/>
                    </a:solidFill>
                    <a:ea typeface="Cambria Math" panose="02040503050406030204" pitchFamily="18" charset="0"/>
                  </a:rPr>
                </a:br>
                <a:r>
                  <a:rPr lang="en-GB" sz="1800" dirty="0"/>
                  <a:t>(Espinosa et al. 2008; </a:t>
                </a:r>
                <a:br>
                  <a:rPr lang="en-GB" sz="1800" dirty="0"/>
                </a:br>
                <a:r>
                  <a:rPr lang="en-GB" sz="1800" dirty="0" err="1"/>
                  <a:t>Lebedev&amp;Westphal</a:t>
                </a:r>
                <a:r>
                  <a:rPr lang="en-GB" sz="1800" dirty="0"/>
                  <a:t> 2013;</a:t>
                </a:r>
                <a:br>
                  <a:rPr lang="en-GB" sz="1800" dirty="0"/>
                </a:br>
                <a:r>
                  <a:rPr lang="en-GB" sz="1800" dirty="0" err="1"/>
                  <a:t>Kobakhidze&amp;Spencer-Smith</a:t>
                </a:r>
                <a:r>
                  <a:rPr lang="en-GB" sz="1800" dirty="0"/>
                  <a:t> 2013;</a:t>
                </a:r>
                <a:br>
                  <a:rPr lang="en-GB" sz="1800" dirty="0"/>
                </a:br>
                <a:r>
                  <a:rPr lang="en-GB" sz="1800" dirty="0" err="1"/>
                  <a:t>Fairbairn&amp;Hogan</a:t>
                </a:r>
                <a:r>
                  <a:rPr lang="en-GB" sz="1800" dirty="0"/>
                  <a:t> 2014;</a:t>
                </a:r>
                <a:br>
                  <a:rPr lang="en-GB" sz="1800" dirty="0"/>
                </a:br>
                <a:r>
                  <a:rPr lang="en-GB" sz="1800" dirty="0"/>
                  <a:t>Hook et al. 2014</a:t>
                </a:r>
                <a:r>
                  <a:rPr lang="en-GB" sz="1800" dirty="0" smtClean="0"/>
                  <a:t>)</a:t>
                </a:r>
              </a:p>
              <a:p>
                <a:r>
                  <a:rPr lang="en-GB" dirty="0" smtClean="0">
                    <a:solidFill>
                      <a:prstClr val="white"/>
                    </a:solidFill>
                  </a:rPr>
                  <a:t>Does this imply 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p>
                      <m:sSup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GB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> ?</a:t>
                </a:r>
                <a:endParaRPr lang="en-GB" dirty="0">
                  <a:solidFill>
                    <a:prstClr val="white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 Fluctuations from Inflation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000" y="2988000"/>
            <a:ext cx="4458716" cy="2848624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859999" y="4409840"/>
            <a:ext cx="2592369" cy="459344"/>
            <a:chOff x="4860000" y="4409840"/>
            <a:chExt cx="2160276" cy="459344"/>
          </a:xfrm>
        </p:grpSpPr>
        <p:sp>
          <p:nvSpPr>
            <p:cNvPr id="10" name="Left-Right Arrow 9"/>
            <p:cNvSpPr/>
            <p:nvPr/>
          </p:nvSpPr>
          <p:spPr>
            <a:xfrm>
              <a:off x="4860000" y="4689161"/>
              <a:ext cx="2160276" cy="180023"/>
            </a:xfrm>
            <a:prstGeom prst="leftRightArrow">
              <a:avLst/>
            </a:prstGeom>
            <a:solidFill>
              <a:srgbClr val="00FF00">
                <a:alpha val="50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11037" y="4409840"/>
              <a:ext cx="18582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Higgs fluctuations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303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Effective </a:t>
                </a:r>
                <a:r>
                  <a:rPr lang="en-GB" dirty="0"/>
                  <a:t>Higgs mass term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)=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 smtClean="0"/>
              </a:p>
              <a:p>
                <a:r>
                  <a:rPr lang="en-GB" dirty="0"/>
                  <a:t>Ricci scalar in FRW </a:t>
                </a:r>
                <a:r>
                  <a:rPr lang="en-GB" dirty="0" err="1"/>
                  <a:t>spacetime</a:t>
                </a:r>
                <a:r>
                  <a:rPr lang="en-GB" dirty="0"/>
                  <a:t>: 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=6</m:t>
                      </m:r>
                      <m:d>
                        <m:dPr>
                          <m:ctrlP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en-GB" i="1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̈"/>
                                  <m:ctrlP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  <m:r>
                        <a:rPr lang="en-GB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  <m:d>
                        <m:dPr>
                          <m:ctrlP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1−3</m:t>
                          </m:r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sSup>
                        <m:sSupPr>
                          <m:ctrlP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 lvl="1"/>
                <a:r>
                  <a:rPr lang="en-GB" dirty="0"/>
                  <a:t>Radiation dominated </a:t>
                </a:r>
                <a:r>
                  <a:rPr lang="en-GB" dirty="0" smtClean="0"/>
                  <a:t>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=1/3</m:t>
                    </m:r>
                  </m:oMath>
                </a14:m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Matter dominated </a:t>
                </a:r>
                <a:r>
                  <a:rPr lang="en-GB" dirty="0" smtClean="0"/>
                  <a:t>	</a:t>
                </a:r>
                <a:r>
                  <a:rPr lang="en-GB" dirty="0" smtClean="0"/>
                  <a:t>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	</a:t>
                </a:r>
                <a:r>
                  <a:rPr lang="en-GB" dirty="0" smtClean="0"/>
                  <a:t>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pPr lvl="1"/>
                <a:r>
                  <a:rPr lang="en-GB" dirty="0" smtClean="0"/>
                  <a:t>Inflation </a:t>
                </a:r>
                <a:r>
                  <a:rPr lang="en-GB" dirty="0"/>
                  <a:t>/ de Sitter </a:t>
                </a:r>
                <a:r>
                  <a:rPr lang="en-GB" dirty="0" smtClean="0"/>
                  <a:t>	</a:t>
                </a:r>
                <a:r>
                  <a:rPr lang="en-GB" dirty="0" smtClean="0"/>
                  <a:t>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=12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Spacetime</a:t>
            </a:r>
            <a:r>
              <a:rPr lang="en-GB" dirty="0" smtClean="0"/>
              <a:t> Curvature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967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Inflation: Constant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=12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r>
                  <a:rPr lang="en-GB" dirty="0" smtClean="0"/>
                  <a:t>Effective mass term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𝜉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b="0" i="1" dirty="0" smtClean="0">
                  <a:solidFill>
                    <a:prstClr val="white"/>
                  </a:solidFill>
                  <a:latin typeface="Cambria Math" panose="02040503050406030204" pitchFamily="18" charset="0"/>
                </a:endParaRPr>
              </a:p>
              <a:p>
                <a:pPr>
                  <a:buClr>
                    <a:srgbClr val="4F81BD"/>
                  </a:buClr>
                </a:pPr>
                <a:r>
                  <a:rPr lang="en-GB" dirty="0" smtClean="0"/>
                  <a:t>Tree level: </a:t>
                </a:r>
                <a:r>
                  <a:rPr lang="en-GB" sz="1600" dirty="0"/>
                  <a:t>(Espinosa et al 2008)</a:t>
                </a:r>
                <a:endParaRPr lang="en-GB" dirty="0"/>
              </a:p>
              <a:p>
                <a:pPr lvl="1">
                  <a:buClr>
                    <a:srgbClr val="4F81BD"/>
                  </a:buClr>
                </a:pP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>:	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Increases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 barrier height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		Makes the low-energy vacuum 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more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 stable	</a:t>
                </a:r>
              </a:p>
              <a:p>
                <a:pPr lvl="1">
                  <a:buClr>
                    <a:srgbClr val="4F81BD"/>
                  </a:buClr>
                </a:pP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>:	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Decreases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 barrier height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		Makes the low energy vacuum 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less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 stable</a:t>
                </a:r>
              </a:p>
              <a:p>
                <a:pPr>
                  <a:buClr>
                    <a:srgbClr val="4F81BD"/>
                  </a:buClr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> contributes to loop corrections: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≫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> </a:t>
                </a:r>
                <a:r>
                  <a:rPr lang="en-GB" dirty="0" smtClean="0">
                    <a:solidFill>
                      <a:prstClr val="white"/>
                    </a:solidFill>
                    <a:sym typeface="Wingdings 3" panose="05040102010807070707" pitchFamily="18" charset="2"/>
                  </a:rPr>
                  <a:t> </a:t>
                </a:r>
                <a:r>
                  <a:rPr lang="en-GB" dirty="0" smtClean="0">
                    <a:solidFill>
                      <a:srgbClr val="FFFF00"/>
                    </a:solidFill>
                    <a:sym typeface="Wingdings 3" panose="05040102010807070707" pitchFamily="18" charset="2"/>
                  </a:rPr>
                  <a:t>No barrier! </a:t>
                </a:r>
                <a:r>
                  <a:rPr lang="en-GB" sz="1600" dirty="0">
                    <a:sym typeface="Wingdings 3" panose="05040102010807070707" pitchFamily="18" charset="2"/>
                  </a:rPr>
                  <a:t>(HMNR 2014)</a:t>
                </a:r>
                <a:endParaRPr lang="en-GB" sz="1600" dirty="0"/>
              </a:p>
              <a:p>
                <a:pPr marL="109728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During Inflation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83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Herranen, Markkanen, Nurmi &amp; AR, PRL113 (2014) 211102</a:t>
            </a:r>
          </a:p>
          <a:p>
            <a:r>
              <a:rPr lang="en-GB" dirty="0" smtClean="0"/>
              <a:t>Herranen, Markkanen, Nurmi &amp; AR, PRL115 (2015) 241301</a:t>
            </a:r>
          </a:p>
          <a:p>
            <a:r>
              <a:rPr lang="en-GB" dirty="0" smtClean="0"/>
              <a:t>AR &amp; Stopyra, PRD95 (2017) 025008</a:t>
            </a:r>
          </a:p>
          <a:p>
            <a:r>
              <a:rPr lang="en-GB" dirty="0" smtClean="0"/>
              <a:t>AR &amp; Stopyra, PRD97 (2018) 025012</a:t>
            </a:r>
          </a:p>
          <a:p>
            <a:r>
              <a:rPr lang="en-GB" dirty="0" smtClean="0"/>
              <a:t>Figueroa, AR &amp; </a:t>
            </a:r>
            <a:r>
              <a:rPr lang="en-GB" dirty="0" err="1" smtClean="0"/>
              <a:t>Torrenti</a:t>
            </a:r>
            <a:r>
              <a:rPr lang="en-GB" dirty="0" smtClean="0"/>
              <a:t>, PRD98 (2018) 023532</a:t>
            </a:r>
          </a:p>
          <a:p>
            <a:r>
              <a:rPr lang="en-GB" dirty="0" smtClean="0"/>
              <a:t>Markkanen, Nurmi, AR &amp; Stopyra, JHEP 1806 (2018) 040</a:t>
            </a:r>
          </a:p>
          <a:p>
            <a:r>
              <a:rPr lang="en-GB" dirty="0" smtClean="0"/>
              <a:t>Markkanen, AR &amp; Stopyra, </a:t>
            </a:r>
            <a:r>
              <a:rPr lang="en-GB" dirty="0" err="1" smtClean="0"/>
              <a:t>Front.Astron.Space</a:t>
            </a:r>
            <a:r>
              <a:rPr lang="en-GB" dirty="0" smtClean="0"/>
              <a:t> Sci. 5 (2018) 40</a:t>
            </a:r>
          </a:p>
          <a:p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Based on:</a:t>
            </a:r>
            <a:endParaRPr lang="en-GB" dirty="0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10" name="Footer Placeholder 21"/>
          <p:cNvSpPr>
            <a:spLocks noGrp="1"/>
          </p:cNvSpPr>
          <p:nvPr>
            <p:ph type="ftr" sz="quarter" idx="3"/>
          </p:nvPr>
        </p:nvSpPr>
        <p:spPr/>
        <p:txBody>
          <a:bodyPr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29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One-loop computation in de Sitter: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Effective Potential in Curved </a:t>
            </a:r>
            <a:r>
              <a:rPr lang="en-GB" dirty="0" err="1" smtClean="0"/>
              <a:t>Spacetime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8275" y="2053079"/>
            <a:ext cx="6247450" cy="1015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8275" y="3221873"/>
            <a:ext cx="3803253" cy="29835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1380" y="3221873"/>
            <a:ext cx="2344345" cy="20735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51380" y="5328701"/>
            <a:ext cx="1325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(MNRS 2018)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802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One-loop computation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sz="2000" dirty="0" smtClean="0"/>
                  <a:t>(in units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inst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≈6.6×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sz="2000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078" r="-5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in Curved </a:t>
            </a:r>
            <a:r>
              <a:rPr lang="en-GB" dirty="0" err="1" smtClean="0"/>
              <a:t>Spacetime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3375" y="2006809"/>
            <a:ext cx="5837250" cy="40641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26665" y="5690339"/>
            <a:ext cx="1325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(MNRS 2018)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16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(De-)Stabilising the Potential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384105" y="1417638"/>
            <a:ext cx="27621" cy="3991616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28621" y="4871789"/>
            <a:ext cx="5068266" cy="27622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131818" y="4612962"/>
            <a:ext cx="180023" cy="180023"/>
          </a:xfrm>
          <a:prstGeom prst="ellipse">
            <a:avLst/>
          </a:prstGeom>
          <a:solidFill>
            <a:srgbClr val="FFFF00"/>
          </a:solidFill>
          <a:ln w="3175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 w="190500" h="190500"/>
            <a:bevelB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 rot="16200000">
                <a:off x="1688884" y="3397638"/>
                <a:ext cx="9287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688882" y="3397636"/>
                <a:ext cx="928779" cy="461665"/>
              </a:xfrm>
              <a:prstGeom prst="rect">
                <a:avLst/>
              </a:prstGeom>
              <a:blipFill rotWithShape="0">
                <a:blip r:embed="rId2"/>
                <a:stretch>
                  <a:fillRect r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eform 12"/>
          <p:cNvSpPr/>
          <p:nvPr/>
        </p:nvSpPr>
        <p:spPr>
          <a:xfrm>
            <a:off x="2422360" y="2708098"/>
            <a:ext cx="5053263" cy="3628535"/>
          </a:xfrm>
          <a:custGeom>
            <a:avLst/>
            <a:gdLst>
              <a:gd name="connsiteX0" fmla="*/ 0 w 5053263"/>
              <a:gd name="connsiteY0" fmla="*/ 1445363 h 3627090"/>
              <a:gd name="connsiteX1" fmla="*/ 737937 w 5053263"/>
              <a:gd name="connsiteY1" fmla="*/ 2215384 h 3627090"/>
              <a:gd name="connsiteX2" fmla="*/ 2919663 w 5053263"/>
              <a:gd name="connsiteY2" fmla="*/ 17616 h 3627090"/>
              <a:gd name="connsiteX3" fmla="*/ 5053263 w 5053263"/>
              <a:gd name="connsiteY3" fmla="*/ 3627090 h 362709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519 h 3628246"/>
              <a:gd name="connsiteX1" fmla="*/ 689810 w 5053263"/>
              <a:gd name="connsiteY1" fmla="*/ 2120287 h 3628246"/>
              <a:gd name="connsiteX2" fmla="*/ 2919663 w 5053263"/>
              <a:gd name="connsiteY2" fmla="*/ 18772 h 3628246"/>
              <a:gd name="connsiteX3" fmla="*/ 5053263 w 5053263"/>
              <a:gd name="connsiteY3" fmla="*/ 3628246 h 3628246"/>
              <a:gd name="connsiteX0" fmla="*/ 0 w 5053263"/>
              <a:gd name="connsiteY0" fmla="*/ 1427997 h 3609724"/>
              <a:gd name="connsiteX1" fmla="*/ 689810 w 5053263"/>
              <a:gd name="connsiteY1" fmla="*/ 2101765 h 3609724"/>
              <a:gd name="connsiteX2" fmla="*/ 2919663 w 5053263"/>
              <a:gd name="connsiteY2" fmla="*/ 250 h 3609724"/>
              <a:gd name="connsiteX3" fmla="*/ 5053263 w 5053263"/>
              <a:gd name="connsiteY3" fmla="*/ 3609724 h 3609724"/>
              <a:gd name="connsiteX0" fmla="*/ 0 w 5053263"/>
              <a:gd name="connsiteY0" fmla="*/ 1446808 h 3628535"/>
              <a:gd name="connsiteX1" fmla="*/ 832685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  <a:gd name="connsiteX0" fmla="*/ 0 w 5053263"/>
              <a:gd name="connsiteY0" fmla="*/ 1446808 h 3628535"/>
              <a:gd name="connsiteX1" fmla="*/ 823160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3263" h="3628535">
                <a:moveTo>
                  <a:pt x="0" y="1446808"/>
                </a:moveTo>
                <a:cubicBezTo>
                  <a:pt x="414421" y="1453491"/>
                  <a:pt x="513013" y="2108378"/>
                  <a:pt x="823160" y="2111051"/>
                </a:cubicBezTo>
                <a:cubicBezTo>
                  <a:pt x="1133307" y="2113724"/>
                  <a:pt x="2214646" y="-233853"/>
                  <a:pt x="2919663" y="19061"/>
                </a:cubicBezTo>
                <a:cubicBezTo>
                  <a:pt x="3624680" y="271975"/>
                  <a:pt x="4346073" y="1941440"/>
                  <a:pt x="5053263" y="3628535"/>
                </a:cubicBezTo>
              </a:path>
            </a:pathLst>
          </a:custGeom>
          <a:noFill/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105080" y="4331320"/>
                <a:ext cx="4701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5080" y="4331318"/>
                <a:ext cx="470192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597" r="-1299" b="-17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reeform 14"/>
          <p:cNvSpPr/>
          <p:nvPr/>
        </p:nvSpPr>
        <p:spPr>
          <a:xfrm>
            <a:off x="2443626" y="1067283"/>
            <a:ext cx="5053263" cy="5269348"/>
          </a:xfrm>
          <a:custGeom>
            <a:avLst/>
            <a:gdLst>
              <a:gd name="connsiteX0" fmla="*/ 0 w 5053263"/>
              <a:gd name="connsiteY0" fmla="*/ 1445363 h 3627090"/>
              <a:gd name="connsiteX1" fmla="*/ 737937 w 5053263"/>
              <a:gd name="connsiteY1" fmla="*/ 2215384 h 3627090"/>
              <a:gd name="connsiteX2" fmla="*/ 2919663 w 5053263"/>
              <a:gd name="connsiteY2" fmla="*/ 17616 h 3627090"/>
              <a:gd name="connsiteX3" fmla="*/ 5053263 w 5053263"/>
              <a:gd name="connsiteY3" fmla="*/ 3627090 h 362709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519 h 3628246"/>
              <a:gd name="connsiteX1" fmla="*/ 689810 w 5053263"/>
              <a:gd name="connsiteY1" fmla="*/ 2120287 h 3628246"/>
              <a:gd name="connsiteX2" fmla="*/ 2919663 w 5053263"/>
              <a:gd name="connsiteY2" fmla="*/ 18772 h 3628246"/>
              <a:gd name="connsiteX3" fmla="*/ 5053263 w 5053263"/>
              <a:gd name="connsiteY3" fmla="*/ 3628246 h 3628246"/>
              <a:gd name="connsiteX0" fmla="*/ 0 w 5053263"/>
              <a:gd name="connsiteY0" fmla="*/ 1427997 h 3609724"/>
              <a:gd name="connsiteX1" fmla="*/ 689810 w 5053263"/>
              <a:gd name="connsiteY1" fmla="*/ 2101765 h 3609724"/>
              <a:gd name="connsiteX2" fmla="*/ 2919663 w 5053263"/>
              <a:gd name="connsiteY2" fmla="*/ 250 h 3609724"/>
              <a:gd name="connsiteX3" fmla="*/ 5053263 w 5053263"/>
              <a:gd name="connsiteY3" fmla="*/ 3609724 h 3609724"/>
              <a:gd name="connsiteX0" fmla="*/ 0 w 5053263"/>
              <a:gd name="connsiteY0" fmla="*/ 1446808 h 3628535"/>
              <a:gd name="connsiteX1" fmla="*/ 832685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  <a:gd name="connsiteX0" fmla="*/ 0 w 5053263"/>
              <a:gd name="connsiteY0" fmla="*/ 1446808 h 3628535"/>
              <a:gd name="connsiteX1" fmla="*/ 823160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  <a:gd name="connsiteX0" fmla="*/ 0 w 5053263"/>
              <a:gd name="connsiteY0" fmla="*/ 2118389 h 4300116"/>
              <a:gd name="connsiteX1" fmla="*/ 823160 w 5053263"/>
              <a:gd name="connsiteY1" fmla="*/ 2782632 h 4300116"/>
              <a:gd name="connsiteX2" fmla="*/ 2871536 w 5053263"/>
              <a:gd name="connsiteY2" fmla="*/ 16873 h 4300116"/>
              <a:gd name="connsiteX3" fmla="*/ 5053263 w 5053263"/>
              <a:gd name="connsiteY3" fmla="*/ 4300116 h 4300116"/>
              <a:gd name="connsiteX0" fmla="*/ 0 w 5053263"/>
              <a:gd name="connsiteY0" fmla="*/ 2116685 h 4298412"/>
              <a:gd name="connsiteX1" fmla="*/ 823160 w 5053263"/>
              <a:gd name="connsiteY1" fmla="*/ 2780928 h 4298412"/>
              <a:gd name="connsiteX2" fmla="*/ 2871536 w 5053263"/>
              <a:gd name="connsiteY2" fmla="*/ 15169 h 4298412"/>
              <a:gd name="connsiteX3" fmla="*/ 5053263 w 5053263"/>
              <a:gd name="connsiteY3" fmla="*/ 4298412 h 4298412"/>
              <a:gd name="connsiteX0" fmla="*/ 0 w 5053263"/>
              <a:gd name="connsiteY0" fmla="*/ 3089196 h 5270923"/>
              <a:gd name="connsiteX1" fmla="*/ 823160 w 5053263"/>
              <a:gd name="connsiteY1" fmla="*/ 3753439 h 5270923"/>
              <a:gd name="connsiteX2" fmla="*/ 3088104 w 5053263"/>
              <a:gd name="connsiteY2" fmla="*/ 13122 h 5270923"/>
              <a:gd name="connsiteX3" fmla="*/ 5053263 w 5053263"/>
              <a:gd name="connsiteY3" fmla="*/ 5270923 h 5270923"/>
              <a:gd name="connsiteX0" fmla="*/ 0 w 5053263"/>
              <a:gd name="connsiteY0" fmla="*/ 3087621 h 5269348"/>
              <a:gd name="connsiteX1" fmla="*/ 823160 w 5053263"/>
              <a:gd name="connsiteY1" fmla="*/ 3751864 h 5269348"/>
              <a:gd name="connsiteX2" fmla="*/ 3088104 w 5053263"/>
              <a:gd name="connsiteY2" fmla="*/ 11547 h 5269348"/>
              <a:gd name="connsiteX3" fmla="*/ 5053263 w 5053263"/>
              <a:gd name="connsiteY3" fmla="*/ 5269348 h 526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3263" h="5269348">
                <a:moveTo>
                  <a:pt x="0" y="3087621"/>
                </a:moveTo>
                <a:cubicBezTo>
                  <a:pt x="414421" y="3094304"/>
                  <a:pt x="416760" y="3759216"/>
                  <a:pt x="823160" y="3751864"/>
                </a:cubicBezTo>
                <a:cubicBezTo>
                  <a:pt x="1229560" y="3744512"/>
                  <a:pt x="2383087" y="-241367"/>
                  <a:pt x="3088104" y="11547"/>
                </a:cubicBezTo>
                <a:cubicBezTo>
                  <a:pt x="3793121" y="264461"/>
                  <a:pt x="4346073" y="3582253"/>
                  <a:pt x="5053263" y="5269348"/>
                </a:cubicBezTo>
              </a:path>
            </a:pathLst>
          </a:custGeom>
          <a:noFill/>
          <a:ln w="508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2454260" y="4163399"/>
            <a:ext cx="5053263" cy="2181727"/>
          </a:xfrm>
          <a:custGeom>
            <a:avLst/>
            <a:gdLst>
              <a:gd name="connsiteX0" fmla="*/ 0 w 5053263"/>
              <a:gd name="connsiteY0" fmla="*/ 1445363 h 3627090"/>
              <a:gd name="connsiteX1" fmla="*/ 737937 w 5053263"/>
              <a:gd name="connsiteY1" fmla="*/ 2215384 h 3627090"/>
              <a:gd name="connsiteX2" fmla="*/ 2919663 w 5053263"/>
              <a:gd name="connsiteY2" fmla="*/ 17616 h 3627090"/>
              <a:gd name="connsiteX3" fmla="*/ 5053263 w 5053263"/>
              <a:gd name="connsiteY3" fmla="*/ 3627090 h 362709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519 h 3628246"/>
              <a:gd name="connsiteX1" fmla="*/ 689810 w 5053263"/>
              <a:gd name="connsiteY1" fmla="*/ 2120287 h 3628246"/>
              <a:gd name="connsiteX2" fmla="*/ 2919663 w 5053263"/>
              <a:gd name="connsiteY2" fmla="*/ 18772 h 3628246"/>
              <a:gd name="connsiteX3" fmla="*/ 5053263 w 5053263"/>
              <a:gd name="connsiteY3" fmla="*/ 3628246 h 3628246"/>
              <a:gd name="connsiteX0" fmla="*/ 0 w 5053263"/>
              <a:gd name="connsiteY0" fmla="*/ 1427997 h 3609724"/>
              <a:gd name="connsiteX1" fmla="*/ 689810 w 5053263"/>
              <a:gd name="connsiteY1" fmla="*/ 2101765 h 3609724"/>
              <a:gd name="connsiteX2" fmla="*/ 2919663 w 5053263"/>
              <a:gd name="connsiteY2" fmla="*/ 250 h 3609724"/>
              <a:gd name="connsiteX3" fmla="*/ 5053263 w 5053263"/>
              <a:gd name="connsiteY3" fmla="*/ 3609724 h 3609724"/>
              <a:gd name="connsiteX0" fmla="*/ 0 w 5053263"/>
              <a:gd name="connsiteY0" fmla="*/ 1446808 h 3628535"/>
              <a:gd name="connsiteX1" fmla="*/ 832685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  <a:gd name="connsiteX0" fmla="*/ 0 w 5053263"/>
              <a:gd name="connsiteY0" fmla="*/ 1446808 h 3628535"/>
              <a:gd name="connsiteX1" fmla="*/ 823160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  <a:gd name="connsiteX0" fmla="*/ 0 w 5053263"/>
              <a:gd name="connsiteY0" fmla="*/ 2118389 h 4300116"/>
              <a:gd name="connsiteX1" fmla="*/ 823160 w 5053263"/>
              <a:gd name="connsiteY1" fmla="*/ 2782632 h 4300116"/>
              <a:gd name="connsiteX2" fmla="*/ 2871536 w 5053263"/>
              <a:gd name="connsiteY2" fmla="*/ 16873 h 4300116"/>
              <a:gd name="connsiteX3" fmla="*/ 5053263 w 5053263"/>
              <a:gd name="connsiteY3" fmla="*/ 4300116 h 4300116"/>
              <a:gd name="connsiteX0" fmla="*/ 0 w 5053263"/>
              <a:gd name="connsiteY0" fmla="*/ 2116685 h 4298412"/>
              <a:gd name="connsiteX1" fmla="*/ 823160 w 5053263"/>
              <a:gd name="connsiteY1" fmla="*/ 2780928 h 4298412"/>
              <a:gd name="connsiteX2" fmla="*/ 2871536 w 5053263"/>
              <a:gd name="connsiteY2" fmla="*/ 15169 h 4298412"/>
              <a:gd name="connsiteX3" fmla="*/ 5053263 w 5053263"/>
              <a:gd name="connsiteY3" fmla="*/ 4298412 h 4298412"/>
              <a:gd name="connsiteX0" fmla="*/ 0 w 5053263"/>
              <a:gd name="connsiteY0" fmla="*/ 3089196 h 5270923"/>
              <a:gd name="connsiteX1" fmla="*/ 823160 w 5053263"/>
              <a:gd name="connsiteY1" fmla="*/ 3753439 h 5270923"/>
              <a:gd name="connsiteX2" fmla="*/ 3088104 w 5053263"/>
              <a:gd name="connsiteY2" fmla="*/ 13122 h 5270923"/>
              <a:gd name="connsiteX3" fmla="*/ 5053263 w 5053263"/>
              <a:gd name="connsiteY3" fmla="*/ 5270923 h 5270923"/>
              <a:gd name="connsiteX0" fmla="*/ 0 w 5053263"/>
              <a:gd name="connsiteY0" fmla="*/ 3087621 h 5269348"/>
              <a:gd name="connsiteX1" fmla="*/ 823160 w 5053263"/>
              <a:gd name="connsiteY1" fmla="*/ 3751864 h 5269348"/>
              <a:gd name="connsiteX2" fmla="*/ 3088104 w 5053263"/>
              <a:gd name="connsiteY2" fmla="*/ 11547 h 5269348"/>
              <a:gd name="connsiteX3" fmla="*/ 5053263 w 5053263"/>
              <a:gd name="connsiteY3" fmla="*/ 5269348 h 5269348"/>
              <a:gd name="connsiteX0" fmla="*/ 0 w 5053263"/>
              <a:gd name="connsiteY0" fmla="*/ 0 h 2181727"/>
              <a:gd name="connsiteX1" fmla="*/ 823160 w 5053263"/>
              <a:gd name="connsiteY1" fmla="*/ 664243 h 2181727"/>
              <a:gd name="connsiteX2" fmla="*/ 3376862 w 5053263"/>
              <a:gd name="connsiteY2" fmla="*/ 1175084 h 2181727"/>
              <a:gd name="connsiteX3" fmla="*/ 5053263 w 5053263"/>
              <a:gd name="connsiteY3" fmla="*/ 2181727 h 2181727"/>
              <a:gd name="connsiteX0" fmla="*/ 0 w 5053263"/>
              <a:gd name="connsiteY0" fmla="*/ 0 h 2181727"/>
              <a:gd name="connsiteX1" fmla="*/ 823160 w 5053263"/>
              <a:gd name="connsiteY1" fmla="*/ 664243 h 2181727"/>
              <a:gd name="connsiteX2" fmla="*/ 3376862 w 5053263"/>
              <a:gd name="connsiteY2" fmla="*/ 1175084 h 2181727"/>
              <a:gd name="connsiteX3" fmla="*/ 5053263 w 5053263"/>
              <a:gd name="connsiteY3" fmla="*/ 2181727 h 218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3263" h="2181727">
                <a:moveTo>
                  <a:pt x="0" y="0"/>
                </a:moveTo>
                <a:cubicBezTo>
                  <a:pt x="414421" y="6683"/>
                  <a:pt x="260350" y="468396"/>
                  <a:pt x="823160" y="664243"/>
                </a:cubicBezTo>
                <a:cubicBezTo>
                  <a:pt x="1385970" y="860090"/>
                  <a:pt x="2671845" y="922170"/>
                  <a:pt x="3376862" y="1175084"/>
                </a:cubicBezTo>
                <a:cubicBezTo>
                  <a:pt x="4081879" y="1427998"/>
                  <a:pt x="4362115" y="1601537"/>
                  <a:pt x="5053263" y="2181727"/>
                </a:cubicBezTo>
              </a:path>
            </a:pathLst>
          </a:cu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241778" y="1458647"/>
                <a:ext cx="2902222" cy="1265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i="1" dirty="0">
                          <a:solidFill>
                            <a:srgbClr val="00FF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sz="2400" i="1" dirty="0">
                          <a:solidFill>
                            <a:srgbClr val="00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≳0.06</m:t>
                      </m:r>
                    </m:oMath>
                  </m:oMathPara>
                </a14:m>
                <a:endParaRPr lang="en-US" sz="2400" dirty="0">
                  <a:solidFill>
                    <a:srgbClr val="00FF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GB" sz="2400" i="1">
                          <a:solidFill>
                            <a:srgbClr val="00FF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  <m:sSup>
                            <m:sSupPr>
                              <m:ctrlPr>
                                <a:rPr lang="en-GB" sz="2400" i="1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lang="en-GB" sz="2400" i="1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2400" i="1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GB" sz="2400" i="1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GB" sz="2400" i="1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GB" sz="2400" i="1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GB" sz="2400" i="1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FF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1778" y="1458647"/>
                <a:ext cx="2902222" cy="1265026"/>
              </a:xfrm>
              <a:prstGeom prst="rect">
                <a:avLst/>
              </a:prstGeom>
              <a:blipFill rotWithShape="0">
                <a:blip r:embed="rId5"/>
                <a:stretch>
                  <a:fillRect l="-18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607553" y="5814045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dirty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sz="2400" i="1" dirty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≲0.02</m:t>
                      </m:r>
                    </m:oMath>
                  </m:oMathPara>
                </a14:m>
                <a:endParaRPr lang="en-US" sz="24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553" y="5814043"/>
                <a:ext cx="1828800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434663" y="3277625"/>
            <a:ext cx="1516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00B0F0"/>
                </a:solidFill>
              </a:rPr>
              <a:t>Minkowski</a:t>
            </a:r>
            <a:endParaRPr lang="en-GB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34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5003759"/>
              </a:xfrm>
            </p:spPr>
            <p:txBody>
              <a:bodyPr>
                <a:normAutofit/>
              </a:bodyPr>
              <a:lstStyle/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inst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=6.6×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dirty="0" smtClean="0"/>
                  <a:t> and there is no new physics,</a:t>
                </a:r>
                <a:br>
                  <a:rPr lang="en-GB" dirty="0" smtClean="0"/>
                </a:br>
                <a:r>
                  <a:rPr lang="en-GB" dirty="0" smtClean="0"/>
                  <a:t>vacuum stability during inflation requires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≳0</m:t>
                    </m:r>
                  </m:oMath>
                </a14:m>
                <a:endParaRPr lang="en-GB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500375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(De)Stabilising the Potential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6935" y="1268724"/>
            <a:ext cx="5370130" cy="36346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31361" y="4918242"/>
            <a:ext cx="1325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(MNRS 2018)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90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In real inflationary models,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 smtClean="0"/>
                  <a:t> depends on time:</a:t>
                </a:r>
                <a:br>
                  <a:rPr lang="en-GB" dirty="0" smtClean="0"/>
                </a:br>
                <a:r>
                  <a:rPr lang="en-GB" dirty="0" smtClean="0"/>
                  <a:t>Affects decay rate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GB" dirty="0" smtClean="0"/>
                  <a:t> and volume of past light cone</a:t>
                </a:r>
              </a:p>
              <a:p>
                <a:r>
                  <a:rPr lang="en-GB" dirty="0" smtClean="0"/>
                  <a:t>Simplest case: </a:t>
                </a:r>
                <a:br>
                  <a:rPr lang="en-GB" dirty="0" smtClean="0"/>
                </a:br>
                <a:r>
                  <a:rPr lang="en-GB" dirty="0" smtClean="0"/>
                  <a:t>Quadratic chaotic inflation</a:t>
                </a:r>
              </a:p>
              <a:p>
                <a:pPr marL="109728" indent="0">
                  <a:buNone/>
                </a:pPr>
                <a:r>
                  <a:rPr lang="en-GB" b="0" dirty="0" smtClean="0">
                    <a:solidFill>
                      <a:srgbClr val="FFFF00"/>
                    </a:solidFill>
                  </a:rPr>
                  <a:t>           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</m:d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b="0" dirty="0" smtClean="0"/>
              </a:p>
              <a:p>
                <a:r>
                  <a:rPr lang="en-GB" dirty="0" smtClean="0"/>
                  <a:t>Most bubbles produced</a:t>
                </a:r>
                <a:br>
                  <a:rPr lang="en-GB" dirty="0" smtClean="0"/>
                </a:br>
                <a:r>
                  <a:rPr lang="en-GB" dirty="0" smtClean="0"/>
                  <a:t>near the end of inflation</a:t>
                </a:r>
              </a:p>
              <a:p>
                <a:r>
                  <a:rPr lang="en-GB" b="0" dirty="0" smtClean="0"/>
                  <a:t>Stability requires </a:t>
                </a:r>
                <a:br>
                  <a:rPr lang="en-GB" b="0" dirty="0" smtClean="0"/>
                </a:br>
                <a:r>
                  <a:rPr lang="en-GB" b="0" dirty="0" smtClean="0"/>
                  <a:t>        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≳0.044</m:t>
                    </m:r>
                  </m:oMath>
                </a14:m>
                <a:r>
                  <a:rPr lang="en-GB" b="0" dirty="0" smtClean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/>
                </a:r>
                <a:br>
                  <a:rPr lang="en-GB" b="0" dirty="0" smtClean="0">
                    <a:solidFill>
                      <a:srgbClr val="FFFF00"/>
                    </a:solidFill>
                    <a:ea typeface="Cambria Math" panose="02040503050406030204" pitchFamily="18" charset="0"/>
                  </a:rPr>
                </a:br>
                <a:r>
                  <a:rPr lang="en-GB" sz="1800" b="0" dirty="0" smtClean="0">
                    <a:ea typeface="Cambria Math" panose="02040503050406030204" pitchFamily="18" charset="0"/>
                  </a:rPr>
                  <a:t>(Mantziris, Markkanen &amp; AR,</a:t>
                </a:r>
                <a:br>
                  <a:rPr lang="en-GB" sz="1800" b="0" dirty="0" smtClean="0">
                    <a:ea typeface="Cambria Math" panose="02040503050406030204" pitchFamily="18" charset="0"/>
                  </a:rPr>
                </a:br>
                <a:r>
                  <a:rPr lang="en-GB" sz="1800" b="0" dirty="0" smtClean="0">
                    <a:ea typeface="Cambria Math" panose="02040503050406030204" pitchFamily="18" charset="0"/>
                  </a:rPr>
                  <a:t>  in progress)</a:t>
                </a:r>
                <a:endParaRPr lang="en-GB" b="0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Time-Dependent Hubble Rate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564" y="2708908"/>
            <a:ext cx="4167707" cy="312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46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GB" sz="2400" dirty="0" smtClean="0"/>
              <a:t>Toy model potential</a:t>
            </a:r>
            <a:endParaRPr lang="en-GB" sz="2400" dirty="0"/>
          </a:p>
        </p:txBody>
      </p:sp>
      <p:sp>
        <p:nvSpPr>
          <p:cNvPr id="19" name="Content Placeholder 1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GB" sz="2400" dirty="0" smtClean="0"/>
              <a:t>Standard Model potential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Quantum </a:t>
            </a:r>
            <a:r>
              <a:rPr lang="en-GB" dirty="0" err="1" smtClean="0"/>
              <a:t>Tunneling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200" y="1927323"/>
            <a:ext cx="2826731" cy="26368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"/>
              <p:cNvSpPr txBox="1">
                <a:spLocks/>
              </p:cNvSpPr>
              <p:nvPr/>
            </p:nvSpPr>
            <p:spPr>
              <a:xfrm>
                <a:off x="457200" y="4627899"/>
                <a:ext cx="8229600" cy="177941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365760" indent="-256032" algn="l" rtl="0" eaLnBrk="1" latinLnBrk="0" hangingPunct="1">
                  <a:spcBef>
                    <a:spcPts val="400"/>
                  </a:spcBef>
                  <a:spcAft>
                    <a:spcPts val="0"/>
                  </a:spcAft>
                  <a:buClr>
                    <a:schemeClr val="accent1"/>
                  </a:buClr>
                  <a:buSzPct val="68000"/>
                  <a:buFont typeface="Wingdings 3"/>
                  <a:buChar char=""/>
                  <a:defRPr kumimoji="0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1792" indent="-228600" algn="l" rtl="0" eaLnBrk="1" latinLnBrk="0" hangingPunct="1">
                  <a:spcBef>
                    <a:spcPts val="324"/>
                  </a:spcBef>
                  <a:buClr>
                    <a:schemeClr val="accent1"/>
                  </a:buClr>
                  <a:buFont typeface="Verdana"/>
                  <a:buChar char="◦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9536" indent="-228600" algn="l" rtl="0" eaLnBrk="1" latinLnBrk="0" hangingPunct="1">
                  <a:spcBef>
                    <a:spcPts val="350"/>
                  </a:spcBef>
                  <a:buClr>
                    <a:schemeClr val="accent2"/>
                  </a:buClr>
                  <a:buSzPct val="100000"/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43000" indent="-228600" algn="l" rtl="0" eaLnBrk="1" latinLnBrk="0" hangingPunct="1">
                  <a:spcBef>
                    <a:spcPts val="35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5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002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574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r>
                  <a:rPr lang="en-GB" sz="2000" dirty="0" smtClean="0"/>
                  <a:t>Multiple coexisting solutions </a:t>
                </a:r>
                <a:r>
                  <a:rPr lang="en-GB" sz="2000" dirty="0"/>
                  <a:t>(</a:t>
                </a:r>
                <a:r>
                  <a:rPr lang="en-GB" sz="2000" dirty="0" err="1"/>
                  <a:t>AR&amp;Stopyra</a:t>
                </a:r>
                <a:r>
                  <a:rPr lang="en-GB" sz="2000" dirty="0"/>
                  <a:t>, PRD 2018</a:t>
                </a:r>
                <a:r>
                  <a:rPr lang="en-GB" sz="2000" dirty="0" smtClean="0"/>
                  <a:t>)</a:t>
                </a:r>
              </a:p>
              <a:p>
                <a:r>
                  <a:rPr lang="en-GB" sz="2000" dirty="0" smtClean="0"/>
                  <a:t>Quantum (Coleman-de </a:t>
                </a:r>
                <a:r>
                  <a:rPr lang="en-GB" sz="2000" dirty="0" err="1" smtClean="0"/>
                  <a:t>Luccia</a:t>
                </a:r>
                <a:r>
                  <a:rPr lang="en-GB" sz="2000" dirty="0" smtClean="0"/>
                  <a:t>) t</a:t>
                </a:r>
                <a:r>
                  <a:rPr lang="en-GB" sz="2000" dirty="0" smtClean="0"/>
                  <a:t>unnelling </a:t>
                </a:r>
                <a:r>
                  <a:rPr lang="en-GB" sz="2000" dirty="0" smtClean="0"/>
                  <a:t>rate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p>
                  </m:oMath>
                </a14:m>
                <a:r>
                  <a:rPr lang="en-GB" sz="2000" dirty="0" smtClean="0"/>
                  <a:t> nearly constant until </a:t>
                </a:r>
                <a:r>
                  <a:rPr lang="en-GB" sz="2000" dirty="0" smtClean="0"/>
                  <a:t>Hawking-Moss </a:t>
                </a:r>
                <a:r>
                  <a:rPr lang="en-GB" sz="2000" dirty="0" smtClean="0"/>
                  <a:t>starts to </a:t>
                </a:r>
                <a:r>
                  <a:rPr lang="en-GB" sz="2000" dirty="0" smtClean="0"/>
                  <a:t>dominate </a:t>
                </a:r>
                <a:br>
                  <a:rPr lang="en-GB" sz="2000" dirty="0" smtClean="0"/>
                </a:br>
                <a:r>
                  <a:rPr lang="en-GB" sz="2000" dirty="0" smtClean="0">
                    <a:sym typeface="Symbol" panose="05050102010706020507" pitchFamily="18" charset="2"/>
                  </a:rPr>
                  <a:t> Hawking-Moss is always the relevant process for the constraint</a:t>
                </a:r>
                <a:endParaRPr lang="en-GB" sz="2000" dirty="0"/>
              </a:p>
            </p:txBody>
          </p:sp>
        </mc:Choice>
        <mc:Fallback>
          <p:sp>
            <p:nvSpPr>
              <p:cNvPr id="12" name="Content Placehol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627899"/>
                <a:ext cx="8229600" cy="1779410"/>
              </a:xfrm>
              <a:prstGeom prst="rect">
                <a:avLst/>
              </a:prstGeom>
              <a:blipFill>
                <a:blip r:embed="rId3"/>
                <a:stretch>
                  <a:fillRect t="-17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9152" r="4915"/>
          <a:stretch/>
        </p:blipFill>
        <p:spPr>
          <a:xfrm>
            <a:off x="4952882" y="1927323"/>
            <a:ext cx="3682492" cy="2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97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Multiple Solutions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68" y="1628770"/>
            <a:ext cx="7416863" cy="35910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92207" y="5250889"/>
            <a:ext cx="2340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(</a:t>
            </a:r>
            <a:r>
              <a:rPr lang="en-GB" sz="1600" dirty="0" err="1" smtClean="0"/>
              <a:t>AR&amp;Stopyra</a:t>
            </a:r>
            <a:r>
              <a:rPr lang="en-GB" sz="1600" dirty="0"/>
              <a:t>, </a:t>
            </a:r>
            <a:r>
              <a:rPr lang="en-GB" sz="1600" dirty="0" smtClean="0"/>
              <a:t>PRD 2018)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93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Reheating: Inflation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=12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) → radiation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)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 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Pl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r>
                  <a:rPr lang="en-GB" dirty="0"/>
                  <a:t>E</a:t>
                </a:r>
                <a:r>
                  <a:rPr lang="en-GB" dirty="0" smtClean="0"/>
                  <a:t>ffective Higgs mass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 smtClean="0"/>
                  <a:t> oscillates:</a:t>
                </a:r>
              </a:p>
              <a:p>
                <a:pPr lvl="1"/>
                <a:r>
                  <a:rPr lang="en-GB" dirty="0" smtClean="0"/>
                  <a:t>Parametric resonance</a:t>
                </a:r>
                <a:r>
                  <a:rPr lang="en-GB" dirty="0"/>
                  <a:t> </a:t>
                </a:r>
                <a:r>
                  <a:rPr lang="en-GB" dirty="0" smtClean="0"/>
                  <a:t>(“Geometric preheating”) </a:t>
                </a:r>
                <a:br>
                  <a:rPr lang="en-GB" dirty="0" smtClean="0"/>
                </a:br>
                <a:r>
                  <a:rPr lang="en-GB" sz="1800" dirty="0" smtClean="0"/>
                  <a:t>(</a:t>
                </a:r>
                <a:r>
                  <a:rPr lang="en-GB" sz="1800" dirty="0" err="1"/>
                  <a:t>Bassett&amp;Liberati</a:t>
                </a:r>
                <a:r>
                  <a:rPr lang="en-GB" sz="1800" dirty="0"/>
                  <a:t> 1998, </a:t>
                </a:r>
                <a:r>
                  <a:rPr lang="en-GB" sz="1800" dirty="0" err="1"/>
                  <a:t>Tsujikawa</a:t>
                </a:r>
                <a:r>
                  <a:rPr lang="en-GB" sz="1800" dirty="0"/>
                  <a:t> et al. 1999)</a:t>
                </a:r>
                <a:endParaRPr lang="en-GB" dirty="0"/>
              </a:p>
              <a:p>
                <a14:m>
                  <m:oMath xmlns:m="http://schemas.openxmlformats.org/officeDocument/2006/math">
                    <m:r>
                      <a:rPr lang="fi-FI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 smtClean="0"/>
                  <a:t> goes negative when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∼0</m:t>
                    </m:r>
                  </m:oMath>
                </a14:m>
                <a:endParaRPr lang="en-GB" b="0" dirty="0" smtClean="0"/>
              </a:p>
              <a:p>
                <a:pPr lvl="1"/>
                <a:r>
                  <a:rPr lang="en-GB" dirty="0" smtClean="0"/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GB" dirty="0" smtClean="0"/>
                  <a:t>, Higgs becomes </a:t>
                </a:r>
                <a:r>
                  <a:rPr lang="en-GB" dirty="0" err="1" smtClean="0">
                    <a:solidFill>
                      <a:srgbClr val="FFFF00"/>
                    </a:solidFill>
                  </a:rPr>
                  <a:t>tachyonic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GB" sz="1800" dirty="0"/>
                  <a:t>(HMNR </a:t>
                </a:r>
                <a:r>
                  <a:rPr lang="en-GB" sz="1800" dirty="0" smtClean="0"/>
                  <a:t>2015)</a:t>
                </a:r>
              </a:p>
              <a:p>
                <a:pPr lvl="1"/>
                <a:r>
                  <a:rPr lang="en-GB" dirty="0"/>
                  <a:t>E</a:t>
                </a:r>
                <a:r>
                  <a:rPr lang="en-GB" dirty="0" smtClean="0"/>
                  <a:t>xponential amplification</a:t>
                </a:r>
              </a:p>
              <a:p>
                <a:pPr marL="393192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r>
                        <a:rPr lang="en-GB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den>
                      </m:f>
                      <m:sSup>
                        <m:sSupPr>
                          <m:ctrlP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ad>
                                <m:radPr>
                                  <m:degHide m:val="on"/>
                                  <m:ctrlP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rad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ini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Pl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GB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den>
                      </m:f>
                      <m:sSup>
                        <m:sSupPr>
                          <m:ctrlP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rad>
                        </m:sup>
                      </m:sSup>
                    </m:oMath>
                  </m:oMathPara>
                </a14:m>
                <a:endParaRPr lang="en-GB" sz="1800" dirty="0"/>
              </a:p>
              <a:p>
                <a:endParaRPr lang="en-GB" dirty="0" smtClean="0">
                  <a:solidFill>
                    <a:srgbClr val="FFFF00"/>
                  </a:solidFill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End of Inflation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578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Vacuum Decay at the End of Inflation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202" y="1495550"/>
            <a:ext cx="6055596" cy="403518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207103" y="5499461"/>
            <a:ext cx="14321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728"/>
            <a:r>
              <a:rPr lang="en-GB" sz="1600" dirty="0"/>
              <a:t>(HMNR 2015)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7052" y="1927490"/>
            <a:ext cx="12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Not enough</a:t>
            </a:r>
            <a:br>
              <a:rPr lang="en-GB" dirty="0"/>
            </a:br>
            <a:r>
              <a:rPr lang="en-GB" dirty="0"/>
              <a:t>growth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36743" y="3706027"/>
            <a:ext cx="1895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Field </a:t>
            </a:r>
            <a:r>
              <a:rPr lang="en-GB" dirty="0" err="1">
                <a:solidFill>
                  <a:schemeClr val="bg1"/>
                </a:solidFill>
              </a:rPr>
              <a:t>backreaction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92198" y="2131960"/>
            <a:ext cx="1083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Becomes</a:t>
            </a:r>
            <a:br>
              <a:rPr lang="en-GB" dirty="0"/>
            </a:br>
            <a:r>
              <a:rPr lang="en-GB" dirty="0"/>
              <a:t>nonlinear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49173" y="2046791"/>
            <a:ext cx="1173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Instability!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505528" y="2250654"/>
            <a:ext cx="12662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923163" y="2455123"/>
            <a:ext cx="8940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44742" y="1969847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 rot="16200000">
                <a:off x="1404674" y="2772237"/>
                <a:ext cx="1047545" cy="65070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bar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04674" y="2772237"/>
                <a:ext cx="1047545" cy="6507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766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109728" indent="0">
              <a:buNone/>
            </a:pP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Lattice Simulations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333762" y="5049207"/>
            <a:ext cx="3075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Figueroa, AR &amp; </a:t>
            </a:r>
            <a:r>
              <a:rPr lang="en-GB" dirty="0" err="1"/>
              <a:t>Torrenti</a:t>
            </a:r>
            <a:r>
              <a:rPr lang="en-GB" dirty="0"/>
              <a:t>, </a:t>
            </a:r>
            <a:r>
              <a:rPr lang="en-GB" dirty="0" smtClean="0"/>
              <a:t>2018</a:t>
            </a:r>
            <a:endParaRPr lang="en-GB" dirty="0"/>
          </a:p>
          <a:p>
            <a:pPr algn="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022117" y="2168841"/>
            <a:ext cx="921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C000"/>
                </a:solidFill>
              </a:rPr>
              <a:t>true</a:t>
            </a:r>
            <a:br>
              <a:rPr lang="en-GB" dirty="0">
                <a:solidFill>
                  <a:srgbClr val="FFC000"/>
                </a:solidFill>
              </a:rPr>
            </a:br>
            <a:r>
              <a:rPr lang="en-GB" dirty="0">
                <a:solidFill>
                  <a:srgbClr val="FFC000"/>
                </a:solidFill>
              </a:rPr>
              <a:t>vacuum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409360" y="1628140"/>
            <a:ext cx="900114" cy="54006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9"/>
              <p:cNvSpPr txBox="1">
                <a:spLocks/>
              </p:cNvSpPr>
              <p:nvPr/>
            </p:nvSpPr>
            <p:spPr>
              <a:xfrm>
                <a:off x="609600" y="1633730"/>
                <a:ext cx="8229600" cy="4525963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365760" indent="-256032" algn="l" rtl="0" eaLnBrk="1" latinLnBrk="0" hangingPunct="1">
                  <a:spcBef>
                    <a:spcPts val="400"/>
                  </a:spcBef>
                  <a:spcAft>
                    <a:spcPts val="400"/>
                  </a:spcAft>
                  <a:buClr>
                    <a:schemeClr val="accent1"/>
                  </a:buClr>
                  <a:buSzPct val="68000"/>
                  <a:buFont typeface="Wingdings 3"/>
                  <a:buChar char="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1792" indent="-228600" algn="l" rtl="0" eaLnBrk="1" latinLnBrk="0" hangingPunct="1">
                  <a:spcBef>
                    <a:spcPts val="200"/>
                  </a:spcBef>
                  <a:spcAft>
                    <a:spcPts val="200"/>
                  </a:spcAft>
                  <a:buClr>
                    <a:schemeClr val="accent1"/>
                  </a:buClr>
                  <a:buFont typeface="Verdana"/>
                  <a:buChar char="◦"/>
                  <a:defRPr kumimoji="0"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9536" indent="-228600" algn="l" rtl="0" eaLnBrk="1" latinLnBrk="0" hangingPunct="1">
                  <a:spcBef>
                    <a:spcPts val="0"/>
                  </a:spcBef>
                  <a:buClr>
                    <a:schemeClr val="accent2"/>
                  </a:buClr>
                  <a:buSzPct val="100000"/>
                  <a:buFont typeface="Wingdings 2"/>
                  <a:buChar char=""/>
                  <a:defRPr kumimoji="0"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43000" indent="-228600" algn="l" rtl="0" eaLnBrk="1" latinLnBrk="0" hangingPunct="1">
                  <a:spcBef>
                    <a:spcPts val="35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5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002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574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top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=172.12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633730"/>
                <a:ext cx="8229600" cy="452596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0779" y="1393550"/>
            <a:ext cx="5562443" cy="3655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1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Brexiton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971540" y="548632"/>
            <a:ext cx="7516955" cy="5220667"/>
            <a:chOff x="813522" y="1417638"/>
            <a:chExt cx="7516955" cy="5220667"/>
          </a:xfrm>
        </p:grpSpPr>
        <p:pic>
          <p:nvPicPr>
            <p:cNvPr id="4" name="Content Placeholder 6" descr="Arrow_JPG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13522" y="1417638"/>
              <a:ext cx="7516955" cy="5220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9220180">
              <a:off x="1569363" y="2815340"/>
              <a:ext cx="2524125" cy="4191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76229" y="1985586"/>
              <a:ext cx="520979" cy="517204"/>
            </a:xfrm>
            <a:prstGeom prst="rect">
              <a:avLst/>
            </a:prstGeom>
          </p:spPr>
        </p:pic>
      </p:grpSp>
      <p:sp>
        <p:nvSpPr>
          <p:cNvPr id="8" name="Content Placeholder 1"/>
          <p:cNvSpPr txBox="1">
            <a:spLocks/>
          </p:cNvSpPr>
          <p:nvPr/>
        </p:nvSpPr>
        <p:spPr>
          <a:xfrm>
            <a:off x="457200" y="1481328"/>
            <a:ext cx="8229600" cy="4855919"/>
          </a:xfrm>
          <a:prstGeom prst="rect">
            <a:avLst/>
          </a:prstGeom>
        </p:spPr>
        <p:txBody>
          <a:bodyPr/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sz="2000" dirty="0" smtClean="0"/>
              <a:t>Hypothetical phenomenon: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err="1" smtClean="0"/>
              <a:t>Brexiton</a:t>
            </a:r>
            <a:r>
              <a:rPr lang="en-GB" sz="2000" dirty="0" smtClean="0"/>
              <a:t> decouples </a:t>
            </a:r>
            <a:r>
              <a:rPr lang="en-GB" sz="2000" dirty="0" smtClean="0"/>
              <a:t>from other </a:t>
            </a:r>
            <a:r>
              <a:rPr lang="en-GB" sz="2000" dirty="0" smtClean="0"/>
              <a:t>fields</a:t>
            </a:r>
            <a:br>
              <a:rPr lang="en-GB" sz="2000" dirty="0" smtClean="0"/>
            </a:br>
            <a:r>
              <a:rPr lang="en-GB" sz="2000" dirty="0" smtClean="0"/>
              <a:t>and </a:t>
            </a:r>
            <a:r>
              <a:rPr lang="en-GB" sz="2000" dirty="0" smtClean="0"/>
              <a:t>turns into a </a:t>
            </a:r>
            <a:r>
              <a:rPr lang="en-GB" sz="2000" dirty="0" smtClean="0"/>
              <a:t>slowly </a:t>
            </a:r>
            <a:r>
              <a:rPr lang="en-GB" sz="2000" dirty="0" smtClean="0"/>
              <a:t>decaying spectator</a:t>
            </a:r>
          </a:p>
          <a:p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422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565" y="1145539"/>
            <a:ext cx="5624871" cy="354342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pPr marL="109728" indent="0">
                  <a:buNone/>
                </a:pPr>
                <a:endParaRPr lang="en-GB" sz="3200" dirty="0" smtClean="0"/>
              </a:p>
              <a:p>
                <a:pPr marL="109728" indent="0">
                  <a:buNone/>
                </a:pPr>
                <a:endParaRPr lang="en-GB" sz="3200" dirty="0"/>
              </a:p>
              <a:p>
                <a:endParaRPr lang="en-GB" dirty="0" smtClean="0"/>
              </a:p>
              <a:p>
                <a:r>
                  <a:rPr lang="en-GB" dirty="0" smtClean="0"/>
                  <a:t>Stability depends on top mass and speed of reheating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top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=173.34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dirty="0" smtClean="0"/>
                  <a:t> vacuum decay before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dirty="0" smtClean="0"/>
                  <a:t>i</a:t>
                </a:r>
                <a:r>
                  <a:rPr lang="en-GB" dirty="0" smtClean="0"/>
                  <a:t>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≳9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Instability Time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308838" y="4566123"/>
            <a:ext cx="3075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Figueroa, AR &amp; </a:t>
            </a:r>
            <a:r>
              <a:rPr lang="en-GB" dirty="0" err="1"/>
              <a:t>Torrenti</a:t>
            </a:r>
            <a:r>
              <a:rPr lang="en-GB" dirty="0"/>
              <a:t>, </a:t>
            </a:r>
            <a:r>
              <a:rPr lang="en-GB" dirty="0" smtClean="0"/>
              <a:t>2018</a:t>
            </a:r>
            <a:endParaRPr lang="en-GB" dirty="0"/>
          </a:p>
          <a:p>
            <a:pPr algn="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547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Minimal scenario:</a:t>
                </a:r>
                <a:br>
                  <a:rPr lang="en-GB" dirty="0" smtClean="0"/>
                </a:br>
                <a:r>
                  <a:rPr lang="en-GB" dirty="0" smtClean="0"/>
                  <a:t>Standard Model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chaotic </a:t>
                </a:r>
                <a:r>
                  <a:rPr lang="en-GB" dirty="0" smtClean="0"/>
                  <a:t>inflation,</a:t>
                </a:r>
                <a:br>
                  <a:rPr lang="en-GB" dirty="0" smtClean="0"/>
                </a:br>
                <a:r>
                  <a:rPr lang="en-GB" dirty="0" smtClean="0"/>
                  <a:t>no direct coupling to </a:t>
                </a:r>
                <a:r>
                  <a:rPr lang="en-GB" dirty="0" err="1" smtClean="0"/>
                  <a:t>inflaton</a:t>
                </a:r>
                <a:endParaRPr lang="en-GB" dirty="0" smtClean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0.0</m:t>
                      </m:r>
                      <m:r>
                        <a:rPr lang="en-GB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GB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r>
                        <a:rPr lang="en-GB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GB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≲9</m:t>
                      </m:r>
                    </m:oMath>
                  </m:oMathPara>
                </a14:m>
                <a:endParaRPr lang="en-GB" sz="2800" dirty="0">
                  <a:solidFill>
                    <a:srgbClr val="FFFF00"/>
                  </a:solidFill>
                  <a:ea typeface="Cambria Math" panose="02040503050406030204" pitchFamily="18" charset="0"/>
                </a:endParaRPr>
              </a:p>
              <a:p>
                <a:pPr lvl="0">
                  <a:buClr>
                    <a:srgbClr val="4F81BD"/>
                  </a:buClr>
                </a:pPr>
                <a:r>
                  <a:rPr lang="en-GB" dirty="0">
                    <a:solidFill>
                      <a:prstClr val="white"/>
                    </a:solidFill>
                  </a:rPr>
                  <a:t>15 orders of magnitude 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stronger </a:t>
                </a:r>
                <a:r>
                  <a:rPr lang="en-GB" dirty="0">
                    <a:solidFill>
                      <a:prstClr val="white"/>
                    </a:solidFill>
                  </a:rPr>
                  <a:t>than 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the LHC bound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26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6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  <m:r>
                      <a:rPr lang="en-GB" sz="26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≲2.6×</m:t>
                    </m:r>
                    <m:sSup>
                      <m:sSupPr>
                        <m:ctrlPr>
                          <a:rPr lang="en-GB" sz="26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6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6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endParaRPr lang="en-GB" dirty="0" smtClean="0">
                  <a:solidFill>
                    <a:prstClr val="white"/>
                  </a:solidFill>
                </a:endParaRPr>
              </a:p>
              <a:p>
                <a:pPr lvl="0"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Caveats:</a:t>
                </a:r>
              </a:p>
              <a:p>
                <a:pPr lvl="1"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Assumes no direct coupling to </a:t>
                </a:r>
                <a:r>
                  <a:rPr lang="en-GB" dirty="0" err="1" smtClean="0">
                    <a:solidFill>
                      <a:prstClr val="white"/>
                    </a:solidFill>
                  </a:rPr>
                  <a:t>inflaton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 (see, e.g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., Ema et al. 2016, 2017)</a:t>
                </a:r>
                <a:r>
                  <a:rPr lang="en-GB" dirty="0">
                    <a:solidFill>
                      <a:prstClr val="white"/>
                    </a:solidFill>
                  </a:rPr>
                  <a:t/>
                </a:r>
                <a:br>
                  <a:rPr lang="en-GB" dirty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– Would still need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|≲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(1)</m:t>
                    </m:r>
                  </m:oMath>
                </a14:m>
                <a:endParaRPr lang="en-GB" dirty="0" smtClean="0">
                  <a:solidFill>
                    <a:prstClr val="white"/>
                  </a:solidFill>
                </a:endParaRPr>
              </a:p>
              <a:p>
                <a:pPr lvl="1"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Assumes no new physics 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– Could stabilise potential 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altogether, </a:t>
                </a:r>
                <a:r>
                  <a:rPr lang="en-GB" smtClean="0">
                    <a:solidFill>
                      <a:prstClr val="white"/>
                    </a:solidFill>
                  </a:rPr>
                  <a:t>or destabilise further</a:t>
                </a:r>
                <a:endParaRPr lang="en-GB" dirty="0" smtClean="0">
                  <a:solidFill>
                    <a:prstClr val="white"/>
                  </a:solidFill>
                </a:endParaRPr>
              </a:p>
              <a:p>
                <a:pPr lvl="1"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Assumes high scale inflation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endParaRPr lang="en-GB" dirty="0">
                  <a:solidFill>
                    <a:prstClr val="white"/>
                  </a:solidFill>
                </a:endParaRPr>
              </a:p>
              <a:p>
                <a:pPr lvl="1">
                  <a:buClr>
                    <a:srgbClr val="4F81BD"/>
                  </a:buClr>
                </a:pPr>
                <a:endParaRPr lang="en-GB" dirty="0" smtClean="0">
                  <a:solidFill>
                    <a:prstClr val="white"/>
                  </a:solidFill>
                </a:endParaRPr>
              </a:p>
              <a:p>
                <a:pPr marL="109728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Constraints on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𝝃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76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Brexiton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56" y="728655"/>
            <a:ext cx="7475351" cy="448521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79131" y="2576199"/>
            <a:ext cx="360000" cy="360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186874" y="4758482"/>
            <a:ext cx="360000" cy="3600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986199" y="365197"/>
            <a:ext cx="360000" cy="360000"/>
          </a:xfrm>
          <a:prstGeom prst="ellipse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841384" y="1791849"/>
            <a:ext cx="360000" cy="360000"/>
          </a:xfrm>
          <a:prstGeom prst="ellipse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7258917" y="4758482"/>
            <a:ext cx="360000" cy="3600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892356" y="3430990"/>
            <a:ext cx="360000" cy="360000"/>
          </a:xfrm>
          <a:prstGeom prst="ellipse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7779722" y="3578500"/>
            <a:ext cx="360000" cy="360000"/>
          </a:xfrm>
          <a:prstGeom prst="ellipse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457200" y="1481328"/>
            <a:ext cx="8229600" cy="4855919"/>
          </a:xfrm>
          <a:prstGeom prst="rect">
            <a:avLst/>
          </a:prstGeom>
        </p:spPr>
        <p:txBody>
          <a:bodyPr/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109728" indent="0">
              <a:buNone/>
            </a:pPr>
            <a:endParaRPr lang="en-GB" dirty="0" smtClean="0"/>
          </a:p>
          <a:p>
            <a:r>
              <a:rPr lang="en-GB" sz="2000" dirty="0" smtClean="0"/>
              <a:t>Decays due to </a:t>
            </a:r>
            <a:r>
              <a:rPr lang="en-GB" sz="2000" dirty="0" smtClean="0"/>
              <a:t>interaction with the real world</a:t>
            </a:r>
          </a:p>
          <a:p>
            <a:pPr marL="109728" indent="0">
              <a:buNone/>
            </a:pPr>
            <a:endParaRPr lang="en-GB" sz="2000" dirty="0" smtClean="0"/>
          </a:p>
          <a:p>
            <a:pPr marL="109728" indent="0">
              <a:buNone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743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All </a:t>
                </a:r>
                <a:r>
                  <a:rPr lang="en-GB" dirty="0" err="1"/>
                  <a:t>renormalisable</a:t>
                </a:r>
                <a:r>
                  <a:rPr lang="en-GB" dirty="0"/>
                  <a:t> terms</a:t>
                </a:r>
                <a:br>
                  <a:rPr lang="en-GB" dirty="0"/>
                </a:br>
                <a:r>
                  <a:rPr lang="en-GB" dirty="0"/>
                  <a:t>allowed by symmetries</a:t>
                </a:r>
                <a:br>
                  <a:rPr lang="en-GB" dirty="0"/>
                </a:br>
                <a:r>
                  <a:rPr lang="en-GB" dirty="0"/>
                  <a:t>in </a:t>
                </a:r>
                <a:r>
                  <a:rPr lang="en-GB" dirty="0" err="1"/>
                  <a:t>Minkowski</a:t>
                </a:r>
                <a:r>
                  <a:rPr lang="en-GB" dirty="0"/>
                  <a:t> space</a:t>
                </a:r>
              </a:p>
              <a:p>
                <a:r>
                  <a:rPr lang="en-GB" dirty="0" smtClean="0"/>
                  <a:t>19 parameters – </a:t>
                </a:r>
                <a:br>
                  <a:rPr lang="en-GB" dirty="0" smtClean="0"/>
                </a:br>
                <a:r>
                  <a:rPr lang="en-GB" dirty="0" smtClean="0"/>
                  <a:t>all have been measured</a:t>
                </a:r>
              </a:p>
              <a:p>
                <a:r>
                  <a:rPr lang="en-GB" dirty="0" smtClean="0"/>
                  <a:t>Can be extrapolated all </a:t>
                </a:r>
                <a:r>
                  <a:rPr lang="en-GB" dirty="0"/>
                  <a:t/>
                </a:r>
                <a:br>
                  <a:rPr lang="en-GB" dirty="0"/>
                </a:br>
                <a:r>
                  <a:rPr lang="en-GB" dirty="0" smtClean="0"/>
                  <a:t>the way to Planck scale</a:t>
                </a:r>
              </a:p>
              <a:p>
                <a:r>
                  <a:rPr lang="en-GB" dirty="0"/>
                  <a:t>For central experimental</a:t>
                </a:r>
                <a:br>
                  <a:rPr lang="en-GB" dirty="0"/>
                </a:br>
                <a:r>
                  <a:rPr lang="en-GB" dirty="0"/>
                  <a:t>values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=125.18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=173.1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GB" dirty="0"/>
              </a:p>
              <a:p>
                <a:pPr lvl="1"/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dirty="0"/>
                  <a:t> becomes negative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≈9.9×</m:t>
                    </m:r>
                    <m:sSup>
                      <m:sSup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GB" dirty="0">
                  <a:solidFill>
                    <a:srgbClr val="FFFF00"/>
                  </a:solidFill>
                </a:endParaRPr>
              </a:p>
              <a:p>
                <a:pPr lvl="1"/>
                <a:r>
                  <a:rPr lang="en-GB" dirty="0"/>
                  <a:t>Minimum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≈−0.015</m:t>
                    </m:r>
                  </m:oMath>
                </a14:m>
                <a:r>
                  <a:rPr lang="en-GB" dirty="0">
                    <a:solidFill>
                      <a:srgbClr val="FFFF00"/>
                    </a:solidFill>
                  </a:rPr>
                  <a:t> </a:t>
                </a:r>
                <a:r>
                  <a:rPr lang="en-GB" dirty="0"/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≈2.8×</m:t>
                    </m:r>
                    <m:sSup>
                      <m:sSup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  <m:r>
                      <a:rPr lang="en-GB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Standard Model of Particle Physics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11954" y="1628770"/>
            <a:ext cx="4435318" cy="3237868"/>
            <a:chOff x="4211954" y="1628770"/>
            <a:chExt cx="4435318" cy="323786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11954" y="1628770"/>
              <a:ext cx="4435318" cy="289931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48739" y="4528084"/>
              <a:ext cx="18985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(</a:t>
              </a:r>
              <a:r>
                <a:rPr lang="en-GB" sz="1600" dirty="0" err="1"/>
                <a:t>Buttazzo</a:t>
              </a:r>
              <a:r>
                <a:rPr lang="en-GB" sz="1600" dirty="0"/>
                <a:t> et al 2013)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287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>
                    <a:solidFill>
                      <a:prstClr val="white"/>
                    </a:solidFill>
                  </a:rPr>
                  <a:t>Higgs effective potential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sSup>
                      <m:sSup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r>
                  <a:rPr lang="en-GB" dirty="0" smtClean="0"/>
                  <a:t>Becomes negative</a:t>
                </a:r>
                <a:br>
                  <a:rPr lang="en-GB" dirty="0" smtClean="0"/>
                </a:br>
                <a:r>
                  <a:rPr lang="en-GB" dirty="0" smtClean="0"/>
                  <a:t>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True vacuum at </a:t>
                </a:r>
                <a:br>
                  <a:rPr lang="en-GB" dirty="0" smtClean="0"/>
                </a:br>
                <a:r>
                  <a:rPr lang="en-GB" dirty="0" smtClean="0"/>
                  <a:t>Planck scale?</a:t>
                </a:r>
              </a:p>
              <a:p>
                <a:r>
                  <a:rPr lang="en-GB" dirty="0" smtClean="0"/>
                  <a:t>Current vacuum </a:t>
                </a:r>
                <a:br>
                  <a:rPr lang="en-GB" dirty="0" smtClean="0"/>
                </a:br>
                <a:r>
                  <a:rPr lang="en-GB" dirty="0" smtClean="0"/>
                  <a:t>metastable against</a:t>
                </a:r>
                <a:br>
                  <a:rPr lang="en-GB" dirty="0" smtClean="0"/>
                </a:br>
                <a:r>
                  <a:rPr lang="en-GB" dirty="0" smtClean="0"/>
                  <a:t>quantum tunnelling</a:t>
                </a:r>
              </a:p>
              <a:p>
                <a:r>
                  <a:rPr lang="en-GB" dirty="0"/>
                  <a:t>Barrier at </a:t>
                </a:r>
                <a:br>
                  <a:rPr lang="en-GB" dirty="0"/>
                </a:b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bar</m:t>
                        </m:r>
                      </m:sub>
                    </m:sSub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≈4.6×</m:t>
                    </m:r>
                    <m:sSup>
                      <m:sSup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dirty="0"/>
                  <a:t>, 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height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bar</m:t>
                            </m:r>
                          </m:sub>
                        </m:sSub>
                      </m:e>
                    </m:d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4.3×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sup>
                            </m:sSup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GB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GeV</m:t>
                            </m:r>
                          </m:e>
                        </m:d>
                      </m:e>
                      <m:sup>
                        <m:r>
                          <a:rPr lang="en-GB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(Based on a 3-loop calculation by </a:t>
                </a:r>
                <a:r>
                  <a:rPr lang="en-GB" dirty="0" err="1" smtClean="0"/>
                  <a:t>Bednyakov</a:t>
                </a:r>
                <a:r>
                  <a:rPr lang="en-GB" dirty="0" smtClean="0"/>
                  <a:t> et al. 2015)</a:t>
                </a:r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Instability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0000" y="2332890"/>
            <a:ext cx="4115738" cy="26294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0000" y="2332890"/>
            <a:ext cx="4115738" cy="262949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5112069" y="4509138"/>
            <a:ext cx="1794568" cy="0"/>
          </a:xfrm>
          <a:prstGeom prst="straightConnector1">
            <a:avLst/>
          </a:prstGeom>
          <a:ln w="22225">
            <a:solidFill>
              <a:srgbClr val="00B0F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30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4925981"/>
              </a:xfrm>
            </p:spPr>
            <p:txBody>
              <a:bodyPr/>
              <a:lstStyle/>
              <a:p>
                <a:r>
                  <a:rPr lang="en-GB" dirty="0" smtClean="0"/>
                  <a:t>Bubble nucleation </a:t>
                </a:r>
                <a:r>
                  <a:rPr lang="en-GB" dirty="0"/>
                  <a:t>rate: 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p>
                  </m:oMath>
                </a14:m>
                <a:r>
                  <a:rPr lang="en-GB" dirty="0"/>
                  <a:t>, where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 smtClean="0"/>
                  <a:t> “</a:t>
                </a:r>
                <a:r>
                  <a:rPr lang="en-GB" dirty="0"/>
                  <a:t>bounce” </a:t>
                </a:r>
                <a:r>
                  <a:rPr lang="en-GB" dirty="0" smtClean="0"/>
                  <a:t>action </a:t>
                </a:r>
                <a:r>
                  <a:rPr lang="en-GB" sz="1400" dirty="0"/>
                  <a:t>(Coleman </a:t>
                </a:r>
                <a:r>
                  <a:rPr lang="en-GB" sz="1400" dirty="0" smtClean="0"/>
                  <a:t>1977)</a:t>
                </a:r>
                <a:endParaRPr lang="en-GB" sz="1300" dirty="0"/>
              </a:p>
              <a:p>
                <a:pPr lvl="1"/>
                <a:r>
                  <a:rPr lang="en-GB" dirty="0" smtClean="0"/>
                  <a:t>Solution of </a:t>
                </a:r>
                <a:r>
                  <a:rPr lang="en-GB" dirty="0"/>
                  <a:t>Euclidean </a:t>
                </a:r>
                <a:r>
                  <a:rPr lang="en-GB" dirty="0" err="1" smtClean="0"/>
                  <a:t>eom</a:t>
                </a:r>
                <a:endParaRPr lang="en-GB" dirty="0" smtClean="0"/>
              </a:p>
              <a:p>
                <a:r>
                  <a:rPr lang="en-GB" dirty="0" smtClean="0"/>
                  <a:t>Constant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GB" dirty="0" smtClean="0"/>
                  <a:t>: </a:t>
                </a:r>
                <a:r>
                  <a:rPr lang="en-GB" sz="1400" dirty="0" smtClean="0"/>
                  <a:t>(</a:t>
                </a:r>
                <a:r>
                  <a:rPr lang="en-GB" sz="1400" dirty="0" err="1" smtClean="0"/>
                  <a:t>Fubini</a:t>
                </a:r>
                <a:r>
                  <a:rPr lang="en-GB" sz="1400" dirty="0" smtClean="0"/>
                  <a:t> 1976)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</m:den>
                        </m:f>
                      </m:e>
                    </m:rad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GB" dirty="0" smtClean="0"/>
              </a:p>
              <a:p>
                <a:r>
                  <a:rPr lang="en-GB" dirty="0" smtClean="0"/>
                  <a:t>Action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8</m:t>
                        </m:r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d>
                      </m:den>
                    </m:f>
                  </m:oMath>
                </a14:m>
                <a:endParaRPr lang="en-GB" dirty="0" smtClean="0"/>
              </a:p>
              <a:p>
                <a:r>
                  <a:rPr lang="en-GB" dirty="0">
                    <a:solidFill>
                      <a:prstClr val="white"/>
                    </a:solidFill>
                  </a:rPr>
                  <a:t>When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dirty="0">
                    <a:solidFill>
                      <a:prstClr val="white"/>
                    </a:solidFill>
                  </a:rPr>
                  <a:t> runs,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sSup>
                          <m:sSupPr>
                            <m:ctrlP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≈1800</m:t>
                    </m:r>
                  </m:oMath>
                </a14:m>
                <a:r>
                  <a:rPr lang="en-GB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/>
                </a:r>
                <a:br>
                  <a:rPr lang="en-GB" dirty="0" smtClean="0">
                    <a:solidFill>
                      <a:srgbClr val="FFFF00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  <m:sup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p>
                  </m:oMath>
                </a14:m>
                <a:endParaRPr lang="en-GB" sz="1600" dirty="0" smtClean="0"/>
              </a:p>
              <a:p>
                <a:r>
                  <a:rPr lang="en-GB" dirty="0" smtClean="0">
                    <a:solidFill>
                      <a:prstClr val="white"/>
                    </a:solidFill>
                  </a:rPr>
                  <a:t>Depends </a:t>
                </a:r>
                <a:r>
                  <a:rPr lang="en-GB" dirty="0">
                    <a:solidFill>
                      <a:prstClr val="white"/>
                    </a:solidFill>
                  </a:rPr>
                  <a:t>sensitively on Higgs and top masses</a:t>
                </a:r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4925981"/>
              </a:xfrm>
              <a:blipFill>
                <a:blip r:embed="rId2"/>
                <a:stretch>
                  <a:fillRect t="-6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Tunneling</a:t>
            </a:r>
            <a:r>
              <a:rPr lang="en-GB" dirty="0" smtClean="0"/>
              <a:t> Rate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92" y="1627989"/>
            <a:ext cx="3186636" cy="318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82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Assumptions:</a:t>
            </a:r>
          </a:p>
          <a:p>
            <a:pPr lvl="1"/>
            <a:r>
              <a:rPr lang="en-GB" dirty="0" smtClean="0"/>
              <a:t>Bubbles grow at the speed of light (see </a:t>
            </a:r>
            <a:r>
              <a:rPr lang="en-GB" dirty="0" err="1" smtClean="0"/>
              <a:t>Stopyra’s</a:t>
            </a:r>
            <a:r>
              <a:rPr lang="en-GB" dirty="0" smtClean="0"/>
              <a:t> talk)</a:t>
            </a:r>
            <a:br>
              <a:rPr lang="en-GB" dirty="0" smtClean="0"/>
            </a:br>
            <a:r>
              <a:rPr lang="en-GB" dirty="0" smtClean="0"/>
              <a:t>and destroy everything they hit</a:t>
            </a:r>
          </a:p>
          <a:p>
            <a:pPr marL="109728" indent="0">
              <a:buNone/>
            </a:pPr>
            <a:r>
              <a:rPr lang="en-GB" dirty="0" smtClean="0">
                <a:sym typeface="Symbol" panose="05050102010706020507" pitchFamily="18" charset="2"/>
              </a:rPr>
              <a:t> There cannot have been any bubbles in our past light cone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 Light Cone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sp>
        <p:nvSpPr>
          <p:cNvPr id="8" name="Isosceles Triangle 7"/>
          <p:cNvSpPr/>
          <p:nvPr/>
        </p:nvSpPr>
        <p:spPr>
          <a:xfrm>
            <a:off x="3185021" y="3248207"/>
            <a:ext cx="5394849" cy="2823422"/>
          </a:xfrm>
          <a:prstGeom prst="triangle">
            <a:avLst/>
          </a:prstGeom>
          <a:gradFill>
            <a:gsLst>
              <a:gs pos="47000">
                <a:srgbClr val="200060"/>
              </a:gs>
              <a:gs pos="22000">
                <a:schemeClr val="bg1"/>
              </a:gs>
              <a:gs pos="74000">
                <a:srgbClr val="C00000"/>
              </a:gs>
              <a:gs pos="77000">
                <a:schemeClr val="accent1">
                  <a:lumMod val="45000"/>
                  <a:lumOff val="55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186354" y="2889321"/>
            <a:ext cx="0" cy="31823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 rot="16200000">
                <a:off x="2086873" y="4295810"/>
                <a:ext cx="1802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conformal time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086873" y="4295810"/>
                <a:ext cx="1802288" cy="369332"/>
              </a:xfrm>
              <a:prstGeom prst="rect">
                <a:avLst/>
              </a:prstGeom>
              <a:blipFill>
                <a:blip r:embed="rId4"/>
                <a:stretch>
                  <a:fillRect l="-10000" r="-26667" b="-27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>
            <a:stCxn id="8" idx="2"/>
          </p:cNvCxnSpPr>
          <p:nvPr/>
        </p:nvCxnSpPr>
        <p:spPr>
          <a:xfrm>
            <a:off x="3185021" y="6071629"/>
            <a:ext cx="574177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59380" y="6117649"/>
            <a:ext cx="1446131" cy="2896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omoving distance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5476157" y="3253136"/>
            <a:ext cx="4855364" cy="2541080"/>
            <a:chOff x="5476157" y="3253136"/>
            <a:chExt cx="4855364" cy="2541080"/>
          </a:xfrm>
        </p:grpSpPr>
        <p:sp>
          <p:nvSpPr>
            <p:cNvPr id="14" name="Isosceles Triangle 13"/>
            <p:cNvSpPr/>
            <p:nvPr/>
          </p:nvSpPr>
          <p:spPr>
            <a:xfrm flipV="1">
              <a:off x="5476157" y="3253136"/>
              <a:ext cx="4855364" cy="254108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692293" y="3467184"/>
              <a:ext cx="2211888" cy="2315206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903839" y="5563737"/>
              <a:ext cx="215794" cy="225874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Isosceles Triangle 14"/>
          <p:cNvSpPr/>
          <p:nvPr/>
        </p:nvSpPr>
        <p:spPr>
          <a:xfrm>
            <a:off x="3185021" y="3247896"/>
            <a:ext cx="5394849" cy="2823422"/>
          </a:xfrm>
          <a:prstGeom prst="triangl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213919" y="3012601"/>
                <a:ext cx="9955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t</a:t>
                </a:r>
                <a:r>
                  <a:rPr lang="en-GB" dirty="0" smtClean="0"/>
                  <a:t>oday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919" y="3012601"/>
                <a:ext cx="995594" cy="369332"/>
              </a:xfrm>
              <a:prstGeom prst="rect">
                <a:avLst/>
              </a:prstGeom>
              <a:blipFill>
                <a:blip r:embed="rId5"/>
                <a:stretch>
                  <a:fillRect l="-4908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4331228" y="5544491"/>
            <a:ext cx="3102434" cy="3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inflation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31227" y="4890888"/>
            <a:ext cx="3102434" cy="3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hot Big Bang</a:t>
            </a:r>
            <a:endParaRPr lang="en-GB" sz="2400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185021" y="3248207"/>
            <a:ext cx="269742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3768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Probability of no bubble in the past light cone: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𝒩</m:t>
                          </m:r>
                          <m:r>
                            <a:rPr lang="en-GB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</m:t>
                          </m:r>
                        </m:e>
                      </m:d>
                      <m:r>
                        <a:rPr lang="en-GB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GB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</m:e>
                          </m:d>
                        </m:sup>
                      </m:sSup>
                      <m:r>
                        <a:rPr lang="en-GB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r>
                  <a:rPr lang="en-GB" b="0" dirty="0" smtClean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/>
                </a:r>
                <a:br>
                  <a:rPr lang="en-GB" b="0" dirty="0" smtClean="0">
                    <a:solidFill>
                      <a:srgbClr val="FFFF00"/>
                    </a:solidFill>
                    <a:ea typeface="Cambria Math" panose="02040503050406030204" pitchFamily="18" charset="0"/>
                  </a:rPr>
                </a:br>
                <a:r>
                  <a:rPr lang="en-GB" b="0" dirty="0" smtClean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     </a:t>
                </a:r>
                <a:r>
                  <a:rPr lang="en-GB" b="0" dirty="0" smtClean="0">
                    <a:ea typeface="Cambria Math" panose="02040503050406030204" pitchFamily="18" charset="0"/>
                  </a:rPr>
                  <a:t>where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𝒩</m:t>
                        </m:r>
                      </m:e>
                    </m:d>
                  </m:oMath>
                </a14:m>
                <a:r>
                  <a:rPr lang="en-GB" dirty="0" smtClean="0"/>
                  <a:t> is the expected </a:t>
                </a:r>
                <a:r>
                  <a:rPr lang="en-GB" dirty="0" smtClean="0"/>
                  <a:t>number of bubbles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dirty="0" smtClean="0"/>
                  <a:t>),</a:t>
                </a:r>
                <a:endParaRPr lang="en-GB" dirty="0" smtClean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𝒩</m:t>
                          </m:r>
                        </m:e>
                      </m:d>
                      <m:r>
                        <a:rPr lang="en-GB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nary>
                        <m:naryPr>
                          <m:ctrlPr>
                            <a:rPr lang="en-GB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rgbClr val="FFFF00"/>
                              </a:solidFill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GB" dirty="0" smtClean="0">
                  <a:solidFill>
                    <a:srgbClr val="FFFF00"/>
                  </a:solidFill>
                </a:endParaRPr>
              </a:p>
              <a:p>
                <a:r>
                  <a:rPr lang="en-GB" dirty="0" smtClean="0"/>
                  <a:t>Therefore, we must have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𝒩</m:t>
                        </m:r>
                      </m:e>
                    </m:d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GB" dirty="0" smtClean="0"/>
              </a:p>
              <a:p>
                <a:r>
                  <a:rPr lang="en-GB" dirty="0"/>
                  <a:t>Integrate over the whole history</a:t>
                </a:r>
                <a:br>
                  <a:rPr lang="en-GB" dirty="0"/>
                </a:br>
                <a:r>
                  <a:rPr lang="en-GB" dirty="0"/>
                  <a:t>of the Universe:</a:t>
                </a:r>
                <a:br>
                  <a:rPr lang="en-GB" dirty="0"/>
                </a:br>
                <a:r>
                  <a:rPr lang="en-GB" dirty="0"/>
                  <a:t>inflation, reheating, hot Big Bang,</a:t>
                </a:r>
                <a:br>
                  <a:rPr lang="en-GB" dirty="0"/>
                </a:br>
                <a:r>
                  <a:rPr lang="en-GB" dirty="0"/>
                  <a:t>and late </a:t>
                </a:r>
                <a:r>
                  <a:rPr lang="en-GB" dirty="0" smtClean="0"/>
                  <a:t>Universe</a:t>
                </a:r>
                <a:endParaRPr lang="en-GB" dirty="0" smtClean="0"/>
              </a:p>
              <a:p>
                <a:r>
                  <a:rPr lang="en-GB" dirty="0" smtClean="0"/>
                  <a:t>(For </a:t>
                </a:r>
                <a:r>
                  <a:rPr lang="en-GB" dirty="0" err="1" smtClean="0"/>
                  <a:t>anthropists</a:t>
                </a:r>
                <a:r>
                  <a:rPr lang="en-GB" dirty="0" smtClean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𝒩</m:t>
                            </m:r>
                          </m:e>
                        </m:d>
                      </m:num>
                      <m:den>
                        <m:r>
                          <a:rPr lang="en-GB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m:rPr>
                        <m:sty m:val="p"/>
                      </m:rPr>
                      <a:rPr lang="en-GB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GB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≲1</m:t>
                    </m:r>
                  </m:oMath>
                </a14:m>
                <a:r>
                  <a:rPr lang="en-GB" dirty="0" smtClean="0"/>
                  <a:t>)</a:t>
                </a:r>
              </a:p>
              <a:p>
                <a:r>
                  <a:rPr lang="en-GB" dirty="0" smtClean="0"/>
                  <a:t>((For quantum </a:t>
                </a:r>
                <a:r>
                  <a:rPr lang="en-GB" dirty="0" err="1" smtClean="0"/>
                  <a:t>immortalists</a:t>
                </a:r>
                <a:r>
                  <a:rPr lang="en-GB" dirty="0" smtClean="0"/>
                  <a:t>: </a:t>
                </a:r>
                <a:br>
                  <a:rPr lang="en-GB" dirty="0" smtClean="0"/>
                </a:br>
                <a:r>
                  <a:rPr lang="en-GB" dirty="0" smtClean="0"/>
                  <a:t>  You may go. There is nothing for you in this talk.))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674" b="-24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 Light Cone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July 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Rajantie, Cosmological Implications of EW Vacuum Instability,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6" y="3466676"/>
            <a:ext cx="4864096" cy="224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8326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ool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hoolTalk" id="{7A2CB6FE-D9E0-4BB3-849D-77750C058CDB}" vid="{ED9077BE-A9CD-460D-BCC9-C7C7368F9C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31044</TotalTime>
  <Words>884</Words>
  <Application>Microsoft Office PowerPoint</Application>
  <PresentationFormat>On-screen Show (4:3)</PresentationFormat>
  <Paragraphs>308</Paragraphs>
  <Slides>31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Symbol</vt:lpstr>
      <vt:lpstr>Wingdings 3</vt:lpstr>
      <vt:lpstr>Cambria Math</vt:lpstr>
      <vt:lpstr>Calibri</vt:lpstr>
      <vt:lpstr>Wingdings 2</vt:lpstr>
      <vt:lpstr>Verdana</vt:lpstr>
      <vt:lpstr>Arial</vt:lpstr>
      <vt:lpstr>SchoolTalk</vt:lpstr>
      <vt:lpstr>Cosmological Implications of Electroweak Vacuum Instability</vt:lpstr>
      <vt:lpstr>Based on:</vt:lpstr>
      <vt:lpstr>Brexiton</vt:lpstr>
      <vt:lpstr>Brexiton</vt:lpstr>
      <vt:lpstr>Standard Model of Particle Physics</vt:lpstr>
      <vt:lpstr>Vacuum Instability</vt:lpstr>
      <vt:lpstr>Tunneling Rate</vt:lpstr>
      <vt:lpstr>Past Light Cone</vt:lpstr>
      <vt:lpstr>Past Light Cone</vt:lpstr>
      <vt:lpstr>Late Universe Stability Bounds</vt:lpstr>
      <vt:lpstr>Higgs-Curvature Coupling</vt:lpstr>
      <vt:lpstr>Running ξ</vt:lpstr>
      <vt:lpstr>Measuring ξ</vt:lpstr>
      <vt:lpstr>Late Universe Stability Bounds</vt:lpstr>
      <vt:lpstr>Hot Big Bang</vt:lpstr>
      <vt:lpstr>Higgs Fluctuations from Inflation</vt:lpstr>
      <vt:lpstr>Higgs Fluctuations from Inflation</vt:lpstr>
      <vt:lpstr>Spacetime Curvature</vt:lpstr>
      <vt:lpstr>Higgs During Inflation</vt:lpstr>
      <vt:lpstr>Effective Potential in Curved Spacetime</vt:lpstr>
      <vt:lpstr>Potential in Curved Spacetime</vt:lpstr>
      <vt:lpstr>(De-)Stabilising the Potential</vt:lpstr>
      <vt:lpstr>(De)Stabilising the Potential</vt:lpstr>
      <vt:lpstr>Time-Dependent Hubble Rate</vt:lpstr>
      <vt:lpstr>Quantum Tunneling</vt:lpstr>
      <vt:lpstr>Multiple Solutions</vt:lpstr>
      <vt:lpstr>End of Inflation</vt:lpstr>
      <vt:lpstr>Vacuum Decay at the End of Inflation</vt:lpstr>
      <vt:lpstr>Lattice Simulations</vt:lpstr>
      <vt:lpstr>Instability Time </vt:lpstr>
      <vt:lpstr>Constraints on ξ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Potential</dc:title>
  <dc:creator>Arttu Rajantie</dc:creator>
  <cp:lastModifiedBy>Rajantie, Arttu K</cp:lastModifiedBy>
  <cp:revision>360</cp:revision>
  <cp:lastPrinted>2015-01-12T16:04:03Z</cp:lastPrinted>
  <dcterms:created xsi:type="dcterms:W3CDTF">2011-02-02T15:56:03Z</dcterms:created>
  <dcterms:modified xsi:type="dcterms:W3CDTF">2019-06-30T23:00:25Z</dcterms:modified>
</cp:coreProperties>
</file>