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 snapToGrid="0" snapToObjects="1">
      <p:cViewPr varScale="1">
        <p:scale>
          <a:sx n="87" d="100"/>
          <a:sy n="87" d="100"/>
        </p:scale>
        <p:origin x="17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Image 3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Image 37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Image 75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Image 76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Fare clic per modificare lo stile del titolo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1/17/19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E67D6C50-A75C-4DC9-8E82-599064C6C8E6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Fare clic per modificare lo stile del titolo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it-IT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it-IT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LevelFare clic per modificare stili del testo dello schema</a:t>
            </a: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it-IT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Secondo livello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Terzo livello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Quarto livello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livello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1/17/19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2568C718-86A2-48F9-A4BE-85B5176C67F1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a.mairani@cnao.it" TargetMode="External"/><Relationship Id="rId4" Type="http://schemas.openxmlformats.org/officeDocument/2006/relationships/hyperlink" Target="mailto:sstegema@ikp.uni-koeln.de" TargetMode="External"/><Relationship Id="rId5" Type="http://schemas.openxmlformats.org/officeDocument/2006/relationships/hyperlink" Target="mailto:thomas.elias.cocolios@cern.ch" TargetMode="External"/><Relationship Id="rId6" Type="http://schemas.openxmlformats.org/officeDocument/2006/relationships/hyperlink" Target="mailto:johanna.pitters@cern.ch" TargetMode="External"/><Relationship Id="rId7" Type="http://schemas.openxmlformats.org/officeDocument/2006/relationships/hyperlink" Target="mailto:Fredrik.Wenander@cern.ch" TargetMode="External"/><Relationship Id="rId8" Type="http://schemas.openxmlformats.org/officeDocument/2006/relationships/image" Target="../media/image3.jpeg"/><Relationship Id="rId9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hyperlink" Target="mailto:miakaj@gmail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scool.web.cern.ch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818280" y="1989000"/>
            <a:ext cx="7772040" cy="20433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Work Package 2: 
</a:t>
            </a:r>
            <a:r>
              <a:rPr lang="it-IT" sz="4400" b="1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11</a:t>
            </a:r>
            <a:r>
              <a:rPr lang="it-IT" sz="4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Carbon PET-aided hadron therapy
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9" name="Immagine 3"/>
          <p:cNvPicPr/>
          <p:nvPr/>
        </p:nvPicPr>
        <p:blipFill>
          <a:blip r:embed="rId2"/>
          <a:srcRect l="16555" t="41690" r="34601" b="32086"/>
          <a:stretch/>
        </p:blipFill>
        <p:spPr>
          <a:xfrm>
            <a:off x="827640" y="4293000"/>
            <a:ext cx="2547360" cy="968040"/>
          </a:xfrm>
          <a:prstGeom prst="rect">
            <a:avLst/>
          </a:prstGeom>
          <a:ln>
            <a:noFill/>
          </a:ln>
        </p:spPr>
      </p:pic>
      <p:sp>
        <p:nvSpPr>
          <p:cNvPr id="80" name="CustomShape 2"/>
          <p:cNvSpPr/>
          <p:nvPr/>
        </p:nvSpPr>
        <p:spPr>
          <a:xfrm>
            <a:off x="4500000" y="4161960"/>
            <a:ext cx="43200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Marie Skłodowska Curie Actions
</a:t>
            </a: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ITN Mid-Term Report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Grant Agreement no: 642889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1" name="Immagine 5"/>
          <p:cNvPicPr/>
          <p:nvPr/>
        </p:nvPicPr>
        <p:blipFill>
          <a:blip r:embed="rId3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82" name="Immagine 8"/>
          <p:cNvPicPr/>
          <p:nvPr/>
        </p:nvPicPr>
        <p:blipFill>
          <a:blip r:embed="rId4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Deliverables
Work Package 2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D2.1: </a:t>
            </a:r>
            <a:r>
              <a:rPr lang="it-IT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Collection of mass separated 11CO/CO2/CH4 at high efficiency –</a:t>
            </a:r>
            <a:r>
              <a:rPr lang="it-IT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month 30, ESR-11.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7" name="Immagine 3"/>
          <p:cNvPicPr/>
          <p:nvPr/>
        </p:nvPicPr>
        <p:blipFill>
          <a:blip r:embed="rId2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118" name="Immagine 4"/>
          <p:cNvPicPr/>
          <p:nvPr/>
        </p:nvPicPr>
        <p:blipFill>
          <a:blip r:embed="rId3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Deliverables
Work Package 2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D2.2: </a:t>
            </a:r>
            <a:r>
              <a:rPr lang="it-IT" sz="28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Fast injection valve to compare C-- &gt;C6+ and C-- &gt;C1+ -- &gt;C6+ </a:t>
            </a:r>
            <a:r>
              <a:rPr lang="it-IT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 month 40, ESR-3. 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21" name="Immagine 3"/>
          <p:cNvPicPr/>
          <p:nvPr/>
        </p:nvPicPr>
        <p:blipFill>
          <a:blip r:embed="rId2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122" name="Immagine 4"/>
          <p:cNvPicPr/>
          <p:nvPr/>
        </p:nvPicPr>
        <p:blipFill>
          <a:blip r:embed="rId3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WP2 ESRs and corresponding Supervisors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84" name="Table 2"/>
          <p:cNvGraphicFramePr/>
          <p:nvPr/>
        </p:nvGraphicFramePr>
        <p:xfrm>
          <a:off x="323640" y="1913760"/>
          <a:ext cx="8424720" cy="2566800"/>
        </p:xfrm>
        <a:graphic>
          <a:graphicData uri="http://schemas.openxmlformats.org/drawingml/2006/table">
            <a:tbl>
              <a:tblPr/>
              <a:tblGrid>
                <a:gridCol w="620280"/>
                <a:gridCol w="991440"/>
                <a:gridCol w="2180160"/>
                <a:gridCol w="951840"/>
                <a:gridCol w="1168560"/>
                <a:gridCol w="2512440"/>
              </a:tblGrid>
              <a:tr h="403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ESR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Name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Email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Affiliation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Supervisor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Email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721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ESR9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KyungDon Choi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u="sng" strike="noStrike" spc="-1">
                          <a:solidFill>
                            <a:srgbClr val="0000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hlinkClick r:id="rId2"/>
                        </a:rPr>
                        <a:t>miakaj@gmail.com</a:t>
                      </a: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CNAO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Andrea Mairani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u="sng" strike="noStrike" spc="-1">
                          <a:solidFill>
                            <a:srgbClr val="0000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hlinkClick r:id="rId3"/>
                        </a:rPr>
                        <a:t>andrea.mairani@cnao.it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721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ESR11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Simon Stegemann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u="sng" strike="noStrike" spc="-1">
                          <a:solidFill>
                            <a:srgbClr val="0000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hlinkClick r:id="rId4"/>
                        </a:rPr>
                        <a:t>sstegema@ikp.uni-koeln.de</a:t>
                      </a: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KULeuven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Thomas Cocolios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u="sng" strike="noStrike" spc="-1">
                          <a:solidFill>
                            <a:srgbClr val="0000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hlinkClick r:id="rId5"/>
                        </a:rPr>
                        <a:t>thomas.elias.cocolios@cern.ch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721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1" strike="noStrike" spc="-1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ESR3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Johanna Pitters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u="sng" strike="noStrike" spc="-1">
                          <a:solidFill>
                            <a:srgbClr val="0000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hlinkClick r:id="rId6"/>
                        </a:rPr>
                        <a:t>johanna.pitters@cern.ch</a:t>
                      </a: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 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CERN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Fredrik Wenander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050" b="0" u="sng" strike="noStrike" spc="-1">
                          <a:solidFill>
                            <a:srgbClr val="0000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hlinkClick r:id="rId7"/>
                        </a:rPr>
                        <a:t>Fredrik.Wenander@cern.ch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  <p:pic>
        <p:nvPicPr>
          <p:cNvPr id="85" name="Immagine 7"/>
          <p:cNvPicPr/>
          <p:nvPr/>
        </p:nvPicPr>
        <p:blipFill>
          <a:blip r:embed="rId8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86" name="Immagine 8"/>
          <p:cNvPicPr/>
          <p:nvPr/>
        </p:nvPicPr>
        <p:blipFill>
          <a:blip r:embed="rId9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ESR3
Johanna Pitters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457200" y="1600200"/>
            <a:ext cx="8578800" cy="49392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Secondment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MedAustron, 3-21/07/2017 (Topic: Commissioning of Carbon Ion Source)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Training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MEDICIS-Promed Specialised Training on Radioisotope Production, Leuven, 4-8/09/2017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Conference contribution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ICIS (Geneva, 15-20/10/2017): poster contribution (Awarded with </a:t>
            </a:r>
            <a:r>
              <a:rPr lang="it-IT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Young Scientist Award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‘</a:t>
            </a:r>
            <a:r>
              <a:rPr lang="it-IT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Best Poster Presentation’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Publication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ICIS Proceedings, submitted (Title: </a:t>
            </a:r>
            <a:r>
              <a:rPr lang="it-IT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Charge Breeding of CO+ Beams at REX-ISOLDE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); </a:t>
            </a:r>
            <a:r>
              <a:rPr lang="it-IT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Transverse emittance measurements of ion beams from an electron beam ion source 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submitted to NIM A.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9" name="Immagine 3"/>
          <p:cNvPicPr/>
          <p:nvPr/>
        </p:nvPicPr>
        <p:blipFill>
          <a:blip r:embed="rId2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90" name="Immagine 4"/>
          <p:cNvPicPr/>
          <p:nvPr/>
        </p:nvPicPr>
        <p:blipFill>
          <a:blip r:embed="rId3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ESR3
Johanna Pitters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457200" y="1600200"/>
            <a:ext cx="857880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Outreach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since 11/2017 actively participating as a tutor for high-school students in S’Cool Lab (</a:t>
            </a:r>
            <a:r>
              <a:rPr lang="it-IT" sz="2400" b="0" u="sng" strike="noStrike" spc="-1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hlinkClick r:id="rId2"/>
              </a:rPr>
              <a:t>http://scool.web.cern.ch/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3" name="Immagine 3"/>
          <p:cNvPicPr/>
          <p:nvPr/>
        </p:nvPicPr>
        <p:blipFill>
          <a:blip r:embed="rId3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94" name="Immagine 4"/>
          <p:cNvPicPr/>
          <p:nvPr/>
        </p:nvPicPr>
        <p:blipFill>
          <a:blip r:embed="rId4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ESR9
KyungDon Choi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6" name="TextShape 2"/>
          <p:cNvSpPr txBox="1"/>
          <p:nvPr/>
        </p:nvSpPr>
        <p:spPr>
          <a:xfrm>
            <a:off x="457200" y="1600200"/>
            <a:ext cx="857880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MEDICIS-Promed contract was finished on 11</a:t>
            </a:r>
            <a:r>
              <a:rPr lang="it-IT" sz="24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Nov 2018 and CNAO provide new contract.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Secondment: 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HUG (University Hospital of Geneva (HUG); 19</a:t>
            </a:r>
            <a:r>
              <a:rPr lang="it-IT" sz="2000" b="0" strike="noStrike" spc="-1" baseline="3000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</a:t>
            </a: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July-20th August 2017 (Topic: Small animal PET imaging), </a:t>
            </a:r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it-IT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CERN; FLUKA simulation for 11C SOBP, 26th March – 20th April 2018</a:t>
            </a:r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Conference contribution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 PTCOG56: poster, PTCOG57: presentation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Publication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FRoG—A New Calculation Engine for Clinical Investigations with Proton and Carbon Ion Beams at CNAO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97" name="Immagine 3"/>
          <p:cNvPicPr/>
          <p:nvPr/>
        </p:nvPicPr>
        <p:blipFill>
          <a:blip r:embed="rId2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98" name="Immagine 4"/>
          <p:cNvPicPr/>
          <p:nvPr/>
        </p:nvPicPr>
        <p:blipFill>
          <a:blip r:embed="rId3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ESR9
KyungDon Choi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457200" y="1600200"/>
            <a:ext cx="857880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Outreach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  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it-IT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Interview with Science policy reading guys in South Korea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it-IT" sz="24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newspaper publish in South Korea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Lectures: 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it-IT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2018: LUNIT Inc., Asan Seoul Hospital, Pohang accelerator laboratory (PAL), Chungnam university hospital, Korea Advanced Institute of Science and Technology (KAIST), Gangleung-Wonju university, Korea university.</a:t>
            </a:r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3040" lvl="1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lang="it-IT" sz="2000" b="0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2017: Korea Institute of Science and Technology Information (KISTI), PAL, University of Seoul</a:t>
            </a:r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1" name="Immagine 3"/>
          <p:cNvPicPr/>
          <p:nvPr/>
        </p:nvPicPr>
        <p:blipFill>
          <a:blip r:embed="rId2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102" name="Immagine 4"/>
          <p:cNvPicPr/>
          <p:nvPr/>
        </p:nvPicPr>
        <p:blipFill>
          <a:blip r:embed="rId3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1600200"/>
            <a:ext cx="857880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MEDICIS-Promed contract is valid, when it is over KU Leuven will provide a new contract to finish the project.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MS6, Optimal ion source/gas for mass separation of CO/CO2/CH4 beams. was achieved and deliverable is done about 75%.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The release efficiency of C-11 from designed target material is measured: the most important parameter for project.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CERN ISOLDE and CERN MEDICIS are shut down currently.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4" name="Immagine 3"/>
          <p:cNvPicPr/>
          <p:nvPr/>
        </p:nvPicPr>
        <p:blipFill>
          <a:blip r:embed="rId2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105" name="Immagine 4"/>
          <p:cNvPicPr/>
          <p:nvPr/>
        </p:nvPicPr>
        <p:blipFill>
          <a:blip r:embed="rId3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  <p:sp>
        <p:nvSpPr>
          <p:cNvPr id="106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ESR11
Simon Stegemann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57200" y="1600200"/>
            <a:ext cx="857880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Conferences</a:t>
            </a: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: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EURISOL DF 2016, Leuven, Belgium (18-21/10/16) (Talk)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 th Conference of Application of Accelerator in Research an Industry, For Worth, Texas (30/10/16-4/11/16) (Talk &amp; Poster)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BMIC meeting: Imaging in Drug Discovery &amp; Development, Beerse, Belgium (29/11/16) (Poster)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Academia-Industry Matching Event on Superconductivity for Accelerators for Medical Applications, CIEMAT-Madrid, Spain (24-25/11/16) (Invited talk)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 th Symposium on Medical Radioisotopes | Challenges in production, transport and applications, Mechelen, Belgium (11/05/17) (Poster)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BMIC congress: 3rd Belgian Molecular Imaging Congress, Brussels, Belgium (16/05/17) (Poster)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13 th International Topical Meeting on the Nuclear Applications of Accelerators, Quebec city, Canada (31/07/17-04/08/17) (Poster &amp; Award for best poster)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17 th International Conference on Ion Sources, Geneva, Switzerland (15-20/10/17) (Poster)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Future: International Conference on Electromagnetic Isotope Separators and Related Topics (EMIS), CERN, Geneva (16-21/09/2018) 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8" name="Immagine 3"/>
          <p:cNvPicPr/>
          <p:nvPr/>
        </p:nvPicPr>
        <p:blipFill>
          <a:blip r:embed="rId2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109" name="Immagine 4"/>
          <p:cNvPicPr/>
          <p:nvPr/>
        </p:nvPicPr>
        <p:blipFill>
          <a:blip r:embed="rId3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  <p:sp>
        <p:nvSpPr>
          <p:cNvPr id="110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ESR11
Simon Stegemann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1600200"/>
            <a:ext cx="8578800" cy="45255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Outreach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Wetenschapsweek, KU Leuven, IKS (24-28/10/16)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Falling Walls Lab (12/03/17)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it-IT" sz="24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Publication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it-IT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On-going </a:t>
            </a: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12" name="Immagine 3"/>
          <p:cNvPicPr/>
          <p:nvPr/>
        </p:nvPicPr>
        <p:blipFill>
          <a:blip r:embed="rId2"/>
          <a:srcRect l="16557" t="41690" r="34603" b="32087"/>
          <a:stretch/>
        </p:blipFill>
        <p:spPr>
          <a:xfrm>
            <a:off x="7499160" y="6223680"/>
            <a:ext cx="1653840" cy="631440"/>
          </a:xfrm>
          <a:prstGeom prst="rect">
            <a:avLst/>
          </a:prstGeom>
          <a:ln>
            <a:noFill/>
          </a:ln>
        </p:spPr>
      </p:pic>
      <p:pic>
        <p:nvPicPr>
          <p:cNvPr id="113" name="Immagine 4"/>
          <p:cNvPicPr/>
          <p:nvPr/>
        </p:nvPicPr>
        <p:blipFill>
          <a:blip r:embed="rId3"/>
          <a:stretch/>
        </p:blipFill>
        <p:spPr>
          <a:xfrm>
            <a:off x="35640" y="6461280"/>
            <a:ext cx="2954880" cy="351720"/>
          </a:xfrm>
          <a:prstGeom prst="rect">
            <a:avLst/>
          </a:prstGeom>
          <a:ln>
            <a:noFill/>
          </a:ln>
        </p:spPr>
      </p:pic>
      <p:sp>
        <p:nvSpPr>
          <p:cNvPr id="114" name="TextShape 2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it-IT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ESR11
Simon Stegemann</a:t>
            </a:r>
            <a:endParaRPr lang="it-IT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530</Words>
  <Application>Microsoft Macintosh PowerPoint</Application>
  <PresentationFormat>Présentation à l'écran (4:3)</PresentationFormat>
  <Paragraphs>80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Arial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Package 2:  11Carbon PET-aided hadron therapy</dc:title>
  <dc:subject/>
  <dc:creator>Necchi Monica</dc:creator>
  <dc:description/>
  <cp:lastModifiedBy>Utilisateur de Microsoft Office</cp:lastModifiedBy>
  <cp:revision>39</cp:revision>
  <dcterms:created xsi:type="dcterms:W3CDTF">2016-12-05T07:47:10Z</dcterms:created>
  <dcterms:modified xsi:type="dcterms:W3CDTF">2019-01-17T15:13:12Z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화면 슬라이드 쇼(4:3)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