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61" r:id="rId2"/>
    <p:sldId id="286" r:id="rId3"/>
    <p:sldId id="289" r:id="rId4"/>
    <p:sldId id="312" r:id="rId5"/>
    <p:sldId id="307" r:id="rId6"/>
    <p:sldId id="292" r:id="rId7"/>
    <p:sldId id="291" r:id="rId8"/>
    <p:sldId id="296" r:id="rId9"/>
    <p:sldId id="311" r:id="rId10"/>
    <p:sldId id="306" r:id="rId11"/>
    <p:sldId id="298" r:id="rId12"/>
    <p:sldId id="299" r:id="rId13"/>
    <p:sldId id="301" r:id="rId14"/>
    <p:sldId id="300" r:id="rId1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00"/>
    <a:srgbClr val="104282"/>
    <a:srgbClr val="FF2F92"/>
    <a:srgbClr val="CC0099"/>
    <a:srgbClr val="FFFF99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98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5/12/2019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A3FB4A-E919-4AE4-8CC6-88FBE5744C90}" type="datetimeFigureOut">
              <a:rPr lang="en-GB" smtClean="0"/>
              <a:t>12/05/2019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0EA07-0672-4C13-8172-D1F1695F8F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8646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0EA07-0672-4C13-8172-D1F1695F8F1D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7092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EBE1B-2772-4A40-9994-0E28BC35138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699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EBE1B-2772-4A40-9994-0E28BC35138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72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EBE1B-2772-4A40-9994-0E28BC35138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258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EBE1B-2772-4A40-9994-0E28BC35138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82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EBE1B-2772-4A40-9994-0E28BC35138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2144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EBE1B-2772-4A40-9994-0E28BC35138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1541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EBE1B-2772-4A40-9994-0E28BC35138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076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5/12/2019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4633"/>
            <a:ext cx="7864475" cy="822325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57276"/>
            <a:ext cx="8226854" cy="4935752"/>
          </a:xfrm>
        </p:spPr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  <a:lvl2pPr>
              <a:defRPr baseline="0">
                <a:solidFill>
                  <a:srgbClr val="104282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 baseline="0">
                <a:solidFill>
                  <a:srgbClr val="104282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89430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1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675" y="-4632"/>
            <a:ext cx="8223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5/12/2019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5/12/2019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cre-project.eu/" TargetMode="External"/><Relationship Id="rId2" Type="http://schemas.openxmlformats.org/officeDocument/2006/relationships/hyperlink" Target="http://www.helix-nebula.eu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Minutes180412#SAM_recalculation_policy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inuxsoft.cern.ch/wlc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38796/" TargetMode="External"/><Relationship Id="rId2" Type="http://schemas.openxmlformats.org/officeDocument/2006/relationships/hyperlink" Target="https://indico.cern.ch/event/739877/#8-ipv6-deployment-report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alimonitor.cern.ch/siteinfo/issues.jsp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alimonitor.cern.ch/xml.js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75181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55366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egi.eu/indico/event/4431/session/15/?slotId=0#20190507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epository.egi.eu/community/software/third.party.distribution/1.0/releases/sl/6/x86_64/RPMS/" TargetMode="External"/><Relationship Id="rId5" Type="http://schemas.openxmlformats.org/officeDocument/2006/relationships/hyperlink" Target="https://indico.cern.ch/event/739878/#4-report-on-cream-migration-wo" TargetMode="External"/><Relationship Id="rId4" Type="http://schemas.openxmlformats.org/officeDocument/2006/relationships/hyperlink" Target="https://indico.egi.eu/indico/event/4431/session/16/?slotId=0#20190507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ylabs.io/docs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4684"/>
            <a:ext cx="8229600" cy="3956857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WLCG operations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800" dirty="0">
                <a:solidFill>
                  <a:srgbClr val="000000"/>
                </a:solidFill>
              </a:rPr>
              <a:t>ALICE T1-T2 Workshop</a:t>
            </a:r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dirty="0">
                <a:solidFill>
                  <a:srgbClr val="000000"/>
                </a:solidFill>
              </a:rPr>
              <a:t>UPB, Bucharest</a:t>
            </a:r>
            <a:br>
              <a:rPr lang="en-US" sz="2800" dirty="0">
                <a:solidFill>
                  <a:srgbClr val="000000"/>
                </a:solidFill>
              </a:rPr>
            </a:br>
            <a:r>
              <a:rPr lang="en-US" sz="2800" dirty="0">
                <a:solidFill>
                  <a:srgbClr val="000000"/>
                </a:solidFill>
              </a:rPr>
              <a:t>May 14-16, 2019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000" dirty="0"/>
              <a:t>Maarten Litmaath</a:t>
            </a:r>
            <a:br>
              <a:rPr lang="en-US" sz="2000" dirty="0"/>
            </a:br>
            <a:r>
              <a:rPr lang="en-US" sz="2000" dirty="0"/>
              <a:t>CERN-IT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1600" dirty="0" smtClean="0">
                <a:solidFill>
                  <a:srgbClr val="000000"/>
                </a:solidFill>
              </a:rPr>
              <a:t>v1.0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86529-663B-8142-8F0F-34E12D4FF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 cloud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E93CA-A6A7-8146-B894-8673408901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hlinkClick r:id="rId2"/>
              </a:rPr>
              <a:t>Helix Nebula Science Cloud</a:t>
            </a:r>
            <a:r>
              <a:rPr lang="en-US" dirty="0"/>
              <a:t> project has finished</a:t>
            </a:r>
          </a:p>
          <a:p>
            <a:pPr lvl="1"/>
            <a:r>
              <a:rPr lang="en-US" dirty="0"/>
              <a:t>Up to ~20k cores were available to the 4 LHC experiments </a:t>
            </a:r>
            <a:r>
              <a:rPr lang="en-US" i="1" dirty="0"/>
              <a:t>plus</a:t>
            </a:r>
            <a:r>
              <a:rPr lang="en-US" dirty="0"/>
              <a:t> other participating projects until Dec</a:t>
            </a:r>
          </a:p>
          <a:p>
            <a:pPr lvl="1"/>
            <a:r>
              <a:rPr lang="en-US" dirty="0"/>
              <a:t>Virtual sites </a:t>
            </a:r>
            <a:r>
              <a:rPr lang="en-US" i="1" dirty="0"/>
              <a:t>Capella</a:t>
            </a:r>
            <a:r>
              <a:rPr lang="en-US" dirty="0"/>
              <a:t> and </a:t>
            </a:r>
            <a:r>
              <a:rPr lang="en-US" i="1" dirty="0"/>
              <a:t>Regulus </a:t>
            </a:r>
            <a:r>
              <a:rPr lang="en-US" dirty="0"/>
              <a:t>were</a:t>
            </a:r>
            <a:r>
              <a:rPr lang="en-US" i="1" dirty="0"/>
              <a:t> </a:t>
            </a:r>
            <a:r>
              <a:rPr lang="en-US" dirty="0"/>
              <a:t>used by ALICE to target the 2 consortia providing resources</a:t>
            </a:r>
          </a:p>
          <a:p>
            <a:pPr lvl="2"/>
            <a:r>
              <a:rPr lang="en-US" dirty="0"/>
              <a:t>400k MC jobs delivered</a:t>
            </a:r>
          </a:p>
          <a:p>
            <a:pPr lvl="1"/>
            <a:r>
              <a:rPr lang="en-US" dirty="0"/>
              <a:t>ALICE use cases served for WLCG/HEP </a:t>
            </a:r>
            <a:r>
              <a:rPr lang="en-US" i="1" dirty="0">
                <a:solidFill>
                  <a:srgbClr val="000000"/>
                </a:solidFill>
              </a:rPr>
              <a:t>TCO</a:t>
            </a:r>
            <a:r>
              <a:rPr lang="en-US" dirty="0"/>
              <a:t> studies</a:t>
            </a:r>
          </a:p>
          <a:p>
            <a:endParaRPr lang="en-US" dirty="0"/>
          </a:p>
          <a:p>
            <a:r>
              <a:rPr lang="en-US" dirty="0"/>
              <a:t>Non-trivial to configure/debug such resources</a:t>
            </a:r>
          </a:p>
          <a:p>
            <a:pPr lvl="1"/>
            <a:r>
              <a:rPr lang="en-US" dirty="0"/>
              <a:t>Network and other issues</a:t>
            </a:r>
          </a:p>
          <a:p>
            <a:pPr lvl="1"/>
            <a:r>
              <a:rPr lang="en-US" dirty="0"/>
              <a:t>Default easy use case: MC production</a:t>
            </a:r>
          </a:p>
          <a:p>
            <a:endParaRPr lang="en-US" dirty="0"/>
          </a:p>
          <a:p>
            <a:r>
              <a:rPr lang="en-US" dirty="0"/>
              <a:t>As of Jan this year the next phase has started: Open Clouds for Research Environments (</a:t>
            </a:r>
            <a:r>
              <a:rPr lang="en-US" dirty="0">
                <a:hlinkClick r:id="rId3"/>
              </a:rPr>
              <a:t>OCRE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C6D54-3905-FB4C-925E-4F3989880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514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3925"/>
            <a:ext cx="8153400" cy="506910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Reminder: SE test failures reduce the A / R!</a:t>
            </a:r>
          </a:p>
          <a:p>
            <a:pPr marL="36576" indent="0">
              <a:buNone/>
            </a:pPr>
            <a:endParaRPr lang="en-US" dirty="0"/>
          </a:p>
          <a:p>
            <a:r>
              <a:rPr lang="en-US" dirty="0"/>
              <a:t>Corrections are applied as needed</a:t>
            </a:r>
          </a:p>
          <a:p>
            <a:pPr lvl="1"/>
            <a:r>
              <a:rPr lang="en-US" dirty="0"/>
              <a:t>A </a:t>
            </a:r>
            <a:r>
              <a:rPr lang="en-US" dirty="0">
                <a:hlinkClick r:id="rId3"/>
              </a:rPr>
              <a:t>policy</a:t>
            </a:r>
            <a:r>
              <a:rPr lang="en-US" dirty="0"/>
              <a:t> defines thresholds to reduce the number of recalculations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677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Xrootd reminder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7276"/>
            <a:ext cx="8175851" cy="4935752"/>
          </a:xfrm>
        </p:spPr>
        <p:txBody>
          <a:bodyPr>
            <a:normAutofit fontScale="92500" lnSpcReduction="20000"/>
          </a:bodyPr>
          <a:lstStyle/>
          <a:p>
            <a:r>
              <a:rPr lang="en-US" sz="3400" dirty="0"/>
              <a:t>Sites should continue upgrades to </a:t>
            </a:r>
            <a:r>
              <a:rPr lang="en-US" sz="3400" dirty="0">
                <a:solidFill>
                  <a:srgbClr val="009900"/>
                </a:solidFill>
              </a:rPr>
              <a:t>Xrootd &gt;= 4.1</a:t>
            </a:r>
          </a:p>
          <a:p>
            <a:pPr lvl="1"/>
            <a:r>
              <a:rPr lang="en-US" dirty="0"/>
              <a:t>Almost all sites have done that already, thanks!</a:t>
            </a:r>
          </a:p>
          <a:p>
            <a:pPr lvl="1"/>
            <a:r>
              <a:rPr lang="en-US" dirty="0"/>
              <a:t>Required for </a:t>
            </a:r>
            <a:r>
              <a:rPr lang="en-US" dirty="0">
                <a:solidFill>
                  <a:srgbClr val="009900"/>
                </a:solidFill>
              </a:rPr>
              <a:t>IPv6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/>
              <a:t>support</a:t>
            </a:r>
          </a:p>
          <a:p>
            <a:pPr lvl="1"/>
            <a:r>
              <a:rPr lang="en-US" dirty="0"/>
              <a:t>EOS </a:t>
            </a:r>
            <a:r>
              <a:rPr lang="en-US" dirty="0">
                <a:sym typeface="Wingdings" pitchFamily="2" charset="2"/>
              </a:rPr>
              <a:t> upgrade to v4 a.k.a. </a:t>
            </a:r>
            <a:r>
              <a:rPr lang="en-US" i="1" dirty="0">
                <a:sym typeface="Wingdings" pitchFamily="2" charset="2"/>
              </a:rPr>
              <a:t>Citrine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US" sz="3400" dirty="0">
                <a:sym typeface="Wingdings" panose="05000000000000000000" pitchFamily="2" charset="2"/>
              </a:rPr>
              <a:t>Communication via LCG Task Force list as usual for expert advice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sz="3400" dirty="0">
                <a:sym typeface="Wingdings" panose="05000000000000000000" pitchFamily="2" charset="2"/>
              </a:rPr>
              <a:t>ALICE add-ons are available through </a:t>
            </a:r>
            <a:r>
              <a:rPr lang="en-US" sz="3400" dirty="0">
                <a:solidFill>
                  <a:srgbClr val="009900"/>
                </a:solidFill>
                <a:sym typeface="Wingdings" panose="05000000000000000000" pitchFamily="2" charset="2"/>
              </a:rPr>
              <a:t>rpms</a:t>
            </a:r>
            <a:endParaRPr lang="en-US" sz="3400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  <a:hlinkClick r:id="rId3"/>
              </a:rPr>
              <a:t>http://linuxsoft.cern.ch/wlcg/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olidFill>
                  <a:srgbClr val="009900"/>
                </a:solidFill>
                <a:sym typeface="Wingdings" panose="05000000000000000000" pitchFamily="2" charset="2"/>
              </a:rPr>
              <a:t>Thanks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to Adrian Sevcenco!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462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WLCG </a:t>
            </a:r>
            <a:r>
              <a:rPr lang="en-US" dirty="0">
                <a:solidFill>
                  <a:srgbClr val="009900"/>
                </a:solidFill>
              </a:rPr>
              <a:t>IPv6</a:t>
            </a:r>
            <a:r>
              <a:rPr lang="en-US" dirty="0"/>
              <a:t> deployment</a:t>
            </a:r>
          </a:p>
          <a:p>
            <a:pPr lvl="1"/>
            <a:r>
              <a:rPr lang="en-US" dirty="0"/>
              <a:t>Status recently presented in Apr </a:t>
            </a:r>
            <a:r>
              <a:rPr lang="en-US" dirty="0">
                <a:hlinkClick r:id="rId2"/>
              </a:rPr>
              <a:t>GDB</a:t>
            </a:r>
            <a:endParaRPr lang="en-US" dirty="0"/>
          </a:p>
          <a:p>
            <a:pPr lvl="1"/>
            <a:r>
              <a:rPr lang="en-US" dirty="0"/>
              <a:t>ALICE storage majority available through IPv6</a:t>
            </a:r>
          </a:p>
          <a:p>
            <a:pPr lvl="2"/>
            <a:r>
              <a:rPr lang="en-US" dirty="0"/>
              <a:t>73% at CERN + T1 sites</a:t>
            </a:r>
          </a:p>
          <a:p>
            <a:pPr lvl="2"/>
            <a:r>
              <a:rPr lang="en-US" dirty="0"/>
              <a:t>46% at T2 sites</a:t>
            </a:r>
          </a:p>
          <a:p>
            <a:pPr lvl="1"/>
            <a:r>
              <a:rPr lang="en-US" dirty="0"/>
              <a:t>ALICE needs ~</a:t>
            </a:r>
            <a:r>
              <a:rPr lang="en-US" i="1" dirty="0"/>
              <a:t>all</a:t>
            </a:r>
            <a:r>
              <a:rPr lang="en-US" dirty="0"/>
              <a:t> storage to be dual-stack before </a:t>
            </a:r>
            <a:r>
              <a:rPr lang="en-US" i="1" dirty="0"/>
              <a:t>IPv6-only</a:t>
            </a:r>
            <a:r>
              <a:rPr lang="en-US" dirty="0"/>
              <a:t> computing can be used</a:t>
            </a:r>
          </a:p>
          <a:p>
            <a:pPr lvl="1"/>
            <a:endParaRPr lang="en-US" dirty="0"/>
          </a:p>
          <a:p>
            <a:r>
              <a:rPr lang="en-US" dirty="0">
                <a:hlinkClick r:id="rId3"/>
              </a:rPr>
              <a:t>4</a:t>
            </a:r>
            <a:r>
              <a:rPr lang="en-US" baseline="30000" dirty="0">
                <a:hlinkClick r:id="rId3"/>
              </a:rPr>
              <a:t>th</a:t>
            </a:r>
            <a:r>
              <a:rPr lang="en-US" dirty="0">
                <a:hlinkClick r:id="rId3"/>
              </a:rPr>
              <a:t> Asia Tier Center Forum</a:t>
            </a:r>
            <a:r>
              <a:rPr lang="en-US" dirty="0"/>
              <a:t>, held Nov 20</a:t>
            </a:r>
            <a:r>
              <a:rPr lang="mr-IN" dirty="0"/>
              <a:t>–</a:t>
            </a:r>
            <a:r>
              <a:rPr lang="en-US" dirty="0"/>
              <a:t>21</a:t>
            </a:r>
          </a:p>
          <a:p>
            <a:pPr lvl="1"/>
            <a:r>
              <a:rPr lang="en-US" dirty="0"/>
              <a:t>Hosted by </a:t>
            </a:r>
            <a:r>
              <a:rPr lang="en-US" dirty="0">
                <a:solidFill>
                  <a:srgbClr val="009900"/>
                </a:solidFill>
              </a:rPr>
              <a:t>SUT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thanks!</a:t>
            </a:r>
          </a:p>
          <a:p>
            <a:pPr lvl="1"/>
            <a:r>
              <a:rPr lang="en-US" dirty="0"/>
              <a:t>Fostering network evolution in Asia </a:t>
            </a:r>
            <a:r>
              <a:rPr lang="mr-IN" dirty="0"/>
              <a:t>–</a:t>
            </a:r>
            <a:r>
              <a:rPr lang="en-US" dirty="0"/>
              <a:t> well done!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057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5850"/>
            <a:ext cx="8226854" cy="490717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Possible </a:t>
            </a:r>
            <a:r>
              <a:rPr lang="en-US" dirty="0">
                <a:solidFill>
                  <a:srgbClr val="FF0000"/>
                </a:solidFill>
              </a:rPr>
              <a:t>issues </a:t>
            </a:r>
            <a:r>
              <a:rPr lang="en-US" dirty="0"/>
              <a:t>on VOBOX, CE, WN 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CVMFS problem, CE not ready for jobs, </a:t>
            </a:r>
            <a:br>
              <a:rPr lang="en-US" dirty="0"/>
            </a:br>
            <a:r>
              <a:rPr lang="en-US" dirty="0"/>
              <a:t>myproxy running low, …</a:t>
            </a:r>
          </a:p>
          <a:p>
            <a:pPr lvl="1"/>
            <a:r>
              <a:rPr lang="en-US" dirty="0"/>
              <a:t>Absence of “system” library</a:t>
            </a:r>
          </a:p>
          <a:p>
            <a:pPr lvl="2"/>
            <a:r>
              <a:rPr lang="en-US" dirty="0"/>
              <a:t>HEP_OSlibs rpm helps avoid that</a:t>
            </a:r>
          </a:p>
          <a:p>
            <a:endParaRPr lang="en-US" dirty="0"/>
          </a:p>
          <a:p>
            <a:r>
              <a:rPr lang="en-US" dirty="0"/>
              <a:t>Jobs may fail due to SE </a:t>
            </a:r>
            <a:r>
              <a:rPr lang="en-US" dirty="0">
                <a:solidFill>
                  <a:srgbClr val="FF0000"/>
                </a:solidFill>
              </a:rPr>
              <a:t>problems</a:t>
            </a:r>
          </a:p>
          <a:p>
            <a:endParaRPr lang="en-US" dirty="0"/>
          </a:p>
          <a:p>
            <a:r>
              <a:rPr lang="en-US" dirty="0">
                <a:solidFill>
                  <a:srgbClr val="009900"/>
                </a:solidFill>
              </a:rPr>
              <a:t>Admins please check site issues page</a:t>
            </a:r>
          </a:p>
          <a:p>
            <a:pPr lvl="1"/>
            <a:r>
              <a:rPr lang="en-US" dirty="0">
                <a:hlinkClick r:id="rId3"/>
              </a:rPr>
              <a:t>http://alimonitor.cern.ch/siteinfo/issues.jsp</a:t>
            </a:r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009900"/>
                </a:solidFill>
              </a:rPr>
              <a:t>Subscribe to relevant notifications</a:t>
            </a:r>
          </a:p>
          <a:p>
            <a:pPr lvl="1"/>
            <a:r>
              <a:rPr lang="en-US" dirty="0">
                <a:hlinkClick r:id="rId4"/>
              </a:rPr>
              <a:t>http://alimonitor.cern.ch/xml.jsp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sites – thanks!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660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service main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7276"/>
            <a:ext cx="8472196" cy="507682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August</a:t>
            </a:r>
          </a:p>
          <a:p>
            <a:pPr lvl="1"/>
            <a:r>
              <a:rPr lang="en-US" dirty="0"/>
              <a:t>Task queue DB HW issue on a Sat afternoon</a:t>
            </a:r>
          </a:p>
          <a:p>
            <a:pPr lvl="2"/>
            <a:r>
              <a:rPr lang="en-US" dirty="0"/>
              <a:t>Fixed late evening thanks to heroic efforts by Miguel and Costin</a:t>
            </a:r>
          </a:p>
          <a:p>
            <a:pPr lvl="1"/>
            <a:r>
              <a:rPr lang="en-US" dirty="0"/>
              <a:t>Fallout from CA reorganization in AliEn</a:t>
            </a:r>
          </a:p>
          <a:p>
            <a:pPr lvl="2"/>
            <a:r>
              <a:rPr lang="en-US" dirty="0"/>
              <a:t>Some new CAs are incompatible with the old OpenSSL in AliEn</a:t>
            </a:r>
          </a:p>
          <a:p>
            <a:pPr lvl="1"/>
            <a:r>
              <a:rPr lang="en-US" dirty="0"/>
              <a:t>Several cache crashes required manual restarts</a:t>
            </a:r>
          </a:p>
          <a:p>
            <a:pPr lvl="2"/>
            <a:r>
              <a:rPr lang="en-US" dirty="0"/>
              <a:t>Due to huge query rates from badly behaved jobs</a:t>
            </a:r>
          </a:p>
          <a:p>
            <a:endParaRPr lang="en-US" dirty="0"/>
          </a:p>
          <a:p>
            <a:r>
              <a:rPr lang="en-US" dirty="0"/>
              <a:t>October</a:t>
            </a:r>
          </a:p>
          <a:p>
            <a:pPr lvl="1"/>
            <a:r>
              <a:rPr lang="en-US" dirty="0"/>
              <a:t>Task queue host erratic I/O performance</a:t>
            </a:r>
          </a:p>
          <a:p>
            <a:pPr lvl="2"/>
            <a:r>
              <a:rPr lang="en-US" dirty="0"/>
              <a:t>Task queue had to be moved to another machine</a:t>
            </a:r>
          </a:p>
          <a:p>
            <a:endParaRPr lang="en-US" dirty="0"/>
          </a:p>
          <a:p>
            <a:r>
              <a:rPr lang="en-US" dirty="0"/>
              <a:t>November</a:t>
            </a:r>
          </a:p>
          <a:p>
            <a:pPr lvl="1"/>
            <a:r>
              <a:rPr lang="en-US" dirty="0"/>
              <a:t>Instabilities due to raw data replication traffic</a:t>
            </a:r>
          </a:p>
          <a:p>
            <a:pPr lvl="2"/>
            <a:r>
              <a:rPr lang="en-US" dirty="0"/>
              <a:t>Cured by various improvements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820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57276"/>
            <a:ext cx="8315325" cy="4935752"/>
          </a:xfrm>
        </p:spPr>
        <p:txBody>
          <a:bodyPr>
            <a:normAutofit fontScale="92500"/>
          </a:bodyPr>
          <a:lstStyle/>
          <a:p>
            <a:r>
              <a:rPr lang="en-US" dirty="0"/>
              <a:t>University of </a:t>
            </a:r>
            <a:r>
              <a:rPr lang="en-US" dirty="0">
                <a:solidFill>
                  <a:srgbClr val="009900"/>
                </a:solidFill>
              </a:rPr>
              <a:t>Derby</a:t>
            </a:r>
            <a:endParaRPr lang="en-US" dirty="0"/>
          </a:p>
          <a:p>
            <a:pPr lvl="1"/>
            <a:r>
              <a:rPr lang="en-US" dirty="0"/>
              <a:t>PoC cluster of 120 cores since June 19</a:t>
            </a:r>
          </a:p>
          <a:p>
            <a:endParaRPr lang="en-US" dirty="0"/>
          </a:p>
          <a:p>
            <a:r>
              <a:rPr lang="en-US" dirty="0"/>
              <a:t>New site </a:t>
            </a:r>
            <a:r>
              <a:rPr lang="en-US" dirty="0">
                <a:solidFill>
                  <a:srgbClr val="009900"/>
                </a:solidFill>
              </a:rPr>
              <a:t>ICM</a:t>
            </a:r>
            <a:r>
              <a:rPr lang="en-US" dirty="0"/>
              <a:t> (Warsaw) being set up</a:t>
            </a:r>
          </a:p>
          <a:p>
            <a:endParaRPr lang="en-US" dirty="0"/>
          </a:p>
          <a:p>
            <a:r>
              <a:rPr lang="en-US" dirty="0"/>
              <a:t>New or enlarged EOS instances at several sites</a:t>
            </a:r>
          </a:p>
          <a:p>
            <a:pPr lvl="1"/>
            <a:r>
              <a:rPr lang="en-US" dirty="0"/>
              <a:t>The third </a:t>
            </a:r>
            <a:r>
              <a:rPr lang="en-US" dirty="0">
                <a:hlinkClick r:id="rId2"/>
              </a:rPr>
              <a:t>EOS workshop</a:t>
            </a:r>
            <a:r>
              <a:rPr lang="en-US" dirty="0"/>
              <a:t> was held Feb 4-5</a:t>
            </a:r>
          </a:p>
          <a:p>
            <a:endParaRPr lang="en-US" dirty="0"/>
          </a:p>
          <a:p>
            <a:r>
              <a:rPr lang="en-US" dirty="0"/>
              <a:t>Growth – 2018 and 2019 pledges</a:t>
            </a:r>
          </a:p>
          <a:p>
            <a:pPr lvl="1"/>
            <a:r>
              <a:rPr lang="en-US" dirty="0"/>
              <a:t>More disk space is welcome in particular!</a:t>
            </a:r>
          </a:p>
          <a:p>
            <a:pPr lvl="8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978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1D8373-6E2A-EC4B-9834-9290A24DE6E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8150"/>
            <a:ext cx="9144000" cy="53578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545A81-3108-F744-BDCE-F14EFE756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activity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2B446-D74A-3144-A527-02B79280F5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22F9260-021F-CC45-8CE3-B45A5ABECC93}"/>
              </a:ext>
            </a:extLst>
          </p:cNvPr>
          <p:cNvSpPr/>
          <p:nvPr/>
        </p:nvSpPr>
        <p:spPr>
          <a:xfrm>
            <a:off x="5601536" y="914400"/>
            <a:ext cx="747132" cy="702527"/>
          </a:xfrm>
          <a:prstGeom prst="ellipse">
            <a:avLst/>
          </a:prstGeom>
          <a:noFill/>
          <a:ln w="25400">
            <a:solidFill>
              <a:srgbClr val="00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5B5B99-9CF8-6443-B4DA-D601DF704D67}"/>
              </a:ext>
            </a:extLst>
          </p:cNvPr>
          <p:cNvSpPr txBox="1"/>
          <p:nvPr/>
        </p:nvSpPr>
        <p:spPr>
          <a:xfrm>
            <a:off x="6240780" y="743787"/>
            <a:ext cx="1616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9900"/>
                </a:solidFill>
              </a:rPr>
              <a:t>150k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reached</a:t>
            </a:r>
          </a:p>
          <a:p>
            <a:r>
              <a:rPr lang="en-US" dirty="0">
                <a:solidFill>
                  <a:srgbClr val="000000"/>
                </a:solidFill>
              </a:rPr>
              <a:t> in EOY break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9F1A97-BDF8-4447-A0D9-8C3CE8F1AEA2}"/>
              </a:ext>
            </a:extLst>
          </p:cNvPr>
          <p:cNvSpPr txBox="1"/>
          <p:nvPr/>
        </p:nvSpPr>
        <p:spPr>
          <a:xfrm>
            <a:off x="2729817" y="6356350"/>
            <a:ext cx="365997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In time for </a:t>
            </a:r>
            <a:r>
              <a:rPr lang="en-US" dirty="0">
                <a:solidFill>
                  <a:srgbClr val="000000"/>
                </a:solidFill>
                <a:hlinkClick r:id="rId3"/>
              </a:rPr>
              <a:t>SQM 2019</a:t>
            </a:r>
            <a:r>
              <a:rPr lang="en-US" dirty="0">
                <a:solidFill>
                  <a:srgbClr val="000000"/>
                </a:solidFill>
              </a:rPr>
              <a:t>, June 10-15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74CF5DE-C6E0-A846-9D9C-BAADA8CFF0E1}"/>
              </a:ext>
            </a:extLst>
          </p:cNvPr>
          <p:cNvSpPr/>
          <p:nvPr/>
        </p:nvSpPr>
        <p:spPr>
          <a:xfrm>
            <a:off x="4334113" y="1706138"/>
            <a:ext cx="1163437" cy="1427348"/>
          </a:xfrm>
          <a:prstGeom prst="ellipse">
            <a:avLst/>
          </a:prstGeom>
          <a:noFill/>
          <a:ln w="2540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0A6EBE-35A9-FA40-8461-EDC60B48B107}"/>
              </a:ext>
            </a:extLst>
          </p:cNvPr>
          <p:cNvSpPr txBox="1"/>
          <p:nvPr/>
        </p:nvSpPr>
        <p:spPr>
          <a:xfrm>
            <a:off x="5475806" y="1999704"/>
            <a:ext cx="1819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+8k average of</a:t>
            </a:r>
          </a:p>
          <a:p>
            <a:r>
              <a:rPr lang="en-US" dirty="0">
                <a:solidFill>
                  <a:srgbClr val="000000"/>
                </a:solidFill>
              </a:rPr>
              <a:t>started + saving</a:t>
            </a:r>
          </a:p>
        </p:txBody>
      </p:sp>
    </p:spTree>
    <p:extLst>
      <p:ext uri="{BB962C8B-B14F-4D97-AF65-F5344CB8AC3E}">
        <p14:creationId xmlns:p14="http://schemas.microsoft.com/office/powerpoint/2010/main" val="3217053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7276"/>
            <a:ext cx="7962900" cy="4935752"/>
          </a:xfrm>
        </p:spPr>
        <p:txBody>
          <a:bodyPr>
            <a:normAutofit/>
          </a:bodyPr>
          <a:lstStyle/>
          <a:p>
            <a:r>
              <a:rPr lang="en-US" dirty="0"/>
              <a:t>Heavy-ion data taking</a:t>
            </a:r>
          </a:p>
          <a:p>
            <a:pPr lvl="1"/>
            <a:r>
              <a:rPr lang="en-US" dirty="0"/>
              <a:t>Sufficient disk space on </a:t>
            </a:r>
            <a:r>
              <a:rPr lang="en-US" i="1" dirty="0">
                <a:solidFill>
                  <a:srgbClr val="000000"/>
                </a:solidFill>
              </a:rPr>
              <a:t>eosalicedaq</a:t>
            </a:r>
            <a:r>
              <a:rPr lang="en-US" dirty="0"/>
              <a:t> to allow all data to be kept on disk for reconstruction</a:t>
            </a:r>
          </a:p>
          <a:p>
            <a:pPr lvl="1"/>
            <a:r>
              <a:rPr lang="en-US" dirty="0"/>
              <a:t>Export to the T1 sites and copy to CASTOR completed during the end-of-year break</a:t>
            </a:r>
          </a:p>
          <a:p>
            <a:endParaRPr lang="en-US" dirty="0"/>
          </a:p>
          <a:p>
            <a:r>
              <a:rPr lang="en-US" dirty="0"/>
              <a:t>CERN</a:t>
            </a:r>
          </a:p>
          <a:p>
            <a:pPr lvl="1"/>
            <a:r>
              <a:rPr lang="en-US" dirty="0"/>
              <a:t>EOS name space upgraded to </a:t>
            </a:r>
            <a:r>
              <a:rPr lang="en-US" i="1" dirty="0">
                <a:solidFill>
                  <a:srgbClr val="000000"/>
                </a:solidFill>
              </a:rPr>
              <a:t>QuarkDB</a:t>
            </a:r>
          </a:p>
          <a:p>
            <a:pPr lvl="2"/>
            <a:r>
              <a:rPr lang="en-US" dirty="0"/>
              <a:t>More scalable &amp; robust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481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Issues at sites or with jobs  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90729"/>
            <a:ext cx="8467725" cy="493575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IN2P3-CC: 110 TB lost due to RAID problem</a:t>
            </a:r>
          </a:p>
          <a:p>
            <a:endParaRPr lang="en-US" dirty="0"/>
          </a:p>
          <a:p>
            <a:r>
              <a:rPr lang="en-US" dirty="0"/>
              <a:t>WN had to be rebooted everywhere to fix </a:t>
            </a:r>
            <a:r>
              <a:rPr lang="en-US" i="1" dirty="0">
                <a:solidFill>
                  <a:srgbClr val="FF0000"/>
                </a:solidFill>
              </a:rPr>
              <a:t>L1 Terminal Fault</a:t>
            </a:r>
            <a:r>
              <a:rPr lang="en-US" dirty="0"/>
              <a:t> kernel vulnerabilities</a:t>
            </a:r>
          </a:p>
          <a:p>
            <a:endParaRPr lang="en-US" dirty="0"/>
          </a:p>
          <a:p>
            <a:r>
              <a:rPr lang="en-US" dirty="0"/>
              <a:t>Occasionally high error rates due to bad jobs</a:t>
            </a:r>
          </a:p>
          <a:p>
            <a:pPr lvl="1"/>
            <a:r>
              <a:rPr lang="en-US" dirty="0"/>
              <a:t>Fallout at sites will be limited when </a:t>
            </a:r>
            <a:r>
              <a:rPr lang="en-US" i="1" dirty="0">
                <a:solidFill>
                  <a:srgbClr val="000000"/>
                </a:solidFill>
              </a:rPr>
              <a:t>containers</a:t>
            </a:r>
            <a:r>
              <a:rPr lang="en-US" dirty="0"/>
              <a:t> are used</a:t>
            </a:r>
          </a:p>
          <a:p>
            <a:endParaRPr lang="en-US" dirty="0"/>
          </a:p>
          <a:p>
            <a:r>
              <a:rPr lang="en-US" dirty="0"/>
              <a:t>Clermont unusable for 1 month due to huge failure rates</a:t>
            </a:r>
          </a:p>
          <a:p>
            <a:pPr lvl="1"/>
            <a:r>
              <a:rPr lang="en-US" dirty="0"/>
              <a:t>Weird errors that finally were gone unexplained</a:t>
            </a:r>
          </a:p>
          <a:p>
            <a:endParaRPr lang="en-US" dirty="0"/>
          </a:p>
          <a:p>
            <a:r>
              <a:rPr lang="en-US" dirty="0"/>
              <a:t>Prague unusable for 2 months due to network issues</a:t>
            </a:r>
          </a:p>
          <a:p>
            <a:pPr lvl="1"/>
            <a:r>
              <a:rPr lang="en-US" dirty="0"/>
              <a:t>Recovered thanks to a big effort of the Prague team!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765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Issues at sites or with jobs  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57276"/>
            <a:ext cx="8467725" cy="4935752"/>
          </a:xfrm>
        </p:spPr>
        <p:txBody>
          <a:bodyPr>
            <a:normAutofit/>
          </a:bodyPr>
          <a:lstStyle/>
          <a:p>
            <a:r>
              <a:rPr lang="en-US" sz="2300" dirty="0"/>
              <a:t>CERN: 20k “ghost jobs” discovered on March 12 and another 10k on March 20</a:t>
            </a:r>
          </a:p>
          <a:p>
            <a:pPr lvl="1"/>
            <a:r>
              <a:rPr lang="en-US" sz="2000" dirty="0"/>
              <a:t>Not visible in MonALISA</a:t>
            </a:r>
          </a:p>
          <a:p>
            <a:pPr lvl="1"/>
            <a:r>
              <a:rPr lang="en-US" sz="2000" dirty="0"/>
              <a:t>Several example jobs found stuck in </a:t>
            </a:r>
            <a:r>
              <a:rPr lang="en-US" sz="2000" i="1" dirty="0"/>
              <a:t>gdb</a:t>
            </a:r>
          </a:p>
          <a:p>
            <a:pPr lvl="1"/>
            <a:r>
              <a:rPr lang="en-US" sz="2000" dirty="0"/>
              <a:t>During ~1.5 days the number of such jobs steadily shrunk to zero</a:t>
            </a:r>
          </a:p>
          <a:p>
            <a:pPr lvl="1"/>
            <a:r>
              <a:rPr lang="en-US" sz="2000" dirty="0"/>
              <a:t>Root cause was not found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6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Middleware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57276"/>
            <a:ext cx="8448676" cy="4935752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009900"/>
                </a:solidFill>
                <a:sym typeface="Wingdings" panose="05000000000000000000" pitchFamily="2" charset="2"/>
              </a:rPr>
              <a:t>CentOS/EL7</a:t>
            </a:r>
            <a:r>
              <a:rPr lang="en-US" dirty="0">
                <a:sym typeface="Wingdings" panose="05000000000000000000" pitchFamily="2" charset="2"/>
              </a:rPr>
              <a:t> has become the default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SL6 will be supported (critical fixes) until Dec 2020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CREAM CE</a:t>
            </a:r>
            <a:r>
              <a:rPr lang="en-US" dirty="0">
                <a:solidFill>
                  <a:srgbClr val="000000"/>
                </a:solidFill>
                <a:sym typeface="Wingdings" panose="05000000000000000000" pitchFamily="2" charset="2"/>
              </a:rPr>
              <a:t> supported until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Dec 2020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EGI Ops and WLCG Ops will provide guidelines for helping sites replace CREAM CEs with suitable choices from a set of potential alternatives</a:t>
            </a:r>
          </a:p>
          <a:p>
            <a:pPr lvl="2"/>
            <a:r>
              <a:rPr lang="en-US" sz="2600" dirty="0">
                <a:solidFill>
                  <a:srgbClr val="7030A0"/>
                </a:solidFill>
                <a:sym typeface="Wingdings" panose="05000000000000000000" pitchFamily="2" charset="2"/>
              </a:rPr>
              <a:t>ARC</a:t>
            </a:r>
            <a:r>
              <a:rPr lang="en-US" sz="2600" dirty="0">
                <a:sym typeface="Wingdings" panose="05000000000000000000" pitchFamily="2" charset="2"/>
              </a:rPr>
              <a:t> – already in use at many sites since many years</a:t>
            </a:r>
          </a:p>
          <a:p>
            <a:pPr lvl="2"/>
            <a:r>
              <a:rPr lang="en-US" sz="2600" dirty="0">
                <a:solidFill>
                  <a:srgbClr val="7030A0"/>
                </a:solidFill>
                <a:sym typeface="Wingdings" panose="05000000000000000000" pitchFamily="2" charset="2"/>
              </a:rPr>
              <a:t>HTCondor</a:t>
            </a:r>
            <a:r>
              <a:rPr lang="en-US" sz="2600" dirty="0">
                <a:sym typeface="Wingdings" panose="05000000000000000000" pitchFamily="2" charset="2"/>
              </a:rPr>
              <a:t> – being integrated into the UMD</a:t>
            </a:r>
          </a:p>
          <a:p>
            <a:pPr lvl="2"/>
            <a:r>
              <a:rPr lang="en-US" sz="2600" dirty="0">
                <a:sym typeface="Wingdings" panose="05000000000000000000" pitchFamily="2" charset="2"/>
              </a:rPr>
              <a:t>Solutions </a:t>
            </a:r>
            <a:r>
              <a:rPr lang="en-US" sz="2600" i="1" dirty="0">
                <a:solidFill>
                  <a:srgbClr val="7030A0"/>
                </a:solidFill>
                <a:sym typeface="Wingdings" panose="05000000000000000000" pitchFamily="2" charset="2"/>
              </a:rPr>
              <a:t>without a CE </a:t>
            </a:r>
            <a:r>
              <a:rPr lang="en-US" sz="2600" dirty="0">
                <a:sym typeface="Wingdings" panose="05000000000000000000" pitchFamily="2" charset="2"/>
              </a:rPr>
              <a:t>– if all your customers can handle that</a:t>
            </a:r>
          </a:p>
          <a:p>
            <a:pPr lvl="2"/>
            <a:r>
              <a:rPr lang="en-US" sz="2600" dirty="0">
                <a:sym typeface="Wingdings" panose="05000000000000000000" pitchFamily="2" charset="2"/>
              </a:rPr>
              <a:t>See </a:t>
            </a:r>
            <a:r>
              <a:rPr lang="en-US" sz="2600" dirty="0"/>
              <a:t>the </a:t>
            </a:r>
            <a:r>
              <a:rPr lang="en-US" sz="2600" dirty="0">
                <a:solidFill>
                  <a:schemeClr val="tx1"/>
                </a:solidFill>
              </a:rPr>
              <a:t>Future After CREAM-CE </a:t>
            </a:r>
            <a:r>
              <a:rPr lang="en-US" sz="2600" dirty="0"/>
              <a:t>sessions (</a:t>
            </a:r>
            <a:r>
              <a:rPr lang="en-US" sz="2600" dirty="0">
                <a:hlinkClick r:id="rId3"/>
              </a:rPr>
              <a:t>first</a:t>
            </a:r>
            <a:r>
              <a:rPr lang="en-US" sz="2600" dirty="0"/>
              <a:t>, </a:t>
            </a:r>
            <a:r>
              <a:rPr lang="en-US" sz="2600" dirty="0">
                <a:hlinkClick r:id="rId4"/>
              </a:rPr>
              <a:t>second</a:t>
            </a:r>
            <a:r>
              <a:rPr lang="en-US" sz="2600" dirty="0"/>
              <a:t>) held on May 7 at the EGI Conference and the May 8 GDB </a:t>
            </a:r>
            <a:r>
              <a:rPr lang="en-US" sz="2600" dirty="0">
                <a:hlinkClick r:id="rId5"/>
              </a:rPr>
              <a:t>summary</a:t>
            </a:r>
            <a:endParaRPr lang="en-US" sz="2600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UMD only has officially supported products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Products like </a:t>
            </a:r>
            <a:r>
              <a:rPr lang="en-US" i="1" dirty="0">
                <a:sym typeface="Wingdings" panose="05000000000000000000" pitchFamily="2" charset="2"/>
              </a:rPr>
              <a:t>Maui</a:t>
            </a:r>
            <a:r>
              <a:rPr lang="en-US" dirty="0">
                <a:sym typeface="Wingdings" panose="05000000000000000000" pitchFamily="2" charset="2"/>
              </a:rPr>
              <a:t> remain available in the </a:t>
            </a:r>
            <a:r>
              <a:rPr lang="en-US" dirty="0">
                <a:sym typeface="Wingdings" panose="05000000000000000000" pitchFamily="2" charset="2"/>
                <a:hlinkClick r:id="rId6"/>
              </a:rPr>
              <a:t>Community Repository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lvl="5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049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F5359-81D6-D544-8B3C-8CA8772C2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AB84D-9E15-D94D-BABB-B9255B31BA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WLCG Containers WG intends to provide common guidelines for </a:t>
            </a:r>
            <a:r>
              <a:rPr lang="en-US" dirty="0">
                <a:hlinkClick r:id="rId2"/>
              </a:rPr>
              <a:t>Singularity</a:t>
            </a:r>
            <a:r>
              <a:rPr lang="en-US" dirty="0"/>
              <a:t> deployment on WN</a:t>
            </a:r>
          </a:p>
          <a:p>
            <a:pPr lvl="1"/>
            <a:r>
              <a:rPr lang="en-US" dirty="0"/>
              <a:t>Driven by CMS and ATLAS use cases</a:t>
            </a:r>
          </a:p>
          <a:p>
            <a:pPr lvl="1"/>
            <a:r>
              <a:rPr lang="en-US" dirty="0"/>
              <a:t>Should suffice also for ALICE and LHCb</a:t>
            </a:r>
          </a:p>
          <a:p>
            <a:endParaRPr lang="en-US" dirty="0"/>
          </a:p>
          <a:p>
            <a:r>
              <a:rPr lang="en-US" dirty="0"/>
              <a:t>As of RHEL/CentOS 7.6 there is a </a:t>
            </a:r>
            <a:r>
              <a:rPr lang="en-US" i="1" dirty="0"/>
              <a:t>sysctl</a:t>
            </a:r>
            <a:r>
              <a:rPr lang="en-US" dirty="0"/>
              <a:t> to enable </a:t>
            </a:r>
            <a:r>
              <a:rPr lang="en-US" i="1" dirty="0">
                <a:solidFill>
                  <a:schemeClr val="tx1"/>
                </a:solidFill>
              </a:rPr>
              <a:t>unprivileged</a:t>
            </a:r>
            <a:r>
              <a:rPr lang="en-US" dirty="0"/>
              <a:t> mount namespaces (not yet default)</a:t>
            </a:r>
          </a:p>
          <a:p>
            <a:pPr lvl="1"/>
            <a:r>
              <a:rPr lang="en-US" dirty="0"/>
              <a:t>That allows Singularity to be deployed and used </a:t>
            </a:r>
            <a:r>
              <a:rPr lang="en-US" i="1" dirty="0">
                <a:solidFill>
                  <a:srgbClr val="000000"/>
                </a:solidFill>
              </a:rPr>
              <a:t>without the need for setuid root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>
                <a:sym typeface="Wingdings" pitchFamily="2" charset="2"/>
              </a:rPr>
              <a:t> avoids being affected by yet more critical vulnerabilities in that package…</a:t>
            </a:r>
          </a:p>
          <a:p>
            <a:endParaRPr lang="en-US" dirty="0"/>
          </a:p>
          <a:p>
            <a:r>
              <a:rPr lang="en-US" dirty="0"/>
              <a:t>For ALICE the use of containers by jobs is linked to the deployment of </a:t>
            </a:r>
            <a:r>
              <a:rPr lang="en-US" dirty="0">
                <a:solidFill>
                  <a:srgbClr val="7030A0"/>
                </a:solidFill>
              </a:rPr>
              <a:t>JAliEn</a:t>
            </a:r>
          </a:p>
          <a:p>
            <a:pPr lvl="1"/>
            <a:r>
              <a:rPr lang="en-US" dirty="0"/>
              <a:t>More in Maxim’s talk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60C20A-074D-764E-AD69-2699512B21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36538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3472</TotalTime>
  <Words>845</Words>
  <Application>Microsoft Office PowerPoint</Application>
  <PresentationFormat>On-screen Show (4:3)</PresentationFormat>
  <Paragraphs>158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Mangal</vt:lpstr>
      <vt:lpstr>Wingdings</vt:lpstr>
      <vt:lpstr>CERNCorporate4-3</vt:lpstr>
      <vt:lpstr>WLCG operations   ALICE T1-T2 Workshop UPB, Bucharest May 14-16, 2019  Maarten Litmaath CERN-IT  v1.0</vt:lpstr>
      <vt:lpstr>Central service main issues</vt:lpstr>
      <vt:lpstr>Site evolution</vt:lpstr>
      <vt:lpstr>High activity</vt:lpstr>
      <vt:lpstr>Storage</vt:lpstr>
      <vt:lpstr>Issues at sites or with jobs   (1)</vt:lpstr>
      <vt:lpstr>Issues at sites or with jobs   (2)</vt:lpstr>
      <vt:lpstr>Middleware </vt:lpstr>
      <vt:lpstr>Containers</vt:lpstr>
      <vt:lpstr>EU cloud projects</vt:lpstr>
      <vt:lpstr>SAM</vt:lpstr>
      <vt:lpstr>Xrootd reminder</vt:lpstr>
      <vt:lpstr>Networks </vt:lpstr>
      <vt:lpstr>Tips for sites – thanks!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NN</cp:lastModifiedBy>
  <cp:revision>496</cp:revision>
  <cp:lastPrinted>2015-03-25T10:23:14Z</cp:lastPrinted>
  <dcterms:created xsi:type="dcterms:W3CDTF">2015-01-26T14:46:24Z</dcterms:created>
  <dcterms:modified xsi:type="dcterms:W3CDTF">2019-05-12T17:28:11Z</dcterms:modified>
</cp:coreProperties>
</file>