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77" r:id="rId3"/>
    <p:sldId id="278" r:id="rId4"/>
    <p:sldId id="279" r:id="rId5"/>
    <p:sldId id="275" r:id="rId6"/>
    <p:sldId id="276" r:id="rId7"/>
    <p:sldId id="281" r:id="rId8"/>
    <p:sldId id="282" r:id="rId9"/>
    <p:sldId id="283" r:id="rId10"/>
    <p:sldId id="290" r:id="rId11"/>
    <p:sldId id="288" r:id="rId12"/>
    <p:sldId id="289" r:id="rId13"/>
    <p:sldId id="291" r:id="rId14"/>
    <p:sldId id="259" r:id="rId15"/>
    <p:sldId id="280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</p:sldIdLst>
  <p:sldSz cx="12192000" cy="6858000"/>
  <p:notesSz cx="6858000" cy="9144000"/>
  <p:defaultTextStyle>
    <a:defPPr>
      <a:defRPr lang="en-US"/>
    </a:defPPr>
    <a:lvl1pPr algn="l" defTabSz="45694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6948" algn="l" defTabSz="45694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3888" algn="l" defTabSz="45694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0835" algn="l" defTabSz="45694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7780" algn="l" defTabSz="45694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4728" algn="l" defTabSz="456948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1674" algn="l" defTabSz="456948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198622" algn="l" defTabSz="456948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5561" algn="l" defTabSz="456948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  <a:srgbClr val="FF8284"/>
    <a:srgbClr val="560000"/>
    <a:srgbClr val="FF9220"/>
    <a:srgbClr val="FFA8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86310" autoAdjust="0"/>
  </p:normalViewPr>
  <p:slideViewPr>
    <p:cSldViewPr snapToGrid="0" snapToObjects="1">
      <p:cViewPr varScale="1">
        <p:scale>
          <a:sx n="100" d="100"/>
          <a:sy n="100" d="100"/>
        </p:scale>
        <p:origin x="1032" y="1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E058AE-7D1A-E243-9B73-F216EA0EEA98}" type="datetimeFigureOut">
              <a:rPr lang="fr-FR" smtClean="0"/>
              <a:t>15/05/2019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530D64-17B5-F64E-8A4B-29B7DB366C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56306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E73C00-95B6-6C42-95E4-D29ACC7100C6}" type="datetimeFigureOut">
              <a:rPr lang="fr-FR" smtClean="0"/>
              <a:t>15/05/2019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94D857-521C-4142-99AB-D541C0CCBF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77391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69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948" algn="l" defTabSz="4569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888" algn="l" defTabSz="4569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835" algn="l" defTabSz="4569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780" algn="l" defTabSz="4569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728" algn="l" defTabSz="4569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674" algn="l" defTabSz="4569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622" algn="l" defTabSz="4569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561" algn="l" defTabSz="4569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6378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3600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925807"/>
            <a:ext cx="10363200" cy="1470025"/>
          </a:xfrm>
        </p:spPr>
        <p:txBody>
          <a:bodyPr/>
          <a:lstStyle>
            <a:lvl1pPr>
              <a:defRPr b="1">
                <a:solidFill>
                  <a:srgbClr val="FF0000"/>
                </a:solidFill>
                <a:latin typeface="+mj-lt"/>
                <a:cs typeface="Palatino"/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2681553"/>
            <a:ext cx="8534400" cy="7883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0" baseline="0">
                <a:solidFill>
                  <a:srgbClr val="404040"/>
                </a:solidFill>
                <a:latin typeface="+mj-lt"/>
                <a:cs typeface="Palatino"/>
              </a:defRPr>
            </a:lvl1pPr>
            <a:lvl2pPr marL="456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7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5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1" y="3928252"/>
            <a:ext cx="8534400" cy="6023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rgbClr val="404040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1828800" y="3470275"/>
            <a:ext cx="8534400" cy="457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 baseline="0">
                <a:solidFill>
                  <a:srgbClr val="404040"/>
                </a:solidFill>
              </a:defRPr>
            </a:lvl1pPr>
          </a:lstStyle>
          <a:p>
            <a:pPr lvl="0"/>
            <a:r>
              <a:rPr lang="en-US" dirty="0"/>
              <a:t>Institutes</a:t>
            </a:r>
          </a:p>
        </p:txBody>
      </p:sp>
      <p:pic>
        <p:nvPicPr>
          <p:cNvPr id="7" name="Picture 6" descr="ALICE_new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302" y="4697588"/>
            <a:ext cx="1097283" cy="136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O2_logo_L_13082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287" y="4656166"/>
            <a:ext cx="1097191" cy="140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518924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67"/>
            <a:ext cx="2743200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67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80"/>
            <a:ext cx="2844800" cy="365125"/>
          </a:xfrm>
          <a:prstGeom prst="rect">
            <a:avLst/>
          </a:prstGeom>
        </p:spPr>
        <p:txBody>
          <a:bodyPr lIns="91392" tIns="45696" rIns="91392" bIns="45696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80"/>
            <a:ext cx="3860800" cy="365125"/>
          </a:xfrm>
          <a:prstGeom prst="rect">
            <a:avLst/>
          </a:prstGeom>
        </p:spPr>
        <p:txBody>
          <a:bodyPr lIns="91392" tIns="45696" rIns="91392" bIns="45696"/>
          <a:lstStyle>
            <a:lvl1pPr>
              <a:defRPr/>
            </a:lvl1pPr>
          </a:lstStyle>
          <a:p>
            <a:pPr>
              <a:defRPr/>
            </a:pPr>
            <a:r>
              <a:rPr lang="is-IS"/>
              <a:t>Peter Hristov | T1T2 | 15.05.2019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80"/>
            <a:ext cx="2844800" cy="365125"/>
          </a:xfrm>
          <a:prstGeom prst="rect">
            <a:avLst/>
          </a:prstGeom>
        </p:spPr>
        <p:txBody>
          <a:bodyPr lIns="91392" tIns="45696" rIns="91392" bIns="45696"/>
          <a:lstStyle>
            <a:lvl1pPr>
              <a:defRPr/>
            </a:lvl1pPr>
          </a:lstStyle>
          <a:p>
            <a:pPr>
              <a:defRPr/>
            </a:pPr>
            <a:fld id="{DB915FBA-4B99-6944-9B06-EA02225236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292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225783" y="6530579"/>
            <a:ext cx="268288" cy="293688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rgbClr val="53585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1" name="Line"/>
          <p:cNvSpPr/>
          <p:nvPr/>
        </p:nvSpPr>
        <p:spPr>
          <a:xfrm flipV="1">
            <a:off x="1945690" y="680623"/>
            <a:ext cx="8300621" cy="3"/>
          </a:xfrm>
          <a:prstGeom prst="line">
            <a:avLst/>
          </a:prstGeom>
          <a:ln w="63500">
            <a:solidFill>
              <a:schemeClr val="accent1">
                <a:hueOff val="47394"/>
                <a:satOff val="-25753"/>
                <a:lumOff val="-7544"/>
              </a:schemeClr>
            </a:solidFill>
            <a:miter lim="400000"/>
          </a:ln>
        </p:spPr>
        <p:txBody>
          <a:bodyPr lIns="0" tIns="0" rIns="0" bIns="0"/>
          <a:lstStyle/>
          <a:p>
            <a:pPr algn="l" defTabSz="32146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 sz="800"/>
          </a:p>
        </p:txBody>
      </p:sp>
    </p:spTree>
    <p:extLst>
      <p:ext uri="{BB962C8B-B14F-4D97-AF65-F5344CB8AC3E}">
        <p14:creationId xmlns:p14="http://schemas.microsoft.com/office/powerpoint/2010/main" val="67987619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/>
          <p:nvPr userDrawn="1"/>
        </p:nvCxnSpPr>
        <p:spPr>
          <a:xfrm flipV="1">
            <a:off x="0" y="31962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48" y="279614"/>
            <a:ext cx="9945805" cy="61168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32057"/>
            <a:ext cx="10972800" cy="4694106"/>
          </a:xfrm>
          <a:prstGeom prst="rect">
            <a:avLst/>
          </a:prstGeom>
        </p:spPr>
        <p:txBody>
          <a:bodyPr>
            <a:normAutofit/>
          </a:bodyPr>
          <a:lstStyle>
            <a:lvl1pPr marL="342708" indent="-342708">
              <a:buSzPct val="100000"/>
              <a:buFont typeface="Arial Unicode MS"/>
              <a:buChar char="▶"/>
              <a:defRPr>
                <a:solidFill>
                  <a:srgbClr val="404040"/>
                </a:solidFill>
              </a:defRPr>
            </a:lvl1pPr>
            <a:lvl2pPr marL="742540" indent="-285592">
              <a:buSzPct val="100000"/>
              <a:buFont typeface="Arial Unicode MS"/>
              <a:buChar char="▶"/>
              <a:defRPr>
                <a:solidFill>
                  <a:srgbClr val="404040"/>
                </a:solidFill>
              </a:defRPr>
            </a:lvl2pPr>
            <a:lvl3pPr marL="1142364" indent="-228470">
              <a:buSzPct val="100000"/>
              <a:buFont typeface="Arial Unicode MS"/>
              <a:buChar char="▶"/>
              <a:defRPr>
                <a:solidFill>
                  <a:srgbClr val="404040"/>
                </a:solidFill>
              </a:defRPr>
            </a:lvl3pPr>
            <a:lvl4pPr marL="1599312" indent="-228470">
              <a:buSzPct val="100000"/>
              <a:buFont typeface="Arial Unicode MS"/>
              <a:buChar char="▶"/>
              <a:defRPr lang="en-US" sz="2600" kern="1200" dirty="0" smtClean="0">
                <a:solidFill>
                  <a:srgbClr val="404040"/>
                </a:solidFill>
                <a:latin typeface="+mn-lt"/>
                <a:ea typeface="ＭＳ Ｐゴシック" charset="0"/>
                <a:cs typeface="Palatino"/>
              </a:defRPr>
            </a:lvl4pPr>
            <a:lvl5pPr marL="2056254" indent="-228470">
              <a:buSzPct val="100000"/>
              <a:buFont typeface="Arial Unicode MS"/>
              <a:buChar char="▶"/>
              <a:defRPr>
                <a:solidFill>
                  <a:srgbClr val="404040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62117" y="793138"/>
            <a:ext cx="9936255" cy="4246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404040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16" y="6505471"/>
            <a:ext cx="6671175" cy="372910"/>
          </a:xfrm>
          <a:prstGeom prst="rect">
            <a:avLst/>
          </a:prstGeom>
        </p:spPr>
        <p:txBody>
          <a:bodyPr lIns="91392" tIns="45696" rIns="91392" bIns="45696"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hr-HR"/>
              <a:t>Peter Hristov | T1T2 | 15.05.2019</a:t>
            </a:r>
            <a:endParaRPr lang="hr-HR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500"/>
            <a:ext cx="2844800" cy="365125"/>
          </a:xfrm>
          <a:prstGeom prst="rect">
            <a:avLst/>
          </a:prstGeom>
        </p:spPr>
        <p:txBody>
          <a:bodyPr lIns="91392" tIns="45696" rIns="91392" bIns="45696" anchor="ctr"/>
          <a:lstStyle>
            <a:lvl1pPr algn="r" defTabSz="456948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11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11037458" y="4763"/>
            <a:ext cx="723515" cy="652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92" tIns="45696" rIns="91392" bIns="45696" anchor="ctr"/>
          <a:lstStyle/>
          <a:p>
            <a:pPr algn="ctr">
              <a:defRPr/>
            </a:pPr>
            <a:endParaRPr lang="fr-FR" sz="1800"/>
          </a:p>
        </p:txBody>
      </p:sp>
      <p:pic>
        <p:nvPicPr>
          <p:cNvPr id="14" name="Picture 6" descr="O2_logo_L_13082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2700" y="30"/>
            <a:ext cx="843993" cy="1079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5671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cxnSp>
        <p:nvCxnSpPr>
          <p:cNvPr id="22" name="Straight Connector 6"/>
          <p:cNvCxnSpPr/>
          <p:nvPr userDrawn="1"/>
        </p:nvCxnSpPr>
        <p:spPr>
          <a:xfrm flipV="1">
            <a:off x="0" y="31962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/>
                </a:gs>
                <a:gs pos="100000">
                  <a:srgbClr val="560000"/>
                </a:gs>
                <a:gs pos="61000">
                  <a:srgbClr val="FF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152548" y="279614"/>
            <a:ext cx="9945805" cy="61168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62117" y="793138"/>
            <a:ext cx="9936255" cy="4246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404040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4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500"/>
            <a:ext cx="2844800" cy="365125"/>
          </a:xfrm>
          <a:prstGeom prst="rect">
            <a:avLst/>
          </a:prstGeom>
        </p:spPr>
        <p:txBody>
          <a:bodyPr lIns="91392" tIns="45696" rIns="91392" bIns="45696" anchor="ctr"/>
          <a:lstStyle>
            <a:lvl1pPr algn="r" defTabSz="456948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16" y="6505471"/>
            <a:ext cx="6671175" cy="372910"/>
          </a:xfrm>
          <a:prstGeom prst="rect">
            <a:avLst/>
          </a:prstGeom>
        </p:spPr>
        <p:txBody>
          <a:bodyPr lIns="91392" tIns="45696" rIns="91392" bIns="45696"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hr-HR"/>
              <a:t>Peter Hristov | T1T2 | 15.05.2019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1037458" y="4763"/>
            <a:ext cx="723515" cy="652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92" tIns="45696" rIns="91392" bIns="45696" anchor="ctr"/>
          <a:lstStyle/>
          <a:p>
            <a:pPr algn="ctr">
              <a:defRPr/>
            </a:pPr>
            <a:endParaRPr lang="fr-FR" sz="1800"/>
          </a:p>
        </p:txBody>
      </p:sp>
      <p:pic>
        <p:nvPicPr>
          <p:cNvPr id="17" name="Picture 6" descr="O2_logo_L_13082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2700" y="30"/>
            <a:ext cx="843993" cy="1079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135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 userDrawn="1"/>
        </p:nvGraphicFramePr>
        <p:xfrm>
          <a:off x="1316236" y="2562388"/>
          <a:ext cx="8128000" cy="2502348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endParaRPr lang="en-US" sz="3000" dirty="0"/>
                    </a:p>
                  </a:txBody>
                  <a:tcPr marL="121920" marR="121920">
                    <a:solidFill>
                      <a:srgbClr val="FF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3708">
                <a:tc>
                  <a:txBody>
                    <a:bodyPr/>
                    <a:lstStyle/>
                    <a:p>
                      <a:endParaRPr lang="en-US" sz="3000" dirty="0"/>
                    </a:p>
                  </a:txBody>
                  <a:tcPr marL="121920" marR="121920">
                    <a:solidFill>
                      <a:srgbClr val="FF922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243419" y="1466850"/>
            <a:ext cx="11517552" cy="44386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5"/>
          </p:nvPr>
        </p:nvSpPr>
        <p:spPr>
          <a:xfrm>
            <a:off x="1303664" y="2603465"/>
            <a:ext cx="7559813" cy="4363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6"/>
          </p:nvPr>
        </p:nvSpPr>
        <p:spPr>
          <a:xfrm>
            <a:off x="1318728" y="3255962"/>
            <a:ext cx="7855637" cy="607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4" name="Straight Connector 6"/>
          <p:cNvCxnSpPr/>
          <p:nvPr userDrawn="1"/>
        </p:nvCxnSpPr>
        <p:spPr>
          <a:xfrm flipV="1">
            <a:off x="0" y="31962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/>
                </a:gs>
                <a:gs pos="100000">
                  <a:srgbClr val="560000"/>
                </a:gs>
                <a:gs pos="61000">
                  <a:srgbClr val="FF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52548" y="279614"/>
            <a:ext cx="9945805" cy="61168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18" name="Text Placeholder 16"/>
          <p:cNvSpPr>
            <a:spLocks noGrp="1"/>
          </p:cNvSpPr>
          <p:nvPr>
            <p:ph type="body" sz="quarter" idx="21"/>
          </p:nvPr>
        </p:nvSpPr>
        <p:spPr>
          <a:xfrm>
            <a:off x="162117" y="793138"/>
            <a:ext cx="9936255" cy="4246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404040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21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500"/>
            <a:ext cx="2844800" cy="365125"/>
          </a:xfrm>
          <a:prstGeom prst="rect">
            <a:avLst/>
          </a:prstGeom>
        </p:spPr>
        <p:txBody>
          <a:bodyPr lIns="91392" tIns="45696" rIns="91392" bIns="45696" anchor="ctr"/>
          <a:lstStyle>
            <a:lvl1pPr algn="r" defTabSz="456948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22"/>
          </p:nvPr>
        </p:nvSpPr>
        <p:spPr>
          <a:xfrm>
            <a:off x="16" y="6505471"/>
            <a:ext cx="6671175" cy="372910"/>
          </a:xfrm>
          <a:prstGeom prst="rect">
            <a:avLst/>
          </a:prstGeom>
        </p:spPr>
        <p:txBody>
          <a:bodyPr lIns="91392" tIns="45696" rIns="91392" bIns="45696"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hr-HR"/>
              <a:t>Peter Hristov | T1T2 | 15.05.2019</a:t>
            </a:r>
            <a:endParaRPr lang="hr-HR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11037458" y="4763"/>
            <a:ext cx="723515" cy="652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92" tIns="45696" rIns="91392" bIns="45696" anchor="ctr"/>
          <a:lstStyle/>
          <a:p>
            <a:pPr algn="ctr">
              <a:defRPr/>
            </a:pPr>
            <a:endParaRPr lang="fr-FR" sz="1800"/>
          </a:p>
        </p:txBody>
      </p:sp>
      <p:pic>
        <p:nvPicPr>
          <p:cNvPr id="15" name="Picture 6" descr="O2_logo_L_13082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2700" y="30"/>
            <a:ext cx="843993" cy="1079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4393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 flipV="1">
            <a:off x="0" y="31962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/>
                </a:gs>
                <a:gs pos="100000">
                  <a:srgbClr val="560000"/>
                </a:gs>
                <a:gs pos="61000">
                  <a:srgbClr val="FF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52548" y="279614"/>
            <a:ext cx="9945805" cy="61168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16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62117" y="793138"/>
            <a:ext cx="9936255" cy="4246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404040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8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500"/>
            <a:ext cx="2844800" cy="365125"/>
          </a:xfrm>
          <a:prstGeom prst="rect">
            <a:avLst/>
          </a:prstGeom>
        </p:spPr>
        <p:txBody>
          <a:bodyPr lIns="91392" tIns="45696" rIns="91392" bIns="45696" anchor="ctr"/>
          <a:lstStyle>
            <a:lvl1pPr algn="r" defTabSz="456948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16" y="6505471"/>
            <a:ext cx="6671175" cy="372910"/>
          </a:xfrm>
          <a:prstGeom prst="rect">
            <a:avLst/>
          </a:prstGeom>
        </p:spPr>
        <p:txBody>
          <a:bodyPr lIns="91392" tIns="45696" rIns="91392" bIns="45696"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is-IS"/>
              <a:t>Peter Hristov | T1T2 | 15.05.2019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1037458" y="4763"/>
            <a:ext cx="723515" cy="652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92" tIns="45696" rIns="91392" bIns="45696" anchor="ctr"/>
          <a:lstStyle/>
          <a:p>
            <a:pPr algn="ctr">
              <a:defRPr/>
            </a:pPr>
            <a:endParaRPr lang="fr-FR" sz="1800"/>
          </a:p>
        </p:txBody>
      </p:sp>
      <p:pic>
        <p:nvPicPr>
          <p:cNvPr id="12" name="Picture 6" descr="O2_logo_L_13082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2700" y="30"/>
            <a:ext cx="843993" cy="1079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1483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500"/>
            <a:ext cx="2844800" cy="365125"/>
          </a:xfrm>
          <a:prstGeom prst="rect">
            <a:avLst/>
          </a:prstGeom>
        </p:spPr>
        <p:txBody>
          <a:bodyPr lIns="91392" tIns="45696" rIns="91392" bIns="45696" anchor="ctr"/>
          <a:lstStyle>
            <a:lvl1pPr algn="r" defTabSz="456948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16" y="6505471"/>
            <a:ext cx="6671175" cy="372910"/>
          </a:xfrm>
          <a:prstGeom prst="rect">
            <a:avLst/>
          </a:prstGeom>
        </p:spPr>
        <p:txBody>
          <a:bodyPr lIns="91392" tIns="45696" rIns="91392" bIns="45696"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is-IS"/>
              <a:t>Peter Hristov | T1T2 | 15.05.2019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471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45" y="27309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6948" indent="0">
              <a:buNone/>
              <a:defRPr sz="1200"/>
            </a:lvl2pPr>
            <a:lvl3pPr marL="913888" indent="0">
              <a:buNone/>
              <a:defRPr sz="1000"/>
            </a:lvl3pPr>
            <a:lvl4pPr marL="1370835" indent="0">
              <a:buNone/>
              <a:defRPr sz="900"/>
            </a:lvl4pPr>
            <a:lvl5pPr marL="1827780" indent="0">
              <a:buNone/>
              <a:defRPr sz="900"/>
            </a:lvl5pPr>
            <a:lvl6pPr marL="2284728" indent="0">
              <a:buNone/>
              <a:defRPr sz="900"/>
            </a:lvl6pPr>
            <a:lvl7pPr marL="2741674" indent="0">
              <a:buNone/>
              <a:defRPr sz="900"/>
            </a:lvl7pPr>
            <a:lvl8pPr marL="3198622" indent="0">
              <a:buNone/>
              <a:defRPr sz="900"/>
            </a:lvl8pPr>
            <a:lvl9pPr marL="3655561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8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500"/>
            <a:ext cx="2844800" cy="365125"/>
          </a:xfrm>
          <a:prstGeom prst="rect">
            <a:avLst/>
          </a:prstGeom>
        </p:spPr>
        <p:txBody>
          <a:bodyPr lIns="91392" tIns="45696" rIns="91392" bIns="45696" anchor="ctr"/>
          <a:lstStyle>
            <a:lvl1pPr algn="r" defTabSz="456948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16" y="6505471"/>
            <a:ext cx="6671175" cy="372910"/>
          </a:xfrm>
          <a:prstGeom prst="rect">
            <a:avLst/>
          </a:prstGeom>
        </p:spPr>
        <p:txBody>
          <a:bodyPr lIns="91392" tIns="45696" rIns="91392" bIns="45696"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is-IS"/>
              <a:t>Peter Hristov | T1T2 | 15.05.2019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410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 defTabSz="456948" rtl="0" eaLnBrk="1" fontAlgn="base" hangingPunct="1">
              <a:spcBef>
                <a:spcPct val="0"/>
              </a:spcBef>
              <a:spcAft>
                <a:spcPct val="0"/>
              </a:spcAft>
              <a:defRPr lang="en-US" sz="28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 charset="0"/>
                <a:cs typeface="Palatino"/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6948" indent="0">
              <a:buNone/>
              <a:defRPr sz="2800"/>
            </a:lvl2pPr>
            <a:lvl3pPr marL="913888" indent="0">
              <a:buNone/>
              <a:defRPr sz="2400"/>
            </a:lvl3pPr>
            <a:lvl4pPr marL="1370835" indent="0">
              <a:buNone/>
              <a:defRPr sz="2000"/>
            </a:lvl4pPr>
            <a:lvl5pPr marL="1827780" indent="0">
              <a:buNone/>
              <a:defRPr sz="2000"/>
            </a:lvl5pPr>
            <a:lvl6pPr marL="2284728" indent="0">
              <a:buNone/>
              <a:defRPr sz="2000"/>
            </a:lvl6pPr>
            <a:lvl7pPr marL="2741674" indent="0">
              <a:buNone/>
              <a:defRPr sz="2000"/>
            </a:lvl7pPr>
            <a:lvl8pPr marL="3198622" indent="0">
              <a:buNone/>
              <a:defRPr sz="2000"/>
            </a:lvl8pPr>
            <a:lvl9pPr marL="3655561" indent="0">
              <a:buNone/>
              <a:defRPr sz="2000"/>
            </a:lvl9pPr>
          </a:lstStyle>
          <a:p>
            <a:pPr lvl="0"/>
            <a:r>
              <a:rPr lang="fr-FR" noProof="0"/>
              <a:t>Faire glisser l'image vers l'espace réservé ou cliquer sur l'icône pour l'ajouter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6948" indent="0">
              <a:buNone/>
              <a:defRPr sz="1200"/>
            </a:lvl2pPr>
            <a:lvl3pPr marL="913888" indent="0">
              <a:buNone/>
              <a:defRPr sz="1000"/>
            </a:lvl3pPr>
            <a:lvl4pPr marL="1370835" indent="0">
              <a:buNone/>
              <a:defRPr sz="900"/>
            </a:lvl4pPr>
            <a:lvl5pPr marL="1827780" indent="0">
              <a:buNone/>
              <a:defRPr sz="900"/>
            </a:lvl5pPr>
            <a:lvl6pPr marL="2284728" indent="0">
              <a:buNone/>
              <a:defRPr sz="900"/>
            </a:lvl6pPr>
            <a:lvl7pPr marL="2741674" indent="0">
              <a:buNone/>
              <a:defRPr sz="900"/>
            </a:lvl7pPr>
            <a:lvl8pPr marL="3198622" indent="0">
              <a:buNone/>
              <a:defRPr sz="900"/>
            </a:lvl8pPr>
            <a:lvl9pPr marL="3655561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80"/>
            <a:ext cx="2844800" cy="365125"/>
          </a:xfrm>
          <a:prstGeom prst="rect">
            <a:avLst/>
          </a:prstGeom>
        </p:spPr>
        <p:txBody>
          <a:bodyPr lIns="91392" tIns="45696" rIns="91392" bIns="45696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80"/>
            <a:ext cx="3860800" cy="365125"/>
          </a:xfrm>
          <a:prstGeom prst="rect">
            <a:avLst/>
          </a:prstGeom>
        </p:spPr>
        <p:txBody>
          <a:bodyPr lIns="91392" tIns="45696" rIns="91392" bIns="45696"/>
          <a:lstStyle>
            <a:lvl1pPr>
              <a:defRPr/>
            </a:lvl1pPr>
          </a:lstStyle>
          <a:p>
            <a:pPr>
              <a:defRPr/>
            </a:pPr>
            <a:r>
              <a:rPr lang="is-IS"/>
              <a:t>Peter Hristov | T1T2 | 15.05.2019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80"/>
            <a:ext cx="2844800" cy="365125"/>
          </a:xfrm>
          <a:prstGeom prst="rect">
            <a:avLst/>
          </a:prstGeom>
        </p:spPr>
        <p:txBody>
          <a:bodyPr lIns="91392" tIns="45696" rIns="91392" bIns="45696"/>
          <a:lstStyle>
            <a:lvl1pPr>
              <a:defRPr/>
            </a:lvl1pPr>
          </a:lstStyle>
          <a:p>
            <a:pPr>
              <a:defRPr/>
            </a:pPr>
            <a:fld id="{9B82B445-778B-CA43-AAF7-89A0FFBA0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Straight Connector 6"/>
          <p:cNvCxnSpPr/>
          <p:nvPr userDrawn="1"/>
        </p:nvCxnSpPr>
        <p:spPr>
          <a:xfrm flipV="1">
            <a:off x="0" y="31962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/>
                </a:gs>
                <a:gs pos="100000">
                  <a:srgbClr val="560000"/>
                </a:gs>
                <a:gs pos="61000">
                  <a:srgbClr val="FF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11037458" y="4763"/>
            <a:ext cx="723515" cy="652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92" tIns="45696" rIns="91392" bIns="45696" anchor="ctr"/>
          <a:lstStyle/>
          <a:p>
            <a:pPr algn="ctr">
              <a:defRPr/>
            </a:pPr>
            <a:endParaRPr lang="fr-FR" sz="1800"/>
          </a:p>
        </p:txBody>
      </p:sp>
      <p:pic>
        <p:nvPicPr>
          <p:cNvPr id="15" name="Picture 6" descr="O2_logo_L_13082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1417" y="0"/>
            <a:ext cx="1117600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1702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/>
          <p:nvPr userDrawn="1"/>
        </p:nvCxnSpPr>
        <p:spPr>
          <a:xfrm flipV="1">
            <a:off x="32" y="312738"/>
            <a:ext cx="11154833" cy="25400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2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31" y="793138"/>
            <a:ext cx="7854951" cy="4246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3" name="Title 13"/>
          <p:cNvSpPr>
            <a:spLocks noGrp="1"/>
          </p:cNvSpPr>
          <p:nvPr>
            <p:ph type="title"/>
          </p:nvPr>
        </p:nvSpPr>
        <p:spPr>
          <a:xfrm>
            <a:off x="-52372" y="317083"/>
            <a:ext cx="10972800" cy="49405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>
          <a:xfrm>
            <a:off x="609600" y="6356380"/>
            <a:ext cx="2844800" cy="365125"/>
          </a:xfrm>
          <a:prstGeom prst="rect">
            <a:avLst/>
          </a:prstGeom>
        </p:spPr>
        <p:txBody>
          <a:bodyPr lIns="91392" tIns="45696" rIns="91392" bIns="45696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4165600" y="6356380"/>
            <a:ext cx="3860800" cy="365125"/>
          </a:xfrm>
          <a:prstGeom prst="rect">
            <a:avLst/>
          </a:prstGeom>
        </p:spPr>
        <p:txBody>
          <a:bodyPr lIns="91392" tIns="45696" rIns="91392" bIns="45696"/>
          <a:lstStyle>
            <a:lvl1pPr>
              <a:defRPr/>
            </a:lvl1pPr>
          </a:lstStyle>
          <a:p>
            <a:pPr>
              <a:defRPr/>
            </a:pPr>
            <a:r>
              <a:rPr lang="is-IS"/>
              <a:t>Peter Hristov | T1T2 | 15.05.2019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737600" y="6356380"/>
            <a:ext cx="2844800" cy="365125"/>
          </a:xfrm>
          <a:prstGeom prst="rect">
            <a:avLst/>
          </a:prstGeom>
        </p:spPr>
        <p:txBody>
          <a:bodyPr lIns="91392" tIns="45696" rIns="91392" bIns="45696"/>
          <a:lstStyle>
            <a:lvl1pPr>
              <a:defRPr/>
            </a:lvl1pPr>
          </a:lstStyle>
          <a:p>
            <a:pPr>
              <a:defRPr/>
            </a:pPr>
            <a:fld id="{6D54D3B3-F29F-9B46-AD00-7092B65DD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11037458" y="4763"/>
            <a:ext cx="723515" cy="652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92" tIns="45696" rIns="91392" bIns="45696" anchor="ctr"/>
          <a:lstStyle/>
          <a:p>
            <a:pPr algn="ctr">
              <a:defRPr/>
            </a:pPr>
            <a:endParaRPr lang="fr-FR" sz="1800"/>
          </a:p>
        </p:txBody>
      </p:sp>
      <p:pic>
        <p:nvPicPr>
          <p:cNvPr id="14" name="Picture 6" descr="O2_logo_L_13082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1417" y="0"/>
            <a:ext cx="1117600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5422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392" tIns="45696" rIns="91392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392" tIns="45696" rIns="91392" bIns="45696" rtlCol="0">
            <a:normAutofit/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marL="742540" lvl="1" indent="-285592" algn="l" defTabSz="456948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Arial Unicode MS"/>
              <a:buChar char="▶"/>
            </a:pPr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marL="1142364" lvl="2" indent="-228470" algn="l" defTabSz="456948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Arial Unicode MS"/>
              <a:buChar char="▶"/>
            </a:pPr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marL="1599312" lvl="3" indent="-228470" algn="l" defTabSz="456948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Arial Unicode MS"/>
              <a:buChar char="▶"/>
            </a:pPr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marL="2056254" lvl="4" indent="-228470" algn="l" defTabSz="456948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Arial Unicode MS"/>
              <a:buChar char="▶"/>
            </a:pPr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hdr="0" dt="0"/>
  <p:txStyles>
    <p:titleStyle>
      <a:lvl1pPr algn="ctr" defTabSz="456948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tx1">
              <a:lumMod val="75000"/>
              <a:lumOff val="25000"/>
            </a:schemeClr>
          </a:solidFill>
          <a:latin typeface="+mj-lt"/>
          <a:ea typeface="ＭＳ Ｐゴシック" charset="0"/>
          <a:cs typeface="Palatino"/>
        </a:defRPr>
      </a:lvl1pPr>
      <a:lvl2pPr algn="ctr" defTabSz="456948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2pPr>
      <a:lvl3pPr algn="ctr" defTabSz="456948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3pPr>
      <a:lvl4pPr algn="ctr" defTabSz="456948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4pPr>
      <a:lvl5pPr algn="ctr" defTabSz="456948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5pPr>
      <a:lvl6pPr marL="456948" algn="ctr" defTabSz="456948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6pPr>
      <a:lvl7pPr marL="913888" algn="ctr" defTabSz="456948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7pPr>
      <a:lvl8pPr marL="1370835" algn="ctr" defTabSz="456948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8pPr>
      <a:lvl9pPr marL="1827780" algn="ctr" defTabSz="456948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9pPr>
    </p:titleStyle>
    <p:bodyStyle>
      <a:lvl1pPr marL="342708" indent="-342708" algn="l" defTabSz="456948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en-US" sz="3200" kern="1200" dirty="0" smtClean="0">
          <a:solidFill>
            <a:srgbClr val="404040"/>
          </a:solidFill>
          <a:latin typeface="+mn-lt"/>
          <a:ea typeface="ＭＳ Ｐゴシック" charset="0"/>
          <a:cs typeface="Palatino"/>
        </a:defRPr>
      </a:lvl1pPr>
      <a:lvl2pPr marL="742540" indent="-285592" algn="l" defTabSz="456948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en-US" sz="2800" kern="1200" dirty="0" smtClean="0">
          <a:solidFill>
            <a:srgbClr val="404040"/>
          </a:solidFill>
          <a:latin typeface="+mn-lt"/>
          <a:ea typeface="ＭＳ Ｐゴシック" charset="0"/>
          <a:cs typeface="Palatino"/>
        </a:defRPr>
      </a:lvl2pPr>
      <a:lvl3pPr marL="1142364" indent="-228470" algn="l" defTabSz="456948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en-US" sz="2400" kern="1200" dirty="0" smtClean="0">
          <a:solidFill>
            <a:srgbClr val="404040"/>
          </a:solidFill>
          <a:latin typeface="+mn-lt"/>
          <a:ea typeface="ＭＳ Ｐゴシック" charset="0"/>
          <a:cs typeface="Palatino"/>
        </a:defRPr>
      </a:lvl3pPr>
      <a:lvl4pPr marL="1599312" indent="-228470" algn="l" defTabSz="456948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en-US" sz="2000" kern="1200" dirty="0" smtClean="0">
          <a:solidFill>
            <a:srgbClr val="404040"/>
          </a:solidFill>
          <a:latin typeface="+mn-lt"/>
          <a:ea typeface="ＭＳ Ｐゴシック" charset="0"/>
          <a:cs typeface="Palatino"/>
        </a:defRPr>
      </a:lvl4pPr>
      <a:lvl5pPr marL="2056254" indent="-228470" algn="l" defTabSz="456948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fr-FR" sz="2000" kern="1200" dirty="0">
          <a:solidFill>
            <a:srgbClr val="404040"/>
          </a:solidFill>
          <a:latin typeface="+mn-lt"/>
          <a:ea typeface="ＭＳ Ｐゴシック" charset="0"/>
          <a:cs typeface="Palatino"/>
        </a:defRPr>
      </a:lvl5pPr>
      <a:lvl6pPr marL="2513198" indent="-228470" algn="l" defTabSz="45694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144" indent="-228470" algn="l" defTabSz="45694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092" indent="-228470" algn="l" defTabSz="45694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037" indent="-228470" algn="l" defTabSz="45694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48" algn="l" defTabSz="4569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88" algn="l" defTabSz="4569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35" algn="l" defTabSz="4569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80" algn="l" defTabSz="4569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28" algn="l" defTabSz="4569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674" algn="l" defTabSz="4569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622" algn="l" defTabSz="4569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561" algn="l" defTabSz="4569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06602/contributions/3362632/attachments/1822000/2980878/2019-04-sw-week-framework.pdf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54766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76279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LHCbOpt/SOAContainer" TargetMode="External"/><Relationship Id="rId2" Type="http://schemas.openxmlformats.org/officeDocument/2006/relationships/hyperlink" Target="https://indico.cern.ch/event/767598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libgeodecomp.org/libflatarray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04873/" TargetMode="External"/><Relationship Id="rId2" Type="http://schemas.openxmlformats.org/officeDocument/2006/relationships/hyperlink" Target="https://docs.google.com/spreadsheets/d/120fJK5vfhyvIKZ94-xEOaDwIN2H1Mu4iVPUOwEgCTyo/edit#gid=0" TargetMode="Externa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.png"/><Relationship Id="rId5" Type="http://schemas.openxmlformats.org/officeDocument/2006/relationships/hyperlink" Target="https://indico.cern.ch/event/802608/" TargetMode="Externa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Analysis in Run3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/>
              <a:t>G.Eulisse</a:t>
            </a:r>
            <a:r>
              <a:rPr lang="en-GB" dirty="0"/>
              <a:t>, G.M. </a:t>
            </a:r>
            <a:r>
              <a:rPr lang="en-GB" dirty="0" err="1"/>
              <a:t>Innocenti</a:t>
            </a:r>
            <a:r>
              <a:rPr lang="en-GB" dirty="0"/>
              <a:t>, P. Hristov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15.05.2019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766359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Line"/>
          <p:cNvSpPr/>
          <p:nvPr/>
        </p:nvSpPr>
        <p:spPr>
          <a:xfrm flipV="1">
            <a:off x="4053169" y="1052265"/>
            <a:ext cx="1" cy="3716993"/>
          </a:xfrm>
          <a:prstGeom prst="line">
            <a:avLst/>
          </a:prstGeom>
          <a:ln w="1143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277" name="Line"/>
          <p:cNvSpPr/>
          <p:nvPr/>
        </p:nvSpPr>
        <p:spPr>
          <a:xfrm flipV="1">
            <a:off x="7957483" y="1052265"/>
            <a:ext cx="1" cy="3716993"/>
          </a:xfrm>
          <a:prstGeom prst="line">
            <a:avLst/>
          </a:prstGeom>
          <a:ln w="1143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2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9000" y="6565899"/>
            <a:ext cx="426000" cy="22243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 dirty="0"/>
          </a:p>
        </p:txBody>
      </p:sp>
      <p:sp>
        <p:nvSpPr>
          <p:cNvPr id="279" name="RDataFrame internals"/>
          <p:cNvSpPr txBox="1"/>
          <p:nvPr/>
        </p:nvSpPr>
        <p:spPr>
          <a:xfrm>
            <a:off x="3883223" y="5363"/>
            <a:ext cx="4464364" cy="610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l">
              <a:defRPr sz="70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3500"/>
              <a:t>RDataFrame internals</a:t>
            </a:r>
          </a:p>
        </p:txBody>
      </p:sp>
      <p:graphicFrame>
        <p:nvGraphicFramePr>
          <p:cNvPr id="280" name="Table"/>
          <p:cNvGraphicFramePr/>
          <p:nvPr/>
        </p:nvGraphicFramePr>
        <p:xfrm>
          <a:off x="1736519" y="1686765"/>
          <a:ext cx="1167884" cy="2600960"/>
        </p:xfrm>
        <a:graphic>
          <a:graphicData uri="http://schemas.openxmlformats.org/drawingml/2006/table">
            <a:tbl>
              <a:tblPr firstRow="1"/>
              <a:tblGrid>
                <a:gridCol w="2919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9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19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9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5120">
                <a:tc>
                  <a:txBody>
                    <a:bodyPr/>
                    <a:lstStyle/>
                    <a:p>
                      <a:pPr defTabSz="914400">
                        <a:tabLst>
                          <a:tab pos="1651000" algn="l"/>
                        </a:tabLst>
                        <a:defRPr sz="3600">
                          <a:effectLst>
                            <a:outerShdw blurRad="25400" dist="25400" dir="5400000" rotWithShape="0">
                              <a:srgbClr val="000000">
                                <a:alpha val="60000"/>
                              </a:srgbClr>
                            </a:outerShdw>
                          </a:effectLst>
                          <a:sym typeface="Helvetica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51000" algn="l"/>
                        </a:tabLst>
                        <a:defRPr sz="3600">
                          <a:effectLst>
                            <a:outerShdw blurRad="25400" dist="25400" dir="5400000" rotWithShape="0">
                              <a:srgbClr val="000000">
                                <a:alpha val="60000"/>
                              </a:srgbClr>
                            </a:outerShdw>
                          </a:effectLst>
                          <a:sym typeface="Helvetica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51000" algn="l"/>
                        </a:tabLst>
                        <a:defRPr sz="3600">
                          <a:effectLst>
                            <a:outerShdw blurRad="25400" dist="25400" dir="5400000" rotWithShape="0">
                              <a:srgbClr val="000000">
                                <a:alpha val="60000"/>
                              </a:srgbClr>
                            </a:outerShdw>
                          </a:effectLst>
                          <a:sym typeface="Helvetica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51000" algn="l"/>
                        </a:tabLst>
                        <a:defRPr sz="3600">
                          <a:effectLst>
                            <a:outerShdw blurRad="25400" dist="25400" dir="5400000" rotWithShape="0">
                              <a:srgbClr val="000000">
                                <a:alpha val="60000"/>
                              </a:srgbClr>
                            </a:outerShdw>
                          </a:effectLst>
                          <a:sym typeface="Helvetica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endParaRPr sz="18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81" name="Actual table stored in memory / disk / created on the fly. The actual backend will depend on the context."/>
          <p:cNvSpPr txBox="1"/>
          <p:nvPr/>
        </p:nvSpPr>
        <p:spPr>
          <a:xfrm>
            <a:off x="870512" y="3360276"/>
            <a:ext cx="2844784" cy="12724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3900"/>
            </a:lvl1pPr>
          </a:lstStyle>
          <a:p>
            <a:r>
              <a:rPr sz="1950"/>
              <a:t>Actual table stored in memory / disk / created on the fly. The actual backend will depend on the context.</a:t>
            </a:r>
          </a:p>
        </p:txBody>
      </p:sp>
      <p:sp>
        <p:nvSpPr>
          <p:cNvPr id="282" name="RDataSource"/>
          <p:cNvSpPr txBox="1"/>
          <p:nvPr/>
        </p:nvSpPr>
        <p:spPr>
          <a:xfrm>
            <a:off x="5209800" y="2164602"/>
            <a:ext cx="2031005" cy="464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51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2550"/>
              <a:t>RDataSource</a:t>
            </a:r>
          </a:p>
        </p:txBody>
      </p:sp>
      <p:sp>
        <p:nvSpPr>
          <p:cNvPr id="283" name="RDataFrame"/>
          <p:cNvSpPr txBox="1"/>
          <p:nvPr/>
        </p:nvSpPr>
        <p:spPr>
          <a:xfrm>
            <a:off x="8933404" y="2164602"/>
            <a:ext cx="1941237" cy="464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51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2550"/>
              <a:t>RDataFrame</a:t>
            </a:r>
          </a:p>
        </p:txBody>
      </p:sp>
      <p:sp>
        <p:nvSpPr>
          <p:cNvPr id="284" name="Arrow"/>
          <p:cNvSpPr/>
          <p:nvPr/>
        </p:nvSpPr>
        <p:spPr>
          <a:xfrm>
            <a:off x="7606172" y="2079376"/>
            <a:ext cx="954588" cy="635001"/>
          </a:xfrm>
          <a:prstGeom prst="rightArrow">
            <a:avLst>
              <a:gd name="adj1" fmla="val 32000"/>
              <a:gd name="adj2" fmla="val 64000"/>
            </a:avLst>
          </a:prstGeom>
          <a:blipFill>
            <a:blip r:embed="rId2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285" name="Arrow"/>
          <p:cNvSpPr/>
          <p:nvPr/>
        </p:nvSpPr>
        <p:spPr>
          <a:xfrm>
            <a:off x="3475236" y="2085765"/>
            <a:ext cx="1436094" cy="635001"/>
          </a:xfrm>
          <a:prstGeom prst="rightArrow">
            <a:avLst>
              <a:gd name="adj1" fmla="val 32000"/>
              <a:gd name="adj2" fmla="val 64000"/>
            </a:avLst>
          </a:prstGeom>
          <a:blipFill>
            <a:blip r:embed="rId2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286" name="RDataSource abstracts from the user the act of fetching row from a table. Different implementations depending on the backend."/>
          <p:cNvSpPr txBox="1"/>
          <p:nvPr/>
        </p:nvSpPr>
        <p:spPr>
          <a:xfrm>
            <a:off x="4673608" y="3066815"/>
            <a:ext cx="2844784" cy="1572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>
              <a:defRPr sz="3900"/>
            </a:pPr>
            <a:r>
              <a:rPr sz="1950"/>
              <a:t>RDataSource</a:t>
            </a:r>
            <a:r>
              <a:rPr sz="1950" b="1"/>
              <a:t> </a:t>
            </a:r>
            <a:r>
              <a:rPr sz="1950"/>
              <a:t>abstracts from the user the act of fetching row from a table. Different implementations depending on the backend.</a:t>
            </a:r>
          </a:p>
        </p:txBody>
      </p:sp>
      <p:sp>
        <p:nvSpPr>
          <p:cNvPr id="287" name="RDataFrame abstracts from the user how to iterate on a set of rows and how actions are performed on them."/>
          <p:cNvSpPr txBox="1"/>
          <p:nvPr/>
        </p:nvSpPr>
        <p:spPr>
          <a:xfrm>
            <a:off x="8476705" y="3066815"/>
            <a:ext cx="2844784" cy="1572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3900"/>
            </a:lvl1pPr>
          </a:lstStyle>
          <a:p>
            <a:r>
              <a:rPr sz="1950"/>
              <a:t>RDataFrame abstracts from the user how to iterate on a set of rows and how actions are performed on them.</a:t>
            </a:r>
          </a:p>
        </p:txBody>
      </p:sp>
      <p:sp>
        <p:nvSpPr>
          <p:cNvPr id="288" name="Role of the analysis framework: provide helpers to construct useful views on the data, using the above building blocks."/>
          <p:cNvSpPr/>
          <p:nvPr/>
        </p:nvSpPr>
        <p:spPr>
          <a:xfrm>
            <a:off x="1023860" y="4991799"/>
            <a:ext cx="9886741" cy="1365656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800"/>
              <a:t>Role of the analysis framework: provide helpers to construct useful views on the data, using the above building blocks.</a:t>
            </a:r>
          </a:p>
        </p:txBody>
      </p:sp>
    </p:spTree>
    <p:extLst>
      <p:ext uri="{BB962C8B-B14F-4D97-AF65-F5344CB8AC3E}">
        <p14:creationId xmlns:p14="http://schemas.microsoft.com/office/powerpoint/2010/main" val="167602086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Only one of the possibilities..."/>
          <p:cNvSpPr txBox="1"/>
          <p:nvPr/>
        </p:nvSpPr>
        <p:spPr>
          <a:xfrm>
            <a:off x="3166337" y="-3566"/>
            <a:ext cx="5916684" cy="610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l">
              <a:defRPr sz="70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3500"/>
              <a:t>Only one of the possibilities...</a:t>
            </a:r>
          </a:p>
        </p:txBody>
      </p:sp>
      <p:pic>
        <p:nvPicPr>
          <p:cNvPr id="505" name="2084398_orig.jpg" descr="2084398_orig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34409" y="4760181"/>
            <a:ext cx="1778000" cy="1885951"/>
          </a:xfrm>
          <a:prstGeom prst="rect">
            <a:avLst/>
          </a:prstGeom>
          <a:ln w="12700">
            <a:miter lim="400000"/>
          </a:ln>
        </p:spPr>
      </p:pic>
      <p:sp>
        <p:nvSpPr>
          <p:cNvPr id="506" name="Quick preview of a python based solution..."/>
          <p:cNvSpPr txBox="1"/>
          <p:nvPr/>
        </p:nvSpPr>
        <p:spPr>
          <a:xfrm>
            <a:off x="1210174" y="4831328"/>
            <a:ext cx="3912327" cy="1713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r>
              <a:rPr sz="2667" dirty="0"/>
              <a:t>Quick preview of a python based solution</a:t>
            </a:r>
            <a:r>
              <a:rPr lang="en-US" sz="2667" dirty="0"/>
              <a:t> in the presentation of </a:t>
            </a:r>
            <a:r>
              <a:rPr lang="en-US" sz="2667" dirty="0">
                <a:hlinkClick r:id="rId3"/>
              </a:rPr>
              <a:t>Giulio @ ALICE Computing week </a:t>
            </a:r>
            <a:endParaRPr sz="2667" dirty="0"/>
          </a:p>
        </p:txBody>
      </p:sp>
      <p:sp>
        <p:nvSpPr>
          <p:cNvPr id="507" name="Text"/>
          <p:cNvSpPr txBox="1"/>
          <p:nvPr/>
        </p:nvSpPr>
        <p:spPr>
          <a:xfrm>
            <a:off x="11639001" y="6494648"/>
            <a:ext cx="327014" cy="3029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>
              <a:defRPr sz="3000">
                <a:solidFill>
                  <a:srgbClr val="53585F"/>
                </a:solidFill>
              </a:defRPr>
            </a:pPr>
            <a:fld id="{86CB4B4D-7CA3-9044-876B-883B54F8677D}" type="slidenum">
              <a:rPr sz="1500"/>
              <a:t>11</a:t>
            </a:fld>
            <a:r>
              <a:rPr sz="1500"/>
              <a:t>￼</a:t>
            </a:r>
          </a:p>
        </p:txBody>
      </p:sp>
      <p:sp>
        <p:nvSpPr>
          <p:cNvPr id="508" name="RDataFrame…"/>
          <p:cNvSpPr/>
          <p:nvPr/>
        </p:nvSpPr>
        <p:spPr>
          <a:xfrm>
            <a:off x="3076562" y="1146994"/>
            <a:ext cx="2832815" cy="1545209"/>
          </a:xfrm>
          <a:prstGeom prst="rect">
            <a:avLst/>
          </a:prstGeom>
          <a:blipFill>
            <a:blip r:embed="rId4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r>
              <a:rPr sz="2800"/>
              <a:t>RDataFrame</a:t>
            </a:r>
          </a:p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r>
              <a:rPr sz="2800"/>
              <a:t>Based solution</a:t>
            </a:r>
          </a:p>
        </p:txBody>
      </p:sp>
      <p:sp>
        <p:nvSpPr>
          <p:cNvPr id="509" name="Vectorised &quot;skin&quot; based solution"/>
          <p:cNvSpPr/>
          <p:nvPr/>
        </p:nvSpPr>
        <p:spPr>
          <a:xfrm>
            <a:off x="4679594" y="3062911"/>
            <a:ext cx="2832815" cy="1545208"/>
          </a:xfrm>
          <a:prstGeom prst="rect">
            <a:avLst/>
          </a:prstGeom>
          <a:blipFill>
            <a:blip r:embed="rId4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800"/>
              <a:t>Vectorised "skin" based solution</a:t>
            </a:r>
          </a:p>
        </p:txBody>
      </p:sp>
      <p:sp>
        <p:nvSpPr>
          <p:cNvPr id="510" name="Python Pandas"/>
          <p:cNvSpPr/>
          <p:nvPr/>
        </p:nvSpPr>
        <p:spPr>
          <a:xfrm>
            <a:off x="1473530" y="3062911"/>
            <a:ext cx="2832815" cy="1545208"/>
          </a:xfrm>
          <a:prstGeom prst="rect">
            <a:avLst/>
          </a:prstGeom>
          <a:blipFill>
            <a:blip r:embed="rId5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800"/>
              <a:t>Python Pandas</a:t>
            </a:r>
          </a:p>
        </p:txBody>
      </p:sp>
      <p:sp>
        <p:nvSpPr>
          <p:cNvPr id="511" name="Traditional event loop on proxy objects"/>
          <p:cNvSpPr/>
          <p:nvPr/>
        </p:nvSpPr>
        <p:spPr>
          <a:xfrm>
            <a:off x="7885658" y="3062911"/>
            <a:ext cx="2832815" cy="1545208"/>
          </a:xfrm>
          <a:prstGeom prst="rect">
            <a:avLst/>
          </a:prstGeom>
          <a:blipFill>
            <a:blip r:embed="rId4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800"/>
              <a:t>Traditional event loop on proxy objects</a:t>
            </a:r>
          </a:p>
        </p:txBody>
      </p:sp>
      <p:sp>
        <p:nvSpPr>
          <p:cNvPr id="512" name="A mix of all the previous ones"/>
          <p:cNvSpPr/>
          <p:nvPr/>
        </p:nvSpPr>
        <p:spPr>
          <a:xfrm>
            <a:off x="6388605" y="1146994"/>
            <a:ext cx="2832815" cy="1545209"/>
          </a:xfrm>
          <a:prstGeom prst="rect">
            <a:avLst/>
          </a:prstGeom>
          <a:blipFill>
            <a:blip r:embed="rId4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800"/>
              <a:t>A mix of all the previous ones</a:t>
            </a:r>
          </a:p>
        </p:txBody>
      </p:sp>
      <p:sp>
        <p:nvSpPr>
          <p:cNvPr id="513" name="Fully declarative"/>
          <p:cNvSpPr/>
          <p:nvPr/>
        </p:nvSpPr>
        <p:spPr>
          <a:xfrm rot="16200000">
            <a:off x="-1118631" y="2284273"/>
            <a:ext cx="3653293" cy="1022691"/>
          </a:xfrm>
          <a:prstGeom prst="rect">
            <a:avLst/>
          </a:prstGeom>
          <a:blipFill>
            <a:blip r:embed="rId4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800"/>
              <a:t>Fully declarative</a:t>
            </a:r>
          </a:p>
        </p:txBody>
      </p:sp>
      <p:sp>
        <p:nvSpPr>
          <p:cNvPr id="514" name="Traditional analysis"/>
          <p:cNvSpPr/>
          <p:nvPr/>
        </p:nvSpPr>
        <p:spPr>
          <a:xfrm rot="16200000">
            <a:off x="9755574" y="2366211"/>
            <a:ext cx="3456820" cy="1022691"/>
          </a:xfrm>
          <a:prstGeom prst="rect">
            <a:avLst/>
          </a:prstGeom>
          <a:blipFill>
            <a:blip r:embed="rId4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800"/>
              <a:t>Traditional analysis</a:t>
            </a:r>
          </a:p>
        </p:txBody>
      </p:sp>
    </p:spTree>
    <p:extLst>
      <p:ext uri="{BB962C8B-B14F-4D97-AF65-F5344CB8AC3E}">
        <p14:creationId xmlns:p14="http://schemas.microsoft.com/office/powerpoint/2010/main" val="116374200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import pyarrow as pa…"/>
          <p:cNvSpPr txBox="1"/>
          <p:nvPr/>
        </p:nvSpPr>
        <p:spPr>
          <a:xfrm>
            <a:off x="722216" y="867569"/>
            <a:ext cx="7803419" cy="27036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defTabSz="228600">
              <a:defRPr sz="38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900" b="1"/>
              <a:t>import</a:t>
            </a:r>
            <a:r>
              <a:rPr sz="1900"/>
              <a:t> pyarrow </a:t>
            </a:r>
            <a:r>
              <a:rPr sz="1900" b="1"/>
              <a:t>as</a:t>
            </a:r>
            <a:r>
              <a:rPr sz="1900"/>
              <a:t> pa</a:t>
            </a:r>
          </a:p>
          <a:p>
            <a:pPr defTabSz="228600">
              <a:defRPr sz="38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900" b="1"/>
              <a:t>import</a:t>
            </a:r>
            <a:r>
              <a:rPr sz="1900"/>
              <a:t> matplotlib.pyplot </a:t>
            </a:r>
            <a:r>
              <a:rPr sz="1900" b="1"/>
              <a:t>as</a:t>
            </a:r>
            <a:r>
              <a:rPr sz="1900"/>
              <a:t> plt</a:t>
            </a:r>
          </a:p>
          <a:p>
            <a:pPr defTabSz="228600">
              <a:defRPr sz="38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900"/>
              <a:t>import sys</a:t>
            </a:r>
          </a:p>
          <a:p>
            <a:pPr defTabSz="228600">
              <a:defRPr sz="3800">
                <a:latin typeface="Courier New"/>
                <a:ea typeface="Courier New"/>
                <a:cs typeface="Courier New"/>
                <a:sym typeface="Courier New"/>
              </a:defRPr>
            </a:pPr>
            <a:endParaRPr sz="1900"/>
          </a:p>
          <a:p>
            <a:pPr defTabSz="228600">
              <a:defRPr sz="38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900"/>
              <a:t>reader = pa.ipc.</a:t>
            </a:r>
            <a:r>
              <a:rPr sz="1900">
                <a:solidFill>
                  <a:srgbClr val="021994"/>
                </a:solidFill>
              </a:rPr>
              <a:t>open_stream</a:t>
            </a:r>
            <a:r>
              <a:rPr sz="1900"/>
              <a:t>(pa.</a:t>
            </a:r>
            <a:r>
              <a:rPr sz="1900">
                <a:solidFill>
                  <a:srgbClr val="021994"/>
                </a:solidFill>
              </a:rPr>
              <a:t>PythonFile</a:t>
            </a:r>
            <a:r>
              <a:rPr sz="1900"/>
              <a:t>(sys.stdin))</a:t>
            </a:r>
          </a:p>
          <a:p>
            <a:pPr defTabSz="228600">
              <a:defRPr sz="3800">
                <a:solidFill>
                  <a:srgbClr val="021994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900">
                <a:solidFill>
                  <a:srgbClr val="000000"/>
                </a:solidFill>
              </a:rPr>
              <a:t>t = reader.</a:t>
            </a:r>
            <a:r>
              <a:rPr sz="1900"/>
              <a:t>read_next_batch</a:t>
            </a:r>
            <a:r>
              <a:rPr sz="1900">
                <a:solidFill>
                  <a:srgbClr val="000000"/>
                </a:solidFill>
              </a:rPr>
              <a:t>()</a:t>
            </a:r>
          </a:p>
          <a:p>
            <a:pPr defTabSz="228600">
              <a:defRPr sz="38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900"/>
              <a:t>df = t.</a:t>
            </a:r>
            <a:r>
              <a:rPr sz="1900">
                <a:solidFill>
                  <a:srgbClr val="021994"/>
                </a:solidFill>
              </a:rPr>
              <a:t>to_pandas</a:t>
            </a:r>
            <a:r>
              <a:rPr sz="1900"/>
              <a:t>(zero_copy_only=</a:t>
            </a:r>
            <a:r>
              <a:rPr sz="1900" b="1"/>
              <a:t>True</a:t>
            </a:r>
            <a:r>
              <a:rPr sz="1900"/>
              <a:t>)</a:t>
            </a:r>
          </a:p>
          <a:p>
            <a:pPr defTabSz="228600">
              <a:defRPr sz="3800">
                <a:solidFill>
                  <a:srgbClr val="CD1D00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900">
                <a:solidFill>
                  <a:srgbClr val="000000"/>
                </a:solidFill>
              </a:rPr>
              <a:t>h1 = df.</a:t>
            </a:r>
            <a:r>
              <a:rPr sz="1900">
                <a:solidFill>
                  <a:srgbClr val="021994"/>
                </a:solidFill>
              </a:rPr>
              <a:t>hist</a:t>
            </a:r>
            <a:r>
              <a:rPr sz="1900">
                <a:solidFill>
                  <a:srgbClr val="000000"/>
                </a:solidFill>
              </a:rPr>
              <a:t>(column=</a:t>
            </a:r>
            <a:r>
              <a:rPr sz="1900"/>
              <a:t>'fSigned1Pt'</a:t>
            </a:r>
            <a:r>
              <a:rPr sz="1900">
                <a:solidFill>
                  <a:srgbClr val="000000"/>
                </a:solidFill>
              </a:rPr>
              <a:t>)</a:t>
            </a:r>
          </a:p>
          <a:p>
            <a:pPr defTabSz="228600">
              <a:defRPr sz="3800">
                <a:solidFill>
                  <a:srgbClr val="CD1D00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900">
                <a:solidFill>
                  <a:srgbClr val="000000"/>
                </a:solidFill>
              </a:rPr>
              <a:t>plt.</a:t>
            </a:r>
            <a:r>
              <a:rPr sz="1900">
                <a:solidFill>
                  <a:srgbClr val="021994"/>
                </a:solidFill>
              </a:rPr>
              <a:t>savefig</a:t>
            </a:r>
            <a:r>
              <a:rPr sz="1900">
                <a:solidFill>
                  <a:srgbClr val="000000"/>
                </a:solidFill>
              </a:rPr>
              <a:t>(</a:t>
            </a:r>
            <a:r>
              <a:rPr sz="1900"/>
              <a:t>'figure.pdf'</a:t>
            </a:r>
            <a:r>
              <a:rPr sz="1900">
                <a:solidFill>
                  <a:srgbClr val="000000"/>
                </a:solidFill>
              </a:rPr>
              <a:t>)</a:t>
            </a:r>
          </a:p>
        </p:txBody>
      </p:sp>
      <p:pic>
        <p:nvPicPr>
          <p:cNvPr id="517" name="figure.pdf" descr="figur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9924" y="2312971"/>
            <a:ext cx="5006468" cy="3754851"/>
          </a:xfrm>
          <a:prstGeom prst="rect">
            <a:avLst/>
          </a:prstGeom>
          <a:ln w="12700">
            <a:miter lim="400000"/>
          </a:ln>
        </p:spPr>
      </p:pic>
      <p:sp>
        <p:nvSpPr>
          <p:cNvPr id="518" name="Single Run2 ESD event converted to Run3 AOD. 2607 tracks, 10 bins, not for publication. ;-)"/>
          <p:cNvSpPr txBox="1"/>
          <p:nvPr/>
        </p:nvSpPr>
        <p:spPr>
          <a:xfrm>
            <a:off x="7037312" y="5902416"/>
            <a:ext cx="3771690" cy="482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/>
          <a:p>
            <a:pPr defTabSz="412750">
              <a:spcBef>
                <a:spcPts val="1000"/>
              </a:spcBef>
              <a:defRPr sz="2800" i="1" spc="28">
                <a:solidFill>
                  <a:srgbClr val="5C5C5C"/>
                </a:solidFill>
                <a:latin typeface="Iowan Old Style"/>
                <a:ea typeface="Iowan Old Style"/>
                <a:cs typeface="Iowan Old Style"/>
                <a:sym typeface="Iowan Old Style"/>
              </a:defRPr>
            </a:pPr>
            <a:r>
              <a:rPr sz="1400"/>
              <a:t>Single Run2 ESD event converted to Run3 AOD.</a:t>
            </a:r>
            <a:br>
              <a:rPr sz="1400"/>
            </a:br>
            <a:r>
              <a:rPr sz="1400"/>
              <a:t>2607 tracks, 10 bins, not for publication. ;-)</a:t>
            </a:r>
          </a:p>
        </p:txBody>
      </p:sp>
      <p:sp>
        <p:nvSpPr>
          <p:cNvPr id="519" name="If we use Apache Arrow as backing store for the messages being exchanged we get integration with Python Pandas and many others for (almost) for free."/>
          <p:cNvSpPr txBox="1"/>
          <p:nvPr/>
        </p:nvSpPr>
        <p:spPr>
          <a:xfrm>
            <a:off x="1721569" y="3736775"/>
            <a:ext cx="4191959" cy="2657459"/>
          </a:xfrm>
          <a:prstGeom prst="rect">
            <a:avLst/>
          </a:prstGeom>
          <a:blipFill>
            <a:blip r:embed="rId3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800"/>
              <a:t>If we use Apache Arrow as backing store for the messages being exchanged we get integration with Python Pandas and many others for (almost) for free.</a:t>
            </a:r>
          </a:p>
        </p:txBody>
      </p:sp>
      <p:sp>
        <p:nvSpPr>
          <p:cNvPr id="520" name="Python integration preview"/>
          <p:cNvSpPr txBox="1"/>
          <p:nvPr/>
        </p:nvSpPr>
        <p:spPr>
          <a:xfrm>
            <a:off x="3437964" y="20386"/>
            <a:ext cx="5366855" cy="610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l">
              <a:defRPr sz="70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3500"/>
              <a:t>Python integration preview</a:t>
            </a:r>
          </a:p>
        </p:txBody>
      </p:sp>
      <p:sp>
        <p:nvSpPr>
          <p:cNvPr id="521" name="Text"/>
          <p:cNvSpPr txBox="1"/>
          <p:nvPr/>
        </p:nvSpPr>
        <p:spPr>
          <a:xfrm>
            <a:off x="11639000" y="6494649"/>
            <a:ext cx="327014" cy="3029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>
              <a:defRPr sz="3000">
                <a:solidFill>
                  <a:srgbClr val="53585F"/>
                </a:solidFill>
              </a:defRPr>
            </a:pPr>
            <a:fld id="{86CB4B4D-7CA3-9044-876B-883B54F8677D}" type="slidenum">
              <a:rPr sz="1500"/>
              <a:t>12</a:t>
            </a:fld>
            <a:r>
              <a:rPr sz="1500"/>
              <a:t>￼</a:t>
            </a:r>
          </a:p>
        </p:txBody>
      </p:sp>
    </p:spTree>
    <p:extLst>
      <p:ext uri="{BB962C8B-B14F-4D97-AF65-F5344CB8AC3E}">
        <p14:creationId xmlns:p14="http://schemas.microsoft.com/office/powerpoint/2010/main" val="291725631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Ongoing Framework level Efforts"/>
          <p:cNvSpPr txBox="1"/>
          <p:nvPr/>
        </p:nvSpPr>
        <p:spPr>
          <a:xfrm>
            <a:off x="2432868" y="17339"/>
            <a:ext cx="6604501" cy="610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l">
              <a:defRPr sz="70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3500"/>
              <a:t>Ongoing Framework level Efforts</a:t>
            </a:r>
          </a:p>
        </p:txBody>
      </p:sp>
      <p:sp>
        <p:nvSpPr>
          <p:cNvPr id="524" name="Performance optimisation (mostly ROOT team with our contributions):…"/>
          <p:cNvSpPr txBox="1"/>
          <p:nvPr/>
        </p:nvSpPr>
        <p:spPr>
          <a:xfrm>
            <a:off x="482633" y="1007862"/>
            <a:ext cx="11226735" cy="5489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l">
              <a:defRPr sz="4400" b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200" dirty="0"/>
              <a:t>Performance </a:t>
            </a:r>
            <a:r>
              <a:rPr sz="2200" dirty="0" err="1"/>
              <a:t>optimisation</a:t>
            </a:r>
            <a:r>
              <a:rPr sz="2200" dirty="0"/>
              <a:t> (</a:t>
            </a:r>
            <a:r>
              <a:rPr sz="2200" i="1" dirty="0"/>
              <a:t>mostly ROOT team with our contributions</a:t>
            </a:r>
            <a:r>
              <a:rPr sz="2200" dirty="0"/>
              <a:t>):</a:t>
            </a:r>
          </a:p>
          <a:p>
            <a:pPr marL="152400" indent="-152400">
              <a:buSzPct val="100000"/>
              <a:buChar char="•"/>
              <a:defRPr sz="44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200" dirty="0"/>
              <a:t>Bulk reads (us &amp; ROOT team)</a:t>
            </a:r>
          </a:p>
          <a:p>
            <a:pPr marL="152400" indent="-152400">
              <a:buSzPct val="100000"/>
              <a:buChar char="•"/>
              <a:defRPr sz="44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200" dirty="0" err="1"/>
              <a:t>Vectorisation</a:t>
            </a:r>
            <a:r>
              <a:rPr sz="2200" dirty="0"/>
              <a:t> (ROOT team)</a:t>
            </a:r>
          </a:p>
          <a:p>
            <a:pPr marL="152400" indent="-152400">
              <a:buSzPct val="100000"/>
              <a:buChar char="•"/>
              <a:defRPr sz="44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200" dirty="0"/>
              <a:t>GPU support (ROOT team)</a:t>
            </a:r>
          </a:p>
          <a:p>
            <a:pPr marL="152400" indent="-152400">
              <a:buSzPct val="100000"/>
              <a:buChar char="•"/>
              <a:defRPr sz="44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200" dirty="0"/>
              <a:t>Fast path in </a:t>
            </a:r>
            <a:r>
              <a:rPr sz="2200" dirty="0" err="1"/>
              <a:t>RCombinedDS</a:t>
            </a:r>
            <a:r>
              <a:rPr sz="2200" dirty="0"/>
              <a:t> for common analysis cases (us)</a:t>
            </a:r>
          </a:p>
          <a:p>
            <a:pPr marL="152400" indent="-152400">
              <a:buSzPct val="100000"/>
              <a:buChar char="•"/>
              <a:defRPr sz="44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200" dirty="0"/>
              <a:t>Profiling of the </a:t>
            </a:r>
            <a:r>
              <a:rPr sz="2200" dirty="0" err="1"/>
              <a:t>RDataFrame</a:t>
            </a:r>
            <a:r>
              <a:rPr sz="2200" dirty="0"/>
              <a:t> solutions </a:t>
            </a:r>
            <a:r>
              <a:rPr sz="2200" dirty="0" err="1"/>
              <a:t>w.r.t</a:t>
            </a:r>
            <a:r>
              <a:rPr sz="2200" dirty="0"/>
              <a:t>. the other ones.</a:t>
            </a:r>
          </a:p>
          <a:p>
            <a:pPr algn="l">
              <a:defRPr sz="44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2200" dirty="0"/>
          </a:p>
          <a:p>
            <a:pPr algn="l">
              <a:defRPr sz="4400" b="1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200" dirty="0"/>
              <a:t>Helpers for analysis (us)</a:t>
            </a:r>
          </a:p>
          <a:p>
            <a:pPr marL="152400" indent="-152400">
              <a:buSzPct val="100000"/>
              <a:buChar char="•"/>
              <a:defRPr sz="44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200" dirty="0"/>
              <a:t>Filtered collections</a:t>
            </a:r>
          </a:p>
          <a:p>
            <a:pPr marL="152400" indent="-152400">
              <a:buSzPct val="100000"/>
              <a:buChar char="•"/>
              <a:defRPr sz="44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200" dirty="0"/>
              <a:t>Triple / nth-</a:t>
            </a:r>
            <a:r>
              <a:rPr sz="2200" dirty="0" err="1"/>
              <a:t>ple</a:t>
            </a:r>
            <a:r>
              <a:rPr sz="2200" dirty="0"/>
              <a:t> loops </a:t>
            </a:r>
          </a:p>
          <a:p>
            <a:pPr marL="152400" indent="-152400">
              <a:buSzPct val="100000"/>
              <a:buChar char="•"/>
              <a:defRPr sz="44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200" dirty="0"/>
              <a:t>Ability to plug current analysis tasks at the end of </a:t>
            </a:r>
            <a:r>
              <a:rPr sz="2200" dirty="0" err="1"/>
              <a:t>RDataFrame</a:t>
            </a:r>
            <a:r>
              <a:rPr sz="2200" dirty="0"/>
              <a:t> processing</a:t>
            </a:r>
          </a:p>
          <a:p>
            <a:pPr algn="l">
              <a:defRPr sz="44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2200" dirty="0"/>
          </a:p>
          <a:p>
            <a:pPr algn="l">
              <a:defRPr sz="4400" b="1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200" dirty="0"/>
              <a:t>Run2 ESD to Run3 converter</a:t>
            </a:r>
            <a:r>
              <a:rPr lang="en-US" sz="2200" dirty="0"/>
              <a:t>: first v </a:t>
            </a:r>
            <a:r>
              <a:rPr lang="en-US" sz="2200" dirty="0" err="1"/>
              <a:t>ersion</a:t>
            </a:r>
            <a:r>
              <a:rPr lang="en-US" sz="2200" dirty="0"/>
              <a:t> done, see the presentation of Giulio</a:t>
            </a:r>
            <a:endParaRPr sz="2200" dirty="0"/>
          </a:p>
          <a:p>
            <a:pPr marL="152400" indent="-152400">
              <a:buSzPct val="100000"/>
              <a:buChar char="•"/>
              <a:defRPr sz="44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200" dirty="0"/>
              <a:t>No need for intermediate files</a:t>
            </a:r>
          </a:p>
          <a:p>
            <a:pPr marL="152400" indent="-152400">
              <a:buSzPct val="100000"/>
              <a:buChar char="•"/>
              <a:defRPr sz="44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200" dirty="0"/>
              <a:t>Support O2/DPL</a:t>
            </a:r>
          </a:p>
          <a:p>
            <a:pPr marL="152400" indent="-152400">
              <a:buSzPct val="100000"/>
              <a:buChar char="•"/>
              <a:defRPr sz="44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200" dirty="0"/>
              <a:t>Support Python Pandas &amp; </a:t>
            </a:r>
            <a:r>
              <a:rPr sz="2200" dirty="0" err="1"/>
              <a:t>Tensorflow</a:t>
            </a:r>
            <a:endParaRPr sz="2200" dirty="0"/>
          </a:p>
        </p:txBody>
      </p:sp>
      <p:sp>
        <p:nvSpPr>
          <p:cNvPr id="525" name="Text"/>
          <p:cNvSpPr txBox="1"/>
          <p:nvPr/>
        </p:nvSpPr>
        <p:spPr>
          <a:xfrm>
            <a:off x="11639000" y="6494649"/>
            <a:ext cx="327014" cy="3029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>
              <a:defRPr sz="3000">
                <a:solidFill>
                  <a:srgbClr val="53585F"/>
                </a:solidFill>
              </a:defRPr>
            </a:pPr>
            <a:fld id="{86CB4B4D-7CA3-9044-876B-883B54F8677D}" type="slidenum">
              <a:rPr sz="1500"/>
              <a:t>13</a:t>
            </a:fld>
            <a:r>
              <a:rPr sz="1500"/>
              <a:t>￼</a:t>
            </a:r>
          </a:p>
        </p:txBody>
      </p:sp>
    </p:spTree>
    <p:extLst>
      <p:ext uri="{BB962C8B-B14F-4D97-AF65-F5344CB8AC3E}">
        <p14:creationId xmlns:p14="http://schemas.microsoft.com/office/powerpoint/2010/main" val="1159479322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Storage with reduced precision (truncated fraction)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Used by CMS (discovered by </a:t>
            </a:r>
            <a:r>
              <a:rPr lang="en-US" dirty="0" err="1"/>
              <a:t>Giulio</a:t>
            </a:r>
            <a:r>
              <a:rPr lang="en-US" dirty="0"/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Peter Hristov | T1T2 | 15.05.2019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1036998" y="2723559"/>
          <a:ext cx="9061355" cy="3627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22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22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22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22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122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8150">
                <a:tc>
                  <a:txBody>
                    <a:bodyPr/>
                    <a:lstStyle/>
                    <a:p>
                      <a:r>
                        <a:rPr lang="en-US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Truncation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Zip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Fraction,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50">
                <a:tc>
                  <a:txBody>
                    <a:bodyPr/>
                    <a:lstStyle/>
                    <a:p>
                      <a:r>
                        <a:rPr lang="en-US" dirty="0"/>
                        <a:t>Ru1/2 ESD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510222529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100.0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150">
                <a:tc>
                  <a:txBody>
                    <a:bodyPr/>
                    <a:lstStyle/>
                    <a:p>
                      <a:r>
                        <a:rPr lang="en-US" dirty="0"/>
                        <a:t>O2</a:t>
                      </a:r>
                      <a:r>
                        <a:rPr lang="en-US" baseline="0" dirty="0"/>
                        <a:t> AOD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dirty="0"/>
                        <a:t>50089236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9.8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50">
                <a:tc>
                  <a:txBody>
                    <a:bodyPr/>
                    <a:lstStyle/>
                    <a:p>
                      <a:r>
                        <a:rPr lang="en-US" dirty="0"/>
                        <a:t>O2 AOD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dirty="0"/>
                        <a:t>47382919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 bits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9.3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150">
                <a:tc>
                  <a:txBody>
                    <a:bodyPr/>
                    <a:lstStyle/>
                    <a:p>
                      <a:r>
                        <a:rPr lang="en-US" dirty="0"/>
                        <a:t>O2 AOD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dirty="0"/>
                        <a:t>42018412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 bits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150">
                <a:tc>
                  <a:txBody>
                    <a:bodyPr/>
                    <a:lstStyle/>
                    <a:p>
                      <a:r>
                        <a:rPr lang="en-US" dirty="0"/>
                        <a:t>O2 AOD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/>
                        <a:t>37870154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 bits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7.4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150">
                <a:tc>
                  <a:txBody>
                    <a:bodyPr/>
                    <a:lstStyle/>
                    <a:p>
                      <a:r>
                        <a:rPr lang="en-US" dirty="0"/>
                        <a:t>O2 AOD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30360347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 bits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69085" y="2098443"/>
            <a:ext cx="62020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107 </a:t>
            </a:r>
            <a:r>
              <a:rPr lang="en-US" sz="2400" dirty="0" err="1"/>
              <a:t>PbPb</a:t>
            </a:r>
            <a:r>
              <a:rPr lang="en-US" sz="2400" dirty="0"/>
              <a:t> events from 2015, no trigger selection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6965" y="1142724"/>
            <a:ext cx="7505034" cy="95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6092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1EF8F-F6DD-4847-A68A-233B6A5AD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Task: Develop interfaces to access the flat data representations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4FF6B-6C1C-F548-A937-6E8A6FBF8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 manager and reader for Run1/Run2 backward compatibility</a:t>
            </a:r>
          </a:p>
          <a:p>
            <a:r>
              <a:rPr lang="en-US" dirty="0"/>
              <a:t>“Skins” for the Apache Arrow data access</a:t>
            </a:r>
          </a:p>
          <a:p>
            <a:r>
              <a:rPr lang="en-US" dirty="0" err="1"/>
              <a:t>SOAContainer</a:t>
            </a:r>
            <a:r>
              <a:rPr lang="en-US" dirty="0"/>
              <a:t> “skins”</a:t>
            </a:r>
          </a:p>
          <a:p>
            <a:r>
              <a:rPr lang="en-US" dirty="0"/>
              <a:t>“Skins” for </a:t>
            </a:r>
            <a:r>
              <a:rPr lang="en-US" dirty="0" err="1"/>
              <a:t>libflatarray</a:t>
            </a:r>
            <a:r>
              <a:rPr lang="en-US" dirty="0"/>
              <a:t> (optional)</a:t>
            </a:r>
          </a:p>
          <a:p>
            <a:r>
              <a:rPr lang="en-US" dirty="0"/>
              <a:t>On-the-fly calculation of derived quantities (primary and secondary vertex positions and covariance matrices, etc.)</a:t>
            </a:r>
          </a:p>
          <a:p>
            <a:r>
              <a:rPr lang="en-US" dirty="0">
                <a:solidFill>
                  <a:srgbClr val="FF0000"/>
                </a:solidFill>
              </a:rPr>
              <a:t>All these tasks probably will be completed with some delay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18023E-9259-9942-A5BA-3314091EC6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Period: 02.2019 – 05.2019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13BD75-50F8-CE4D-8FB5-E66B1B2043A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Peter Hristov | T1T2 | 15.05.2019</a:t>
            </a:r>
            <a:endParaRPr lang="hr-H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559BC-CBFA-8547-B91E-C303A0E0CE1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1054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75321-553A-E64E-8038-D547E75F6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Task: Define and reimplement set of reference analyses for benchmarking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2D0692-E7ED-0348-A2BD-8517CBC3BA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Several candidates are </a:t>
            </a:r>
            <a:r>
              <a:rPr lang="en-US" dirty="0">
                <a:solidFill>
                  <a:srgbClr val="0070C0"/>
                </a:solidFill>
              </a:rPr>
              <a:t>identified</a:t>
            </a:r>
            <a:r>
              <a:rPr lang="en-US" dirty="0"/>
              <a:t>:</a:t>
            </a:r>
          </a:p>
          <a:p>
            <a:r>
              <a:rPr lang="en-US" dirty="0"/>
              <a:t>Minijet analysis in small systems</a:t>
            </a:r>
          </a:p>
          <a:p>
            <a:r>
              <a:rPr lang="en-US" dirty="0"/>
              <a:t>Investigation of longitudinal and azimuthal structure of the near side jet peak in </a:t>
            </a:r>
            <a:r>
              <a:rPr lang="en-US" dirty="0" err="1"/>
              <a:t>Pb-Pb</a:t>
            </a:r>
            <a:r>
              <a:rPr lang="en-US" dirty="0"/>
              <a:t> collisions</a:t>
            </a:r>
          </a:p>
          <a:p>
            <a:r>
              <a:rPr lang="en-US" dirty="0"/>
              <a:t>Particle flow analysis</a:t>
            </a:r>
          </a:p>
          <a:p>
            <a:r>
              <a:rPr lang="en-US" dirty="0"/>
              <a:t>Open charm analysis</a:t>
            </a:r>
          </a:p>
          <a:p>
            <a:r>
              <a:rPr lang="en-US" dirty="0">
                <a:solidFill>
                  <a:srgbClr val="FF0000"/>
                </a:solidFill>
              </a:rPr>
              <a:t>The conversion depends partially on the previous task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82EA02-3C55-BF49-8098-79A2634D6C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Period: 11.2018 – 06.2019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BD58E-7868-3B48-A6D2-BD465FEFF6A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Peter Hristov | T1T2 | 15.05.2019</a:t>
            </a:r>
            <a:endParaRPr lang="hr-H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BB81E-836B-7D48-8BB0-7763831B33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5288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2DF58-895C-254F-8A88-009AE7FEB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Task: Investigation of </a:t>
            </a:r>
            <a:r>
              <a:rPr lang="en-US" dirty="0" err="1"/>
              <a:t>RDataFrame</a:t>
            </a:r>
            <a:r>
              <a:rPr lang="en-US" dirty="0"/>
              <a:t>-based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94913-9A86-E54B-9889-234293D771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RDataFrame</a:t>
            </a:r>
            <a:r>
              <a:rPr lang="en-US" dirty="0"/>
              <a:t> for skimming and slimming: </a:t>
            </a:r>
            <a:r>
              <a:rPr lang="en-US" dirty="0">
                <a:solidFill>
                  <a:srgbClr val="0070C0"/>
                </a:solidFill>
              </a:rPr>
              <a:t>partially done</a:t>
            </a:r>
          </a:p>
          <a:p>
            <a:r>
              <a:rPr lang="en-US" dirty="0" err="1"/>
              <a:t>RDataFrame</a:t>
            </a:r>
            <a:r>
              <a:rPr lang="en-US" dirty="0"/>
              <a:t> with cartesian product of tables (for nested loops): </a:t>
            </a:r>
            <a:r>
              <a:rPr lang="en-US" dirty="0">
                <a:solidFill>
                  <a:srgbClr val="0070C0"/>
                </a:solidFill>
              </a:rPr>
              <a:t>done, pull request to be merged in Root6</a:t>
            </a:r>
          </a:p>
          <a:p>
            <a:r>
              <a:rPr lang="en-US" dirty="0" err="1"/>
              <a:t>RDataFrame</a:t>
            </a:r>
            <a:r>
              <a:rPr lang="en-US" dirty="0"/>
              <a:t> reimplementation of the analysis examples from the previous task: </a:t>
            </a:r>
            <a:r>
              <a:rPr lang="en-US" dirty="0">
                <a:solidFill>
                  <a:srgbClr val="FF0000"/>
                </a:solidFill>
              </a:rPr>
              <a:t>ongoing</a:t>
            </a:r>
          </a:p>
          <a:p>
            <a:r>
              <a:rPr lang="en-US" dirty="0"/>
              <a:t>Performance studies and conclusion on the suitability of </a:t>
            </a:r>
            <a:r>
              <a:rPr lang="en-US" dirty="0" err="1"/>
              <a:t>RDataFrame</a:t>
            </a:r>
            <a:r>
              <a:rPr lang="en-US" dirty="0"/>
              <a:t> for Run3 analysis: </a:t>
            </a:r>
            <a:r>
              <a:rPr lang="en-US" dirty="0">
                <a:solidFill>
                  <a:srgbClr val="FF0000"/>
                </a:solidFill>
              </a:rPr>
              <a:t>not started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974568-C05D-D34D-BCC1-2971D290C8F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Period: 03.2018 – 07.2019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CC1F2C-3CBE-4B4B-9953-F2948921470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Peter Hristov | T1T2 | 15.05.2019</a:t>
            </a:r>
            <a:endParaRPr lang="hr-H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7C1FE-86AF-0249-8B32-AFB63ECD0EC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4660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A4FDA-FA78-CB4E-AF1C-74998689D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Task: Reimplementation of analysis tasks using DPL – analysis devices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1B32D0-6DCD-D44B-BDB0-F0B52530AC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Prototype of multiple IO devices, multiple analysis devices and data sync to store the results: </a:t>
            </a:r>
            <a:r>
              <a:rPr lang="en-US" dirty="0">
                <a:solidFill>
                  <a:srgbClr val="0070C0"/>
                </a:solidFill>
              </a:rPr>
              <a:t>prototype presented @ CHEP2018</a:t>
            </a:r>
          </a:p>
          <a:p>
            <a:r>
              <a:rPr lang="en-US" dirty="0"/>
              <a:t>Reimplementation of the reference analyses from p.3: </a:t>
            </a:r>
            <a:r>
              <a:rPr lang="en-US" dirty="0">
                <a:solidFill>
                  <a:srgbClr val="FF0000"/>
                </a:solidFill>
              </a:rPr>
              <a:t>ongoing</a:t>
            </a:r>
          </a:p>
          <a:p>
            <a:r>
              <a:rPr lang="en-US" dirty="0"/>
              <a:t>Reimplementation of simple analysis train: </a:t>
            </a:r>
            <a:r>
              <a:rPr lang="en-US" dirty="0">
                <a:solidFill>
                  <a:srgbClr val="FF0000"/>
                </a:solidFill>
              </a:rPr>
              <a:t>not started</a:t>
            </a:r>
          </a:p>
          <a:p>
            <a:r>
              <a:rPr lang="en-US" dirty="0"/>
              <a:t>Performance measurements of DPL-based trains on analysis prototype facility: </a:t>
            </a:r>
            <a:r>
              <a:rPr lang="en-US" dirty="0">
                <a:solidFill>
                  <a:srgbClr val="FF0000"/>
                </a:solidFill>
              </a:rPr>
              <a:t>not started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CB0EDD-6335-7F43-A9D1-354B6752702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Period: 03.2018 – 09.2019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9862BC-B355-0A4F-90C4-ECAFDC2AAA4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Peter Hristov | T1T2 | 15.05.2019</a:t>
            </a:r>
            <a:endParaRPr lang="hr-H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33AD61-D7F4-7D43-8E91-5F08A73077D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4970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6EFEF-BD46-454B-9E51-A3785F578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Task: Development of the Lego train system for Run3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F9FEA8-882D-8C4E-915B-7F28539A5F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Adapt the system to the analysis devices from p.5: </a:t>
            </a:r>
            <a:r>
              <a:rPr lang="en-US" dirty="0">
                <a:solidFill>
                  <a:srgbClr val="FF0000"/>
                </a:solidFill>
              </a:rPr>
              <a:t>not started</a:t>
            </a:r>
          </a:p>
          <a:p>
            <a:r>
              <a:rPr lang="en-US" dirty="0"/>
              <a:t>Redesign of the Web interface and data base backend: </a:t>
            </a:r>
            <a:r>
              <a:rPr lang="en-US" dirty="0">
                <a:hlinkClick r:id="rId2"/>
              </a:rPr>
              <a:t>initial proposal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prepared by Markus</a:t>
            </a:r>
          </a:p>
          <a:p>
            <a:r>
              <a:rPr lang="en-US" dirty="0"/>
              <a:t>Continuous integration and automatic train testing: </a:t>
            </a:r>
            <a:r>
              <a:rPr lang="en-US" dirty="0">
                <a:solidFill>
                  <a:srgbClr val="FF0000"/>
                </a:solidFill>
              </a:rPr>
              <a:t>not started</a:t>
            </a:r>
          </a:p>
          <a:p>
            <a:r>
              <a:rPr lang="en-US" dirty="0"/>
              <a:t>R&amp;D on dynamic reconfiguration of the Lego trains: </a:t>
            </a:r>
            <a:r>
              <a:rPr lang="en-US" dirty="0">
                <a:solidFill>
                  <a:srgbClr val="FF0000"/>
                </a:solidFill>
              </a:rPr>
              <a:t>not started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2820A0-FA3E-5A4D-820E-0EB73466A03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Period: 09.2018 – 05.2020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D2E87-960F-5044-94EE-165D3FD8F07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Peter Hristov | T1T2 | 15.05.2019</a:t>
            </a:r>
            <a:endParaRPr lang="hr-H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18E8D-0979-AB4E-AB97-34A25830401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219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2A59F-1710-CB43-A45B-ABC172D5E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4FBE3E-99B6-3349-98C3-C805BBAD6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Challenge: Cope with 100x larger number of collisions to analyze</a:t>
            </a:r>
          </a:p>
          <a:p>
            <a:r>
              <a:rPr lang="en-US" dirty="0"/>
              <a:t> Solutions</a:t>
            </a:r>
          </a:p>
          <a:p>
            <a:pPr lvl="1"/>
            <a:r>
              <a:rPr lang="en-US" dirty="0"/>
              <a:t>Only AOD for analysis: reduce the size, avoid redundant information</a:t>
            </a:r>
          </a:p>
          <a:p>
            <a:pPr lvl="1"/>
            <a:r>
              <a:rPr lang="en-US" dirty="0"/>
              <a:t>Reduce time spend in I/0</a:t>
            </a:r>
          </a:p>
          <a:p>
            <a:pPr lvl="2"/>
            <a:r>
              <a:rPr lang="en-US" dirty="0"/>
              <a:t>fast storage access ➜ dedicated Analysis Facilities</a:t>
            </a:r>
          </a:p>
          <a:p>
            <a:pPr lvl="2"/>
            <a:r>
              <a:rPr lang="en-US" dirty="0" err="1"/>
              <a:t>deserialisation</a:t>
            </a:r>
            <a:r>
              <a:rPr lang="en-US" dirty="0"/>
              <a:t> overhead from complex nested data structures ➜ flat tables</a:t>
            </a:r>
          </a:p>
          <a:p>
            <a:pPr lvl="1"/>
            <a:r>
              <a:rPr lang="en-US" dirty="0"/>
              <a:t>Exploit parallelism</a:t>
            </a:r>
          </a:p>
          <a:p>
            <a:pPr lvl="2"/>
            <a:r>
              <a:rPr lang="en-US" dirty="0"/>
              <a:t>multiple data processing devices and multiple analysis tasks </a:t>
            </a:r>
          </a:p>
          <a:p>
            <a:pPr lvl="2"/>
            <a:r>
              <a:rPr lang="en-US" dirty="0"/>
              <a:t>task parallelism (multiprocessing and shared memory with DPL) </a:t>
            </a:r>
          </a:p>
          <a:p>
            <a:pPr lvl="2"/>
            <a:r>
              <a:rPr lang="en-US" dirty="0"/>
              <a:t>columnar data format ➜ </a:t>
            </a:r>
            <a:r>
              <a:rPr lang="en-US" dirty="0" err="1"/>
              <a:t>vectorisation</a:t>
            </a:r>
            <a:r>
              <a:rPr lang="en-US" dirty="0"/>
              <a:t> (</a:t>
            </a:r>
            <a:r>
              <a:rPr lang="en-US" dirty="0" err="1"/>
              <a:t>RDataFrame</a:t>
            </a:r>
            <a:r>
              <a:rPr lang="en-US" dirty="0"/>
              <a:t>) </a:t>
            </a:r>
          </a:p>
          <a:p>
            <a:pPr lvl="2"/>
            <a:r>
              <a:rPr lang="en-US" dirty="0"/>
              <a:t>declarative analysis providing automatic </a:t>
            </a:r>
            <a:r>
              <a:rPr lang="en-US" dirty="0" err="1"/>
              <a:t>automatisation</a:t>
            </a:r>
            <a:r>
              <a:rPr lang="en-US" dirty="0"/>
              <a:t> in the background</a:t>
            </a:r>
          </a:p>
          <a:p>
            <a:pPr lvl="1"/>
            <a:r>
              <a:rPr lang="en-US" dirty="0"/>
              <a:t>Exploit common data skimming and filtering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7BEE6E-6ED2-CC48-8366-303E155B91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Challenge and Solutions (Andreas @ ALICE Week, 03.2019)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611F91-43EC-3E43-9362-FD425CA8F1D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Peter Hristov | T1T2 | 15.05.2019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162628-ACD1-A84A-ACA8-1A926B3C0D7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7365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9C409-DCCC-7949-A785-564DDA072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Task: Development related to the future usage of Machine Learning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4479DC-173A-FD48-8012-C52678B4F7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Direct Python integration: </a:t>
            </a:r>
            <a:r>
              <a:rPr lang="en-US" dirty="0">
                <a:solidFill>
                  <a:srgbClr val="0070C0"/>
                </a:solidFill>
              </a:rPr>
              <a:t>done in Root6, ALICE prototype presented by Gian Michele</a:t>
            </a:r>
          </a:p>
          <a:p>
            <a:r>
              <a:rPr lang="en-US" dirty="0"/>
              <a:t>Data exchange via Apache Arrow tables: </a:t>
            </a:r>
            <a:r>
              <a:rPr lang="en-US" dirty="0">
                <a:solidFill>
                  <a:srgbClr val="0070C0"/>
                </a:solidFill>
              </a:rPr>
              <a:t>prototype presented by Giulio</a:t>
            </a:r>
          </a:p>
          <a:p>
            <a:r>
              <a:rPr lang="en-US" dirty="0"/>
              <a:t>R&amp;D on using Apache Spark and Pandas for ML analysis: </a:t>
            </a:r>
            <a:r>
              <a:rPr lang="en-US" dirty="0">
                <a:solidFill>
                  <a:srgbClr val="0070C0"/>
                </a:solidFill>
              </a:rPr>
              <a:t>ongoing, </a:t>
            </a:r>
          </a:p>
          <a:p>
            <a:r>
              <a:rPr lang="en-US" dirty="0">
                <a:solidFill>
                  <a:srgbClr val="0070C0"/>
                </a:solidFill>
              </a:rPr>
              <a:t>Many </a:t>
            </a:r>
            <a:r>
              <a:rPr lang="en-US">
                <a:solidFill>
                  <a:srgbClr val="0070C0"/>
                </a:solidFill>
              </a:rPr>
              <a:t>other ML activities, see </a:t>
            </a:r>
            <a:r>
              <a:rPr lang="en-US" dirty="0">
                <a:solidFill>
                  <a:srgbClr val="0070C0"/>
                </a:solidFill>
                <a:hlinkClick r:id="rId2"/>
              </a:rPr>
              <a:t>the presentation </a:t>
            </a:r>
            <a:r>
              <a:rPr lang="en-US" dirty="0">
                <a:solidFill>
                  <a:srgbClr val="0070C0"/>
                </a:solidFill>
              </a:rPr>
              <a:t>of Gian Michele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9719A2-EF53-7441-B765-04FDC74717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Period: 11.2018 – 12.2019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F2F29-5611-7D4F-B7C1-4C9866065C6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Peter Hristov | T1T2 | 15.05.2019</a:t>
            </a:r>
            <a:endParaRPr lang="hr-H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8C7B3-0702-3248-9C0A-9D19E1D7CB6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8353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863AC-AE05-A543-AE46-ED3EC038B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Task: Development of additional GRID analysis features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714706-4935-3046-9F3F-421E98B5D5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Efficient use of multicore job queues with analysis devices: </a:t>
            </a:r>
            <a:r>
              <a:rPr lang="en-US" dirty="0">
                <a:solidFill>
                  <a:srgbClr val="FF0000"/>
                </a:solidFill>
              </a:rPr>
              <a:t>not started</a:t>
            </a:r>
          </a:p>
          <a:p>
            <a:r>
              <a:rPr lang="en-US" dirty="0"/>
              <a:t>Performance measurements and benchmarking: </a:t>
            </a:r>
            <a:r>
              <a:rPr lang="en-US" dirty="0">
                <a:solidFill>
                  <a:srgbClr val="0070C0"/>
                </a:solidFill>
              </a:rPr>
              <a:t>initial data provided by Costin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660EC8-C1EB-9642-BF9E-9DAB8AE64B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Period: 07.2019 – 12.2019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045F8-2C3C-6646-BB43-0F7D7E984EF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Peter Hristov | T1T2 | 15.05.2019</a:t>
            </a:r>
            <a:endParaRPr lang="hr-H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CA756-5FD1-F641-AD8D-83CCBE47A82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2344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6CE01-828D-CA42-B3FD-CAA7F04F3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Task: Analysis data challenge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2085AB-F664-5640-B424-FFEDA8E992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Large scale tests of the functionality in local, analysis facility and GRID modes</a:t>
            </a:r>
          </a:p>
          <a:p>
            <a:r>
              <a:rPr lang="en-US" dirty="0"/>
              <a:t>Performance measurements and benchmarking</a:t>
            </a:r>
          </a:p>
          <a:p>
            <a:r>
              <a:rPr lang="en-US" dirty="0"/>
              <a:t>Recommendations for the usage of different resources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8F6F41-919E-5947-81F5-3EA2B4F9B06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Period: 01.2020 – 03.2020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976CF5-6894-2645-B2F8-C9E574C162A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Peter Hristov | T1T2 | 15.05.2019</a:t>
            </a:r>
            <a:endParaRPr lang="hr-H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46A671-523F-5D48-ABCD-B2F6311ABD8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7437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4CE3D-0004-584D-A37D-C13772ED3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Task: Final design and implementation of analysis facilities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44159E-8216-C646-8E8E-3E9F32EA89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task depends on the outcome of the analysis data challenge and the general policy </a:t>
            </a:r>
            <a:r>
              <a:rPr lang="en-US" dirty="0" err="1"/>
              <a:t>wrt</a:t>
            </a:r>
            <a:r>
              <a:rPr lang="en-US" dirty="0"/>
              <a:t> the analysis facilities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D2E0CD-C76C-4C42-A53E-E5887A0610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Period: 04.2020 – 10.2020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1B601F-E8C1-C549-8A79-9B0B16E8C3F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Peter Hristov | T1T2 | 15.05.2019</a:t>
            </a:r>
            <a:endParaRPr lang="hr-H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2E5600-7E6F-FA43-83E7-A92134D13F1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688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EF401-AC96-8446-9463-E805D9A49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-89" dirty="0"/>
              <a:t>Analysi</a:t>
            </a:r>
            <a:r>
              <a:rPr lang="en-US" dirty="0"/>
              <a:t>s</a:t>
            </a:r>
            <a:r>
              <a:rPr lang="en-US" spc="-176" dirty="0"/>
              <a:t> </a:t>
            </a:r>
            <a:r>
              <a:rPr lang="en-US" spc="-89" dirty="0"/>
              <a:t>dat</a:t>
            </a:r>
            <a:r>
              <a:rPr lang="en-US" dirty="0"/>
              <a:t>a</a:t>
            </a:r>
            <a:r>
              <a:rPr lang="en-US" spc="-176" dirty="0"/>
              <a:t> </a:t>
            </a:r>
            <a:r>
              <a:rPr lang="en-US" spc="-89" dirty="0"/>
              <a:t>format</a:t>
            </a:r>
            <a:r>
              <a:rPr lang="en-US" dirty="0"/>
              <a:t>:</a:t>
            </a:r>
            <a:r>
              <a:rPr lang="en-US" spc="-176" dirty="0"/>
              <a:t> </a:t>
            </a:r>
            <a:r>
              <a:rPr lang="en-US" spc="-143" dirty="0"/>
              <a:t>r</a:t>
            </a:r>
            <a:r>
              <a:rPr lang="en-US" spc="-89" dirty="0"/>
              <a:t>equi</a:t>
            </a:r>
            <a:r>
              <a:rPr lang="en-US" spc="-143" dirty="0"/>
              <a:t>r</a:t>
            </a:r>
            <a:r>
              <a:rPr lang="en-US" spc="-89" dirty="0"/>
              <a:t>ements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83379-F615-9E4E-9A34-4309F37377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4000" b="1" dirty="0"/>
              <a:t>New data format should reduce as much as possible the cost of deserialization: some generality will be lost for the sake of improved speed</a:t>
            </a:r>
          </a:p>
          <a:p>
            <a:r>
              <a:rPr lang="en-US" sz="3400" b="1" dirty="0"/>
              <a:t>Simple, flat</a:t>
            </a:r>
            <a:r>
              <a:rPr lang="en-US" sz="3400" dirty="0"/>
              <a:t>: </a:t>
            </a:r>
            <a:r>
              <a:rPr lang="en-US" sz="3400" dirty="0">
                <a:solidFill>
                  <a:srgbClr val="FF0000"/>
                </a:solidFill>
              </a:rPr>
              <a:t>numbers</a:t>
            </a:r>
            <a:r>
              <a:rPr lang="en-US" sz="3400" dirty="0"/>
              <a:t> only (no classes), use tables, cross-reference via numeric indices</a:t>
            </a:r>
          </a:p>
          <a:p>
            <a:r>
              <a:rPr lang="en-US" sz="3400" b="1" dirty="0"/>
              <a:t>Columnar</a:t>
            </a:r>
            <a:r>
              <a:rPr lang="en-US" sz="3400" dirty="0"/>
              <a:t>: </a:t>
            </a:r>
            <a:r>
              <a:rPr lang="en-US" sz="3400" dirty="0" err="1"/>
              <a:t>SoA</a:t>
            </a:r>
            <a:r>
              <a:rPr lang="en-US" sz="3400" dirty="0"/>
              <a:t> in-memory structure for better growing/shrinking and </a:t>
            </a:r>
            <a:r>
              <a:rPr lang="en-US" sz="3400" dirty="0">
                <a:solidFill>
                  <a:srgbClr val="FF0000"/>
                </a:solidFill>
              </a:rPr>
              <a:t>vectorization</a:t>
            </a:r>
          </a:p>
          <a:p>
            <a:r>
              <a:rPr lang="en-US" sz="3400" b="1" dirty="0">
                <a:solidFill>
                  <a:schemeClr val="tx1"/>
                </a:solidFill>
              </a:rPr>
              <a:t>Extensible</a:t>
            </a:r>
            <a:r>
              <a:rPr lang="en-US" sz="3400" dirty="0">
                <a:solidFill>
                  <a:schemeClr val="tx1"/>
                </a:solidFill>
              </a:rPr>
              <a:t>: </a:t>
            </a:r>
            <a:r>
              <a:rPr lang="en-US" sz="3400" dirty="0">
                <a:solidFill>
                  <a:srgbClr val="FF0000"/>
                </a:solidFill>
              </a:rPr>
              <a:t>base format is immutable</a:t>
            </a:r>
            <a:r>
              <a:rPr lang="en-US" sz="3400" dirty="0">
                <a:solidFill>
                  <a:schemeClr val="tx1"/>
                </a:solidFill>
              </a:rPr>
              <a:t>, but easily extensible because it’s </a:t>
            </a:r>
            <a:r>
              <a:rPr lang="en-US" sz="3400" dirty="0" err="1">
                <a:solidFill>
                  <a:schemeClr val="tx1"/>
                </a:solidFill>
              </a:rPr>
              <a:t>SoA</a:t>
            </a:r>
            <a:endParaRPr lang="en-US" sz="3400" dirty="0">
              <a:solidFill>
                <a:schemeClr val="tx1"/>
              </a:solidFill>
            </a:endParaRPr>
          </a:p>
          <a:p>
            <a:r>
              <a:rPr lang="en-US" sz="3400" b="1" dirty="0">
                <a:solidFill>
                  <a:schemeClr val="tx1"/>
                </a:solidFill>
              </a:rPr>
              <a:t>Chunked</a:t>
            </a:r>
            <a:r>
              <a:rPr lang="en-US" sz="3400" dirty="0">
                <a:solidFill>
                  <a:schemeClr val="tx1"/>
                </a:solidFill>
              </a:rPr>
              <a:t>: a single timeframe can be divided in smaller units processable in parallel</a:t>
            </a:r>
          </a:p>
          <a:p>
            <a:r>
              <a:rPr lang="en-US" sz="3400" b="1" dirty="0">
                <a:solidFill>
                  <a:schemeClr val="tx1"/>
                </a:solidFill>
              </a:rPr>
              <a:t>Zero size for null objects</a:t>
            </a:r>
            <a:r>
              <a:rPr lang="en-US" sz="3400" dirty="0">
                <a:solidFill>
                  <a:schemeClr val="tx1"/>
                </a:solidFill>
              </a:rPr>
              <a:t>: filtered-out fields do not use RAM memory</a:t>
            </a:r>
          </a:p>
          <a:p>
            <a:r>
              <a:rPr lang="en-US" sz="3400" b="1" dirty="0">
                <a:solidFill>
                  <a:schemeClr val="tx1"/>
                </a:solidFill>
              </a:rPr>
              <a:t>Recompute, don’t store</a:t>
            </a:r>
            <a:r>
              <a:rPr lang="en-US" sz="3400" dirty="0">
                <a:solidFill>
                  <a:schemeClr val="tx1"/>
                </a:solidFill>
              </a:rPr>
              <a:t>: do not store everything because </a:t>
            </a:r>
            <a:r>
              <a:rPr lang="en-US" sz="3400" dirty="0">
                <a:solidFill>
                  <a:srgbClr val="FF0000"/>
                </a:solidFill>
              </a:rPr>
              <a:t>recomputing may be cheaper</a:t>
            </a:r>
          </a:p>
          <a:p>
            <a:r>
              <a:rPr lang="en-US" sz="3400" b="1" dirty="0">
                <a:solidFill>
                  <a:schemeClr val="tx1"/>
                </a:solidFill>
              </a:rPr>
              <a:t>No data restructuring</a:t>
            </a:r>
            <a:r>
              <a:rPr lang="en-US" sz="3400" dirty="0">
                <a:solidFill>
                  <a:schemeClr val="tx1"/>
                </a:solidFill>
              </a:rPr>
              <a:t>: disk → memory → network should use similar representations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731EA3-30B5-0940-98A6-B9CAFDF776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Dario @ CHEP2018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91CA7-8B31-324E-8FE8-39139722920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Peter Hristov | T1T2 | 15.05.2019</a:t>
            </a:r>
            <a:endParaRPr lang="hr-H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849E3-7ADF-E847-930C-585402DE680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848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F79BC-4C3A-FF49-8D98-E6DAF0DA8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Task: Design and implementation of prototype data 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97095F-717A-D846-BDE5-A9C665759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Define minimal universal data set (AOD) for all analyses: </a:t>
            </a:r>
            <a:r>
              <a:rPr lang="en-US" dirty="0">
                <a:hlinkClick r:id="rId2"/>
              </a:rPr>
              <a:t>Ruben @ WP1, 01.11.2018 </a:t>
            </a:r>
            <a:endParaRPr lang="en-US" dirty="0"/>
          </a:p>
          <a:p>
            <a:r>
              <a:rPr lang="en-US" dirty="0"/>
              <a:t>Extract flat Root tree containing the minimal data set and representing the time frame AOD: </a:t>
            </a:r>
            <a:r>
              <a:rPr lang="en-US" dirty="0">
                <a:solidFill>
                  <a:srgbClr val="0070C0"/>
                </a:solidFill>
              </a:rPr>
              <a:t>prototype is ready + analysis task</a:t>
            </a:r>
          </a:p>
          <a:p>
            <a:r>
              <a:rPr lang="en-US" dirty="0"/>
              <a:t>Convert the Root representation to Apache Arrow tables and test the functionality: </a:t>
            </a:r>
            <a:r>
              <a:rPr lang="en-US" dirty="0">
                <a:solidFill>
                  <a:srgbClr val="0070C0"/>
                </a:solidFill>
              </a:rPr>
              <a:t>prototype is ready, see later</a:t>
            </a:r>
            <a:endParaRPr lang="en-US" dirty="0"/>
          </a:p>
          <a:p>
            <a:r>
              <a:rPr lang="en-US" dirty="0"/>
              <a:t>Convert the Root representation to </a:t>
            </a:r>
            <a:r>
              <a:rPr lang="en-US" dirty="0" err="1">
                <a:hlinkClick r:id="rId3"/>
              </a:rPr>
              <a:t>SOAContainer</a:t>
            </a:r>
            <a:r>
              <a:rPr lang="en-US" dirty="0"/>
              <a:t> data and test the functionality: </a:t>
            </a:r>
            <a:r>
              <a:rPr lang="en-US" dirty="0">
                <a:solidFill>
                  <a:srgbClr val="FF0000"/>
                </a:solidFill>
              </a:rPr>
              <a:t>in progress, expected in 05.2019</a:t>
            </a:r>
          </a:p>
          <a:p>
            <a:r>
              <a:rPr lang="en-US" dirty="0">
                <a:solidFill>
                  <a:schemeClr val="tx1"/>
                </a:solidFill>
              </a:rPr>
              <a:t>Convert the Root representation to </a:t>
            </a:r>
            <a:r>
              <a:rPr lang="en-US" dirty="0">
                <a:hlinkClick r:id="rId4"/>
              </a:rPr>
              <a:t>Libflatarray</a:t>
            </a:r>
            <a:r>
              <a:rPr lang="en-US" dirty="0">
                <a:solidFill>
                  <a:schemeClr val="tx1"/>
                </a:solidFill>
              </a:rPr>
              <a:t> data and test the functionality: </a:t>
            </a:r>
            <a:r>
              <a:rPr lang="en-US" dirty="0">
                <a:solidFill>
                  <a:srgbClr val="FF0000"/>
                </a:solidFill>
              </a:rPr>
              <a:t>not started, for the moment is optional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0D27C2-695F-BB4C-A1D1-73DF3E23CF7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Period: 07.2019 – 02.2019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F2896-1761-344C-A1F6-E88C7454233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Peter Hristov | T1T2 | 15.05.2019</a:t>
            </a:r>
            <a:endParaRPr lang="hr-H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B96756-783E-554E-889F-8E7C122A1A9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07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he Analysis Object Data (AOD) format"/>
          <p:cNvSpPr txBox="1"/>
          <p:nvPr/>
        </p:nvSpPr>
        <p:spPr>
          <a:xfrm>
            <a:off x="1942331" y="-3566"/>
            <a:ext cx="7910307" cy="610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l">
              <a:defRPr sz="70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3500"/>
              <a:t>The Analysis Object Data (AOD) format</a:t>
            </a:r>
          </a:p>
        </p:txBody>
      </p:sp>
      <p:sp>
        <p:nvSpPr>
          <p:cNvPr id="109" name="Goal:…"/>
          <p:cNvSpPr txBox="1"/>
          <p:nvPr/>
        </p:nvSpPr>
        <p:spPr>
          <a:xfrm>
            <a:off x="199619" y="750386"/>
            <a:ext cx="11792764" cy="8340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l">
              <a:defRPr sz="35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1751" dirty="0"/>
              <a:t>Goal:</a:t>
            </a:r>
          </a:p>
          <a:p>
            <a:pPr marL="376455" indent="-217709">
              <a:buSzPct val="171000"/>
              <a:buChar char="•"/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r>
              <a:rPr sz="1600" dirty="0"/>
              <a:t>minimize the information kept on AOD to save disk space</a:t>
            </a:r>
          </a:p>
          <a:p>
            <a:pPr marL="376455" indent="-217709">
              <a:buSzPct val="171000"/>
              <a:buChar char="•"/>
              <a:defRPr sz="3200" b="1">
                <a:solidFill>
                  <a:schemeClr val="accent5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600" dirty="0"/>
              <a:t>maximize performances with light simple flat data-objects instead of heavier C++ objects </a:t>
            </a:r>
          </a:p>
        </p:txBody>
      </p:sp>
      <p:sp>
        <p:nvSpPr>
          <p:cNvPr id="110" name="Text"/>
          <p:cNvSpPr txBox="1"/>
          <p:nvPr/>
        </p:nvSpPr>
        <p:spPr>
          <a:xfrm>
            <a:off x="11686626" y="6494648"/>
            <a:ext cx="327014" cy="3029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>
              <a:defRPr sz="3000">
                <a:solidFill>
                  <a:srgbClr val="53585F"/>
                </a:solidFill>
              </a:defRPr>
            </a:pPr>
            <a:fld id="{86CB4B4D-7CA3-9044-876B-883B54F8677D}" type="slidenum">
              <a:rPr sz="1500"/>
              <a:t>5</a:t>
            </a:fld>
            <a:r>
              <a:rPr sz="1500"/>
              <a:t>￼</a:t>
            </a:r>
          </a:p>
        </p:txBody>
      </p:sp>
      <p:sp>
        <p:nvSpPr>
          <p:cNvPr id="111" name="Current idea is to have flat data tables, initial implementation based on &quot;Ruben's table&quot;*.…"/>
          <p:cNvSpPr txBox="1"/>
          <p:nvPr/>
        </p:nvSpPr>
        <p:spPr>
          <a:xfrm>
            <a:off x="199619" y="1657638"/>
            <a:ext cx="11792764" cy="22268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l">
              <a:defRPr sz="35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1751" dirty="0"/>
              <a:t>Current idea is to have flat data tables, initial implementation based on "</a:t>
            </a:r>
            <a:r>
              <a:rPr sz="1751" dirty="0">
                <a:hlinkClick r:id="rId2"/>
              </a:rPr>
              <a:t>Ruben's table</a:t>
            </a:r>
            <a:r>
              <a:rPr sz="1751" dirty="0"/>
              <a:t>".</a:t>
            </a:r>
          </a:p>
          <a:p>
            <a:pPr algn="l">
              <a:defRPr sz="3500" b="1">
                <a:latin typeface="Helvetica"/>
                <a:ea typeface="Helvetica"/>
                <a:cs typeface="Helvetica"/>
                <a:sym typeface="Helvetica"/>
              </a:defRPr>
            </a:pPr>
            <a:endParaRPr sz="1751" dirty="0"/>
          </a:p>
          <a:p>
            <a:pPr marL="376455" indent="-217709">
              <a:buSzPct val="171000"/>
              <a:buChar char="•"/>
              <a:defRPr sz="3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1500" dirty="0"/>
              <a:t>Barrel track table = standard helix parameters of each track</a:t>
            </a:r>
          </a:p>
          <a:p>
            <a:pPr marL="376455" indent="-217709">
              <a:buSzPct val="171000"/>
              <a:buChar char="•"/>
              <a:defRPr sz="3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1500" dirty="0"/>
              <a:t>Covariance table for barrel tracks</a:t>
            </a:r>
          </a:p>
          <a:p>
            <a:pPr marL="376455" indent="-217709">
              <a:buSzPct val="171000"/>
              <a:buChar char="•"/>
              <a:defRPr sz="3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1500" dirty="0"/>
              <a:t>Extra barrel track table = more detailed info like track chi2, number of clusters, PID signal ..</a:t>
            </a:r>
          </a:p>
          <a:p>
            <a:pPr marL="376455" indent="-217709">
              <a:buSzPct val="171000"/>
              <a:buChar char="•"/>
              <a:defRPr sz="3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1500" dirty="0"/>
              <a:t>Muon track table </a:t>
            </a:r>
          </a:p>
          <a:p>
            <a:pPr marL="376455" indent="-217709">
              <a:buSzPct val="171000"/>
              <a:buChar char="•"/>
              <a:defRPr sz="3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1500" dirty="0"/>
              <a:t>Calorimeter track table</a:t>
            </a:r>
          </a:p>
          <a:p>
            <a:pPr marL="376455" indent="-217709">
              <a:buSzPct val="171000"/>
              <a:buChar char="•"/>
              <a:defRPr sz="3000" b="1">
                <a:solidFill>
                  <a:schemeClr val="accent5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500" dirty="0"/>
              <a:t>"Vertex" table  = info about the collision vertex</a:t>
            </a:r>
          </a:p>
          <a:p>
            <a:pPr marL="376455" indent="-217709">
              <a:buSzPct val="171000"/>
              <a:buChar char="•"/>
              <a:defRPr sz="3000" b="1">
                <a:solidFill>
                  <a:schemeClr val="accent5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500" dirty="0"/>
              <a:t>Other “small” tables: FIT, ZDC</a:t>
            </a:r>
          </a:p>
        </p:txBody>
      </p:sp>
      <p:sp>
        <p:nvSpPr>
          <p:cNvPr id="112" name="Associating objects (e.g. tracks) to vertices"/>
          <p:cNvSpPr txBox="1"/>
          <p:nvPr/>
        </p:nvSpPr>
        <p:spPr>
          <a:xfrm>
            <a:off x="202030" y="4263310"/>
            <a:ext cx="4716036" cy="34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l">
              <a:defRPr sz="35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751"/>
              <a:t>Associating objects (e.g. tracks) to vertices</a:t>
            </a:r>
          </a:p>
        </p:txBody>
      </p:sp>
      <p:sp>
        <p:nvSpPr>
          <p:cNvPr id="113" name="In each timeframe:…"/>
          <p:cNvSpPr txBox="1"/>
          <p:nvPr/>
        </p:nvSpPr>
        <p:spPr>
          <a:xfrm>
            <a:off x="363640" y="4642143"/>
            <a:ext cx="3863779" cy="1795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indent="158747">
              <a:defRPr sz="3200" b="1">
                <a:solidFill>
                  <a:schemeClr val="accent5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600" dirty="0"/>
              <a:t>In each timeframe:</a:t>
            </a:r>
          </a:p>
          <a:p>
            <a:pPr marL="490752" indent="-114297">
              <a:buSzPct val="100000"/>
              <a:buChar char="•"/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r>
              <a:rPr sz="1600" dirty="0"/>
              <a:t>22 </a:t>
            </a:r>
            <a:r>
              <a:rPr sz="1600" dirty="0" err="1"/>
              <a:t>ms</a:t>
            </a:r>
            <a:r>
              <a:rPr sz="1600" dirty="0"/>
              <a:t> of data-taking</a:t>
            </a:r>
          </a:p>
          <a:p>
            <a:pPr marL="490752" indent="-114297">
              <a:buSzPct val="100000"/>
              <a:buChar char="•"/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r>
              <a:rPr sz="1600" dirty="0"/>
              <a:t>~1000 </a:t>
            </a:r>
            <a:r>
              <a:rPr sz="1600" dirty="0" err="1"/>
              <a:t>PbPb</a:t>
            </a:r>
            <a:r>
              <a:rPr sz="1600" dirty="0"/>
              <a:t> collisions</a:t>
            </a:r>
          </a:p>
          <a:p>
            <a:pPr marL="490752" indent="-114297">
              <a:buSzPct val="100000"/>
              <a:buChar char="•"/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r>
              <a:rPr sz="1600" dirty="0"/>
              <a:t>~Millions of tracks per </a:t>
            </a:r>
            <a:r>
              <a:rPr sz="1600" dirty="0" err="1"/>
              <a:t>dataframes</a:t>
            </a:r>
            <a:r>
              <a:rPr sz="1600" dirty="0"/>
              <a:t> </a:t>
            </a:r>
          </a:p>
          <a:p>
            <a:pPr marL="490752" indent="-114297">
              <a:buSzPct val="100000"/>
              <a:buChar char="•"/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endParaRPr sz="1600" dirty="0"/>
          </a:p>
          <a:p>
            <a:pPr marL="490752" indent="-114297">
              <a:buSzPct val="100000"/>
              <a:buChar char="•"/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endParaRPr sz="1600" dirty="0"/>
          </a:p>
          <a:p>
            <a:pPr indent="158747"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r>
              <a:rPr sz="1600" dirty="0"/>
              <a:t> </a:t>
            </a:r>
          </a:p>
        </p:txBody>
      </p:sp>
      <p:sp>
        <p:nvSpPr>
          <p:cNvPr id="114" name="Line"/>
          <p:cNvSpPr/>
          <p:nvPr/>
        </p:nvSpPr>
        <p:spPr>
          <a:xfrm flipV="1">
            <a:off x="4898589" y="5168943"/>
            <a:ext cx="635000" cy="0"/>
          </a:xfrm>
          <a:prstGeom prst="line">
            <a:avLst/>
          </a:prstGeom>
          <a:ln w="762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15" name="In AOD tables, each candidate is associated…"/>
          <p:cNvSpPr txBox="1"/>
          <p:nvPr/>
        </p:nvSpPr>
        <p:spPr>
          <a:xfrm>
            <a:off x="6204760" y="4640434"/>
            <a:ext cx="5112298" cy="1057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indent="158747">
              <a:defRPr sz="3200" b="1">
                <a:solidFill>
                  <a:schemeClr val="accent5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600" dirty="0"/>
              <a:t>In AOD tables, each candidate is associated </a:t>
            </a:r>
          </a:p>
          <a:p>
            <a:pPr indent="158747">
              <a:defRPr sz="3200" b="1">
                <a:solidFill>
                  <a:schemeClr val="accent5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600" dirty="0"/>
              <a:t>to a given vertex in the vertex table </a:t>
            </a:r>
          </a:p>
          <a:p>
            <a:pPr marL="490752" indent="-114297">
              <a:buSzPct val="100000"/>
              <a:buChar char="•"/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r>
              <a:rPr sz="1600" dirty="0"/>
              <a:t>done in the reconstruction level </a:t>
            </a:r>
          </a:p>
          <a:p>
            <a:pPr marL="490752" indent="-114297">
              <a:buSzPct val="100000"/>
              <a:buChar char="•"/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r>
              <a:rPr sz="1600" dirty="0"/>
              <a:t>same track can be </a:t>
            </a:r>
            <a:r>
              <a:rPr lang="en-US" sz="1600" dirty="0"/>
              <a:t>re-</a:t>
            </a:r>
            <a:r>
              <a:rPr sz="1600" dirty="0"/>
              <a:t>associated to more vertices!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73D97D3-6076-144C-9535-22F42BB592BE}"/>
              </a:ext>
            </a:extLst>
          </p:cNvPr>
          <p:cNvSpPr txBox="1"/>
          <p:nvPr/>
        </p:nvSpPr>
        <p:spPr>
          <a:xfrm>
            <a:off x="3726178" y="6125316"/>
            <a:ext cx="8123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Detailed presentation of Giulio and Gian Michele during </a:t>
            </a:r>
            <a:r>
              <a:rPr lang="en-US" dirty="0">
                <a:hlinkClick r:id="rId3"/>
              </a:rPr>
              <a:t>EP-AIP meeting, 11.03.2019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24204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Work in this direction with 2018 data is being carried out on a 32-core server with GPU that ALICE CERN group…"/>
          <p:cNvSpPr txBox="1"/>
          <p:nvPr/>
        </p:nvSpPr>
        <p:spPr>
          <a:xfrm>
            <a:off x="169989" y="6410523"/>
            <a:ext cx="10224723" cy="533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l">
              <a:defRPr sz="3000" b="1" i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1500"/>
              <a:t>Work in this direction with 2018 data is being carried out on a 32-core server with GPU that ALICE CERN group </a:t>
            </a:r>
          </a:p>
          <a:p>
            <a:pPr algn="l">
              <a:defRPr sz="3000" b="1" i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1500"/>
              <a:t>recently bought with Torino and Utrecht</a:t>
            </a:r>
          </a:p>
        </p:txBody>
      </p:sp>
      <p:sp>
        <p:nvSpPr>
          <p:cNvPr id="128" name="Line"/>
          <p:cNvSpPr/>
          <p:nvPr/>
        </p:nvSpPr>
        <p:spPr>
          <a:xfrm flipV="1">
            <a:off x="2490231" y="2284046"/>
            <a:ext cx="1042304" cy="827249"/>
          </a:xfrm>
          <a:prstGeom prst="line">
            <a:avLst/>
          </a:prstGeom>
          <a:ln w="63500">
            <a:solidFill>
              <a:srgbClr val="A6AAA9">
                <a:alpha val="82489"/>
              </a:srgbClr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29" name="Ds analysis"/>
          <p:cNvSpPr/>
          <p:nvPr/>
        </p:nvSpPr>
        <p:spPr>
          <a:xfrm>
            <a:off x="6753714" y="1620445"/>
            <a:ext cx="1583284" cy="608953"/>
          </a:xfrm>
          <a:prstGeom prst="ellipse">
            <a:avLst/>
          </a:prstGeom>
          <a:blipFill>
            <a:blip r:embed="rId3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r>
              <a:rPr sz="1500"/>
              <a:t>D</a:t>
            </a:r>
            <a:r>
              <a:rPr sz="1500" baseline="-5999"/>
              <a:t>s</a:t>
            </a:r>
            <a:r>
              <a:rPr sz="1500"/>
              <a:t> analysis</a:t>
            </a:r>
          </a:p>
        </p:txBody>
      </p:sp>
      <p:sp>
        <p:nvSpPr>
          <p:cNvPr id="130" name="D+ analysis"/>
          <p:cNvSpPr/>
          <p:nvPr/>
        </p:nvSpPr>
        <p:spPr>
          <a:xfrm>
            <a:off x="6753714" y="2403038"/>
            <a:ext cx="1583284" cy="608953"/>
          </a:xfrm>
          <a:prstGeom prst="ellipse">
            <a:avLst/>
          </a:prstGeom>
          <a:blipFill>
            <a:blip r:embed="rId3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r>
              <a:rPr sz="1500"/>
              <a:t>D</a:t>
            </a:r>
            <a:r>
              <a:rPr sz="1500" baseline="31999"/>
              <a:t>+</a:t>
            </a:r>
            <a:r>
              <a:rPr sz="1500"/>
              <a:t> analysis</a:t>
            </a:r>
          </a:p>
        </p:txBody>
      </p:sp>
      <p:sp>
        <p:nvSpPr>
          <p:cNvPr id="131" name="A draft of structure for Run3 analysis"/>
          <p:cNvSpPr txBox="1"/>
          <p:nvPr/>
        </p:nvSpPr>
        <p:spPr>
          <a:xfrm>
            <a:off x="2051100" y="6762"/>
            <a:ext cx="7341141" cy="610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 algn="l">
              <a:defRPr sz="70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3500"/>
              <a:t>A draft of structure for Run3 analysis</a:t>
            </a:r>
          </a:p>
        </p:txBody>
      </p:sp>
      <p:sp>
        <p:nvSpPr>
          <p:cNvPr id="132" name="2-tracks displayed vertices producer"/>
          <p:cNvSpPr/>
          <p:nvPr/>
        </p:nvSpPr>
        <p:spPr>
          <a:xfrm>
            <a:off x="3595555" y="2806008"/>
            <a:ext cx="1979307" cy="919848"/>
          </a:xfrm>
          <a:prstGeom prst="ellipse">
            <a:avLst/>
          </a:prstGeom>
          <a:blipFill>
            <a:blip r:embed="rId3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1500"/>
              <a:t>2-tracks displayed vertices producer</a:t>
            </a:r>
          </a:p>
        </p:txBody>
      </p:sp>
      <p:sp>
        <p:nvSpPr>
          <p:cNvPr id="133" name="D0 analysis"/>
          <p:cNvSpPr/>
          <p:nvPr/>
        </p:nvSpPr>
        <p:spPr>
          <a:xfrm>
            <a:off x="6753714" y="3179682"/>
            <a:ext cx="1583284" cy="608953"/>
          </a:xfrm>
          <a:prstGeom prst="ellipse">
            <a:avLst/>
          </a:prstGeom>
          <a:blipFill>
            <a:blip r:embed="rId3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r>
              <a:rPr sz="1500"/>
              <a:t>D</a:t>
            </a:r>
            <a:r>
              <a:rPr sz="1500" baseline="31999"/>
              <a:t>0</a:t>
            </a:r>
            <a:r>
              <a:rPr sz="1500"/>
              <a:t> analysis</a:t>
            </a:r>
          </a:p>
        </p:txBody>
      </p:sp>
      <p:sp>
        <p:nvSpPr>
          <p:cNvPr id="134" name="D0-tagged jets"/>
          <p:cNvSpPr/>
          <p:nvPr/>
        </p:nvSpPr>
        <p:spPr>
          <a:xfrm>
            <a:off x="6753714" y="3953394"/>
            <a:ext cx="1583284" cy="608953"/>
          </a:xfrm>
          <a:prstGeom prst="ellipse">
            <a:avLst/>
          </a:prstGeom>
          <a:blipFill>
            <a:blip r:embed="rId3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1500"/>
              <a:t>D0-tagged jets</a:t>
            </a:r>
          </a:p>
        </p:txBody>
      </p:sp>
      <p:sp>
        <p:nvSpPr>
          <p:cNvPr id="135" name="Line"/>
          <p:cNvSpPr/>
          <p:nvPr/>
        </p:nvSpPr>
        <p:spPr>
          <a:xfrm>
            <a:off x="5640635" y="3247664"/>
            <a:ext cx="1049852" cy="234840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36" name="IMPORTANT:  should we have an extra analysis layer on skimmed Trees?…"/>
          <p:cNvSpPr txBox="1"/>
          <p:nvPr/>
        </p:nvSpPr>
        <p:spPr>
          <a:xfrm>
            <a:off x="369220" y="4989759"/>
            <a:ext cx="10507560" cy="12262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l">
              <a:defRPr sz="3000" b="1">
                <a:solidFill>
                  <a:schemeClr val="accent5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500" dirty="0"/>
              <a:t>IMPORTANT:  should we have an extra analysis layer on skimmed Trees? </a:t>
            </a:r>
            <a:r>
              <a:rPr lang="en-US" sz="1500" dirty="0"/>
              <a:t>Yes!</a:t>
            </a:r>
            <a:endParaRPr sz="1500" dirty="0"/>
          </a:p>
          <a:p>
            <a:pPr marL="585092" lvl="1" indent="-204102">
              <a:buSzPct val="171000"/>
              <a:buChar char="•"/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sz="1500" dirty="0"/>
              <a:t>e.g. skimmed </a:t>
            </a:r>
            <a:r>
              <a:rPr sz="1500" dirty="0" err="1"/>
              <a:t>Dataframe</a:t>
            </a:r>
            <a:r>
              <a:rPr sz="1500" dirty="0"/>
              <a:t> analysis-oriented (e.g. HF Tables, Jet …) that can be processed in HPC clusters could dramatically reduce the analysis-cycle </a:t>
            </a:r>
          </a:p>
          <a:p>
            <a:pPr marL="585092" lvl="1" indent="-204102">
              <a:buSzPct val="171000"/>
              <a:buChar char="•"/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sz="1500" dirty="0"/>
              <a:t>Need to study an effective compressed format, estimate size and develop </a:t>
            </a:r>
            <a:r>
              <a:rPr sz="1500" dirty="0" err="1"/>
              <a:t>optimised</a:t>
            </a:r>
            <a:r>
              <a:rPr sz="1500" dirty="0"/>
              <a:t> analysis software </a:t>
            </a:r>
          </a:p>
          <a:p>
            <a:pPr marL="585092" lvl="1" indent="-204102">
              <a:buSzPct val="171000"/>
              <a:buChar char="•"/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sz="1500" dirty="0"/>
              <a:t>Develop a bookkeeping system for storage/skimming</a:t>
            </a:r>
          </a:p>
        </p:txBody>
      </p:sp>
      <p:sp>
        <p:nvSpPr>
          <p:cNvPr id="137" name="Need to develop and optimize a analysis structure that fully exploit the characteristics of the new Framework:…"/>
          <p:cNvSpPr txBox="1"/>
          <p:nvPr/>
        </p:nvSpPr>
        <p:spPr>
          <a:xfrm>
            <a:off x="702058" y="845808"/>
            <a:ext cx="10070065" cy="533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l">
              <a:defRPr sz="3000" b="1">
                <a:latin typeface="Helvetica"/>
                <a:ea typeface="Helvetica"/>
                <a:cs typeface="Helvetica"/>
                <a:sym typeface="Helvetica"/>
              </a:defRPr>
            </a:lvl1pPr>
            <a:lvl2pPr marL="1170214" indent="-408214" algn="l">
              <a:buSzPct val="171000"/>
              <a:buChar char="•"/>
              <a:defRPr sz="3000">
                <a:latin typeface="Helvetica"/>
                <a:ea typeface="Helvetica"/>
                <a:cs typeface="Helvetica"/>
                <a:sym typeface="Helvetica"/>
              </a:defRPr>
            </a:lvl2pPr>
          </a:lstStyle>
          <a:p>
            <a:r>
              <a:rPr sz="1500"/>
              <a:t>Need to develop and optimize a analysis structure that fully exploit the characteristics of the new Framework:</a:t>
            </a:r>
          </a:p>
          <a:p>
            <a:pPr lvl="1"/>
            <a:r>
              <a:rPr sz="1500"/>
              <a:t>maximal “sharing" of common processes and optimal use of shared memory </a:t>
            </a:r>
          </a:p>
        </p:txBody>
      </p:sp>
      <p:sp>
        <p:nvSpPr>
          <p:cNvPr id="138" name="3-tracks displayed vertices producer"/>
          <p:cNvSpPr/>
          <p:nvPr/>
        </p:nvSpPr>
        <p:spPr>
          <a:xfrm>
            <a:off x="3595555" y="1811137"/>
            <a:ext cx="1979307" cy="919848"/>
          </a:xfrm>
          <a:prstGeom prst="ellipse">
            <a:avLst/>
          </a:prstGeom>
          <a:blipFill>
            <a:blip r:embed="rId3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1500"/>
              <a:t>3-tracks displayed vertices producer</a:t>
            </a:r>
          </a:p>
        </p:txBody>
      </p:sp>
      <p:sp>
        <p:nvSpPr>
          <p:cNvPr id="139" name="Jets producer"/>
          <p:cNvSpPr/>
          <p:nvPr/>
        </p:nvSpPr>
        <p:spPr>
          <a:xfrm>
            <a:off x="3595555" y="3800881"/>
            <a:ext cx="1979307" cy="919847"/>
          </a:xfrm>
          <a:prstGeom prst="ellipse">
            <a:avLst/>
          </a:prstGeom>
          <a:blipFill>
            <a:blip r:embed="rId3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1500"/>
              <a:t>Jets producer</a:t>
            </a:r>
          </a:p>
        </p:txBody>
      </p:sp>
      <p:sp>
        <p:nvSpPr>
          <p:cNvPr id="140" name="Line"/>
          <p:cNvSpPr/>
          <p:nvPr/>
        </p:nvSpPr>
        <p:spPr>
          <a:xfrm flipV="1">
            <a:off x="5632051" y="4253275"/>
            <a:ext cx="1063551" cy="0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41" name="Line"/>
          <p:cNvSpPr/>
          <p:nvPr/>
        </p:nvSpPr>
        <p:spPr>
          <a:xfrm>
            <a:off x="5534074" y="2377203"/>
            <a:ext cx="1116365" cy="246584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42" name="Line"/>
          <p:cNvSpPr/>
          <p:nvPr/>
        </p:nvSpPr>
        <p:spPr>
          <a:xfrm flipV="1">
            <a:off x="5505003" y="1926284"/>
            <a:ext cx="1172595" cy="142064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43" name="Line"/>
          <p:cNvSpPr/>
          <p:nvPr/>
        </p:nvSpPr>
        <p:spPr>
          <a:xfrm>
            <a:off x="5493583" y="3532018"/>
            <a:ext cx="1199808" cy="467295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44" name="Decompression of AOD data"/>
          <p:cNvSpPr/>
          <p:nvPr/>
        </p:nvSpPr>
        <p:spPr>
          <a:xfrm>
            <a:off x="437397" y="1656843"/>
            <a:ext cx="1979307" cy="919848"/>
          </a:xfrm>
          <a:prstGeom prst="ellipse">
            <a:avLst/>
          </a:prstGeom>
          <a:blipFill>
            <a:blip r:embed="rId3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1500"/>
              <a:t>Decompression of AOD data</a:t>
            </a:r>
          </a:p>
        </p:txBody>
      </p:sp>
      <p:sp>
        <p:nvSpPr>
          <p:cNvPr id="145" name="Decompression of AOD data"/>
          <p:cNvSpPr/>
          <p:nvPr/>
        </p:nvSpPr>
        <p:spPr>
          <a:xfrm>
            <a:off x="437397" y="2700765"/>
            <a:ext cx="1979307" cy="919848"/>
          </a:xfrm>
          <a:prstGeom prst="ellipse">
            <a:avLst/>
          </a:prstGeom>
          <a:blipFill>
            <a:blip r:embed="rId3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1500"/>
              <a:t>Decompression of AOD data</a:t>
            </a:r>
          </a:p>
        </p:txBody>
      </p:sp>
      <p:sp>
        <p:nvSpPr>
          <p:cNvPr id="146" name="Decompression of AOD data"/>
          <p:cNvSpPr/>
          <p:nvPr/>
        </p:nvSpPr>
        <p:spPr>
          <a:xfrm>
            <a:off x="437397" y="3800881"/>
            <a:ext cx="1979307" cy="919847"/>
          </a:xfrm>
          <a:prstGeom prst="ellipse">
            <a:avLst/>
          </a:prstGeom>
          <a:blipFill>
            <a:blip r:embed="rId3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1500"/>
              <a:t>Decompression of AOD data</a:t>
            </a:r>
          </a:p>
        </p:txBody>
      </p:sp>
      <p:sp>
        <p:nvSpPr>
          <p:cNvPr id="147" name="Line"/>
          <p:cNvSpPr/>
          <p:nvPr/>
        </p:nvSpPr>
        <p:spPr>
          <a:xfrm>
            <a:off x="2394751" y="2079025"/>
            <a:ext cx="1225133" cy="133011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48" name="Line"/>
          <p:cNvSpPr/>
          <p:nvPr/>
        </p:nvSpPr>
        <p:spPr>
          <a:xfrm>
            <a:off x="2394751" y="2187243"/>
            <a:ext cx="1233111" cy="990471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49" name="Line"/>
          <p:cNvSpPr/>
          <p:nvPr/>
        </p:nvSpPr>
        <p:spPr>
          <a:xfrm>
            <a:off x="2378505" y="2319773"/>
            <a:ext cx="1348628" cy="1691705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50" name="Line"/>
          <p:cNvSpPr/>
          <p:nvPr/>
        </p:nvSpPr>
        <p:spPr>
          <a:xfrm flipV="1">
            <a:off x="2487278" y="2302107"/>
            <a:ext cx="1051828" cy="1919276"/>
          </a:xfrm>
          <a:prstGeom prst="line">
            <a:avLst/>
          </a:prstGeom>
          <a:ln w="63500">
            <a:solidFill>
              <a:srgbClr val="A6AAA9">
                <a:alpha val="82489"/>
              </a:srgbClr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51" name="Line"/>
          <p:cNvSpPr/>
          <p:nvPr/>
        </p:nvSpPr>
        <p:spPr>
          <a:xfrm>
            <a:off x="2553731" y="3174795"/>
            <a:ext cx="905435" cy="0"/>
          </a:xfrm>
          <a:prstGeom prst="line">
            <a:avLst/>
          </a:prstGeom>
          <a:ln w="63500">
            <a:solidFill>
              <a:srgbClr val="A6AAA9">
                <a:alpha val="82489"/>
              </a:srgbClr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52" name="Line"/>
          <p:cNvSpPr/>
          <p:nvPr/>
        </p:nvSpPr>
        <p:spPr>
          <a:xfrm>
            <a:off x="2495713" y="3255084"/>
            <a:ext cx="1112235" cy="973928"/>
          </a:xfrm>
          <a:prstGeom prst="line">
            <a:avLst/>
          </a:prstGeom>
          <a:ln w="63500">
            <a:solidFill>
              <a:srgbClr val="A6AAA9">
                <a:alpha val="82489"/>
              </a:srgbClr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53" name="Line"/>
          <p:cNvSpPr/>
          <p:nvPr/>
        </p:nvSpPr>
        <p:spPr>
          <a:xfrm flipV="1">
            <a:off x="2550778" y="3342472"/>
            <a:ext cx="1002293" cy="942411"/>
          </a:xfrm>
          <a:prstGeom prst="line">
            <a:avLst/>
          </a:prstGeom>
          <a:ln w="63500">
            <a:solidFill>
              <a:srgbClr val="A6AAA9">
                <a:alpha val="82489"/>
              </a:srgbClr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54" name="Line"/>
          <p:cNvSpPr/>
          <p:nvPr/>
        </p:nvSpPr>
        <p:spPr>
          <a:xfrm>
            <a:off x="2554099" y="4306407"/>
            <a:ext cx="985007" cy="0"/>
          </a:xfrm>
          <a:prstGeom prst="line">
            <a:avLst/>
          </a:prstGeom>
          <a:ln w="63500">
            <a:solidFill>
              <a:srgbClr val="A6AAA9">
                <a:alpha val="82489"/>
              </a:srgbClr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55" name="Text"/>
          <p:cNvSpPr txBox="1"/>
          <p:nvPr/>
        </p:nvSpPr>
        <p:spPr>
          <a:xfrm>
            <a:off x="11686626" y="6494648"/>
            <a:ext cx="327014" cy="3029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>
              <a:defRPr sz="3000">
                <a:solidFill>
                  <a:srgbClr val="53585F"/>
                </a:solidFill>
              </a:defRPr>
            </a:pPr>
            <a:fld id="{86CB4B4D-7CA3-9044-876B-883B54F8677D}" type="slidenum">
              <a:rPr sz="1500"/>
              <a:t>6</a:t>
            </a:fld>
            <a:r>
              <a:rPr sz="1500"/>
              <a:t>￼</a:t>
            </a:r>
          </a:p>
        </p:txBody>
      </p:sp>
      <p:sp>
        <p:nvSpPr>
          <p:cNvPr id="156" name="Arrow"/>
          <p:cNvSpPr/>
          <p:nvPr/>
        </p:nvSpPr>
        <p:spPr>
          <a:xfrm>
            <a:off x="8458201" y="2755901"/>
            <a:ext cx="952500" cy="952500"/>
          </a:xfrm>
          <a:prstGeom prst="rightArrow">
            <a:avLst>
              <a:gd name="adj1" fmla="val 32000"/>
              <a:gd name="adj2" fmla="val 64000"/>
            </a:avLst>
          </a:prstGeom>
          <a:blipFill>
            <a:blip r:embed="rId3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57" name="Analysis-oriented…"/>
          <p:cNvSpPr txBox="1"/>
          <p:nvPr/>
        </p:nvSpPr>
        <p:spPr>
          <a:xfrm>
            <a:off x="9283701" y="2747864"/>
            <a:ext cx="2800351" cy="8415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>
              <a:defRPr sz="5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2500"/>
              <a:t>Analysis-oriented</a:t>
            </a:r>
          </a:p>
          <a:p>
            <a:pPr>
              <a:defRPr sz="5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2500"/>
              <a:t>Trees? </a:t>
            </a:r>
          </a:p>
        </p:txBody>
      </p:sp>
    </p:spTree>
    <p:extLst>
      <p:ext uri="{BB962C8B-B14F-4D97-AF65-F5344CB8AC3E}">
        <p14:creationId xmlns:p14="http://schemas.microsoft.com/office/powerpoint/2010/main" val="140179208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Multiple possibilities being investigated"/>
          <p:cNvSpPr txBox="1"/>
          <p:nvPr/>
        </p:nvSpPr>
        <p:spPr>
          <a:xfrm>
            <a:off x="2239681" y="20386"/>
            <a:ext cx="7787389" cy="610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l">
              <a:defRPr sz="70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3500"/>
              <a:t>Multiple possibilities being investigated</a:t>
            </a:r>
          </a:p>
        </p:txBody>
      </p:sp>
      <p:pic>
        <p:nvPicPr>
          <p:cNvPr id="205" name="2084398_orig.jpg" descr="2084398_orig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07000" y="5010198"/>
            <a:ext cx="1778000" cy="1885951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Text"/>
          <p:cNvSpPr txBox="1"/>
          <p:nvPr/>
        </p:nvSpPr>
        <p:spPr>
          <a:xfrm>
            <a:off x="11639001" y="6494648"/>
            <a:ext cx="327014" cy="3029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>
              <a:defRPr sz="3000">
                <a:solidFill>
                  <a:srgbClr val="53585F"/>
                </a:solidFill>
              </a:defRPr>
            </a:pPr>
            <a:fld id="{86CB4B4D-7CA3-9044-876B-883B54F8677D}" type="slidenum">
              <a:rPr sz="1500"/>
              <a:t>7</a:t>
            </a:fld>
            <a:r>
              <a:rPr sz="1500"/>
              <a:t>￼</a:t>
            </a:r>
          </a:p>
        </p:txBody>
      </p:sp>
      <p:sp>
        <p:nvSpPr>
          <p:cNvPr id="207" name="RDataFrame…"/>
          <p:cNvSpPr/>
          <p:nvPr/>
        </p:nvSpPr>
        <p:spPr>
          <a:xfrm>
            <a:off x="3076562" y="1146994"/>
            <a:ext cx="2832815" cy="1545209"/>
          </a:xfrm>
          <a:prstGeom prst="rect">
            <a:avLst/>
          </a:prstGeom>
          <a:blipFill>
            <a:blip r:embed="rId3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r>
              <a:rPr sz="2800"/>
              <a:t>RDataFrame</a:t>
            </a:r>
          </a:p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r>
              <a:rPr sz="2800"/>
              <a:t>Based solution</a:t>
            </a:r>
          </a:p>
        </p:txBody>
      </p:sp>
      <p:sp>
        <p:nvSpPr>
          <p:cNvPr id="208" name="Vectorised &quot;skin&quot; based solution"/>
          <p:cNvSpPr/>
          <p:nvPr/>
        </p:nvSpPr>
        <p:spPr>
          <a:xfrm>
            <a:off x="4679594" y="3062911"/>
            <a:ext cx="2832815" cy="1545208"/>
          </a:xfrm>
          <a:prstGeom prst="rect">
            <a:avLst/>
          </a:prstGeom>
          <a:blipFill>
            <a:blip r:embed="rId3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800"/>
              <a:t>Vectorised "skin" based solution</a:t>
            </a:r>
          </a:p>
        </p:txBody>
      </p:sp>
      <p:sp>
        <p:nvSpPr>
          <p:cNvPr id="209" name="Python Pandas"/>
          <p:cNvSpPr/>
          <p:nvPr/>
        </p:nvSpPr>
        <p:spPr>
          <a:xfrm>
            <a:off x="1473530" y="3062911"/>
            <a:ext cx="2832815" cy="1545208"/>
          </a:xfrm>
          <a:prstGeom prst="rect">
            <a:avLst/>
          </a:prstGeom>
          <a:blipFill>
            <a:blip r:embed="rId3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800"/>
              <a:t>Python Pandas</a:t>
            </a:r>
          </a:p>
        </p:txBody>
      </p:sp>
      <p:sp>
        <p:nvSpPr>
          <p:cNvPr id="210" name="Traditional event loop on proxy objects"/>
          <p:cNvSpPr/>
          <p:nvPr/>
        </p:nvSpPr>
        <p:spPr>
          <a:xfrm>
            <a:off x="7885658" y="3062911"/>
            <a:ext cx="2832815" cy="1545208"/>
          </a:xfrm>
          <a:prstGeom prst="rect">
            <a:avLst/>
          </a:prstGeom>
          <a:blipFill>
            <a:blip r:embed="rId3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800"/>
              <a:t>Traditional event loop on proxy objects</a:t>
            </a:r>
          </a:p>
        </p:txBody>
      </p:sp>
      <p:sp>
        <p:nvSpPr>
          <p:cNvPr id="211" name="A mix of all the previous ones"/>
          <p:cNvSpPr/>
          <p:nvPr/>
        </p:nvSpPr>
        <p:spPr>
          <a:xfrm>
            <a:off x="6388605" y="1146994"/>
            <a:ext cx="2832815" cy="1545209"/>
          </a:xfrm>
          <a:prstGeom prst="rect">
            <a:avLst/>
          </a:prstGeom>
          <a:blipFill>
            <a:blip r:embed="rId3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800"/>
              <a:t>A mix of all the previous ones</a:t>
            </a:r>
          </a:p>
        </p:txBody>
      </p:sp>
      <p:sp>
        <p:nvSpPr>
          <p:cNvPr id="212" name="Fully declarative"/>
          <p:cNvSpPr/>
          <p:nvPr/>
        </p:nvSpPr>
        <p:spPr>
          <a:xfrm rot="16200000">
            <a:off x="-1118631" y="2284273"/>
            <a:ext cx="3653293" cy="1022691"/>
          </a:xfrm>
          <a:prstGeom prst="rect">
            <a:avLst/>
          </a:prstGeom>
          <a:blipFill>
            <a:blip r:embed="rId3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800"/>
              <a:t>Fully declarative</a:t>
            </a:r>
          </a:p>
        </p:txBody>
      </p:sp>
      <p:sp>
        <p:nvSpPr>
          <p:cNvPr id="213" name="Traditional analysis"/>
          <p:cNvSpPr/>
          <p:nvPr/>
        </p:nvSpPr>
        <p:spPr>
          <a:xfrm rot="16200000">
            <a:off x="9755574" y="2366211"/>
            <a:ext cx="3456820" cy="1022691"/>
          </a:xfrm>
          <a:prstGeom prst="rect">
            <a:avLst/>
          </a:prstGeom>
          <a:blipFill>
            <a:blip r:embed="rId3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800"/>
              <a:t>Traditional analysis</a:t>
            </a:r>
          </a:p>
        </p:txBody>
      </p:sp>
      <p:sp>
        <p:nvSpPr>
          <p:cNvPr id="214" name="Traditional way of doing things will always be possible"/>
          <p:cNvSpPr txBox="1"/>
          <p:nvPr/>
        </p:nvSpPr>
        <p:spPr>
          <a:xfrm>
            <a:off x="8272087" y="5381672"/>
            <a:ext cx="3213980" cy="13034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r>
              <a:rPr sz="2667" dirty="0"/>
              <a:t>Traditional way of doing things will always be possible</a:t>
            </a:r>
          </a:p>
        </p:txBody>
      </p:sp>
      <p:sp>
        <p:nvSpPr>
          <p:cNvPr id="215" name="Arrow"/>
          <p:cNvSpPr/>
          <p:nvPr/>
        </p:nvSpPr>
        <p:spPr>
          <a:xfrm rot="15818708">
            <a:off x="9311545" y="4740295"/>
            <a:ext cx="635000" cy="635000"/>
          </a:xfrm>
          <a:prstGeom prst="rightArrow">
            <a:avLst>
              <a:gd name="adj1" fmla="val 32000"/>
              <a:gd name="adj2" fmla="val 64000"/>
            </a:avLst>
          </a:prstGeom>
          <a:blipFill>
            <a:blip r:embed="rId3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</p:spTree>
    <p:extLst>
      <p:ext uri="{BB962C8B-B14F-4D97-AF65-F5344CB8AC3E}">
        <p14:creationId xmlns:p14="http://schemas.microsoft.com/office/powerpoint/2010/main" val="47761675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Multiple possibilities being investigated"/>
          <p:cNvSpPr txBox="1"/>
          <p:nvPr/>
        </p:nvSpPr>
        <p:spPr>
          <a:xfrm>
            <a:off x="2239681" y="20386"/>
            <a:ext cx="7787389" cy="610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l">
              <a:defRPr sz="70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3500"/>
              <a:t>Multiple possibilities being investigated</a:t>
            </a:r>
          </a:p>
        </p:txBody>
      </p:sp>
      <p:sp>
        <p:nvSpPr>
          <p:cNvPr id="218" name="RDataFrame…"/>
          <p:cNvSpPr/>
          <p:nvPr/>
        </p:nvSpPr>
        <p:spPr>
          <a:xfrm>
            <a:off x="3076562" y="1146994"/>
            <a:ext cx="2832815" cy="1545209"/>
          </a:xfrm>
          <a:prstGeom prst="rect">
            <a:avLst/>
          </a:prstGeom>
          <a:blipFill>
            <a:blip r:embed="rId3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r>
              <a:rPr sz="2800"/>
              <a:t>RDataFrame</a:t>
            </a:r>
          </a:p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r>
              <a:rPr sz="2800"/>
              <a:t>Based solution</a:t>
            </a:r>
          </a:p>
        </p:txBody>
      </p:sp>
      <p:sp>
        <p:nvSpPr>
          <p:cNvPr id="219" name="Vectorised &quot;skin&quot; based solution"/>
          <p:cNvSpPr/>
          <p:nvPr/>
        </p:nvSpPr>
        <p:spPr>
          <a:xfrm>
            <a:off x="4679594" y="3062911"/>
            <a:ext cx="2832815" cy="1545208"/>
          </a:xfrm>
          <a:prstGeom prst="rect">
            <a:avLst/>
          </a:prstGeom>
          <a:blipFill>
            <a:blip r:embed="rId4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800"/>
              <a:t>Vectorised "skin" based solution</a:t>
            </a:r>
          </a:p>
        </p:txBody>
      </p:sp>
      <p:sp>
        <p:nvSpPr>
          <p:cNvPr id="220" name="Python Pandas"/>
          <p:cNvSpPr/>
          <p:nvPr/>
        </p:nvSpPr>
        <p:spPr>
          <a:xfrm>
            <a:off x="1473530" y="3062911"/>
            <a:ext cx="2832815" cy="1545208"/>
          </a:xfrm>
          <a:prstGeom prst="rect">
            <a:avLst/>
          </a:prstGeom>
          <a:blipFill>
            <a:blip r:embed="rId4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800"/>
              <a:t>Python Pandas</a:t>
            </a:r>
          </a:p>
        </p:txBody>
      </p:sp>
      <p:sp>
        <p:nvSpPr>
          <p:cNvPr id="221" name="Traditional event loop on proxy objects"/>
          <p:cNvSpPr/>
          <p:nvPr/>
        </p:nvSpPr>
        <p:spPr>
          <a:xfrm>
            <a:off x="7885658" y="3062911"/>
            <a:ext cx="2832815" cy="1545208"/>
          </a:xfrm>
          <a:prstGeom prst="rect">
            <a:avLst/>
          </a:prstGeom>
          <a:blipFill>
            <a:blip r:embed="rId4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800"/>
              <a:t>Traditional event loop on proxy objects</a:t>
            </a:r>
          </a:p>
        </p:txBody>
      </p:sp>
      <p:sp>
        <p:nvSpPr>
          <p:cNvPr id="222" name="A mix of all the previous ones"/>
          <p:cNvSpPr/>
          <p:nvPr/>
        </p:nvSpPr>
        <p:spPr>
          <a:xfrm>
            <a:off x="6388605" y="1146994"/>
            <a:ext cx="2832815" cy="1545209"/>
          </a:xfrm>
          <a:prstGeom prst="rect">
            <a:avLst/>
          </a:prstGeom>
          <a:blipFill>
            <a:blip r:embed="rId4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800"/>
              <a:t>A mix of all the previous ones</a:t>
            </a:r>
          </a:p>
        </p:txBody>
      </p:sp>
      <p:sp>
        <p:nvSpPr>
          <p:cNvPr id="223" name="What follows is a elaboration on how to map the analysis on RDataFrame, following discussions from last AIP meeting."/>
          <p:cNvSpPr txBox="1"/>
          <p:nvPr/>
        </p:nvSpPr>
        <p:spPr>
          <a:xfrm>
            <a:off x="229731" y="5046332"/>
            <a:ext cx="7304116" cy="13034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r>
              <a:rPr sz="2667" dirty="0"/>
              <a:t>What follows is a elaboration on how to map the analysis on </a:t>
            </a:r>
            <a:r>
              <a:rPr sz="2667" dirty="0" err="1"/>
              <a:t>RDataFrame</a:t>
            </a:r>
            <a:r>
              <a:rPr sz="2667" dirty="0"/>
              <a:t>, following discussions from</a:t>
            </a:r>
            <a:r>
              <a:rPr lang="en-US" sz="2667" dirty="0"/>
              <a:t> the presentation of</a:t>
            </a:r>
            <a:r>
              <a:rPr sz="2667" dirty="0"/>
              <a:t> </a:t>
            </a:r>
            <a:r>
              <a:rPr lang="en-US" sz="2667" dirty="0">
                <a:hlinkClick r:id="rId5"/>
              </a:rPr>
              <a:t> Danilo Piparo @ AIP meeting</a:t>
            </a:r>
            <a:r>
              <a:rPr sz="2667" dirty="0"/>
              <a:t>.</a:t>
            </a:r>
          </a:p>
        </p:txBody>
      </p:sp>
      <p:sp>
        <p:nvSpPr>
          <p:cNvPr id="224" name="Text"/>
          <p:cNvSpPr txBox="1"/>
          <p:nvPr/>
        </p:nvSpPr>
        <p:spPr>
          <a:xfrm>
            <a:off x="11639001" y="6494648"/>
            <a:ext cx="327014" cy="3029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>
              <a:defRPr sz="3000">
                <a:solidFill>
                  <a:srgbClr val="53585F"/>
                </a:solidFill>
              </a:defRPr>
            </a:pPr>
            <a:fld id="{86CB4B4D-7CA3-9044-876B-883B54F8677D}" type="slidenum">
              <a:rPr sz="1500"/>
              <a:t>8</a:t>
            </a:fld>
            <a:r>
              <a:rPr sz="1500"/>
              <a:t>￼</a:t>
            </a:r>
          </a:p>
        </p:txBody>
      </p:sp>
      <p:pic>
        <p:nvPicPr>
          <p:cNvPr id="225" name="happy-homer.png" descr="happy-homer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583339" y="4963059"/>
            <a:ext cx="2540000" cy="1905000"/>
          </a:xfrm>
          <a:prstGeom prst="rect">
            <a:avLst/>
          </a:prstGeom>
          <a:ln w="12700">
            <a:miter lim="400000"/>
          </a:ln>
        </p:spPr>
      </p:pic>
      <p:sp>
        <p:nvSpPr>
          <p:cNvPr id="226" name="Fully declarative"/>
          <p:cNvSpPr/>
          <p:nvPr/>
        </p:nvSpPr>
        <p:spPr>
          <a:xfrm rot="16200000">
            <a:off x="-1118631" y="2284273"/>
            <a:ext cx="3653293" cy="1022691"/>
          </a:xfrm>
          <a:prstGeom prst="rect">
            <a:avLst/>
          </a:prstGeom>
          <a:blipFill>
            <a:blip r:embed="rId4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800"/>
              <a:t>Fully declarative</a:t>
            </a:r>
          </a:p>
        </p:txBody>
      </p:sp>
      <p:sp>
        <p:nvSpPr>
          <p:cNvPr id="227" name="Traditional analysis"/>
          <p:cNvSpPr/>
          <p:nvPr/>
        </p:nvSpPr>
        <p:spPr>
          <a:xfrm rot="16200000">
            <a:off x="9755574" y="2366211"/>
            <a:ext cx="3456820" cy="1022691"/>
          </a:xfrm>
          <a:prstGeom prst="rect">
            <a:avLst/>
          </a:prstGeom>
          <a:blipFill>
            <a:blip r:embed="rId4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800"/>
              <a:t>Traditional analysis</a:t>
            </a:r>
          </a:p>
        </p:txBody>
      </p:sp>
    </p:spTree>
    <p:extLst>
      <p:ext uri="{BB962C8B-B14F-4D97-AF65-F5344CB8AC3E}">
        <p14:creationId xmlns:p14="http://schemas.microsoft.com/office/powerpoint/2010/main" val="112376114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auto candidates = o2::analysis::doSingleLoopOn(input);"/>
          <p:cNvSpPr txBox="1"/>
          <p:nvPr/>
        </p:nvSpPr>
        <p:spPr>
          <a:xfrm>
            <a:off x="3409951" y="1458860"/>
            <a:ext cx="6832600" cy="333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defTabSz="228594">
              <a:defRPr sz="3400">
                <a:latin typeface="Helvetica"/>
                <a:ea typeface="Helvetica"/>
                <a:cs typeface="Helvetica"/>
                <a:sym typeface="Helvetica"/>
              </a:defRPr>
            </a:pPr>
            <a:r>
              <a:rPr sz="1700" b="1"/>
              <a:t>auto</a:t>
            </a:r>
            <a:r>
              <a:rPr sz="1700"/>
              <a:t> candidates = </a:t>
            </a:r>
            <a:r>
              <a:rPr sz="1700" b="1"/>
              <a:t>o2</a:t>
            </a:r>
            <a:r>
              <a:rPr sz="1700"/>
              <a:t>::</a:t>
            </a:r>
            <a:r>
              <a:rPr sz="1700" b="1"/>
              <a:t>analysis</a:t>
            </a:r>
            <a:r>
              <a:rPr sz="1700"/>
              <a:t>::</a:t>
            </a:r>
            <a:r>
              <a:rPr sz="1700">
                <a:solidFill>
                  <a:srgbClr val="021994"/>
                </a:solidFill>
              </a:rPr>
              <a:t>doSingleLoopOn</a:t>
            </a:r>
            <a:r>
              <a:rPr sz="1700"/>
              <a:t>(input);</a:t>
            </a:r>
          </a:p>
        </p:txBody>
      </p:sp>
      <p:sp>
        <p:nvSpPr>
          <p:cNvPr id="244" name="Get an RDataFrame iterating on candidates obtained via O2"/>
          <p:cNvSpPr/>
          <p:nvPr/>
        </p:nvSpPr>
        <p:spPr>
          <a:xfrm>
            <a:off x="414258" y="936327"/>
            <a:ext cx="2822460" cy="137881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43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151"/>
              <a:t>Get an RDataFrame iterating on candidates obtained via O2</a:t>
            </a:r>
          </a:p>
        </p:txBody>
      </p:sp>
      <p:sp>
        <p:nvSpPr>
          <p:cNvPr id="245" name="auto filtered = candidates.Filter(&quot;cand_type &amp; 1&quot;);"/>
          <p:cNvSpPr txBox="1"/>
          <p:nvPr/>
        </p:nvSpPr>
        <p:spPr>
          <a:xfrm>
            <a:off x="3409951" y="3046847"/>
            <a:ext cx="6832600" cy="333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defTabSz="228594">
              <a:defRPr sz="3400">
                <a:solidFill>
                  <a:srgbClr val="CD1D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700" b="1" dirty="0"/>
              <a:t>auto</a:t>
            </a:r>
            <a:r>
              <a:rPr sz="1700" dirty="0"/>
              <a:t> filtered = </a:t>
            </a:r>
            <a:r>
              <a:rPr sz="1700" dirty="0" err="1"/>
              <a:t>candidat</a:t>
            </a:r>
            <a:r>
              <a:rPr lang="en-US" sz="1700" dirty="0" err="1"/>
              <a:t>e</a:t>
            </a:r>
            <a:r>
              <a:rPr sz="1700" dirty="0" err="1"/>
              <a:t>s.</a:t>
            </a:r>
            <a:r>
              <a:rPr sz="1700" dirty="0" err="1">
                <a:solidFill>
                  <a:srgbClr val="021994"/>
                </a:solidFill>
              </a:rPr>
              <a:t>Filter</a:t>
            </a:r>
            <a:r>
              <a:rPr sz="1700" dirty="0"/>
              <a:t>("</a:t>
            </a:r>
            <a:r>
              <a:rPr sz="1700" dirty="0" err="1"/>
              <a:t>cand_type</a:t>
            </a:r>
            <a:r>
              <a:rPr sz="1700" dirty="0"/>
              <a:t> &amp; 1");</a:t>
            </a:r>
          </a:p>
        </p:txBody>
      </p:sp>
      <p:sp>
        <p:nvSpPr>
          <p:cNvPr id="246" name="Select Good candidates"/>
          <p:cNvSpPr/>
          <p:nvPr/>
        </p:nvSpPr>
        <p:spPr>
          <a:xfrm>
            <a:off x="414258" y="2787098"/>
            <a:ext cx="2822460" cy="853244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43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151"/>
              <a:t>Select Good candidates</a:t>
            </a:r>
          </a:p>
        </p:txBody>
      </p:sp>
      <p:sp>
        <p:nvSpPr>
          <p:cNvPr id="247" name="auto h1 = filtered.Histo1D(&quot;inv_mass&quot;);"/>
          <p:cNvSpPr txBox="1"/>
          <p:nvPr/>
        </p:nvSpPr>
        <p:spPr>
          <a:xfrm>
            <a:off x="3409951" y="4372052"/>
            <a:ext cx="6832600" cy="333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defTabSz="228594">
              <a:defRPr sz="3400">
                <a:solidFill>
                  <a:srgbClr val="CD1D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700" b="1" dirty="0"/>
              <a:t>auto</a:t>
            </a:r>
            <a:r>
              <a:rPr sz="1700" dirty="0"/>
              <a:t> h1 = filtered.</a:t>
            </a:r>
            <a:r>
              <a:rPr sz="1700" dirty="0">
                <a:solidFill>
                  <a:srgbClr val="021994"/>
                </a:solidFill>
              </a:rPr>
              <a:t>Histo1D</a:t>
            </a:r>
            <a:r>
              <a:rPr sz="1700" dirty="0"/>
              <a:t>("</a:t>
            </a:r>
            <a:r>
              <a:rPr sz="1700" dirty="0" err="1"/>
              <a:t>inv_mass</a:t>
            </a:r>
            <a:r>
              <a:rPr sz="1700" dirty="0"/>
              <a:t>");</a:t>
            </a:r>
          </a:p>
        </p:txBody>
      </p:sp>
      <p:sp>
        <p:nvSpPr>
          <p:cNvPr id="248" name="Fill an histogram"/>
          <p:cNvSpPr/>
          <p:nvPr/>
        </p:nvSpPr>
        <p:spPr>
          <a:xfrm>
            <a:off x="414258" y="4112303"/>
            <a:ext cx="2822460" cy="853244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43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151"/>
              <a:t>Fill an histogram</a:t>
            </a:r>
          </a:p>
        </p:txBody>
      </p:sp>
      <p:sp>
        <p:nvSpPr>
          <p:cNvPr id="249" name="Single loop with RDataFrame"/>
          <p:cNvSpPr txBox="1"/>
          <p:nvPr/>
        </p:nvSpPr>
        <p:spPr>
          <a:xfrm>
            <a:off x="1333500" y="8135"/>
            <a:ext cx="8724900" cy="610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l">
              <a:defRPr sz="70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3500" dirty="0"/>
              <a:t>Single </a:t>
            </a:r>
            <a:r>
              <a:rPr lang="en-US" sz="3500" dirty="0"/>
              <a:t>and </a:t>
            </a:r>
            <a:r>
              <a:rPr lang="en-US" sz="3500" b="1" dirty="0"/>
              <a:t>nested</a:t>
            </a:r>
            <a:r>
              <a:rPr lang="en-US" sz="3500" dirty="0"/>
              <a:t> </a:t>
            </a:r>
            <a:r>
              <a:rPr sz="3500" dirty="0"/>
              <a:t>loop</a:t>
            </a:r>
            <a:r>
              <a:rPr lang="en-US" sz="3500" dirty="0"/>
              <a:t>s</a:t>
            </a:r>
            <a:r>
              <a:rPr sz="3500" dirty="0"/>
              <a:t> with </a:t>
            </a:r>
            <a:r>
              <a:rPr sz="3500" dirty="0" err="1"/>
              <a:t>RDataFrame</a:t>
            </a:r>
            <a:endParaRPr sz="3500" dirty="0"/>
          </a:p>
        </p:txBody>
      </p:sp>
      <p:sp>
        <p:nvSpPr>
          <p:cNvPr id="250" name="Draw it"/>
          <p:cNvSpPr/>
          <p:nvPr/>
        </p:nvSpPr>
        <p:spPr>
          <a:xfrm>
            <a:off x="414258" y="5437507"/>
            <a:ext cx="2822460" cy="853244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43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sz="2151"/>
              <a:t>Draw it</a:t>
            </a:r>
          </a:p>
        </p:txBody>
      </p:sp>
      <p:sp>
        <p:nvSpPr>
          <p:cNvPr id="251" name="h1-&gt;Draw();"/>
          <p:cNvSpPr txBox="1"/>
          <p:nvPr/>
        </p:nvSpPr>
        <p:spPr>
          <a:xfrm>
            <a:off x="3409951" y="5697256"/>
            <a:ext cx="6832600" cy="333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 algn="l" defTabSz="457200">
              <a:defRPr sz="3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CD1D00"/>
                </a:solidFill>
              </a:defRPr>
            </a:pPr>
            <a:r>
              <a:rPr sz="1700" dirty="0"/>
              <a:t>h1-&gt;Draw();</a:t>
            </a:r>
          </a:p>
        </p:txBody>
      </p:sp>
      <p:sp>
        <p:nvSpPr>
          <p:cNvPr id="252" name="Text"/>
          <p:cNvSpPr txBox="1"/>
          <p:nvPr/>
        </p:nvSpPr>
        <p:spPr>
          <a:xfrm>
            <a:off x="11639001" y="6494648"/>
            <a:ext cx="327014" cy="3029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>
              <a:defRPr sz="3000">
                <a:solidFill>
                  <a:srgbClr val="53585F"/>
                </a:solidFill>
              </a:defRPr>
            </a:pPr>
            <a:fld id="{86CB4B4D-7CA3-9044-876B-883B54F8677D}" type="slidenum">
              <a:rPr sz="1500"/>
              <a:t>9</a:t>
            </a:fld>
            <a:r>
              <a:rPr sz="1500"/>
              <a:t>￼</a:t>
            </a:r>
          </a:p>
        </p:txBody>
      </p:sp>
      <p:sp>
        <p:nvSpPr>
          <p:cNvPr id="253" name="Event loop actually runs here."/>
          <p:cNvSpPr txBox="1"/>
          <p:nvPr/>
        </p:nvSpPr>
        <p:spPr>
          <a:xfrm>
            <a:off x="6600177" y="5622847"/>
            <a:ext cx="4177683" cy="4825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r>
              <a:rPr sz="2667" dirty="0"/>
              <a:t>Event loop actually runs here.</a:t>
            </a:r>
          </a:p>
        </p:txBody>
      </p:sp>
      <p:sp>
        <p:nvSpPr>
          <p:cNvPr id="254" name="Arrow"/>
          <p:cNvSpPr/>
          <p:nvPr/>
        </p:nvSpPr>
        <p:spPr>
          <a:xfrm flipH="1">
            <a:off x="5035962" y="5546629"/>
            <a:ext cx="1282429" cy="635000"/>
          </a:xfrm>
          <a:prstGeom prst="rightArrow">
            <a:avLst>
              <a:gd name="adj1" fmla="val 32000"/>
              <a:gd name="adj2" fmla="val 64000"/>
            </a:avLst>
          </a:prstGeom>
          <a:blipFill>
            <a:blip r:embed="rId2"/>
          </a:blip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</p:spTree>
    <p:extLst>
      <p:ext uri="{BB962C8B-B14F-4D97-AF65-F5344CB8AC3E}">
        <p14:creationId xmlns:p14="http://schemas.microsoft.com/office/powerpoint/2010/main" val="312406671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CWG2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3A107FDA-4E79-48A7-BD7D-57D2929B66D7}" vid="{A6CDC9BD-ECE2-4C74-8E62-8D1E5A341CD5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CWG2PresentationTemplate-2_16_9</Template>
  <TotalTime>2176</TotalTime>
  <Words>1926</Words>
  <Application>Microsoft Macintosh PowerPoint</Application>
  <PresentationFormat>Widescreen</PresentationFormat>
  <Paragraphs>285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Arial Unicode MS</vt:lpstr>
      <vt:lpstr>ＭＳ Ｐゴシック</vt:lpstr>
      <vt:lpstr>Arial</vt:lpstr>
      <vt:lpstr>Calibri</vt:lpstr>
      <vt:lpstr>Courier New</vt:lpstr>
      <vt:lpstr>Helvetica</vt:lpstr>
      <vt:lpstr>Helvetica Light</vt:lpstr>
      <vt:lpstr>Iowan Old Style</vt:lpstr>
      <vt:lpstr>Palatino</vt:lpstr>
      <vt:lpstr>CWG2PresentationTemplate</vt:lpstr>
      <vt:lpstr>Analysis in Run3</vt:lpstr>
      <vt:lpstr>Introduction</vt:lpstr>
      <vt:lpstr>Analysis data format: requirements</vt:lpstr>
      <vt:lpstr>Task: Design and implementation of prototype data layout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Storage with reduced precision (truncated fraction)</vt:lpstr>
      <vt:lpstr>Task: Develop interfaces to access the flat data representations</vt:lpstr>
      <vt:lpstr>Task: Define and reimplement set of reference analyses for benchmarking</vt:lpstr>
      <vt:lpstr>Task: Investigation of RDataFrame-based analysis</vt:lpstr>
      <vt:lpstr>Task: Reimplementation of analysis tasks using DPL – analysis devices</vt:lpstr>
      <vt:lpstr>Task: Development of the Lego train system for Run3</vt:lpstr>
      <vt:lpstr>Task: Development related to the future usage of Machine Learning </vt:lpstr>
      <vt:lpstr>Task: Development of additional GRID analysis features </vt:lpstr>
      <vt:lpstr>Task: Analysis data challenge </vt:lpstr>
      <vt:lpstr>Task: Final design and implementation of analysis facilities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Peter Hristov</dc:creator>
  <cp:keywords/>
  <dc:description/>
  <cp:lastModifiedBy>Peter Hristov</cp:lastModifiedBy>
  <cp:revision>84</cp:revision>
  <dcterms:created xsi:type="dcterms:W3CDTF">2017-05-29T09:07:29Z</dcterms:created>
  <dcterms:modified xsi:type="dcterms:W3CDTF">2019-05-15T05:49:06Z</dcterms:modified>
  <cp:category/>
</cp:coreProperties>
</file>