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19" r:id="rId2"/>
    <p:sldId id="368" r:id="rId3"/>
    <p:sldId id="369" r:id="rId4"/>
    <p:sldId id="374" r:id="rId5"/>
    <p:sldId id="375" r:id="rId6"/>
    <p:sldId id="376" r:id="rId7"/>
    <p:sldId id="377" r:id="rId8"/>
    <p:sldId id="379" r:id="rId9"/>
    <p:sldId id="370" r:id="rId10"/>
    <p:sldId id="371" r:id="rId11"/>
    <p:sldId id="380" r:id="rId12"/>
    <p:sldId id="372" r:id="rId13"/>
    <p:sldId id="3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51A2"/>
    <a:srgbClr val="0C377B"/>
    <a:srgbClr val="00B0F0"/>
    <a:srgbClr val="FFFFFF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3" autoAdjust="0"/>
    <p:restoredTop sz="86477" autoAdjust="0"/>
  </p:normalViewPr>
  <p:slideViewPr>
    <p:cSldViewPr snapToGrid="0" snapToObjects="1">
      <p:cViewPr varScale="1">
        <p:scale>
          <a:sx n="61" d="100"/>
          <a:sy n="61" d="100"/>
        </p:scale>
        <p:origin x="6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09-Dec-18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09-Dec-18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69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 Name</a:t>
            </a:r>
          </a:p>
          <a:p>
            <a:pPr algn="r"/>
            <a:r>
              <a:rPr lang="en-US" i="1" dirty="0" smtClean="0"/>
              <a:t>XX-YY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Burn_down_chart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Report: #1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Activity: PS complex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 smtClean="0"/>
              <a:t>Jose A. Ferreira</a:t>
            </a:r>
          </a:p>
          <a:p>
            <a:endParaRPr lang="en-GB" sz="2000" i="1" dirty="0"/>
          </a:p>
          <a:p>
            <a:r>
              <a:rPr lang="en-US" sz="2000" i="1" dirty="0" smtClean="0"/>
              <a:t>10</a:t>
            </a:r>
            <a:r>
              <a:rPr lang="en-US" sz="2000" i="1" baseline="30000" dirty="0" smtClean="0"/>
              <a:t>th</a:t>
            </a:r>
            <a:r>
              <a:rPr lang="en-US" sz="2000" i="1" dirty="0" smtClean="0"/>
              <a:t> December 2018</a:t>
            </a:r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Technical problems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72814" y="1152783"/>
            <a:ext cx="8266386" cy="2314681"/>
          </a:xfrm>
        </p:spPr>
        <p:txBody>
          <a:bodyPr>
            <a:noAutofit/>
          </a:bodyPr>
          <a:lstStyle/>
          <a:p>
            <a:r>
              <a:rPr lang="en-US" sz="2400" dirty="0" smtClean="0"/>
              <a:t> Bumper magnet chambers late </a:t>
            </a:r>
            <a:r>
              <a:rPr lang="en-US" sz="2400" dirty="0" smtClean="0">
                <a:sym typeface="Wingdings" panose="05000000000000000000" pitchFamily="2" charset="2"/>
              </a:rPr>
              <a:t> January</a:t>
            </a:r>
          </a:p>
          <a:p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Jobs to open to produce chambers for magnets in transfer lines</a:t>
            </a:r>
          </a:p>
          <a:p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Design of sweeping magnet</a:t>
            </a:r>
            <a:endParaRPr lang="en-US" sz="2400" dirty="0" smtClean="0"/>
          </a:p>
          <a:p>
            <a:r>
              <a:rPr lang="en-US" sz="2400" dirty="0" smtClean="0"/>
              <a:t> Issue with FWS contamination </a:t>
            </a:r>
            <a:r>
              <a:rPr lang="en-US" sz="2400" dirty="0" smtClean="0">
                <a:sym typeface="Wingdings" panose="05000000000000000000" pitchFamily="2" charset="2"/>
              </a:rPr>
              <a:t> Research will require time</a:t>
            </a:r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925" y="3565543"/>
            <a:ext cx="3713420" cy="269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8739" y="4052342"/>
            <a:ext cx="4267200" cy="1569660"/>
          </a:xfrm>
          <a:prstGeom prst="rect">
            <a:avLst/>
          </a:prstGeom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/>
              <a:t>High peak of activities in January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ym typeface="Wingdings" panose="05000000000000000000" pitchFamily="2" charset="2"/>
              </a:rPr>
              <a:t>Only two cars with minimum of 3 different </a:t>
            </a:r>
            <a:r>
              <a:rPr lang="en-US" sz="2400" dirty="0" smtClean="0">
                <a:sym typeface="Wingdings" panose="05000000000000000000" pitchFamily="2" charset="2"/>
              </a:rPr>
              <a:t>workplaces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179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Technical problems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949333"/>
            <a:ext cx="9144000" cy="3319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126" y="3353846"/>
            <a:ext cx="5332894" cy="25466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793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Dashboard and work evolution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53323" y="1246188"/>
            <a:ext cx="7634178" cy="50276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9989035">
            <a:off x="1853488" y="2909498"/>
            <a:ext cx="5433848" cy="11079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/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TOO EARLY</a:t>
            </a:r>
          </a:p>
          <a:p>
            <a:pPr algn="ctr"/>
            <a:r>
              <a:rPr lang="en-GB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GB" dirty="0" smtClean="0">
                <a:solidFill>
                  <a:schemeClr val="bg1"/>
                </a:solidFill>
                <a:hlinkClick r:id="rId3"/>
              </a:rPr>
              <a:t>en.wikipedia.org/wiki/Burn_down_chart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44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69097"/>
            <a:ext cx="9111322" cy="229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Performed activities during last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AD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Disconnection of old AD transfer lines</a:t>
            </a:r>
            <a:r>
              <a:rPr lang="en-GB" dirty="0"/>
              <a:t> </a:t>
            </a:r>
            <a:r>
              <a:rPr lang="en-GB" dirty="0" smtClean="0"/>
              <a:t>(in plan)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Preparation of first magnets to consolidate </a:t>
            </a:r>
            <a:r>
              <a:rPr lang="en-US" dirty="0" smtClean="0"/>
              <a:t>(</a:t>
            </a:r>
            <a:r>
              <a:rPr lang="en-US" dirty="0"/>
              <a:t>QDS03, QFN04, BHN05 and QDN05</a:t>
            </a:r>
            <a:r>
              <a:rPr lang="en-US" dirty="0" smtClean="0"/>
              <a:t>)</a:t>
            </a:r>
          </a:p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LINAC2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Venting of tanks, source and RFQ</a:t>
            </a:r>
          </a:p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err="1" smtClean="0"/>
              <a:t>nTOF</a:t>
            </a:r>
            <a:endParaRPr lang="en-US" dirty="0" smtClean="0"/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Venting of collimator</a:t>
            </a:r>
          </a:p>
        </p:txBody>
      </p:sp>
    </p:spTree>
    <p:extLst>
      <p:ext uri="{BB962C8B-B14F-4D97-AF65-F5344CB8AC3E}">
        <p14:creationId xmlns:p14="http://schemas.microsoft.com/office/powerpoint/2010/main" val="488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Power cut 19/12 </a:t>
            </a:r>
            <a:r>
              <a:rPr lang="en-US" dirty="0" smtClean="0">
                <a:sym typeface="Wingdings" panose="05000000000000000000" pitchFamily="2" charset="2"/>
              </a:rPr>
              <a:t> All systems stopped</a:t>
            </a:r>
            <a:endParaRPr lang="en-US" dirty="0" smtClean="0"/>
          </a:p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LINAC4</a:t>
            </a:r>
            <a:endParaRPr lang="en-US" dirty="0"/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W50-51. Disconnect reliability run configuration. Remove instrumentation (</a:t>
            </a:r>
            <a:r>
              <a:rPr lang="en-US" dirty="0" err="1" smtClean="0"/>
              <a:t>SEMgrids</a:t>
            </a:r>
            <a:r>
              <a:rPr lang="en-US" dirty="0" smtClean="0"/>
              <a:t>)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W2-3. Installation of transfer line. Sectors 4.5, 4.6 and 4.7</a:t>
            </a:r>
          </a:p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LINAC2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W2-3. Disconnect equipment upstream LT.QFN50</a:t>
            </a:r>
          </a:p>
        </p:txBody>
      </p:sp>
    </p:spTree>
    <p:extLst>
      <p:ext uri="{BB962C8B-B14F-4D97-AF65-F5344CB8AC3E}">
        <p14:creationId xmlns:p14="http://schemas.microsoft.com/office/powerpoint/2010/main" val="4088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PSB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Electrical lockout 21-12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W3. Venting and disconnection of</a:t>
            </a:r>
          </a:p>
          <a:p>
            <a:pPr marL="915988" lvl="2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BI line</a:t>
            </a:r>
          </a:p>
          <a:p>
            <a:pPr marL="915988" lvl="2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u="sng" dirty="0" smtClean="0"/>
              <a:t>BR10: Disconnect BHZ151, BHZ162, BHZ11 and BI.SMH.</a:t>
            </a:r>
          </a:p>
          <a:p>
            <a:pPr marL="915988" lvl="2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BR20 and BR30 </a:t>
            </a:r>
            <a:r>
              <a:rPr lang="en-US" dirty="0" smtClean="0">
                <a:sym typeface="Wingdings" panose="05000000000000000000" pitchFamily="2" charset="2"/>
              </a:rPr>
              <a:t> FINEMET cavities</a:t>
            </a:r>
            <a:endParaRPr lang="en-US" dirty="0" smtClean="0"/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682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3834" y="-36103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mtClean="0"/>
              <a:t>PSB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703770" y="401703"/>
            <a:ext cx="8498460" cy="5603496"/>
            <a:chOff x="703770" y="829801"/>
            <a:chExt cx="8498460" cy="5603496"/>
          </a:xfrm>
        </p:grpSpPr>
        <p:grpSp>
          <p:nvGrpSpPr>
            <p:cNvPr id="9" name="Group 8"/>
            <p:cNvGrpSpPr/>
            <p:nvPr/>
          </p:nvGrpSpPr>
          <p:grpSpPr>
            <a:xfrm>
              <a:off x="703770" y="892702"/>
              <a:ext cx="8498460" cy="5540595"/>
              <a:chOff x="703770" y="892702"/>
              <a:chExt cx="8498460" cy="5540595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A5A5A5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703770" y="892702"/>
                <a:ext cx="8498460" cy="5531746"/>
              </a:xfrm>
              <a:prstGeom prst="rect">
                <a:avLst/>
              </a:prstGeom>
            </p:spPr>
          </p:pic>
          <p:cxnSp>
            <p:nvCxnSpPr>
              <p:cNvPr id="12" name="Straight Connector 11"/>
              <p:cNvCxnSpPr/>
              <p:nvPr/>
            </p:nvCxnSpPr>
            <p:spPr>
              <a:xfrm>
                <a:off x="4572000" y="5346915"/>
                <a:ext cx="1263112" cy="929899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3" name="TextBox 12"/>
              <p:cNvSpPr txBox="1"/>
              <p:nvPr/>
            </p:nvSpPr>
            <p:spPr>
              <a:xfrm>
                <a:off x="5705986" y="6279409"/>
                <a:ext cx="384721" cy="153888"/>
              </a:xfrm>
              <a:prstGeom prst="rect">
                <a:avLst/>
              </a:prstGeom>
              <a:noFill/>
              <a:ln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defRPr/>
                </a:pPr>
                <a:r>
                  <a:rPr lang="en-US" sz="1000" kern="0" dirty="0" err="1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 panose="020F0502020204030204"/>
                  </a:rPr>
                  <a:t>Vers</a:t>
                </a:r>
                <a:r>
                  <a:rPr lang="en-US" sz="1000" kern="0" dirty="0" smtClean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Calibri" panose="020F0502020204030204"/>
                  </a:rPr>
                  <a:t> PS</a:t>
                </a:r>
                <a:endParaRPr lang="en-GB" sz="1000" kern="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A5A5A5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464382">
              <a:off x="2076773" y="829801"/>
              <a:ext cx="4110654" cy="4099406"/>
            </a:xfrm>
            <a:prstGeom prst="rect">
              <a:avLst/>
            </a:prstGeom>
          </p:spPr>
        </p:pic>
      </p:grpSp>
      <p:sp>
        <p:nvSpPr>
          <p:cNvPr id="16" name="Text Box 91"/>
          <p:cNvSpPr txBox="1">
            <a:spLocks noChangeArrowheads="1"/>
          </p:cNvSpPr>
          <p:nvPr/>
        </p:nvSpPr>
        <p:spPr bwMode="auto">
          <a:xfrm>
            <a:off x="0" y="3902051"/>
            <a:ext cx="2650191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Injection line BI: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Injection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(BHZ INJ)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Distributor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(BI.DIS10)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Septa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(BI.SMV10)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Relocate beam instrumentation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(BI.BTV30)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Change of the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(BVTs, correctors)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BPMs</a:t>
            </a:r>
            <a:endParaRPr kumimoji="0" lang="fr-CH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monitors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RF bypasses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Elbow Connector 25"/>
          <p:cNvCxnSpPr>
            <a:stCxn id="16" idx="3"/>
          </p:cNvCxnSpPr>
          <p:nvPr/>
        </p:nvCxnSpPr>
        <p:spPr>
          <a:xfrm flipV="1">
            <a:off x="2650191" y="4566621"/>
            <a:ext cx="250889" cy="7409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2" name="Text Box 91"/>
          <p:cNvSpPr txBox="1">
            <a:spLocks noChangeArrowheads="1"/>
          </p:cNvSpPr>
          <p:nvPr/>
        </p:nvSpPr>
        <p:spPr bwMode="auto">
          <a:xfrm>
            <a:off x="6226501" y="3305569"/>
            <a:ext cx="28055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PSB Injection Region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Remove the current sector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(1L1)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H- charge exchange injection systems</a:t>
            </a:r>
          </a:p>
        </p:txBody>
      </p:sp>
      <p:cxnSp>
        <p:nvCxnSpPr>
          <p:cNvPr id="23" name="Elbow Connector 26"/>
          <p:cNvCxnSpPr>
            <a:stCxn id="22" idx="1"/>
            <a:endCxn id="55" idx="2"/>
          </p:cNvCxnSpPr>
          <p:nvPr/>
        </p:nvCxnSpPr>
        <p:spPr>
          <a:xfrm flipH="1">
            <a:off x="4672470" y="3582568"/>
            <a:ext cx="1554031" cy="53615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0" name="Oval 29"/>
          <p:cNvSpPr>
            <a:spLocks noChangeAspect="1"/>
          </p:cNvSpPr>
          <p:nvPr/>
        </p:nvSpPr>
        <p:spPr>
          <a:xfrm flipH="1" flipV="1">
            <a:off x="2373583" y="2808758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1" name="Elbow Connector 26"/>
          <p:cNvCxnSpPr>
            <a:stCxn id="37" idx="0"/>
            <a:endCxn id="30" idx="2"/>
          </p:cNvCxnSpPr>
          <p:nvPr/>
        </p:nvCxnSpPr>
        <p:spPr>
          <a:xfrm flipH="1">
            <a:off x="2589583" y="1998078"/>
            <a:ext cx="1573944" cy="91868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2" name="Oval 31"/>
          <p:cNvSpPr>
            <a:spLocks noChangeAspect="1"/>
          </p:cNvSpPr>
          <p:nvPr/>
        </p:nvSpPr>
        <p:spPr>
          <a:xfrm flipH="1" flipV="1">
            <a:off x="4869303" y="852953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3" name="Elbow Connector 26"/>
          <p:cNvCxnSpPr>
            <a:stCxn id="32" idx="7"/>
            <a:endCxn id="37" idx="0"/>
          </p:cNvCxnSpPr>
          <p:nvPr/>
        </p:nvCxnSpPr>
        <p:spPr>
          <a:xfrm flipH="1">
            <a:off x="4163527" y="1037321"/>
            <a:ext cx="737408" cy="96075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5" name="Oval 34"/>
          <p:cNvSpPr>
            <a:spLocks noChangeAspect="1"/>
          </p:cNvSpPr>
          <p:nvPr/>
        </p:nvSpPr>
        <p:spPr>
          <a:xfrm flipH="1" flipV="1">
            <a:off x="5673794" y="186339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36" name="Elbow Connector 26"/>
          <p:cNvCxnSpPr>
            <a:stCxn id="35" idx="6"/>
            <a:endCxn id="37" idx="0"/>
          </p:cNvCxnSpPr>
          <p:nvPr/>
        </p:nvCxnSpPr>
        <p:spPr>
          <a:xfrm flipH="1">
            <a:off x="4163527" y="1971395"/>
            <a:ext cx="1510267" cy="2668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7" name="Text Box 91"/>
          <p:cNvSpPr txBox="1">
            <a:spLocks noChangeArrowheads="1"/>
          </p:cNvSpPr>
          <p:nvPr/>
        </p:nvSpPr>
        <p:spPr bwMode="auto">
          <a:xfrm>
            <a:off x="3180082" y="1998078"/>
            <a:ext cx="1966889" cy="7694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Replace RF cavities with new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finemet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BRr.C16 5L1, BR2.C02 7L1 &amp; BR4.C02 7L1, BRr.C04 13L1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432778" y="4191039"/>
            <a:ext cx="2890434" cy="867907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44" name="Text Box 91"/>
          <p:cNvSpPr txBox="1">
            <a:spLocks noChangeArrowheads="1"/>
          </p:cNvSpPr>
          <p:nvPr/>
        </p:nvSpPr>
        <p:spPr bwMode="auto">
          <a:xfrm>
            <a:off x="6226501" y="1180891"/>
            <a:ext cx="2457553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Remove prototype </a:t>
            </a:r>
            <a:r>
              <a:rPr lang="en-US" sz="1000" b="1" kern="0" dirty="0" err="1">
                <a:solidFill>
                  <a:srgbClr val="0070C0"/>
                </a:solidFill>
                <a:latin typeface="Arial"/>
              </a:rPr>
              <a:t>F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inemet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BR4.ACWF 6L1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7" name="Oval 46"/>
          <p:cNvSpPr>
            <a:spLocks noChangeAspect="1"/>
          </p:cNvSpPr>
          <p:nvPr/>
        </p:nvSpPr>
        <p:spPr>
          <a:xfrm flipH="1" flipV="1">
            <a:off x="5343700" y="1278620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8" name="Elbow Connector 26"/>
          <p:cNvCxnSpPr>
            <a:stCxn id="44" idx="1"/>
            <a:endCxn id="47" idx="2"/>
          </p:cNvCxnSpPr>
          <p:nvPr/>
        </p:nvCxnSpPr>
        <p:spPr>
          <a:xfrm flipH="1">
            <a:off x="5559700" y="1380946"/>
            <a:ext cx="666801" cy="567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55" name="Oval 54"/>
          <p:cNvSpPr>
            <a:spLocks noChangeAspect="1"/>
          </p:cNvSpPr>
          <p:nvPr/>
        </p:nvSpPr>
        <p:spPr>
          <a:xfrm flipH="1" flipV="1">
            <a:off x="4456470" y="4010720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6" name="Text Box 91"/>
          <p:cNvSpPr txBox="1">
            <a:spLocks noChangeArrowheads="1"/>
          </p:cNvSpPr>
          <p:nvPr/>
        </p:nvSpPr>
        <p:spPr bwMode="auto">
          <a:xfrm>
            <a:off x="3176556" y="3118045"/>
            <a:ext cx="196688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Replace kicker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(16L4, 2L1)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panose="020B0604020202020204" pitchFamily="34" charset="0"/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 flipH="1" flipV="1">
            <a:off x="4147248" y="408303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 flipH="1" flipV="1">
            <a:off x="5099178" y="368605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9" name="Elbow Connector 26"/>
          <p:cNvCxnSpPr>
            <a:stCxn id="56" idx="2"/>
            <a:endCxn id="57" idx="4"/>
          </p:cNvCxnSpPr>
          <p:nvPr/>
        </p:nvCxnSpPr>
        <p:spPr>
          <a:xfrm>
            <a:off x="4160001" y="3487377"/>
            <a:ext cx="95247" cy="59566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60" name="Elbow Connector 26"/>
          <p:cNvCxnSpPr>
            <a:stCxn id="56" idx="2"/>
            <a:endCxn id="58" idx="5"/>
          </p:cNvCxnSpPr>
          <p:nvPr/>
        </p:nvCxnSpPr>
        <p:spPr>
          <a:xfrm>
            <a:off x="4160001" y="3487377"/>
            <a:ext cx="970809" cy="23030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4" name="Oval 63"/>
          <p:cNvSpPr>
            <a:spLocks noChangeAspect="1"/>
          </p:cNvSpPr>
          <p:nvPr/>
        </p:nvSpPr>
        <p:spPr>
          <a:xfrm flipH="1" flipV="1">
            <a:off x="3971261" y="407340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Oval 64"/>
          <p:cNvSpPr>
            <a:spLocks noChangeAspect="1"/>
          </p:cNvSpPr>
          <p:nvPr/>
        </p:nvSpPr>
        <p:spPr>
          <a:xfrm flipH="1" flipV="1">
            <a:off x="3366994" y="3942393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6" name="Text Box 91"/>
          <p:cNvSpPr txBox="1">
            <a:spLocks noChangeArrowheads="1"/>
          </p:cNvSpPr>
          <p:nvPr/>
        </p:nvSpPr>
        <p:spPr bwMode="auto">
          <a:xfrm>
            <a:off x="1" y="3470881"/>
            <a:ext cx="1966889" cy="4924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Replace bending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panose="020B0604020202020204" pitchFamily="34" charset="0"/>
              </a:rPr>
              <a:t>(INJ BHZ162, EXT BHZ151)</a:t>
            </a: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0" dirty="0" smtClean="0">
                <a:solidFill>
                  <a:srgbClr val="FF0000"/>
                </a:solidFill>
                <a:latin typeface="Arial"/>
              </a:rPr>
              <a:t>Remove BHZ152 and BHZ161)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67" name="Elbow Connector 26"/>
          <p:cNvCxnSpPr>
            <a:stCxn id="66" idx="3"/>
            <a:endCxn id="64" idx="5"/>
          </p:cNvCxnSpPr>
          <p:nvPr/>
        </p:nvCxnSpPr>
        <p:spPr>
          <a:xfrm>
            <a:off x="1966890" y="3717103"/>
            <a:ext cx="2036003" cy="38793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68" name="Elbow Connector 26"/>
          <p:cNvCxnSpPr>
            <a:stCxn id="66" idx="3"/>
            <a:endCxn id="65" idx="6"/>
          </p:cNvCxnSpPr>
          <p:nvPr/>
        </p:nvCxnSpPr>
        <p:spPr>
          <a:xfrm>
            <a:off x="1966890" y="3717103"/>
            <a:ext cx="1400104" cy="33329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5" name="Rectangle 4"/>
          <p:cNvSpPr/>
          <p:nvPr/>
        </p:nvSpPr>
        <p:spPr>
          <a:xfrm>
            <a:off x="2650191" y="3859567"/>
            <a:ext cx="2250744" cy="89966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7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PS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W2: Vent vacuum sector PR80, remove and pump KFA79, SS73, pump KFA71 prepare magnet MU73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W2: Vent PR50. Prepare magnet MU44 and SS44 for tests in KFA45 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W2-3: Vent PR30. Prepare SS24, MU24, SS27, MU27, SS22, MU22, SS29 and MU29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u="sng" dirty="0" smtClean="0"/>
              <a:t>W3: Remove SMH16!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W2: Open SS01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669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3379"/>
            <a:ext cx="9144000" cy="1964531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2804509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>
            <a:off x="3261709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5625878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051107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1148907" y="2208267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1606107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7292753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7716555" y="2203669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6837"/>
            <a:ext cx="9144000" cy="1673114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>
          <a:xfrm>
            <a:off x="7154143" y="4630902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1927976" y="4687381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2378617" y="4687381"/>
            <a:ext cx="304800" cy="378372"/>
          </a:xfrm>
          <a:prstGeom prst="downArrow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1530" y="4235669"/>
            <a:ext cx="588579" cy="536027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7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AD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W50-3 Remove magnets QDS03</a:t>
            </a:r>
            <a:r>
              <a:rPr lang="en-US" dirty="0"/>
              <a:t>, QFN04, BHN05 and </a:t>
            </a:r>
            <a:r>
              <a:rPr lang="en-US" dirty="0" smtClean="0"/>
              <a:t>QDN05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W2-3 ELENA transfer lines dismantling</a:t>
            </a:r>
          </a:p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err="1" smtClean="0"/>
              <a:t>nTOF</a:t>
            </a:r>
            <a:endParaRPr lang="en-US" dirty="0" smtClean="0"/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W50. Remove chamber of sweeping magnet. Disconnection of chambers in TT2A: Removal of shielding and magnets</a:t>
            </a:r>
          </a:p>
          <a:p>
            <a:pPr marL="45561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HIE-ISOLDE</a:t>
            </a:r>
          </a:p>
          <a:p>
            <a:pPr marL="690563" lvl="1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Prepare for LS2. Disconnect sector valves, static vacuum (follow-up warm-up)</a:t>
            </a:r>
          </a:p>
        </p:txBody>
      </p:sp>
    </p:spTree>
    <p:extLst>
      <p:ext uri="{BB962C8B-B14F-4D97-AF65-F5344CB8AC3E}">
        <p14:creationId xmlns:p14="http://schemas.microsoft.com/office/powerpoint/2010/main" val="370542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Resources distribution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Russian team: Training? Availability?</a:t>
            </a:r>
          </a:p>
          <a:p>
            <a:pPr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No issues before Xmas</a:t>
            </a:r>
          </a:p>
          <a:p>
            <a:pPr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W2: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1 team: Alice + Nico, LINAC2 + LINAC4 + lab 101 and 867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1 team: Guillermo + Paul + 1 team 40/30: training and advance in PS as much as possible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1 team Alex + 40/30 ELENA/AD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Claude preparation of tools and transport. Preparation of new </a:t>
            </a:r>
            <a:r>
              <a:rPr lang="en-US" dirty="0" err="1" smtClean="0"/>
              <a:t>FrontEnds</a:t>
            </a:r>
            <a:endParaRPr lang="en-US" dirty="0" smtClean="0"/>
          </a:p>
          <a:p>
            <a:pPr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W3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1 team: Alice + Nico, LINAC2 + LINAC4 + lab 101 and </a:t>
            </a:r>
            <a:r>
              <a:rPr lang="en-US" dirty="0" smtClean="0"/>
              <a:t>867 </a:t>
            </a:r>
            <a:r>
              <a:rPr lang="en-US" dirty="0" smtClean="0">
                <a:sym typeface="Wingdings" panose="05000000000000000000" pitchFamily="2" charset="2"/>
              </a:rPr>
              <a:t> Participation disconnection of SMH16</a:t>
            </a:r>
            <a:endParaRPr lang="en-US" dirty="0"/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1 team: Guillermo + </a:t>
            </a:r>
            <a:r>
              <a:rPr lang="en-US" dirty="0" smtClean="0"/>
              <a:t>Paul: PSB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 smtClean="0"/>
              <a:t>1 team 40/30: Progressing magnet preparation and follow-up first magnet</a:t>
            </a:r>
            <a:endParaRPr lang="en-US" dirty="0"/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1 team Alex + 40/30 </a:t>
            </a:r>
            <a:r>
              <a:rPr lang="en-US" dirty="0" smtClean="0"/>
              <a:t>ELENA/AD </a:t>
            </a:r>
            <a:r>
              <a:rPr lang="en-US" dirty="0" smtClean="0">
                <a:sym typeface="Wingdings" panose="05000000000000000000" pitchFamily="2" charset="2"/>
              </a:rPr>
              <a:t> Participation disconnection of SMH16</a:t>
            </a:r>
          </a:p>
          <a:p>
            <a:pPr lvl="3"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n-US" dirty="0"/>
              <a:t>Claude preparation of tools and </a:t>
            </a:r>
            <a:r>
              <a:rPr lang="en-US" dirty="0" smtClean="0"/>
              <a:t>transport. </a:t>
            </a:r>
            <a:r>
              <a:rPr lang="en-US" dirty="0"/>
              <a:t>Preparation of new </a:t>
            </a:r>
            <a:r>
              <a:rPr lang="en-US" dirty="0" err="1"/>
              <a:t>FrontEnds</a:t>
            </a:r>
            <a:endParaRPr lang="en-US" dirty="0" smtClean="0"/>
          </a:p>
          <a:p>
            <a:pPr indent="-554038">
              <a:spcBef>
                <a:spcPts val="1200"/>
              </a:spcBef>
              <a:buFont typeface="Wingdings" panose="05000000000000000000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0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12306</TotalTime>
  <Words>585</Words>
  <Application>Microsoft Office PowerPoint</Application>
  <PresentationFormat>On-screen Show (4:3)</PresentationFormat>
  <Paragraphs>98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Report: #1  Activity: PS complex</vt:lpstr>
      <vt:lpstr>Performed activities during last 2 weeks</vt:lpstr>
      <vt:lpstr>Planned activities for next 2 weeks</vt:lpstr>
      <vt:lpstr>Planned activities for next 2 weeks</vt:lpstr>
      <vt:lpstr>PowerPoint Presentation</vt:lpstr>
      <vt:lpstr>Planned activities for next 2 weeks</vt:lpstr>
      <vt:lpstr>PowerPoint Presentation</vt:lpstr>
      <vt:lpstr>Planned activities for next 2 weeks</vt:lpstr>
      <vt:lpstr>Resources distribution</vt:lpstr>
      <vt:lpstr>Technical problems </vt:lpstr>
      <vt:lpstr>Technical problems </vt:lpstr>
      <vt:lpstr>Dashboard and work evolution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Jose Antonio Ferreira Somoza</cp:lastModifiedBy>
  <cp:revision>191</cp:revision>
  <dcterms:created xsi:type="dcterms:W3CDTF">2014-04-09T15:49:20Z</dcterms:created>
  <dcterms:modified xsi:type="dcterms:W3CDTF">2018-12-09T00:51:25Z</dcterms:modified>
</cp:coreProperties>
</file>