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19" r:id="rId2"/>
    <p:sldId id="369" r:id="rId3"/>
    <p:sldId id="372" r:id="rId4"/>
    <p:sldId id="375" r:id="rId5"/>
    <p:sldId id="376" r:id="rId6"/>
    <p:sldId id="3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1A2"/>
    <a:srgbClr val="F88008"/>
    <a:srgbClr val="000000"/>
    <a:srgbClr val="0C377B"/>
    <a:srgbClr val="00B0F0"/>
    <a:srgbClr val="FFFFFF"/>
    <a:srgbClr val="B74E39"/>
    <a:srgbClr val="553058"/>
    <a:srgbClr val="D6D6D6"/>
    <a:srgbClr val="35B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86477" autoAdjust="0"/>
  </p:normalViewPr>
  <p:slideViewPr>
    <p:cSldViewPr snapToGrid="0" snapToObjects="1">
      <p:cViewPr varScale="1">
        <p:scale>
          <a:sx n="59" d="100"/>
          <a:sy n="59" d="100"/>
        </p:scale>
        <p:origin x="1368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cern.ch/rp-vacuum-cleaners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cern.ch/rp-vacuum-cleaner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D276C-CE86-457B-BD66-416E0987B24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2245BA7-1331-401A-B2E5-35496837D757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200444-FDCC-410B-8D25-7C28F26BA39E}" type="parTrans" cxnId="{FB2F70DD-6E22-4176-800A-E7F1CFC0E08C}">
      <dgm:prSet/>
      <dgm:spPr/>
      <dgm:t>
        <a:bodyPr/>
        <a:lstStyle/>
        <a:p>
          <a:endParaRPr lang="fr-FR" noProof="0" dirty="0"/>
        </a:p>
      </dgm:t>
    </dgm:pt>
    <dgm:pt modelId="{F2D01943-4BBB-4EC6-8900-BA02F6439E00}" type="sibTrans" cxnId="{FB2F70DD-6E22-4176-800A-E7F1CFC0E08C}">
      <dgm:prSet/>
      <dgm:spPr/>
      <dgm:t>
        <a:bodyPr/>
        <a:lstStyle/>
        <a:p>
          <a:endParaRPr lang="fr-FR" noProof="0" dirty="0"/>
        </a:p>
      </dgm:t>
    </dgm:pt>
    <dgm:pt modelId="{BFD630AC-FE6C-4AF4-864C-75A8F2F7AA02}">
      <dgm:prSet phldrT="[Text]"/>
      <dgm:spPr/>
      <dgm:t>
        <a:bodyPr/>
        <a:lstStyle/>
        <a:p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Au moins 48H à l’avance</a:t>
          </a:r>
          <a:endParaRPr lang="fr-FR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614983-9EB1-476F-A5EF-E49B53358B88}" type="parTrans" cxnId="{6C750675-5AAF-45F8-99F2-7433151FFC95}">
      <dgm:prSet/>
      <dgm:spPr/>
      <dgm:t>
        <a:bodyPr/>
        <a:lstStyle/>
        <a:p>
          <a:endParaRPr lang="fr-FR" noProof="0" dirty="0"/>
        </a:p>
      </dgm:t>
    </dgm:pt>
    <dgm:pt modelId="{A93301BF-D8A5-4920-AA4F-5BDED8C3B0E6}" type="sibTrans" cxnId="{6C750675-5AAF-45F8-99F2-7433151FFC95}">
      <dgm:prSet/>
      <dgm:spPr/>
      <dgm:t>
        <a:bodyPr/>
        <a:lstStyle/>
        <a:p>
          <a:endParaRPr lang="fr-FR" noProof="0" dirty="0"/>
        </a:p>
      </dgm:t>
    </dgm:pt>
    <dgm:pt modelId="{24562D13-BCB8-4959-8139-77959067352B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A DISPOSITION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C6A558-48DC-4305-9CE6-DD5A719D5BEE}" type="parTrans" cxnId="{6DECBF15-90B2-4912-89F4-BB563139BD71}">
      <dgm:prSet/>
      <dgm:spPr/>
      <dgm:t>
        <a:bodyPr/>
        <a:lstStyle/>
        <a:p>
          <a:endParaRPr lang="fr-FR" noProof="0" dirty="0"/>
        </a:p>
      </dgm:t>
    </dgm:pt>
    <dgm:pt modelId="{4FABB8D6-44B9-40EC-B996-D67625F7FB6C}" type="sibTrans" cxnId="{6DECBF15-90B2-4912-89F4-BB563139BD71}">
      <dgm:prSet/>
      <dgm:spPr/>
      <dgm:t>
        <a:bodyPr/>
        <a:lstStyle/>
        <a:p>
          <a:endParaRPr lang="fr-FR" noProof="0" dirty="0"/>
        </a:p>
      </dgm:t>
    </dgm:pt>
    <dgm:pt modelId="{D90A9C1A-9419-4012-856B-F1454474B346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à disposition en Buffer Zone (ou livraison en Zone Réglementée)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74ED9B-0810-4BCC-B1DC-328BC903D2E7}" type="parTrans" cxnId="{DE8E3A6B-199D-4445-AA18-BCF6DE949FF1}">
      <dgm:prSet/>
      <dgm:spPr/>
      <dgm:t>
        <a:bodyPr/>
        <a:lstStyle/>
        <a:p>
          <a:endParaRPr lang="fr-FR" noProof="0" dirty="0"/>
        </a:p>
      </dgm:t>
    </dgm:pt>
    <dgm:pt modelId="{48F2125F-7E4F-4C8F-A06E-13A3EFD707A0}" type="sibTrans" cxnId="{DE8E3A6B-199D-4445-AA18-BCF6DE949FF1}">
      <dgm:prSet/>
      <dgm:spPr/>
      <dgm:t>
        <a:bodyPr/>
        <a:lstStyle/>
        <a:p>
          <a:endParaRPr lang="fr-FR" noProof="0" dirty="0"/>
        </a:p>
      </dgm:t>
    </dgm:pt>
    <dgm:pt modelId="{B85D867C-7E5B-4F88-BD28-1B52FA5D9F64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UTILISATION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35426C-246D-4EF0-B830-9083F2DF34C7}" type="parTrans" cxnId="{6324D469-240E-444A-A9FF-BDB41ADA4779}">
      <dgm:prSet/>
      <dgm:spPr/>
      <dgm:t>
        <a:bodyPr/>
        <a:lstStyle/>
        <a:p>
          <a:endParaRPr lang="fr-FR" noProof="0" dirty="0"/>
        </a:p>
      </dgm:t>
    </dgm:pt>
    <dgm:pt modelId="{91A156AC-7585-41BE-B851-13DAA896FCE4}" type="sibTrans" cxnId="{6324D469-240E-444A-A9FF-BDB41ADA4779}">
      <dgm:prSet/>
      <dgm:spPr/>
      <dgm:t>
        <a:bodyPr/>
        <a:lstStyle/>
        <a:p>
          <a:endParaRPr lang="fr-FR" noProof="0" dirty="0"/>
        </a:p>
      </dgm:t>
    </dgm:pt>
    <dgm:pt modelId="{CBA45AF6-102E-4E9F-9422-163495206B0A}">
      <dgm:prSet phldrT="[Text]"/>
      <dgm:spPr/>
      <dgm:t>
        <a:bodyPr/>
        <a:lstStyle/>
        <a:p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Déclaration d’utilisation TREC obligatoire </a:t>
          </a:r>
          <a:r>
            <a:rPr lang="fr-FR" b="1" i="1" noProof="0" dirty="0" smtClean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rPr>
            <a:t>New!</a:t>
          </a:r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H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</a:t>
          </a:r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 Code cadenas</a:t>
          </a:r>
          <a:endParaRPr lang="fr-FR" b="1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1FAFF0-C550-4683-BA88-E8B5197224F3}" type="parTrans" cxnId="{C61A6179-A89B-4C16-B2BE-D1BA397039BF}">
      <dgm:prSet/>
      <dgm:spPr/>
      <dgm:t>
        <a:bodyPr/>
        <a:lstStyle/>
        <a:p>
          <a:endParaRPr lang="fr-FR" noProof="0" dirty="0"/>
        </a:p>
      </dgm:t>
    </dgm:pt>
    <dgm:pt modelId="{47C94F59-F22F-41A5-8579-958B6229EE49}" type="sibTrans" cxnId="{C61A6179-A89B-4C16-B2BE-D1BA397039BF}">
      <dgm:prSet/>
      <dgm:spPr/>
      <dgm:t>
        <a:bodyPr/>
        <a:lstStyle/>
        <a:p>
          <a:endParaRPr lang="fr-FR" noProof="0" dirty="0"/>
        </a:p>
      </dgm:t>
    </dgm:pt>
    <dgm:pt modelId="{6ECC2644-F201-4F56-8630-63799CF4833C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78504C-2376-456E-B188-6704C982273B}" type="parTrans" cxnId="{59EDA744-5164-4249-A040-C2F26D6A9019}">
      <dgm:prSet/>
      <dgm:spPr/>
      <dgm:t>
        <a:bodyPr/>
        <a:lstStyle/>
        <a:p>
          <a:endParaRPr lang="fr-FR" noProof="0" dirty="0"/>
        </a:p>
      </dgm:t>
    </dgm:pt>
    <dgm:pt modelId="{5F6D78A6-A245-417D-AACE-4057C10D5B65}" type="sibTrans" cxnId="{59EDA744-5164-4249-A040-C2F26D6A9019}">
      <dgm:prSet/>
      <dgm:spPr/>
      <dgm:t>
        <a:bodyPr/>
        <a:lstStyle/>
        <a:p>
          <a:endParaRPr lang="fr-FR" noProof="0" dirty="0"/>
        </a:p>
      </dgm:t>
    </dgm:pt>
    <dgm:pt modelId="{64AEEBDD-BC35-4EE0-9340-A7F7CBDDE475}">
      <dgm:prSet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 en Buffer Zone obligatoire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F48B87-57CC-4474-8378-522C7A7DB20F}" type="parTrans" cxnId="{CE9F63A4-83E9-4BF6-957F-E3C17B70DF32}">
      <dgm:prSet/>
      <dgm:spPr/>
      <dgm:t>
        <a:bodyPr/>
        <a:lstStyle/>
        <a:p>
          <a:endParaRPr lang="fr-FR" noProof="0" dirty="0"/>
        </a:p>
      </dgm:t>
    </dgm:pt>
    <dgm:pt modelId="{4A825818-F27D-41F9-8438-41D6FF733DCD}" type="sibTrans" cxnId="{CE9F63A4-83E9-4BF6-957F-E3C17B70DF32}">
      <dgm:prSet/>
      <dgm:spPr/>
      <dgm:t>
        <a:bodyPr/>
        <a:lstStyle/>
        <a:p>
          <a:endParaRPr lang="fr-FR" noProof="0" dirty="0"/>
        </a:p>
      </dgm:t>
    </dgm:pt>
    <dgm:pt modelId="{E2F2FF6C-3C3F-4F8B-AD7B-0173C45EC39D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Remplir le formulaire : </a:t>
          </a:r>
          <a:r>
            <a:rPr lang="fr-FR" noProof="0" dirty="0" smtClean="0">
              <a:solidFill>
                <a:srgbClr val="0070C0"/>
              </a:solidFill>
              <a:hlinkClick xmlns:r="http://schemas.openxmlformats.org/officeDocument/2006/relationships" r:id="rId1"/>
            </a:rPr>
            <a:t>http://cern.ch/rp-vacuum-cleaners</a:t>
          </a:r>
          <a:r>
            <a:rPr lang="fr-FR" noProof="0" dirty="0" smtClean="0">
              <a:solidFill>
                <a:srgbClr val="0070C0"/>
              </a:solidFill>
            </a:rPr>
            <a:t> </a:t>
          </a:r>
          <a:endParaRPr lang="fr-FR" b="1" noProof="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00B216-CF17-41BF-802D-CBB0F80573E4}" type="parTrans" cxnId="{C5558580-CFE8-44C4-BBA8-FA30D84B0F63}">
      <dgm:prSet/>
      <dgm:spPr/>
      <dgm:t>
        <a:bodyPr/>
        <a:lstStyle/>
        <a:p>
          <a:endParaRPr lang="fr-FR" noProof="0" dirty="0"/>
        </a:p>
      </dgm:t>
    </dgm:pt>
    <dgm:pt modelId="{E41E72C5-508B-47E8-9CA0-BFF63CA6F0AB}" type="sibTrans" cxnId="{C5558580-CFE8-44C4-BBA8-FA30D84B0F63}">
      <dgm:prSet/>
      <dgm:spPr/>
      <dgm:t>
        <a:bodyPr/>
        <a:lstStyle/>
        <a:p>
          <a:endParaRPr lang="fr-FR" noProof="0" dirty="0"/>
        </a:p>
      </dgm:t>
    </dgm:pt>
    <dgm:pt modelId="{347A5A38-EEBB-40DC-A0FA-B88CFD455653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Email automatique de confirmation (demandeur, responsable, utilisateur)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E8FC7-610D-4FB5-A1B5-168A7A1D5D97}" type="parTrans" cxnId="{518204B8-C488-48D2-8990-2DAFFDAE2F96}">
      <dgm:prSet/>
      <dgm:spPr/>
      <dgm:t>
        <a:bodyPr/>
        <a:lstStyle/>
        <a:p>
          <a:endParaRPr lang="fr-FR" noProof="0" dirty="0"/>
        </a:p>
      </dgm:t>
    </dgm:pt>
    <dgm:pt modelId="{D6FAB3A1-F4A8-4A96-A5D7-FE26F8EC409D}" type="sibTrans" cxnId="{518204B8-C488-48D2-8990-2DAFFDAE2F96}">
      <dgm:prSet/>
      <dgm:spPr/>
      <dgm:t>
        <a:bodyPr/>
        <a:lstStyle/>
        <a:p>
          <a:endParaRPr lang="fr-FR" noProof="0" dirty="0"/>
        </a:p>
      </dgm:t>
    </dgm:pt>
    <dgm:pt modelId="{6D1EB6CB-475E-4B84-83E1-BE688B1E3541}">
      <dgm:prSet phldrT="[Text]"/>
      <dgm:spPr/>
      <dgm:t>
        <a:bodyPr/>
        <a:lstStyle/>
        <a:p>
          <a:r>
            <a:rPr lang="fr-FR" b="1" noProof="0" dirty="0" smtClean="0">
              <a:latin typeface="Arial" panose="020B0604020202020204" pitchFamily="34" charset="0"/>
              <a:cs typeface="Arial" panose="020B0604020202020204" pitchFamily="34" charset="0"/>
            </a:rPr>
            <a:t>L’utilisateur devient alors responsable de l’aspirateur</a:t>
          </a:r>
          <a:endParaRPr lang="fr-FR" b="1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820AEC-0A9C-4147-A5F3-729A1A93F858}" type="parTrans" cxnId="{99097882-BFDF-4702-88C6-9A4CE6485B0F}">
      <dgm:prSet/>
      <dgm:spPr/>
      <dgm:t>
        <a:bodyPr/>
        <a:lstStyle/>
        <a:p>
          <a:endParaRPr lang="fr-FR" noProof="0" dirty="0"/>
        </a:p>
      </dgm:t>
    </dgm:pt>
    <dgm:pt modelId="{D20FABDE-5545-4A69-BC4A-A9A573686075}" type="sibTrans" cxnId="{99097882-BFDF-4702-88C6-9A4CE6485B0F}">
      <dgm:prSet/>
      <dgm:spPr/>
      <dgm:t>
        <a:bodyPr/>
        <a:lstStyle/>
        <a:p>
          <a:endParaRPr lang="fr-FR" noProof="0" dirty="0"/>
        </a:p>
      </dgm:t>
    </dgm:pt>
    <dgm:pt modelId="{690DA100-9BBF-4903-B2D1-AA4C3762A21A}">
      <dgm:prSet/>
      <dgm:spPr/>
      <dgm:t>
        <a:bodyPr/>
        <a:lstStyle/>
        <a:p>
          <a:r>
            <a:rPr lang="fr-FR" b="0" noProof="0" dirty="0" smtClean="0">
              <a:latin typeface="Arial" panose="020B0604020202020204" pitchFamily="34" charset="0"/>
              <a:cs typeface="Arial" panose="020B0604020202020204" pitchFamily="34" charset="0"/>
            </a:rPr>
            <a:t>Déclaration de fin d’utilisation via TREC</a:t>
          </a:r>
          <a:endParaRPr lang="fr-FR" b="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DC9D34-6446-444B-89A8-1EA01FC530C7}" type="parTrans" cxnId="{D6141C13-2390-4784-A783-EFA78E97C2E5}">
      <dgm:prSet/>
      <dgm:spPr/>
      <dgm:t>
        <a:bodyPr/>
        <a:lstStyle/>
        <a:p>
          <a:endParaRPr lang="fr-FR" noProof="0" dirty="0"/>
        </a:p>
      </dgm:t>
    </dgm:pt>
    <dgm:pt modelId="{68711541-F1F4-4167-883B-852E0EC51391}" type="sibTrans" cxnId="{D6141C13-2390-4784-A783-EFA78E97C2E5}">
      <dgm:prSet/>
      <dgm:spPr/>
      <dgm:t>
        <a:bodyPr/>
        <a:lstStyle/>
        <a:p>
          <a:endParaRPr lang="fr-FR" noProof="0" dirty="0"/>
        </a:p>
      </dgm:t>
    </dgm:pt>
    <dgm:pt modelId="{C09D7DE9-75AC-4170-958E-17503AD65173}">
      <dgm:prSet phldrT="[Text]"/>
      <dgm:spPr/>
      <dgm:t>
        <a:bodyPr/>
        <a:lstStyle/>
        <a:p>
          <a:r>
            <a:rPr lang="fr-FR" b="0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 de déplacement, ou de vidange via TREC</a:t>
          </a:r>
          <a:endParaRPr lang="fr-FR" b="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034E71-9C56-4B11-903E-A61EDF342E75}" type="parTrans" cxnId="{9F5923A9-0E4D-43F8-A67A-97E2FD1616A8}">
      <dgm:prSet/>
      <dgm:spPr/>
      <dgm:t>
        <a:bodyPr/>
        <a:lstStyle/>
        <a:p>
          <a:endParaRPr lang="fr-FR" noProof="0" dirty="0"/>
        </a:p>
      </dgm:t>
    </dgm:pt>
    <dgm:pt modelId="{9E00C3A4-FDB8-4825-AEA5-DF47D0C69FC3}" type="sibTrans" cxnId="{9F5923A9-0E4D-43F8-A67A-97E2FD1616A8}">
      <dgm:prSet/>
      <dgm:spPr/>
      <dgm:t>
        <a:bodyPr/>
        <a:lstStyle/>
        <a:p>
          <a:endParaRPr lang="fr-FR" noProof="0" dirty="0"/>
        </a:p>
      </dgm:t>
    </dgm:pt>
    <dgm:pt modelId="{2EC7D019-8340-409A-9EEC-B9B6F0697978}" type="pres">
      <dgm:prSet presAssocID="{EB0D276C-CE86-457B-BD66-416E0987B2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7CC14D2-A391-46D5-83E4-89384F461696}" type="pres">
      <dgm:prSet presAssocID="{42245BA7-1331-401A-B2E5-35496837D757}" presName="composite" presStyleCnt="0"/>
      <dgm:spPr/>
    </dgm:pt>
    <dgm:pt modelId="{866E805F-D3F5-406C-92F6-0FDBEF3B1761}" type="pres">
      <dgm:prSet presAssocID="{42245BA7-1331-401A-B2E5-35496837D75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71794F-E1CD-4C27-8E25-A4CAD5E70CF9}" type="pres">
      <dgm:prSet presAssocID="{42245BA7-1331-401A-B2E5-35496837D75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A615F8-FD5B-4B52-A348-35A0BE068F6E}" type="pres">
      <dgm:prSet presAssocID="{F2D01943-4BBB-4EC6-8900-BA02F6439E00}" presName="sp" presStyleCnt="0"/>
      <dgm:spPr/>
    </dgm:pt>
    <dgm:pt modelId="{FB660BE2-2AEF-4EA4-AF66-3D1EA8387CA1}" type="pres">
      <dgm:prSet presAssocID="{24562D13-BCB8-4959-8139-77959067352B}" presName="composite" presStyleCnt="0"/>
      <dgm:spPr/>
    </dgm:pt>
    <dgm:pt modelId="{17629B28-CB57-4F54-A299-9350EE810D9A}" type="pres">
      <dgm:prSet presAssocID="{24562D13-BCB8-4959-8139-77959067352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F547E3-885E-4E65-8A7B-92785016C3B8}" type="pres">
      <dgm:prSet presAssocID="{24562D13-BCB8-4959-8139-77959067352B}" presName="descendantText" presStyleLbl="alignAcc1" presStyleIdx="1" presStyleCnt="4" custLinFactNeighborX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B1C494-5852-4568-9FB3-ECBAB1A32C81}" type="pres">
      <dgm:prSet presAssocID="{4FABB8D6-44B9-40EC-B996-D67625F7FB6C}" presName="sp" presStyleCnt="0"/>
      <dgm:spPr/>
    </dgm:pt>
    <dgm:pt modelId="{B4A348C0-3056-4A3B-A0F2-B192DCA4949C}" type="pres">
      <dgm:prSet presAssocID="{B85D867C-7E5B-4F88-BD28-1B52FA5D9F64}" presName="composite" presStyleCnt="0"/>
      <dgm:spPr/>
    </dgm:pt>
    <dgm:pt modelId="{80890FB1-7B26-40B1-A384-DE019F729C77}" type="pres">
      <dgm:prSet presAssocID="{B85D867C-7E5B-4F88-BD28-1B52FA5D9F6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562F01-8709-4818-8E6C-E0F267252DA2}" type="pres">
      <dgm:prSet presAssocID="{B85D867C-7E5B-4F88-BD28-1B52FA5D9F6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F26D0-7A0E-41E5-91EE-E255CD5ACA73}" type="pres">
      <dgm:prSet presAssocID="{91A156AC-7585-41BE-B851-13DAA896FCE4}" presName="sp" presStyleCnt="0"/>
      <dgm:spPr/>
    </dgm:pt>
    <dgm:pt modelId="{A7AFE600-496F-4010-8193-EA4872A1ED4C}" type="pres">
      <dgm:prSet presAssocID="{6ECC2644-F201-4F56-8630-63799CF4833C}" presName="composite" presStyleCnt="0"/>
      <dgm:spPr/>
    </dgm:pt>
    <dgm:pt modelId="{71928A25-5165-4AE8-9C52-8B4BCAE6973C}" type="pres">
      <dgm:prSet presAssocID="{6ECC2644-F201-4F56-8630-63799CF4833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D4DE16-B4A3-4D1E-93B8-CB73845C0DCA}" type="pres">
      <dgm:prSet presAssocID="{6ECC2644-F201-4F56-8630-63799CF4833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5923A9-0E4D-43F8-A67A-97E2FD1616A8}" srcId="{B85D867C-7E5B-4F88-BD28-1B52FA5D9F64}" destId="{C09D7DE9-75AC-4170-958E-17503AD65173}" srcOrd="2" destOrd="0" parTransId="{09034E71-9C56-4B11-903E-A61EDF342E75}" sibTransId="{9E00C3A4-FDB8-4825-AEA5-DF47D0C69FC3}"/>
    <dgm:cxn modelId="{C5558580-CFE8-44C4-BBA8-FA30D84B0F63}" srcId="{42245BA7-1331-401A-B2E5-35496837D757}" destId="{E2F2FF6C-3C3F-4F8B-AD7B-0173C45EC39D}" srcOrd="1" destOrd="0" parTransId="{5200B216-CF17-41BF-802D-CBB0F80573E4}" sibTransId="{E41E72C5-508B-47E8-9CA0-BFF63CA6F0AB}"/>
    <dgm:cxn modelId="{02E57E00-0C91-499C-B0A1-A05FE98916A1}" type="presOf" srcId="{6D1EB6CB-475E-4B84-83E1-BE688B1E3541}" destId="{30562F01-8709-4818-8E6C-E0F267252DA2}" srcOrd="0" destOrd="1" presId="urn:microsoft.com/office/officeart/2005/8/layout/chevron2"/>
    <dgm:cxn modelId="{518204B8-C488-48D2-8990-2DAFFDAE2F96}" srcId="{24562D13-BCB8-4959-8139-77959067352B}" destId="{347A5A38-EEBB-40DC-A0FA-B88CFD455653}" srcOrd="1" destOrd="0" parTransId="{922E8FC7-610D-4FB5-A1B5-168A7A1D5D97}" sibTransId="{D6FAB3A1-F4A8-4A96-A5D7-FE26F8EC409D}"/>
    <dgm:cxn modelId="{401E316F-3765-4DC5-AC34-57897AD6FDA5}" type="presOf" srcId="{E2F2FF6C-3C3F-4F8B-AD7B-0173C45EC39D}" destId="{1A71794F-E1CD-4C27-8E25-A4CAD5E70CF9}" srcOrd="0" destOrd="1" presId="urn:microsoft.com/office/officeart/2005/8/layout/chevron2"/>
    <dgm:cxn modelId="{D6141C13-2390-4784-A783-EFA78E97C2E5}" srcId="{6ECC2644-F201-4F56-8630-63799CF4833C}" destId="{690DA100-9BBF-4903-B2D1-AA4C3762A21A}" srcOrd="1" destOrd="0" parTransId="{1EDC9D34-6446-444B-89A8-1EA01FC530C7}" sibTransId="{68711541-F1F4-4167-883B-852E0EC51391}"/>
    <dgm:cxn modelId="{97FE5DD8-88CB-40A7-8F06-91BF79FC586B}" type="presOf" srcId="{BFD630AC-FE6C-4AF4-864C-75A8F2F7AA02}" destId="{1A71794F-E1CD-4C27-8E25-A4CAD5E70CF9}" srcOrd="0" destOrd="0" presId="urn:microsoft.com/office/officeart/2005/8/layout/chevron2"/>
    <dgm:cxn modelId="{6C750675-5AAF-45F8-99F2-7433151FFC95}" srcId="{42245BA7-1331-401A-B2E5-35496837D757}" destId="{BFD630AC-FE6C-4AF4-864C-75A8F2F7AA02}" srcOrd="0" destOrd="0" parTransId="{B1614983-9EB1-476F-A5EF-E49B53358B88}" sibTransId="{A93301BF-D8A5-4920-AA4F-5BDED8C3B0E6}"/>
    <dgm:cxn modelId="{6DECBF15-90B2-4912-89F4-BB563139BD71}" srcId="{EB0D276C-CE86-457B-BD66-416E0987B244}" destId="{24562D13-BCB8-4959-8139-77959067352B}" srcOrd="1" destOrd="0" parTransId="{FCC6A558-48DC-4305-9CE6-DD5A719D5BEE}" sibTransId="{4FABB8D6-44B9-40EC-B996-D67625F7FB6C}"/>
    <dgm:cxn modelId="{59EDA744-5164-4249-A040-C2F26D6A9019}" srcId="{EB0D276C-CE86-457B-BD66-416E0987B244}" destId="{6ECC2644-F201-4F56-8630-63799CF4833C}" srcOrd="3" destOrd="0" parTransId="{FE78504C-2376-456E-B188-6704C982273B}" sibTransId="{5F6D78A6-A245-417D-AACE-4057C10D5B65}"/>
    <dgm:cxn modelId="{6ABF9816-ED2E-4FD4-9BBC-39A321DAD962}" type="presOf" srcId="{CBA45AF6-102E-4E9F-9422-163495206B0A}" destId="{30562F01-8709-4818-8E6C-E0F267252DA2}" srcOrd="0" destOrd="0" presId="urn:microsoft.com/office/officeart/2005/8/layout/chevron2"/>
    <dgm:cxn modelId="{6324D469-240E-444A-A9FF-BDB41ADA4779}" srcId="{EB0D276C-CE86-457B-BD66-416E0987B244}" destId="{B85D867C-7E5B-4F88-BD28-1B52FA5D9F64}" srcOrd="2" destOrd="0" parTransId="{4235426C-246D-4EF0-B830-9083F2DF34C7}" sibTransId="{91A156AC-7585-41BE-B851-13DAA896FCE4}"/>
    <dgm:cxn modelId="{2F67DE82-1CD5-4BB2-90E2-07A409D5C355}" type="presOf" srcId="{24562D13-BCB8-4959-8139-77959067352B}" destId="{17629B28-CB57-4F54-A299-9350EE810D9A}" srcOrd="0" destOrd="0" presId="urn:microsoft.com/office/officeart/2005/8/layout/chevron2"/>
    <dgm:cxn modelId="{FB2F70DD-6E22-4176-800A-E7F1CFC0E08C}" srcId="{EB0D276C-CE86-457B-BD66-416E0987B244}" destId="{42245BA7-1331-401A-B2E5-35496837D757}" srcOrd="0" destOrd="0" parTransId="{8A200444-FDCC-410B-8D25-7C28F26BA39E}" sibTransId="{F2D01943-4BBB-4EC6-8900-BA02F6439E00}"/>
    <dgm:cxn modelId="{D315B3B7-4EE6-4FC2-B680-DD6BF960C874}" type="presOf" srcId="{64AEEBDD-BC35-4EE0-9340-A7F7CBDDE475}" destId="{A1D4DE16-B4A3-4D1E-93B8-CB73845C0DCA}" srcOrd="0" destOrd="0" presId="urn:microsoft.com/office/officeart/2005/8/layout/chevron2"/>
    <dgm:cxn modelId="{8FE07A2E-0D63-4BB9-92B4-A109970669B2}" type="presOf" srcId="{6ECC2644-F201-4F56-8630-63799CF4833C}" destId="{71928A25-5165-4AE8-9C52-8B4BCAE6973C}" srcOrd="0" destOrd="0" presId="urn:microsoft.com/office/officeart/2005/8/layout/chevron2"/>
    <dgm:cxn modelId="{CE9F63A4-83E9-4BF6-957F-E3C17B70DF32}" srcId="{6ECC2644-F201-4F56-8630-63799CF4833C}" destId="{64AEEBDD-BC35-4EE0-9340-A7F7CBDDE475}" srcOrd="0" destOrd="0" parTransId="{D3F48B87-57CC-4474-8378-522C7A7DB20F}" sibTransId="{4A825818-F27D-41F9-8438-41D6FF733DCD}"/>
    <dgm:cxn modelId="{5175C705-F743-4996-9380-258231E44A6E}" type="presOf" srcId="{C09D7DE9-75AC-4170-958E-17503AD65173}" destId="{30562F01-8709-4818-8E6C-E0F267252DA2}" srcOrd="0" destOrd="2" presId="urn:microsoft.com/office/officeart/2005/8/layout/chevron2"/>
    <dgm:cxn modelId="{DE8E3A6B-199D-4445-AA18-BCF6DE949FF1}" srcId="{24562D13-BCB8-4959-8139-77959067352B}" destId="{D90A9C1A-9419-4012-856B-F1454474B346}" srcOrd="0" destOrd="0" parTransId="{4A74ED9B-0810-4BCC-B1DC-328BC903D2E7}" sibTransId="{48F2125F-7E4F-4C8F-A06E-13A3EFD707A0}"/>
    <dgm:cxn modelId="{51770DBA-83D6-4584-9BED-FE7C9DCDFB4B}" type="presOf" srcId="{347A5A38-EEBB-40DC-A0FA-B88CFD455653}" destId="{B3F547E3-885E-4E65-8A7B-92785016C3B8}" srcOrd="0" destOrd="1" presId="urn:microsoft.com/office/officeart/2005/8/layout/chevron2"/>
    <dgm:cxn modelId="{976AEDD9-F09E-4693-9C01-1F969FA28159}" type="presOf" srcId="{EB0D276C-CE86-457B-BD66-416E0987B244}" destId="{2EC7D019-8340-409A-9EEC-B9B6F0697978}" srcOrd="0" destOrd="0" presId="urn:microsoft.com/office/officeart/2005/8/layout/chevron2"/>
    <dgm:cxn modelId="{53E97F15-60AF-4D14-9990-B11318208237}" type="presOf" srcId="{B85D867C-7E5B-4F88-BD28-1B52FA5D9F64}" destId="{80890FB1-7B26-40B1-A384-DE019F729C77}" srcOrd="0" destOrd="0" presId="urn:microsoft.com/office/officeart/2005/8/layout/chevron2"/>
    <dgm:cxn modelId="{99097882-BFDF-4702-88C6-9A4CE6485B0F}" srcId="{B85D867C-7E5B-4F88-BD28-1B52FA5D9F64}" destId="{6D1EB6CB-475E-4B84-83E1-BE688B1E3541}" srcOrd="1" destOrd="0" parTransId="{8B820AEC-0A9C-4147-A5F3-729A1A93F858}" sibTransId="{D20FABDE-5545-4A69-BC4A-A9A573686075}"/>
    <dgm:cxn modelId="{D63BF6F2-B611-49AF-A2AE-99766ED45FCC}" type="presOf" srcId="{D90A9C1A-9419-4012-856B-F1454474B346}" destId="{B3F547E3-885E-4E65-8A7B-92785016C3B8}" srcOrd="0" destOrd="0" presId="urn:microsoft.com/office/officeart/2005/8/layout/chevron2"/>
    <dgm:cxn modelId="{C61A6179-A89B-4C16-B2BE-D1BA397039BF}" srcId="{B85D867C-7E5B-4F88-BD28-1B52FA5D9F64}" destId="{CBA45AF6-102E-4E9F-9422-163495206B0A}" srcOrd="0" destOrd="0" parTransId="{C21FAFF0-C550-4683-BA88-E8B5197224F3}" sibTransId="{47C94F59-F22F-41A5-8579-958B6229EE49}"/>
    <dgm:cxn modelId="{53386DE1-6027-4920-A4A3-2DD9F9EE31A1}" type="presOf" srcId="{42245BA7-1331-401A-B2E5-35496837D757}" destId="{866E805F-D3F5-406C-92F6-0FDBEF3B1761}" srcOrd="0" destOrd="0" presId="urn:microsoft.com/office/officeart/2005/8/layout/chevron2"/>
    <dgm:cxn modelId="{4FEB12F1-BEA9-4FB6-AB9C-2E7E072C9B33}" type="presOf" srcId="{690DA100-9BBF-4903-B2D1-AA4C3762A21A}" destId="{A1D4DE16-B4A3-4D1E-93B8-CB73845C0DCA}" srcOrd="0" destOrd="1" presId="urn:microsoft.com/office/officeart/2005/8/layout/chevron2"/>
    <dgm:cxn modelId="{A8B5CFBE-9E76-4A4F-AA82-384A673C9C1A}" type="presParOf" srcId="{2EC7D019-8340-409A-9EEC-B9B6F0697978}" destId="{27CC14D2-A391-46D5-83E4-89384F461696}" srcOrd="0" destOrd="0" presId="urn:microsoft.com/office/officeart/2005/8/layout/chevron2"/>
    <dgm:cxn modelId="{E1D23326-A9AE-4571-9DA7-B2068AE29BF7}" type="presParOf" srcId="{27CC14D2-A391-46D5-83E4-89384F461696}" destId="{866E805F-D3F5-406C-92F6-0FDBEF3B1761}" srcOrd="0" destOrd="0" presId="urn:microsoft.com/office/officeart/2005/8/layout/chevron2"/>
    <dgm:cxn modelId="{09879C00-E009-4E82-AC40-8DA7D74878AF}" type="presParOf" srcId="{27CC14D2-A391-46D5-83E4-89384F461696}" destId="{1A71794F-E1CD-4C27-8E25-A4CAD5E70CF9}" srcOrd="1" destOrd="0" presId="urn:microsoft.com/office/officeart/2005/8/layout/chevron2"/>
    <dgm:cxn modelId="{A5CA7BE6-455C-4C27-A4D9-34177FD3335D}" type="presParOf" srcId="{2EC7D019-8340-409A-9EEC-B9B6F0697978}" destId="{4FA615F8-FD5B-4B52-A348-35A0BE068F6E}" srcOrd="1" destOrd="0" presId="urn:microsoft.com/office/officeart/2005/8/layout/chevron2"/>
    <dgm:cxn modelId="{949F8372-76C1-4156-8D97-E8331EDD255B}" type="presParOf" srcId="{2EC7D019-8340-409A-9EEC-B9B6F0697978}" destId="{FB660BE2-2AEF-4EA4-AF66-3D1EA8387CA1}" srcOrd="2" destOrd="0" presId="urn:microsoft.com/office/officeart/2005/8/layout/chevron2"/>
    <dgm:cxn modelId="{30E84FC0-83EC-4781-873D-CB875DA3F7B5}" type="presParOf" srcId="{FB660BE2-2AEF-4EA4-AF66-3D1EA8387CA1}" destId="{17629B28-CB57-4F54-A299-9350EE810D9A}" srcOrd="0" destOrd="0" presId="urn:microsoft.com/office/officeart/2005/8/layout/chevron2"/>
    <dgm:cxn modelId="{0B270BDB-82C3-4204-9E92-A1A0AF50C71C}" type="presParOf" srcId="{FB660BE2-2AEF-4EA4-AF66-3D1EA8387CA1}" destId="{B3F547E3-885E-4E65-8A7B-92785016C3B8}" srcOrd="1" destOrd="0" presId="urn:microsoft.com/office/officeart/2005/8/layout/chevron2"/>
    <dgm:cxn modelId="{13822510-B670-425A-9128-4DE703EE680B}" type="presParOf" srcId="{2EC7D019-8340-409A-9EEC-B9B6F0697978}" destId="{B7B1C494-5852-4568-9FB3-ECBAB1A32C81}" srcOrd="3" destOrd="0" presId="urn:microsoft.com/office/officeart/2005/8/layout/chevron2"/>
    <dgm:cxn modelId="{6C0E8606-14FF-4EEF-B741-88DB02B40057}" type="presParOf" srcId="{2EC7D019-8340-409A-9EEC-B9B6F0697978}" destId="{B4A348C0-3056-4A3B-A0F2-B192DCA4949C}" srcOrd="4" destOrd="0" presId="urn:microsoft.com/office/officeart/2005/8/layout/chevron2"/>
    <dgm:cxn modelId="{F4F7300B-B7EA-47CD-BCFC-4EE56AB6E91D}" type="presParOf" srcId="{B4A348C0-3056-4A3B-A0F2-B192DCA4949C}" destId="{80890FB1-7B26-40B1-A384-DE019F729C77}" srcOrd="0" destOrd="0" presId="urn:microsoft.com/office/officeart/2005/8/layout/chevron2"/>
    <dgm:cxn modelId="{C9AEDD4A-4587-438E-B3DC-CC5370B5CA71}" type="presParOf" srcId="{B4A348C0-3056-4A3B-A0F2-B192DCA4949C}" destId="{30562F01-8709-4818-8E6C-E0F267252DA2}" srcOrd="1" destOrd="0" presId="urn:microsoft.com/office/officeart/2005/8/layout/chevron2"/>
    <dgm:cxn modelId="{EC4377B0-B106-40BE-A003-583A03DBD7C3}" type="presParOf" srcId="{2EC7D019-8340-409A-9EEC-B9B6F0697978}" destId="{D49F26D0-7A0E-41E5-91EE-E255CD5ACA73}" srcOrd="5" destOrd="0" presId="urn:microsoft.com/office/officeart/2005/8/layout/chevron2"/>
    <dgm:cxn modelId="{9F08D4F3-9461-496B-B07E-91BB44262B93}" type="presParOf" srcId="{2EC7D019-8340-409A-9EEC-B9B6F0697978}" destId="{A7AFE600-496F-4010-8193-EA4872A1ED4C}" srcOrd="6" destOrd="0" presId="urn:microsoft.com/office/officeart/2005/8/layout/chevron2"/>
    <dgm:cxn modelId="{D5FDBC8E-B60A-49A0-A297-82BE898A627F}" type="presParOf" srcId="{A7AFE600-496F-4010-8193-EA4872A1ED4C}" destId="{71928A25-5165-4AE8-9C52-8B4BCAE6973C}" srcOrd="0" destOrd="0" presId="urn:microsoft.com/office/officeart/2005/8/layout/chevron2"/>
    <dgm:cxn modelId="{4233BE83-B390-4EEB-94A6-597EE33F2DC6}" type="presParOf" srcId="{A7AFE600-496F-4010-8193-EA4872A1ED4C}" destId="{A1D4DE16-B4A3-4D1E-93B8-CB73845C0D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E805F-D3F5-406C-92F6-0FDBEF3B1761}">
      <dsp:nvSpPr>
        <dsp:cNvPr id="0" name=""/>
        <dsp:cNvSpPr/>
      </dsp:nvSpPr>
      <dsp:spPr>
        <a:xfrm rot="5400000">
          <a:off x="-191430" y="192365"/>
          <a:ext cx="1276201" cy="8933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</a:t>
          </a:r>
          <a:endParaRPr lang="fr-FR" sz="10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447604"/>
        <a:ext cx="893340" cy="382861"/>
      </dsp:txXfrm>
    </dsp:sp>
    <dsp:sp modelId="{1A71794F-E1CD-4C27-8E25-A4CAD5E70CF9}">
      <dsp:nvSpPr>
        <dsp:cNvPr id="0" name=""/>
        <dsp:cNvSpPr/>
      </dsp:nvSpPr>
      <dsp:spPr>
        <a:xfrm rot="5400000">
          <a:off x="4145117" y="-3250841"/>
          <a:ext cx="829530" cy="7333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Au moins 48H à l’avance</a:t>
          </a:r>
          <a:endParaRPr lang="fr-FR" sz="1600" kern="120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Remplir le formulaire : </a:t>
          </a:r>
          <a:r>
            <a:rPr lang="fr-FR" sz="1600" kern="1200" noProof="0" dirty="0" smtClean="0">
              <a:solidFill>
                <a:srgbClr val="0070C0"/>
              </a:solidFill>
              <a:hlinkClick xmlns:r="http://schemas.openxmlformats.org/officeDocument/2006/relationships" r:id="rId1"/>
            </a:rPr>
            <a:t>http://cern.ch/rp-vacuum-cleaners</a:t>
          </a:r>
          <a:r>
            <a:rPr lang="fr-FR" sz="1600" kern="1200" noProof="0" dirty="0" smtClean="0">
              <a:solidFill>
                <a:srgbClr val="0070C0"/>
              </a:solidFill>
            </a:rPr>
            <a:t> </a:t>
          </a:r>
          <a:endParaRPr lang="fr-FR" sz="1600" b="1" kern="1200" noProof="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893340" y="41430"/>
        <a:ext cx="7292590" cy="748542"/>
      </dsp:txXfrm>
    </dsp:sp>
    <dsp:sp modelId="{17629B28-CB57-4F54-A299-9350EE810D9A}">
      <dsp:nvSpPr>
        <dsp:cNvPr id="0" name=""/>
        <dsp:cNvSpPr/>
      </dsp:nvSpPr>
      <dsp:spPr>
        <a:xfrm rot="5400000">
          <a:off x="-191430" y="1322091"/>
          <a:ext cx="1276201" cy="8933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A DISPOSITION</a:t>
          </a:r>
          <a:endParaRPr lang="fr-FR" sz="10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1577330"/>
        <a:ext cx="893340" cy="382861"/>
      </dsp:txXfrm>
    </dsp:sp>
    <dsp:sp modelId="{B3F547E3-885E-4E65-8A7B-92785016C3B8}">
      <dsp:nvSpPr>
        <dsp:cNvPr id="0" name=""/>
        <dsp:cNvSpPr/>
      </dsp:nvSpPr>
      <dsp:spPr>
        <a:xfrm rot="5400000">
          <a:off x="4145117" y="-2121115"/>
          <a:ext cx="829530" cy="7333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à disposition en Buffer Zone (ou livraison en Zone Réglementée)</a:t>
          </a:r>
          <a:endParaRPr lang="fr-FR" sz="16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Email automatique de confirmation (demandeur, responsable, utilisateur)</a:t>
          </a:r>
          <a:endParaRPr lang="fr-FR" sz="16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893340" y="1171156"/>
        <a:ext cx="7292590" cy="748542"/>
      </dsp:txXfrm>
    </dsp:sp>
    <dsp:sp modelId="{80890FB1-7B26-40B1-A384-DE019F729C77}">
      <dsp:nvSpPr>
        <dsp:cNvPr id="0" name=""/>
        <dsp:cNvSpPr/>
      </dsp:nvSpPr>
      <dsp:spPr>
        <a:xfrm rot="5400000">
          <a:off x="-191430" y="2451817"/>
          <a:ext cx="1276201" cy="8933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UTILISATION</a:t>
          </a:r>
          <a:endParaRPr lang="fr-FR" sz="10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2707056"/>
        <a:ext cx="893340" cy="382861"/>
      </dsp:txXfrm>
    </dsp:sp>
    <dsp:sp modelId="{30562F01-8709-4818-8E6C-E0F267252DA2}">
      <dsp:nvSpPr>
        <dsp:cNvPr id="0" name=""/>
        <dsp:cNvSpPr/>
      </dsp:nvSpPr>
      <dsp:spPr>
        <a:xfrm rot="5400000">
          <a:off x="4145117" y="-991389"/>
          <a:ext cx="829530" cy="7333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Déclaration d’utilisation TREC obligatoire </a:t>
          </a:r>
          <a:r>
            <a:rPr lang="fr-FR" sz="1600" b="1" i="1" kern="1200" noProof="0" dirty="0" smtClean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rPr>
            <a:t>New!</a:t>
          </a:r>
          <a:r>
            <a:rPr lang="fr-FR" sz="1600" b="1" kern="1200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H" sz="1600" b="1" kern="1200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</a:t>
          </a:r>
          <a:r>
            <a:rPr lang="fr-FR" sz="1600" b="1" kern="1200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 Code cadenas</a:t>
          </a:r>
          <a:endParaRPr lang="fr-FR" sz="1600" b="1" kern="120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1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L’utilisateur devient alors responsable de l’aspirateur</a:t>
          </a:r>
          <a:endParaRPr lang="fr-FR" sz="1600" b="1" kern="1200" noProof="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 de déplacement, ou de vidange via TREC</a:t>
          </a:r>
          <a:endParaRPr lang="fr-FR" sz="1600" b="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893340" y="2300882"/>
        <a:ext cx="7292590" cy="748542"/>
      </dsp:txXfrm>
    </dsp:sp>
    <dsp:sp modelId="{71928A25-5165-4AE8-9C52-8B4BCAE6973C}">
      <dsp:nvSpPr>
        <dsp:cNvPr id="0" name=""/>
        <dsp:cNvSpPr/>
      </dsp:nvSpPr>
      <dsp:spPr>
        <a:xfrm rot="5400000">
          <a:off x="-191430" y="3581543"/>
          <a:ext cx="1276201" cy="8933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</a:t>
          </a:r>
          <a:endParaRPr lang="fr-FR" sz="10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3836782"/>
        <a:ext cx="893340" cy="382861"/>
      </dsp:txXfrm>
    </dsp:sp>
    <dsp:sp modelId="{A1D4DE16-B4A3-4D1E-93B8-CB73845C0DCA}">
      <dsp:nvSpPr>
        <dsp:cNvPr id="0" name=""/>
        <dsp:cNvSpPr/>
      </dsp:nvSpPr>
      <dsp:spPr>
        <a:xfrm rot="5400000">
          <a:off x="4145117" y="138336"/>
          <a:ext cx="829530" cy="7333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 en Buffer Zone obligatoire</a:t>
          </a:r>
          <a:endParaRPr lang="fr-FR" sz="16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b="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Déclaration de fin d’utilisation via TREC</a:t>
          </a:r>
          <a:endParaRPr lang="fr-FR" sz="1600" b="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893340" y="3430607"/>
        <a:ext cx="7292590" cy="748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12/9/2018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12/9/2018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69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cern.ch/rp-vacuum-cleaners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edms.cern.ch/document/1728012/LAST_RELEASED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trec.cern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Report: 1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Activity: LHC - LSS &amp; ARC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Name</a:t>
            </a:r>
          </a:p>
          <a:p>
            <a:endParaRPr lang="en-GB" sz="2000" i="1" dirty="0"/>
          </a:p>
          <a:p>
            <a:r>
              <a:rPr lang="en-GB" sz="2000" i="1" dirty="0" smtClean="0"/>
              <a:t>Meeting </a:t>
            </a:r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62890" y="1138702"/>
            <a:ext cx="8763000" cy="5028279"/>
          </a:xfrm>
        </p:spPr>
        <p:txBody>
          <a:bodyPr>
            <a:normAutofit/>
          </a:bodyPr>
          <a:lstStyle/>
          <a:p>
            <a:r>
              <a:rPr lang="en-US" sz="2000" dirty="0"/>
              <a:t>Opening of D5L4.R and D5R4.B, and partial pump down at the request of BE-BI for intervention in the BSRTR’s. – </a:t>
            </a:r>
            <a:r>
              <a:rPr lang="en-US" sz="2000" dirty="0" smtClean="0">
                <a:solidFill>
                  <a:schemeClr val="accent5"/>
                </a:solidFill>
              </a:rPr>
              <a:t>Cancelled by BE-BI due to Small Time Window and Access Constraints</a:t>
            </a:r>
            <a:endParaRPr lang="en-US" sz="2000" dirty="0">
              <a:solidFill>
                <a:schemeClr val="accent5"/>
              </a:solidFill>
            </a:endParaRPr>
          </a:p>
          <a:p>
            <a:r>
              <a:rPr lang="en-US" sz="2000" dirty="0" smtClean="0"/>
              <a:t>Quality check on LSS6: module lengths for non-conformity-analysis.</a:t>
            </a:r>
          </a:p>
          <a:p>
            <a:r>
              <a:rPr lang="en-US" sz="2000" dirty="0" smtClean="0"/>
              <a:t>Beginning of Activities in the ARCS: </a:t>
            </a:r>
            <a:r>
              <a:rPr lang="en-US" sz="2000" dirty="0"/>
              <a:t>Installation of mobile groups and </a:t>
            </a:r>
            <a:r>
              <a:rPr lang="en-US" sz="2000" dirty="0" smtClean="0"/>
              <a:t>background of Helium signal with leak </a:t>
            </a:r>
            <a:r>
              <a:rPr lang="en-US" sz="2000" dirty="0" smtClean="0"/>
              <a:t>detection.</a:t>
            </a:r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AOB: </a:t>
            </a:r>
            <a:r>
              <a:rPr lang="fr-FR" dirty="0"/>
              <a:t>Aspirateurs en zones réglementées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33"/>
          <p:cNvSpPr>
            <a:spLocks noGrp="1"/>
          </p:cNvSpPr>
          <p:nvPr>
            <p:ph sz="quarter" idx="4294967295"/>
          </p:nvPr>
        </p:nvSpPr>
        <p:spPr>
          <a:xfrm>
            <a:off x="609058" y="1081619"/>
            <a:ext cx="4041648" cy="2535245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r>
              <a:rPr lang="fr-FR" sz="2100" dirty="0" smtClean="0"/>
              <a:t>Service RP de gestion des aspirateurs : +412276 </a:t>
            </a:r>
            <a:r>
              <a:rPr lang="fr-FR" sz="2100" b="1" dirty="0" smtClean="0">
                <a:solidFill>
                  <a:srgbClr val="FF0000"/>
                </a:solidFill>
              </a:rPr>
              <a:t>70037</a:t>
            </a:r>
          </a:p>
          <a:p>
            <a:pPr lvl="1"/>
            <a:r>
              <a:rPr lang="fr-FR" sz="1800" dirty="0" smtClean="0"/>
              <a:t>Achat, stockage, fourniture</a:t>
            </a:r>
          </a:p>
          <a:p>
            <a:pPr lvl="1"/>
            <a:r>
              <a:rPr lang="fr-FR" sz="1800" dirty="0" smtClean="0"/>
              <a:t>Livraison, réception</a:t>
            </a:r>
          </a:p>
          <a:p>
            <a:pPr lvl="1"/>
            <a:r>
              <a:rPr lang="fr-FR" sz="1800" dirty="0" smtClean="0"/>
              <a:t>Maintenance et contrôle périodique</a:t>
            </a:r>
          </a:p>
          <a:p>
            <a:pPr lvl="1"/>
            <a:r>
              <a:rPr lang="fr-FR" sz="1800" dirty="0" smtClean="0"/>
              <a:t>Procédure</a:t>
            </a:r>
            <a:r>
              <a:rPr lang="fr-FR" sz="1800" dirty="0"/>
              <a:t>: </a:t>
            </a:r>
            <a:r>
              <a:rPr lang="fr-FR" sz="1800" dirty="0" smtClean="0">
                <a:hlinkClick r:id="rId2"/>
              </a:rPr>
              <a:t>EDMS 1728012</a:t>
            </a:r>
            <a:r>
              <a:rPr lang="fr-FR" sz="1800" dirty="0" smtClean="0"/>
              <a:t> </a:t>
            </a:r>
          </a:p>
          <a:p>
            <a:r>
              <a:rPr lang="fr-FR" sz="2100" dirty="0" smtClean="0"/>
              <a:t>Formulaire demande:</a:t>
            </a:r>
            <a:br>
              <a:rPr lang="fr-FR" sz="2100" dirty="0" smtClean="0"/>
            </a:br>
            <a:r>
              <a:rPr lang="fr-FR" sz="2100" dirty="0" smtClean="0">
                <a:hlinkClick r:id="rId3"/>
              </a:rPr>
              <a:t>http</a:t>
            </a:r>
            <a:r>
              <a:rPr lang="fr-FR" sz="2100" dirty="0">
                <a:hlinkClick r:id="rId3"/>
              </a:rPr>
              <a:t>://</a:t>
            </a:r>
            <a:r>
              <a:rPr lang="fr-FR" sz="2100" dirty="0" smtClean="0">
                <a:hlinkClick r:id="rId3"/>
              </a:rPr>
              <a:t>cern.ch/rp-vacuum-cleaners</a:t>
            </a:r>
            <a:r>
              <a:rPr lang="fr-FR" sz="2100" dirty="0" smtClean="0"/>
              <a:t> </a:t>
            </a:r>
          </a:p>
          <a:p>
            <a:r>
              <a:rPr lang="fr-FR" sz="2100" dirty="0" smtClean="0"/>
              <a:t>Gestion: </a:t>
            </a:r>
            <a:r>
              <a:rPr lang="fr-FR" sz="2100" dirty="0" smtClean="0">
                <a:hlinkClick r:id="rId4"/>
              </a:rPr>
              <a:t>http://trec.cern.ch</a:t>
            </a:r>
            <a:r>
              <a:rPr lang="fr-FR" sz="2100" dirty="0" smtClean="0"/>
              <a:t> </a:t>
            </a:r>
          </a:p>
          <a:p>
            <a:r>
              <a:rPr lang="fr-FR" sz="2100" b="1" i="1" dirty="0" smtClean="0">
                <a:solidFill>
                  <a:srgbClr val="009900"/>
                </a:solidFill>
              </a:rPr>
              <a:t>New!</a:t>
            </a:r>
            <a:r>
              <a:rPr lang="fr-FR" sz="2100" dirty="0" smtClean="0"/>
              <a:t> Code cadenas donné lors de la déclaration d’utilisation</a:t>
            </a:r>
          </a:p>
          <a:p>
            <a:endParaRPr lang="fr-FR" sz="2100" dirty="0" smtClean="0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5"/>
          <a:srcRect t="-1" b="-631"/>
          <a:stretch/>
        </p:blipFill>
        <p:spPr>
          <a:xfrm>
            <a:off x="5581876" y="1077688"/>
            <a:ext cx="2447927" cy="4937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6"/>
          <a:stretch>
            <a:fillRect/>
          </a:stretch>
        </p:blipFill>
        <p:spPr>
          <a:xfrm>
            <a:off x="611075" y="3692683"/>
            <a:ext cx="4037691" cy="2446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3849418" y="3678959"/>
            <a:ext cx="1296144" cy="1492910"/>
            <a:chOff x="3851920" y="3702614"/>
            <a:chExt cx="1296144" cy="149291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51920" y="3702614"/>
              <a:ext cx="855131" cy="86146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Curved Left Arrow 13"/>
            <p:cNvSpPr/>
            <p:nvPr/>
          </p:nvSpPr>
          <p:spPr>
            <a:xfrm>
              <a:off x="4716016" y="4062654"/>
              <a:ext cx="432048" cy="1132870"/>
            </a:xfrm>
            <a:prstGeom prst="curvedLeftArrow">
              <a:avLst>
                <a:gd name="adj1" fmla="val 25000"/>
                <a:gd name="adj2" fmla="val 50000"/>
                <a:gd name="adj3" fmla="val 32627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45162" y="3693377"/>
            <a:ext cx="7416824" cy="2474431"/>
            <a:chOff x="1468424" y="3789040"/>
            <a:chExt cx="7416824" cy="247443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8"/>
            <a:srcRect l="-1082" t="-72" r="223" b="23505"/>
            <a:stretch/>
          </p:blipFill>
          <p:spPr>
            <a:xfrm>
              <a:off x="4852800" y="3789040"/>
              <a:ext cx="4032448" cy="24744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Rounded Rectangle 16"/>
            <p:cNvSpPr/>
            <p:nvPr/>
          </p:nvSpPr>
          <p:spPr>
            <a:xfrm>
              <a:off x="1468424" y="5267532"/>
              <a:ext cx="1296144" cy="21602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047726" y="4885037"/>
              <a:ext cx="2188570" cy="12813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Curved Connector 18"/>
            <p:cNvCxnSpPr>
              <a:stCxn id="17" idx="2"/>
              <a:endCxn id="18" idx="2"/>
            </p:cNvCxnSpPr>
            <p:nvPr/>
          </p:nvCxnSpPr>
          <p:spPr>
            <a:xfrm rot="5400000" flipH="1" flipV="1">
              <a:off x="3894063" y="3235608"/>
              <a:ext cx="470380" cy="4025515"/>
            </a:xfrm>
            <a:prstGeom prst="curvedConnector3">
              <a:avLst>
                <a:gd name="adj1" fmla="val -48599"/>
              </a:avLst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440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AOB: </a:t>
            </a:r>
            <a:r>
              <a:rPr lang="fr-FR" dirty="0"/>
              <a:t>Aspirateurs en zones réglementées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20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90300594"/>
              </p:ext>
            </p:extLst>
          </p:nvPr>
        </p:nvGraphicFramePr>
        <p:xfrm>
          <a:off x="457200" y="1118733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790631" y="5508984"/>
            <a:ext cx="6250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solidFill>
                  <a:srgbClr val="009900"/>
                </a:solidFill>
              </a:rPr>
              <a:t>Pour toute question, veuillez contacter le service RP de gestion des aspirateurs (Meyrin, B.574): 70037</a:t>
            </a:r>
          </a:p>
          <a:p>
            <a:r>
              <a:rPr lang="fr-FR" sz="1200" b="1" i="1" dirty="0" smtClean="0">
                <a:solidFill>
                  <a:srgbClr val="009900"/>
                </a:solidFill>
              </a:rPr>
              <a:t>New!</a:t>
            </a:r>
            <a:r>
              <a:rPr lang="fr-FR" sz="1200" i="1" dirty="0" smtClean="0">
                <a:solidFill>
                  <a:srgbClr val="FF0000"/>
                </a:solidFill>
              </a:rPr>
              <a:t> Les aspirateurs ne peuvent plus être transportés par les utilisateurs eux-mêmes (cf. transport P35)</a:t>
            </a:r>
            <a:endParaRPr lang="fr-FR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1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196371"/>
              </p:ext>
            </p:extLst>
          </p:nvPr>
        </p:nvGraphicFramePr>
        <p:xfrm>
          <a:off x="276629" y="4453847"/>
          <a:ext cx="4690864" cy="2088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45432">
                  <a:extLst>
                    <a:ext uri="{9D8B030D-6E8A-4147-A177-3AD203B41FA5}">
                      <a16:colId xmlns:a16="http://schemas.microsoft.com/office/drawing/2014/main" val="3854816487"/>
                    </a:ext>
                  </a:extLst>
                </a:gridCol>
                <a:gridCol w="2345432">
                  <a:extLst>
                    <a:ext uri="{9D8B030D-6E8A-4147-A177-3AD203B41FA5}">
                      <a16:colId xmlns:a16="http://schemas.microsoft.com/office/drawing/2014/main" val="214285117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RP transport service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Handling and transport service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0915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+412276 </a:t>
                      </a:r>
                      <a:r>
                        <a:rPr lang="fr-FR" sz="1100" b="1" dirty="0" smtClean="0">
                          <a:solidFill>
                            <a:srgbClr val="009900"/>
                          </a:solidFill>
                        </a:rPr>
                        <a:t>64188</a:t>
                      </a:r>
                      <a:endParaRPr lang="en-GB" sz="11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 smtClean="0"/>
                        <a:t>+412276 </a:t>
                      </a:r>
                      <a:r>
                        <a:rPr lang="fr-FR" sz="1100" b="1" dirty="0" smtClean="0">
                          <a:solidFill>
                            <a:srgbClr val="009900"/>
                          </a:solidFill>
                        </a:rPr>
                        <a:t>72202</a:t>
                      </a:r>
                      <a:endParaRPr lang="en-GB" sz="11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243162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lang="fr-FR" sz="1100" dirty="0" smtClean="0"/>
                    </a:p>
                    <a:p>
                      <a:pPr algn="ctr"/>
                      <a:endParaRPr lang="fr-FR" sz="1100" dirty="0" smtClean="0"/>
                    </a:p>
                    <a:p>
                      <a:pPr algn="ctr"/>
                      <a:endParaRPr lang="fr-FR" sz="1100" dirty="0" smtClean="0"/>
                    </a:p>
                    <a:p>
                      <a:pPr algn="ctr"/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78849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Claire Robin (</a:t>
                      </a:r>
                      <a:r>
                        <a:rPr lang="fr-FR" sz="1100" dirty="0" smtClean="0">
                          <a:solidFill>
                            <a:srgbClr val="009900"/>
                          </a:solidFill>
                        </a:rPr>
                        <a:t>163972</a:t>
                      </a:r>
                      <a:r>
                        <a:rPr lang="fr-FR" sz="1100" dirty="0" smtClean="0"/>
                        <a:t>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Sedrick Nze Blessmaille (</a:t>
                      </a:r>
                      <a:r>
                        <a:rPr lang="en-GB" sz="1100" dirty="0" smtClean="0">
                          <a:solidFill>
                            <a:srgbClr val="009900"/>
                          </a:solidFill>
                        </a:rPr>
                        <a:t>168363</a:t>
                      </a:r>
                      <a:r>
                        <a:rPr lang="en-GB" sz="1100" dirty="0" smtClean="0"/>
                        <a:t>)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08023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AOB: </a:t>
            </a:r>
            <a:r>
              <a:rPr lang="fr-FR" b="1" i="1" dirty="0">
                <a:solidFill>
                  <a:srgbClr val="009900"/>
                </a:solidFill>
              </a:rPr>
              <a:t>News!</a:t>
            </a:r>
            <a:r>
              <a:rPr lang="fr-FR" dirty="0"/>
              <a:t> Transport interne (radioactif)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15685" y="971781"/>
            <a:ext cx="4690864" cy="3482066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Avant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tout transport radioactif interne (intra et intersites) demande</a:t>
            </a:r>
            <a:r>
              <a:rPr lang="fr-FR" b="1" dirty="0" smtClean="0">
                <a:solidFill>
                  <a:srgbClr val="C00000"/>
                </a:solidFill>
              </a:rPr>
              <a:t> EDH obligatoire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EDH de transport (SIT)</a:t>
            </a:r>
          </a:p>
          <a:p>
            <a:pPr lvl="1"/>
            <a:r>
              <a:rPr lang="fr-FR" dirty="0" smtClean="0"/>
              <a:t>ou EDH stockage/déstockage  (SIT)</a:t>
            </a:r>
          </a:p>
          <a:p>
            <a:r>
              <a:rPr lang="fr-FR" dirty="0" smtClean="0"/>
              <a:t>Transports internes soumis à la réglementation </a:t>
            </a:r>
            <a:r>
              <a:rPr lang="fr-FR" dirty="0" err="1" smtClean="0"/>
              <a:t>Européene</a:t>
            </a:r>
            <a:r>
              <a:rPr lang="fr-FR" dirty="0" smtClean="0"/>
              <a:t> ADR: </a:t>
            </a:r>
          </a:p>
          <a:p>
            <a:pPr lvl="1"/>
            <a:r>
              <a:rPr lang="en-GB" dirty="0"/>
              <a:t>dimensions, </a:t>
            </a:r>
            <a:r>
              <a:rPr lang="en-GB" dirty="0" err="1" smtClean="0"/>
              <a:t>poids</a:t>
            </a:r>
            <a:r>
              <a:rPr lang="en-GB" dirty="0" smtClean="0"/>
              <a:t>, </a:t>
            </a:r>
            <a:r>
              <a:rPr lang="en-GB" b="1" dirty="0" err="1" smtClean="0">
                <a:solidFill>
                  <a:srgbClr val="C00000"/>
                </a:solidFill>
              </a:rPr>
              <a:t>famille</a:t>
            </a:r>
            <a:r>
              <a:rPr lang="en-GB" b="1" dirty="0" smtClean="0">
                <a:solidFill>
                  <a:srgbClr val="C00000"/>
                </a:solidFill>
              </a:rPr>
              <a:t> et </a:t>
            </a:r>
            <a:r>
              <a:rPr lang="en-GB" b="1" dirty="0" err="1" smtClean="0">
                <a:solidFill>
                  <a:srgbClr val="C00000"/>
                </a:solidFill>
              </a:rPr>
              <a:t>materiau</a:t>
            </a:r>
            <a:r>
              <a:rPr lang="en-GB" b="1" dirty="0" smtClean="0">
                <a:solidFill>
                  <a:srgbClr val="C00000"/>
                </a:solidFill>
              </a:rPr>
              <a:t> principal</a:t>
            </a:r>
            <a:r>
              <a:rPr lang="en-GB" dirty="0" smtClean="0"/>
              <a:t> à </a:t>
            </a:r>
            <a:r>
              <a:rPr lang="en-GB" dirty="0" err="1" smtClean="0"/>
              <a:t>remplir</a:t>
            </a:r>
            <a:r>
              <a:rPr lang="en-GB" dirty="0" smtClean="0"/>
              <a:t> </a:t>
            </a:r>
            <a:r>
              <a:rPr lang="en-GB" dirty="0" err="1" smtClean="0"/>
              <a:t>correctement</a:t>
            </a:r>
            <a:endParaRPr lang="en-GB" dirty="0"/>
          </a:p>
          <a:p>
            <a:pPr lvl="1"/>
            <a:r>
              <a:rPr lang="en-GB" dirty="0" err="1" smtClean="0"/>
              <a:t>Deux</a:t>
            </a:r>
            <a:r>
              <a:rPr lang="en-GB" dirty="0" smtClean="0"/>
              <a:t> </a:t>
            </a:r>
            <a:r>
              <a:rPr lang="en-GB" dirty="0" err="1" smtClean="0"/>
              <a:t>nouvelles</a:t>
            </a:r>
            <a:r>
              <a:rPr lang="en-GB" dirty="0" smtClean="0"/>
              <a:t> signatures EDH pour la classification ADR et </a:t>
            </a:r>
            <a:r>
              <a:rPr lang="en-GB" dirty="0" err="1" smtClean="0"/>
              <a:t>l’emballage</a:t>
            </a:r>
            <a:r>
              <a:rPr lang="en-GB" dirty="0" smtClean="0"/>
              <a:t> ADR</a:t>
            </a:r>
            <a:endParaRPr lang="fr-FR" dirty="0" smtClean="0"/>
          </a:p>
          <a:p>
            <a:r>
              <a:rPr lang="fr-FR" dirty="0" smtClean="0"/>
              <a:t>Au départ et pendant le transport: </a:t>
            </a:r>
            <a:r>
              <a:rPr lang="fr-FR" b="1" dirty="0" smtClean="0">
                <a:solidFill>
                  <a:srgbClr val="C00000"/>
                </a:solidFill>
              </a:rPr>
              <a:t>Déclaration de Matières Dangereuses (DGD)</a:t>
            </a:r>
            <a:r>
              <a:rPr lang="fr-FR" dirty="0" smtClean="0"/>
              <a:t> obligatoire</a:t>
            </a:r>
          </a:p>
          <a:p>
            <a:r>
              <a:rPr lang="fr-FR" dirty="0" smtClean="0"/>
              <a:t>Véhicule CERN obligatoire</a:t>
            </a:r>
          </a:p>
          <a:p>
            <a:r>
              <a:rPr lang="fr-FR" b="1" dirty="0" smtClean="0">
                <a:solidFill>
                  <a:srgbClr val="009900"/>
                </a:solidFill>
              </a:rPr>
              <a:t>Transport par soi-même autorisé </a:t>
            </a:r>
            <a:r>
              <a:rPr lang="fr-FR" dirty="0" smtClean="0"/>
              <a:t>seulement si le transport est classé </a:t>
            </a:r>
            <a:r>
              <a:rPr lang="fr-FR" b="1" i="1" dirty="0" err="1" smtClean="0"/>
              <a:t>EXEMPT</a:t>
            </a:r>
            <a:r>
              <a:rPr lang="fr-FR" b="1" i="1" cap="all" dirty="0" err="1" smtClean="0"/>
              <a:t>é</a:t>
            </a:r>
            <a:r>
              <a:rPr lang="fr-FR" dirty="0" smtClean="0"/>
              <a:t> par le service RP de transport. Sinon le transport doit être effectué par EN/HE.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4581" y="1005341"/>
            <a:ext cx="3240360" cy="495224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400743" y="1189731"/>
            <a:ext cx="3062190" cy="4620054"/>
            <a:chOff x="5542258" y="1437150"/>
            <a:chExt cx="3062190" cy="462005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542258" y="1437151"/>
              <a:ext cx="3062189" cy="46200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5542258" y="1437150"/>
              <a:ext cx="3062190" cy="46200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117" y="5214335"/>
            <a:ext cx="645284" cy="84706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3025" y="5211811"/>
            <a:ext cx="643501" cy="84959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982420" y="949333"/>
            <a:ext cx="3984569" cy="5618890"/>
            <a:chOff x="5295468" y="1174266"/>
            <a:chExt cx="3617899" cy="5082734"/>
          </a:xfrm>
        </p:grpSpPr>
        <p:pic>
          <p:nvPicPr>
            <p:cNvPr id="16" name="Content Placeholder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95468" y="1174266"/>
              <a:ext cx="3597011" cy="50827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Rectangle 16"/>
            <p:cNvSpPr/>
            <p:nvPr/>
          </p:nvSpPr>
          <p:spPr>
            <a:xfrm>
              <a:off x="7290513" y="1844824"/>
              <a:ext cx="502508" cy="50250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93021" y="1885583"/>
              <a:ext cx="11203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Access surveillance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44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12690</TotalTime>
  <Words>375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Report: 1  Activity: LHC - LSS &amp; ARC</vt:lpstr>
      <vt:lpstr>Planned activities for next 2 weeks</vt:lpstr>
      <vt:lpstr>AOB: Aspirateurs en zones réglementées</vt:lpstr>
      <vt:lpstr>AOB: Aspirateurs en zones réglementées</vt:lpstr>
      <vt:lpstr>AOB: News! Transport interne (radioactif)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Giuseppe Bregliozzi</cp:lastModifiedBy>
  <cp:revision>204</cp:revision>
  <dcterms:created xsi:type="dcterms:W3CDTF">2014-04-09T15:49:20Z</dcterms:created>
  <dcterms:modified xsi:type="dcterms:W3CDTF">2018-12-09T14:29:45Z</dcterms:modified>
</cp:coreProperties>
</file>