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319" r:id="rId2"/>
    <p:sldId id="368" r:id="rId3"/>
    <p:sldId id="374" r:id="rId4"/>
    <p:sldId id="369" r:id="rId5"/>
    <p:sldId id="376" r:id="rId6"/>
    <p:sldId id="375" r:id="rId7"/>
    <p:sldId id="371" r:id="rId8"/>
    <p:sldId id="378" r:id="rId9"/>
    <p:sldId id="377" r:id="rId10"/>
    <p:sldId id="379" r:id="rId11"/>
    <p:sldId id="381" r:id="rId12"/>
    <p:sldId id="367" r:id="rId13"/>
    <p:sldId id="380" r:id="rId14"/>
    <p:sldId id="38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0651A2"/>
    <a:srgbClr val="0C377B"/>
    <a:srgbClr val="00B0F0"/>
    <a:srgbClr val="B74E39"/>
    <a:srgbClr val="553058"/>
    <a:srgbClr val="D6D6D6"/>
    <a:srgbClr val="35BB58"/>
    <a:srgbClr val="D818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3" autoAdjust="0"/>
    <p:restoredTop sz="86477" autoAdjust="0"/>
  </p:normalViewPr>
  <p:slideViewPr>
    <p:cSldViewPr snapToGrid="0" snapToObjects="1">
      <p:cViewPr varScale="1">
        <p:scale>
          <a:sx n="113" d="100"/>
          <a:sy n="113" d="100"/>
        </p:scale>
        <p:origin x="73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12/10/2018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12/10/2018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29D72-7882-1E48-BB17-3EA96D8F7AD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606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31800" y="5550319"/>
            <a:ext cx="3477354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54" y="5591501"/>
            <a:ext cx="1285933" cy="874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2274957" y="6357296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A Name</a:t>
            </a:r>
          </a:p>
          <a:p>
            <a:pPr algn="r"/>
            <a:r>
              <a:rPr lang="en-US" i="1" dirty="0" smtClean="0"/>
              <a:t>XX-YY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 smtClean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43642" y="3153362"/>
            <a:ext cx="3477354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457200" y="6356350"/>
            <a:ext cx="1451237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10"/>
            <a:srcRect r="57171"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10"/>
            <a:srcRect l="43304" b="35290"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95" y="6305133"/>
            <a:ext cx="726893" cy="4943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6" r:id="rId4"/>
    <p:sldLayoutId id="2147483682" r:id="rId5"/>
    <p:sldLayoutId id="2147483684" r:id="rId6"/>
    <p:sldLayoutId id="2147483680" r:id="rId7"/>
    <p:sldLayoutId id="2147483676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jp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Week 1 (49/2018)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LHC experimental areas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i="1" dirty="0"/>
              <a:t>O</a:t>
            </a:r>
            <a:r>
              <a:rPr lang="en-GB" sz="2000" i="1" dirty="0" smtClean="0"/>
              <a:t>n behalf of BVO Josef Sestak</a:t>
            </a:r>
          </a:p>
          <a:p>
            <a:endParaRPr lang="en-GB" sz="2000" i="1" dirty="0"/>
          </a:p>
          <a:p>
            <a:r>
              <a:rPr lang="en-GB" sz="2000" i="1" dirty="0" smtClean="0"/>
              <a:t>2</a:t>
            </a:r>
            <a:r>
              <a:rPr lang="en-GB" sz="2000" i="1" baseline="30000" dirty="0" smtClean="0"/>
              <a:t>nd</a:t>
            </a:r>
            <a:r>
              <a:rPr lang="en-GB" sz="2000" i="1" dirty="0" smtClean="0"/>
              <a:t> VSC LS2 Overview of activities</a:t>
            </a:r>
          </a:p>
        </p:txBody>
      </p:sp>
    </p:spTree>
    <p:extLst>
      <p:ext uri="{BB962C8B-B14F-4D97-AF65-F5344CB8AC3E}">
        <p14:creationId xmlns:p14="http://schemas.microsoft.com/office/powerpoint/2010/main" val="64364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Technical problems – CMS opening conflict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27" y="1238080"/>
            <a:ext cx="5356928" cy="40176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27" y="1238080"/>
            <a:ext cx="4368081" cy="21233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27" y="3717503"/>
            <a:ext cx="4261496" cy="20715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719" y="5426376"/>
            <a:ext cx="4320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Cable tray broken during the HF opening – cabling &amp; connectors damaged.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59867" y="5568197"/>
            <a:ext cx="3826933" cy="646331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Leak detection of the CT2 chamber to be performed (on the surface)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30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Technical problems – CMS opening conflict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75934"/>
            <a:ext cx="4617170" cy="32633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0627" y="2175934"/>
            <a:ext cx="4547794" cy="32633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949333"/>
            <a:ext cx="72863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Conflict occurred during the opening phase of HF detector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HF small movement by 10mm out of IP;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HF radial opening to increase the clearance around the beam-pipe;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HF movement out of IP (tens of centimetres);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3886200" y="2302933"/>
            <a:ext cx="2590800" cy="3335867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4345" y="4783261"/>
            <a:ext cx="3159655" cy="20747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9162"/>
            <a:ext cx="3784600" cy="212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5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274637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90" y="1944449"/>
            <a:ext cx="5692338" cy="255876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971" y="3848479"/>
            <a:ext cx="4118952" cy="237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4224867" y="4783784"/>
            <a:ext cx="990600" cy="50920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Cabling routing in RB24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Cabling for vacuum equipment (1x VVGMT; 2x VGRB; 2x VPI; 1x VGI) to be re-routed (ALICE request – Mini-frame removal);</a:t>
            </a:r>
            <a:endParaRPr lang="en-GB" sz="2000" dirty="0"/>
          </a:p>
        </p:txBody>
      </p:sp>
      <p:sp>
        <p:nvSpPr>
          <p:cNvPr id="12" name="Oval 11"/>
          <p:cNvSpPr/>
          <p:nvPr/>
        </p:nvSpPr>
        <p:spPr>
          <a:xfrm>
            <a:off x="761999" y="2661781"/>
            <a:ext cx="2531533" cy="1266752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2" idx="4"/>
          </p:cNvCxnSpPr>
          <p:nvPr/>
        </p:nvCxnSpPr>
        <p:spPr>
          <a:xfrm>
            <a:off x="2027766" y="3928533"/>
            <a:ext cx="1697567" cy="8043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1"/>
            <a:endCxn id="8" idx="3"/>
          </p:cNvCxnSpPr>
          <p:nvPr/>
        </p:nvCxnSpPr>
        <p:spPr>
          <a:xfrm>
            <a:off x="3837971" y="5038386"/>
            <a:ext cx="4118952" cy="0"/>
          </a:xfrm>
          <a:prstGeom prst="line">
            <a:avLst/>
          </a:prstGeom>
          <a:ln w="28575"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7450667" y="4503209"/>
            <a:ext cx="0" cy="53517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7374467" y="4503208"/>
            <a:ext cx="0" cy="53517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993467" y="4515737"/>
            <a:ext cx="0" cy="53517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5418667" y="4515737"/>
            <a:ext cx="0" cy="53517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325534" y="4507388"/>
            <a:ext cx="0" cy="535177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657602" y="4503207"/>
            <a:ext cx="3793065" cy="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657601" y="4339167"/>
            <a:ext cx="379306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470399" y="3980383"/>
            <a:ext cx="2409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14m up to UX25 wall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279697" y="4926839"/>
            <a:ext cx="3648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Cabling from Run1 layout still in place (additional VGPB cabling).</a:t>
            </a:r>
          </a:p>
          <a:p>
            <a:endParaRPr lang="en-GB" dirty="0" smtClean="0"/>
          </a:p>
          <a:p>
            <a:r>
              <a:rPr lang="en-GB" dirty="0" smtClean="0"/>
              <a:t>EN – EL intervention on </a:t>
            </a:r>
            <a:r>
              <a:rPr lang="en-GB" dirty="0"/>
              <a:t>T</a:t>
            </a:r>
            <a:r>
              <a:rPr lang="en-GB" dirty="0" smtClean="0"/>
              <a:t>hursday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31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LHCb</a:t>
            </a:r>
            <a:r>
              <a:rPr lang="en-GB" dirty="0" smtClean="0"/>
              <a:t> VELO – venting to </a:t>
            </a:r>
            <a:r>
              <a:rPr lang="en-GB" dirty="0" err="1" smtClean="0"/>
              <a:t>atm</a:t>
            </a:r>
            <a:r>
              <a:rPr lang="en-GB" dirty="0" smtClean="0"/>
              <a:t> pressure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98536" y="1246188"/>
            <a:ext cx="7143753" cy="502761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648200" y="3352800"/>
            <a:ext cx="414867" cy="635000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8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Performed activities during last week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39895" y="6356349"/>
            <a:ext cx="5681967" cy="365125"/>
          </a:xfr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Content Placeholder 7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50627" y="949333"/>
            <a:ext cx="864000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96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Performed activities during last week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39895" y="6356349"/>
            <a:ext cx="5681967" cy="365125"/>
          </a:xfr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50627" y="949333"/>
            <a:ext cx="8640000" cy="504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11931" y="2420983"/>
            <a:ext cx="496389" cy="435428"/>
          </a:xfrm>
          <a:prstGeom prst="rect">
            <a:avLst/>
          </a:prstGeom>
          <a:pattFill prst="openDmnd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120640" y="3814355"/>
            <a:ext cx="496389" cy="418012"/>
          </a:xfrm>
          <a:prstGeom prst="rect">
            <a:avLst/>
          </a:prstGeom>
          <a:pattFill prst="openDmnd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94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Planned activities for next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949333"/>
            <a:ext cx="8226425" cy="41243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5073728"/>
            <a:ext cx="8226425" cy="105685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62640" y="5754748"/>
            <a:ext cx="297792" cy="10312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024070" y="5885717"/>
            <a:ext cx="297792" cy="10312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662308" y="5986553"/>
            <a:ext cx="297792" cy="10312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Venting interventions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399417" cy="5028279"/>
          </a:xfrm>
        </p:spPr>
        <p:txBody>
          <a:bodyPr>
            <a:normAutofit/>
          </a:bodyPr>
          <a:lstStyle/>
          <a:p>
            <a:r>
              <a:rPr lang="en-GB" sz="2800" dirty="0" smtClean="0"/>
              <a:t>Venting gas N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 (60) – O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 (55) 80-20;</a:t>
            </a:r>
          </a:p>
          <a:p>
            <a:r>
              <a:rPr lang="en-GB" sz="2800" dirty="0" smtClean="0"/>
              <a:t>ALICE &amp; CMS injected bypassing the NEG filter;</a:t>
            </a:r>
            <a:endParaRPr lang="en-GB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432548"/>
            <a:ext cx="6219825" cy="3438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863" y="2432548"/>
            <a:ext cx="1830563" cy="376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33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Venting interventions challenges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390709" cy="5028279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ALICE</a:t>
            </a:r>
            <a:r>
              <a:rPr lang="en-GB" sz="2400" dirty="0" smtClean="0"/>
              <a:t> </a:t>
            </a:r>
          </a:p>
          <a:p>
            <a:pPr lvl="1"/>
            <a:r>
              <a:rPr lang="en-GB" sz="2000" dirty="0" smtClean="0"/>
              <a:t>VVGSW.A1R2.X interlocked by IT2L – solved by ICM;</a:t>
            </a:r>
          </a:p>
          <a:p>
            <a:r>
              <a:rPr lang="en-GB" sz="2400" b="1" dirty="0" smtClean="0"/>
              <a:t>CMS</a:t>
            </a:r>
            <a:r>
              <a:rPr lang="en-GB" sz="2400" dirty="0" smtClean="0"/>
              <a:t> </a:t>
            </a:r>
          </a:p>
          <a:p>
            <a:pPr lvl="1"/>
            <a:r>
              <a:rPr lang="en-GB" sz="2000" dirty="0" smtClean="0"/>
              <a:t>PLC and GIS table status due to the power-cut;</a:t>
            </a:r>
          </a:p>
          <a:p>
            <a:pPr lvl="1"/>
            <a:r>
              <a:rPr lang="en-GB" sz="2000" dirty="0" smtClean="0"/>
              <a:t>PLC restarted but without respond of primary pump;</a:t>
            </a:r>
          </a:p>
          <a:p>
            <a:pPr lvl="1"/>
            <a:r>
              <a:rPr lang="en-GB" sz="2000" dirty="0" smtClean="0"/>
              <a:t>GIS primary pump state reset on site;</a:t>
            </a:r>
          </a:p>
          <a:p>
            <a:r>
              <a:rPr lang="en-GB" sz="2400" b="1" dirty="0" err="1" smtClean="0"/>
              <a:t>LHCb</a:t>
            </a:r>
            <a:r>
              <a:rPr lang="en-GB" sz="2400" dirty="0" smtClean="0"/>
              <a:t> </a:t>
            </a:r>
          </a:p>
          <a:p>
            <a:pPr lvl="1"/>
            <a:r>
              <a:rPr lang="en-GB" sz="1800" dirty="0" smtClean="0"/>
              <a:t>VELO beam volume &amp; detector volume opened to the atmospheric pressure;</a:t>
            </a:r>
          </a:p>
          <a:p>
            <a:pPr lvl="1"/>
            <a:r>
              <a:rPr lang="en-GB" sz="1800" dirty="0"/>
              <a:t>B</a:t>
            </a:r>
            <a:r>
              <a:rPr lang="en-GB" sz="1800" dirty="0" smtClean="0"/>
              <a:t>ypass valve connecting both volumes removed (no balancing mode);</a:t>
            </a:r>
            <a:endParaRPr lang="en-GB" sz="1800" dirty="0"/>
          </a:p>
        </p:txBody>
      </p:sp>
      <p:sp>
        <p:nvSpPr>
          <p:cNvPr id="5" name="Rounded Rectangle 4"/>
          <p:cNvSpPr/>
          <p:nvPr/>
        </p:nvSpPr>
        <p:spPr>
          <a:xfrm>
            <a:off x="4214949" y="5381897"/>
            <a:ext cx="4214948" cy="670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Detailed intervention reports will be published in EDMS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939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Mechanical interventions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6" y="1534094"/>
            <a:ext cx="8226423" cy="3998956"/>
          </a:xfrm>
        </p:spPr>
      </p:pic>
    </p:spTree>
    <p:extLst>
      <p:ext uri="{BB962C8B-B14F-4D97-AF65-F5344CB8AC3E}">
        <p14:creationId xmlns:p14="http://schemas.microsoft.com/office/powerpoint/2010/main" val="61797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Mechanical interventions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05" y="1139035"/>
            <a:ext cx="4428066" cy="26586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8" y="3530126"/>
            <a:ext cx="3515361" cy="2636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446" y="1139035"/>
            <a:ext cx="3770709" cy="502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2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Technical problems – CMS opening conflict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34617" y="2408170"/>
            <a:ext cx="5027611" cy="2443978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657" y="1116353"/>
            <a:ext cx="5616421" cy="27302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657" y="3413760"/>
            <a:ext cx="5616421" cy="2730205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280160" y="1994263"/>
            <a:ext cx="653143" cy="9753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859035" y="1804231"/>
            <a:ext cx="775411" cy="4608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710646" y="4176992"/>
            <a:ext cx="775411" cy="4608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57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12378</TotalTime>
  <Words>295</Words>
  <Application>Microsoft Office PowerPoint</Application>
  <PresentationFormat>On-screen Show (4:3)</PresentationFormat>
  <Paragraphs>53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Ubuntu</vt:lpstr>
      <vt:lpstr>Ubuntu Light</vt:lpstr>
      <vt:lpstr>CERN_ENdept_Presentation_ArialFont copy</vt:lpstr>
      <vt:lpstr>Week 1 (49/2018)  LHC experimental areas</vt:lpstr>
      <vt:lpstr>Performed activities during last week</vt:lpstr>
      <vt:lpstr>Performed activities during last week</vt:lpstr>
      <vt:lpstr>Planned activities for next 2 weeks</vt:lpstr>
      <vt:lpstr>Venting interventions</vt:lpstr>
      <vt:lpstr>Venting interventions challenges</vt:lpstr>
      <vt:lpstr>Mechanical interventions</vt:lpstr>
      <vt:lpstr>Mechanical interventions</vt:lpstr>
      <vt:lpstr>Technical problems – CMS opening conflict </vt:lpstr>
      <vt:lpstr>Technical problems – CMS opening conflict </vt:lpstr>
      <vt:lpstr>Technical problems – CMS opening conflict </vt:lpstr>
      <vt:lpstr>Thank you !</vt:lpstr>
      <vt:lpstr>Cabling routing in RB24</vt:lpstr>
      <vt:lpstr>LHCb VELO – venting to atm pressure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Josef Sestak</cp:lastModifiedBy>
  <cp:revision>199</cp:revision>
  <dcterms:created xsi:type="dcterms:W3CDTF">2014-04-09T15:49:20Z</dcterms:created>
  <dcterms:modified xsi:type="dcterms:W3CDTF">2018-12-10T07:40:03Z</dcterms:modified>
</cp:coreProperties>
</file>