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1" r:id="rId2"/>
    <p:sldId id="320" r:id="rId3"/>
    <p:sldId id="365" r:id="rId4"/>
    <p:sldId id="366" r:id="rId5"/>
    <p:sldId id="377" r:id="rId6"/>
    <p:sldId id="380" r:id="rId7"/>
    <p:sldId id="394" r:id="rId8"/>
    <p:sldId id="391" r:id="rId9"/>
    <p:sldId id="392" r:id="rId10"/>
    <p:sldId id="393" r:id="rId11"/>
    <p:sldId id="364" r:id="rId12"/>
    <p:sldId id="376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388" r:id="rId21"/>
    <p:sldId id="389" r:id="rId22"/>
    <p:sldId id="390" r:id="rId23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CE Helene" initials="FH" lastIdx="2" clrIdx="0">
    <p:extLst>
      <p:ext uri="{19B8F6BF-5375-455C-9EA6-DF929625EA0E}">
        <p15:presenceInfo xmlns:p15="http://schemas.microsoft.com/office/powerpoint/2012/main" userId="S-1-5-21-343818398-2000478354-839522115-32254" providerId="AD"/>
      </p:ext>
    </p:extLst>
  </p:cmAuthor>
  <p:cmAuthor id="2" name="Maryse SIMON" initials="MS" lastIdx="8" clrIdx="1">
    <p:extLst>
      <p:ext uri="{19B8F6BF-5375-455C-9EA6-DF929625EA0E}">
        <p15:presenceInfo xmlns:p15="http://schemas.microsoft.com/office/powerpoint/2012/main" userId="a14c86d93c17da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808080"/>
    <a:srgbClr val="FFFF00"/>
    <a:srgbClr val="0000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2" d="100"/>
          <a:sy n="112" d="100"/>
        </p:scale>
        <p:origin x="7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4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09/01/2019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09/01/2019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08" tIns="45304" rIns="90608" bIns="4530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08" tIns="45304" rIns="90608" bIns="4530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6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850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546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3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169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571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99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765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16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71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8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WP2 - Q4 magnets for HL-LHC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WP3 meeting Jan 9th 2019</a:t>
            </a:r>
            <a:endParaRPr lang="en-US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0" r:id="rId2"/>
    <p:sldLayoutId id="2147483667" r:id="rId3"/>
    <p:sldLayoutId id="2147483668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9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5553"/>
            <a:ext cx="898972" cy="87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952714" y="4149080"/>
            <a:ext cx="757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H. Felice for the MQYY team</a:t>
            </a:r>
          </a:p>
        </p:txBody>
      </p:sp>
      <p:sp>
        <p:nvSpPr>
          <p:cNvPr id="3" name="Rectangle 2"/>
          <p:cNvSpPr/>
          <p:nvPr/>
        </p:nvSpPr>
        <p:spPr>
          <a:xfrm>
            <a:off x="55236" y="3152872"/>
            <a:ext cx="93746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WP3 - </a:t>
            </a:r>
            <a:r>
              <a:rPr lang="en-US" sz="4400" dirty="0" smtClean="0">
                <a:solidFill>
                  <a:srgbClr val="002060"/>
                </a:solidFill>
              </a:rPr>
              <a:t>MQYYM magnet </a:t>
            </a:r>
            <a:r>
              <a:rPr lang="en-US" sz="4400" dirty="0">
                <a:solidFill>
                  <a:srgbClr val="002060"/>
                </a:solidFill>
              </a:rPr>
              <a:t>for HL-LHC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083553"/>
            <a:ext cx="1705742" cy="1720371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951281" y="4941168"/>
            <a:ext cx="77957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CEA: </a:t>
            </a:r>
            <a:r>
              <a:rPr lang="en-GB" sz="1400" dirty="0">
                <a:solidFill>
                  <a:srgbClr val="002060"/>
                </a:solidFill>
              </a:rPr>
              <a:t>H. Felice, D. Simon, </a:t>
            </a:r>
            <a:r>
              <a:rPr lang="en-GB" sz="1400" dirty="0" smtClean="0">
                <a:solidFill>
                  <a:srgbClr val="002060"/>
                </a:solidFill>
              </a:rPr>
              <a:t>S. </a:t>
            </a:r>
            <a:r>
              <a:rPr lang="en-GB" sz="1400" dirty="0" err="1" smtClean="0">
                <a:solidFill>
                  <a:srgbClr val="002060"/>
                </a:solidFill>
              </a:rPr>
              <a:t>Perraud</a:t>
            </a:r>
            <a:r>
              <a:rPr lang="en-GB" sz="1400" dirty="0" smtClean="0">
                <a:solidFill>
                  <a:srgbClr val="002060"/>
                </a:solidFill>
              </a:rPr>
              <a:t>, M</a:t>
            </a:r>
            <a:r>
              <a:rPr lang="en-GB" sz="1400" dirty="0">
                <a:solidFill>
                  <a:srgbClr val="002060"/>
                </a:solidFill>
              </a:rPr>
              <a:t>. </a:t>
            </a:r>
            <a:r>
              <a:rPr lang="en-GB" sz="1400" dirty="0" err="1">
                <a:solidFill>
                  <a:srgbClr val="002060"/>
                </a:solidFill>
              </a:rPr>
              <a:t>Segreti</a:t>
            </a:r>
            <a:r>
              <a:rPr lang="en-GB" sz="1400" dirty="0">
                <a:solidFill>
                  <a:srgbClr val="002060"/>
                </a:solidFill>
              </a:rPr>
              <a:t>, J. M. Rifflet, R. </a:t>
            </a:r>
            <a:r>
              <a:rPr lang="en-GB" sz="1400" dirty="0" err="1">
                <a:solidFill>
                  <a:srgbClr val="002060"/>
                </a:solidFill>
              </a:rPr>
              <a:t>Correia-Machado</a:t>
            </a:r>
            <a:r>
              <a:rPr lang="en-GB" sz="1400" dirty="0">
                <a:solidFill>
                  <a:srgbClr val="002060"/>
                </a:solidFill>
              </a:rPr>
              <a:t>, S. </a:t>
            </a:r>
            <a:r>
              <a:rPr lang="en-GB" sz="1400" dirty="0" err="1">
                <a:solidFill>
                  <a:srgbClr val="002060"/>
                </a:solidFill>
              </a:rPr>
              <a:t>Somson</a:t>
            </a:r>
            <a:r>
              <a:rPr lang="en-GB" sz="1400" dirty="0" smtClean="0">
                <a:solidFill>
                  <a:srgbClr val="002060"/>
                </a:solidFill>
              </a:rPr>
              <a:t>, R. </a:t>
            </a:r>
            <a:r>
              <a:rPr lang="en-GB" sz="1400" dirty="0" err="1" smtClean="0">
                <a:solidFill>
                  <a:srgbClr val="002060"/>
                </a:solidFill>
              </a:rPr>
              <a:t>Godon</a:t>
            </a:r>
            <a:r>
              <a:rPr lang="en-GB" sz="1400" dirty="0" smtClean="0">
                <a:solidFill>
                  <a:srgbClr val="002060"/>
                </a:solidFill>
              </a:rPr>
              <a:t>, </a:t>
            </a:r>
            <a:r>
              <a:rPr lang="en-GB" sz="1400" dirty="0">
                <a:solidFill>
                  <a:srgbClr val="002060"/>
                </a:solidFill>
              </a:rPr>
              <a:t>D. </a:t>
            </a:r>
            <a:r>
              <a:rPr lang="en-GB" sz="1400" dirty="0" err="1">
                <a:solidFill>
                  <a:srgbClr val="002060"/>
                </a:solidFill>
              </a:rPr>
              <a:t>Bouziat</a:t>
            </a:r>
            <a:r>
              <a:rPr lang="en-GB" sz="1400" dirty="0">
                <a:solidFill>
                  <a:srgbClr val="002060"/>
                </a:solidFill>
              </a:rPr>
              <a:t>, J. M. </a:t>
            </a:r>
            <a:r>
              <a:rPr lang="en-GB" sz="1400" dirty="0" err="1">
                <a:solidFill>
                  <a:srgbClr val="002060"/>
                </a:solidFill>
              </a:rPr>
              <a:t>Gheller</a:t>
            </a:r>
            <a:r>
              <a:rPr lang="en-GB" sz="1400" dirty="0">
                <a:solidFill>
                  <a:srgbClr val="002060"/>
                </a:solidFill>
              </a:rPr>
              <a:t>, H. </a:t>
            </a:r>
            <a:r>
              <a:rPr lang="en-GB" sz="1400" dirty="0" err="1">
                <a:solidFill>
                  <a:srgbClr val="002060"/>
                </a:solidFill>
              </a:rPr>
              <a:t>Allain</a:t>
            </a:r>
            <a:r>
              <a:rPr lang="en-GB" sz="1400" dirty="0">
                <a:solidFill>
                  <a:srgbClr val="002060"/>
                </a:solidFill>
              </a:rPr>
              <a:t>, P. </a:t>
            </a:r>
            <a:r>
              <a:rPr lang="en-GB" sz="1400" dirty="0" err="1">
                <a:solidFill>
                  <a:srgbClr val="002060"/>
                </a:solidFill>
              </a:rPr>
              <a:t>Graffin</a:t>
            </a:r>
            <a:r>
              <a:rPr lang="en-GB" sz="1400" dirty="0">
                <a:solidFill>
                  <a:srgbClr val="002060"/>
                </a:solidFill>
              </a:rPr>
              <a:t>, G. </a:t>
            </a:r>
            <a:r>
              <a:rPr lang="en-GB" sz="1400" dirty="0" err="1">
                <a:solidFill>
                  <a:srgbClr val="002060"/>
                </a:solidFill>
              </a:rPr>
              <a:t>Minier</a:t>
            </a:r>
            <a:r>
              <a:rPr lang="en-GB" sz="1400" dirty="0">
                <a:solidFill>
                  <a:srgbClr val="002060"/>
                </a:solidFill>
              </a:rPr>
              <a:t>, H. </a:t>
            </a:r>
            <a:r>
              <a:rPr lang="en-GB" sz="1400" dirty="0" err="1" smtClean="0">
                <a:solidFill>
                  <a:srgbClr val="002060"/>
                </a:solidFill>
              </a:rPr>
              <a:t>Neyrial</a:t>
            </a:r>
            <a:endParaRPr lang="en-GB" sz="1400" dirty="0" smtClean="0">
              <a:solidFill>
                <a:srgbClr val="002060"/>
              </a:solidFill>
            </a:endParaRPr>
          </a:p>
          <a:p>
            <a:r>
              <a:rPr lang="en-GB" sz="1400" b="1" dirty="0" smtClean="0">
                <a:solidFill>
                  <a:srgbClr val="002060"/>
                </a:solidFill>
              </a:rPr>
              <a:t>CERN</a:t>
            </a:r>
            <a:r>
              <a:rPr lang="en-GB" sz="1400" b="1" dirty="0">
                <a:solidFill>
                  <a:srgbClr val="002060"/>
                </a:solidFill>
              </a:rPr>
              <a:t>: </a:t>
            </a:r>
            <a:r>
              <a:rPr lang="en-GB" sz="1400" dirty="0">
                <a:solidFill>
                  <a:srgbClr val="002060"/>
                </a:solidFill>
              </a:rPr>
              <a:t>A. Foussat, J. C. Perez, N. Bourcey, L. Fiscarelli, O. Dunkel, G. Kirby, J. Fleiter, E. </a:t>
            </a:r>
            <a:r>
              <a:rPr lang="en-GB" sz="1400" dirty="0" err="1">
                <a:solidFill>
                  <a:srgbClr val="002060"/>
                </a:solidFill>
              </a:rPr>
              <a:t>Todesco</a:t>
            </a:r>
            <a:r>
              <a:rPr lang="en-GB" sz="1400" dirty="0">
                <a:solidFill>
                  <a:srgbClr val="002060"/>
                </a:solidFill>
              </a:rPr>
              <a:t>, M. Guinchard, P. </a:t>
            </a:r>
            <a:r>
              <a:rPr lang="en-GB" sz="1400" dirty="0" err="1">
                <a:solidFill>
                  <a:srgbClr val="002060"/>
                </a:solidFill>
              </a:rPr>
              <a:t>Gros</a:t>
            </a:r>
            <a:r>
              <a:rPr lang="en-GB" sz="1400" dirty="0">
                <a:solidFill>
                  <a:srgbClr val="002060"/>
                </a:solidFill>
              </a:rPr>
              <a:t>-Claude, P. Viret</a:t>
            </a:r>
          </a:p>
          <a:p>
            <a:endParaRPr lang="en-GB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D3.2 MQYYM </a:t>
            </a:r>
            <a:r>
              <a:rPr lang="fr-FR" dirty="0" err="1"/>
              <a:t>assembled</a:t>
            </a:r>
            <a:r>
              <a:rPr lang="fr-FR" dirty="0"/>
              <a:t> </a:t>
            </a:r>
            <a:r>
              <a:rPr lang="fr-FR" dirty="0" err="1"/>
              <a:t>magnet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/>
              <a:t>Pending</a:t>
            </a:r>
            <a:r>
              <a:rPr lang="fr-FR" dirty="0"/>
              <a:t> actions and </a:t>
            </a:r>
            <a:r>
              <a:rPr lang="fr-FR" dirty="0" err="1"/>
              <a:t>completion</a:t>
            </a:r>
            <a:r>
              <a:rPr lang="fr-FR" dirty="0"/>
              <a:t> date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10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9051" t="26914" r="54725" b="25288"/>
          <a:stretch/>
        </p:blipFill>
        <p:spPr>
          <a:xfrm>
            <a:off x="39883" y="1556792"/>
            <a:ext cx="4889686" cy="4032448"/>
          </a:xfrm>
          <a:prstGeom prst="rect">
            <a:avLst/>
          </a:prstGeom>
        </p:spPr>
      </p:pic>
      <p:sp>
        <p:nvSpPr>
          <p:cNvPr id="6" name="Accolade fermante 5"/>
          <p:cNvSpPr/>
          <p:nvPr/>
        </p:nvSpPr>
        <p:spPr>
          <a:xfrm>
            <a:off x="5021632" y="1916832"/>
            <a:ext cx="198440" cy="2736304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312135" y="2894668"/>
            <a:ext cx="1656184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All the components are </a:t>
            </a:r>
            <a:r>
              <a:rPr lang="fr-FR" sz="1400" dirty="0" err="1" smtClean="0">
                <a:solidFill>
                  <a:srgbClr val="00B050"/>
                </a:solidFill>
              </a:rPr>
              <a:t>procured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7417" y="4343937"/>
            <a:ext cx="4728221" cy="2160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68573" y="1510051"/>
            <a:ext cx="4837065" cy="2160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20615" y="4885914"/>
            <a:ext cx="4901017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l="8263" t="47481" r="54146" b="22971"/>
          <a:stretch/>
        </p:blipFill>
        <p:spPr>
          <a:xfrm>
            <a:off x="5220072" y="4124928"/>
            <a:ext cx="3713535" cy="182435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39882" y="5255909"/>
            <a:ext cx="4965755" cy="171982"/>
          </a:xfrm>
          <a:prstGeom prst="rect">
            <a:avLst/>
          </a:prstGeom>
          <a:solidFill>
            <a:srgbClr val="FFFF00">
              <a:alpha val="36863"/>
            </a:srgbClr>
          </a:solidFill>
          <a:ln>
            <a:solidFill>
              <a:srgbClr val="FFFF00">
                <a:alpha val="47059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150236" y="1469441"/>
            <a:ext cx="2446100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All </a:t>
            </a:r>
            <a:r>
              <a:rPr lang="fr-FR" sz="1400" dirty="0" err="1" smtClean="0">
                <a:solidFill>
                  <a:srgbClr val="00B050"/>
                </a:solidFill>
              </a:rPr>
              <a:t>coils</a:t>
            </a:r>
            <a:r>
              <a:rPr lang="fr-FR" sz="1400" dirty="0" smtClean="0">
                <a:solidFill>
                  <a:srgbClr val="00B050"/>
                </a:solidFill>
              </a:rPr>
              <a:t> are </a:t>
            </a:r>
            <a:r>
              <a:rPr lang="fr-FR" sz="1400" dirty="0" err="1" smtClean="0">
                <a:solidFill>
                  <a:srgbClr val="00B050"/>
                </a:solidFill>
              </a:rPr>
              <a:t>manufactured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64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D3.3 Cold test of MQYYM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496" y="928496"/>
            <a:ext cx="7344817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 err="1">
                <a:solidFill>
                  <a:srgbClr val="002060"/>
                </a:solidFill>
              </a:rPr>
              <a:t>Cryogenic</a:t>
            </a:r>
            <a:r>
              <a:rPr lang="fr-FR" sz="1300" b="1" dirty="0">
                <a:solidFill>
                  <a:srgbClr val="002060"/>
                </a:solidFill>
              </a:rPr>
              <a:t> </a:t>
            </a:r>
            <a:r>
              <a:rPr lang="fr-FR" sz="1300" b="1" dirty="0" err="1">
                <a:solidFill>
                  <a:srgbClr val="002060"/>
                </a:solidFill>
              </a:rPr>
              <a:t>facility</a:t>
            </a:r>
            <a:endParaRPr lang="fr-FR" sz="13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Effort </a:t>
            </a:r>
            <a:r>
              <a:rPr lang="fr-FR" sz="1300" dirty="0" err="1">
                <a:solidFill>
                  <a:srgbClr val="002060"/>
                </a:solidFill>
              </a:rPr>
              <a:t>carried</a:t>
            </a:r>
            <a:r>
              <a:rPr lang="fr-FR" sz="1300" dirty="0">
                <a:solidFill>
                  <a:srgbClr val="002060"/>
                </a:solidFill>
              </a:rPr>
              <a:t> out by J.M </a:t>
            </a:r>
            <a:r>
              <a:rPr lang="fr-FR" sz="1300" dirty="0" err="1">
                <a:solidFill>
                  <a:srgbClr val="002060"/>
                </a:solidFill>
              </a:rPr>
              <a:t>Gheller</a:t>
            </a:r>
            <a:endParaRPr lang="fr-FR" sz="13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CEA 8 m vertical cryostat </a:t>
            </a:r>
            <a:r>
              <a:rPr lang="fr-FR" sz="1300" dirty="0" err="1">
                <a:solidFill>
                  <a:srgbClr val="002060"/>
                </a:solidFill>
              </a:rPr>
              <a:t>equipped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with</a:t>
            </a:r>
            <a:r>
              <a:rPr lang="fr-FR" sz="1300" dirty="0">
                <a:solidFill>
                  <a:srgbClr val="002060"/>
                </a:solidFill>
              </a:rPr>
              <a:t> a 3 m long « </a:t>
            </a:r>
            <a:r>
              <a:rPr lang="fr-FR" sz="1300" dirty="0" err="1">
                <a:solidFill>
                  <a:srgbClr val="002060"/>
                </a:solidFill>
              </a:rPr>
              <a:t>sock</a:t>
            </a:r>
            <a:r>
              <a:rPr lang="fr-FR" sz="1300" dirty="0">
                <a:solidFill>
                  <a:srgbClr val="002060"/>
                </a:solidFill>
              </a:rPr>
              <a:t> » (tank)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Adaptation of an </a:t>
            </a:r>
            <a:r>
              <a:rPr lang="fr-FR" sz="1300" dirty="0" err="1">
                <a:solidFill>
                  <a:srgbClr val="002060"/>
                </a:solidFill>
              </a:rPr>
              <a:t>existing</a:t>
            </a:r>
            <a:r>
              <a:rPr lang="fr-FR" sz="1300" dirty="0">
                <a:solidFill>
                  <a:srgbClr val="002060"/>
                </a:solidFill>
              </a:rPr>
              <a:t> top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 err="1">
                <a:solidFill>
                  <a:srgbClr val="00B050"/>
                </a:solidFill>
              </a:rPr>
              <a:t>Cryogenics</a:t>
            </a:r>
            <a:r>
              <a:rPr lang="fr-FR" sz="1300" dirty="0">
                <a:solidFill>
                  <a:srgbClr val="00B050"/>
                </a:solidFill>
              </a:rPr>
              <a:t> </a:t>
            </a:r>
            <a:r>
              <a:rPr lang="fr-FR" sz="1300" dirty="0" err="1">
                <a:solidFill>
                  <a:srgbClr val="00B050"/>
                </a:solidFill>
              </a:rPr>
              <a:t>preparation</a:t>
            </a:r>
            <a:r>
              <a:rPr lang="fr-FR" sz="1300" dirty="0">
                <a:solidFill>
                  <a:srgbClr val="00B050"/>
                </a:solidFill>
              </a:rPr>
              <a:t> </a:t>
            </a:r>
            <a:r>
              <a:rPr lang="fr-FR" sz="1300" dirty="0" err="1">
                <a:solidFill>
                  <a:srgbClr val="00B050"/>
                </a:solidFill>
              </a:rPr>
              <a:t>is</a:t>
            </a:r>
            <a:r>
              <a:rPr lang="fr-FR" sz="1300" dirty="0">
                <a:solidFill>
                  <a:srgbClr val="00B050"/>
                </a:solidFill>
              </a:rPr>
              <a:t> </a:t>
            </a:r>
            <a:r>
              <a:rPr lang="fr-FR" sz="1300" dirty="0" err="1" smtClean="0">
                <a:solidFill>
                  <a:srgbClr val="00B050"/>
                </a:solidFill>
              </a:rPr>
              <a:t>ongoing</a:t>
            </a:r>
            <a:endParaRPr lang="fr-FR" sz="1300" dirty="0" smtClean="0">
              <a:solidFill>
                <a:srgbClr val="00B050"/>
              </a:solidFill>
            </a:endParaRPr>
          </a:p>
          <a:p>
            <a:r>
              <a:rPr lang="fr-FR" sz="1300" dirty="0" smtClean="0">
                <a:solidFill>
                  <a:srgbClr val="00B050"/>
                </a:solidFill>
              </a:rPr>
              <a:t>      </a:t>
            </a:r>
            <a:r>
              <a:rPr lang="fr-FR" sz="1300" dirty="0" err="1" smtClean="0">
                <a:solidFill>
                  <a:srgbClr val="002060"/>
                </a:solidFill>
              </a:rPr>
              <a:t>Saturated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LHe</a:t>
            </a:r>
            <a:r>
              <a:rPr lang="fr-FR" sz="1300" dirty="0">
                <a:solidFill>
                  <a:srgbClr val="002060"/>
                </a:solidFill>
              </a:rPr>
              <a:t> bath at 1.9 K 23 </a:t>
            </a:r>
            <a:r>
              <a:rPr lang="fr-FR" sz="1300" dirty="0" smtClean="0">
                <a:solidFill>
                  <a:srgbClr val="002060"/>
                </a:solidFill>
              </a:rPr>
              <a:t>mbar 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=&gt;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some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concern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about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Paschen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discharge</a:t>
            </a:r>
            <a:endParaRPr lang="fr-FR" sz="13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Some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tests are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being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performed</a:t>
            </a:r>
            <a:endParaRPr lang="fr-FR" sz="13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Full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scale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test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early</a:t>
            </a:r>
            <a:r>
              <a:rPr lang="fr-FR" sz="13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1300" dirty="0" err="1" smtClean="0">
                <a:solidFill>
                  <a:schemeClr val="accent3">
                    <a:lumMod val="75000"/>
                  </a:schemeClr>
                </a:solidFill>
              </a:rPr>
              <a:t>February</a:t>
            </a:r>
            <a:endParaRPr lang="fr-FR" sz="13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fr-FR" sz="1300" dirty="0">
              <a:solidFill>
                <a:srgbClr val="002060"/>
              </a:solidFill>
            </a:endParaRPr>
          </a:p>
          <a:p>
            <a:r>
              <a:rPr lang="fr-FR" sz="1300" b="1" dirty="0">
                <a:solidFill>
                  <a:srgbClr val="002060"/>
                </a:solidFill>
              </a:rPr>
              <a:t>Data acquisition and </a:t>
            </a:r>
            <a:r>
              <a:rPr lang="fr-FR" sz="1300" b="1" dirty="0" err="1">
                <a:solidFill>
                  <a:srgbClr val="002060"/>
                </a:solidFill>
              </a:rPr>
              <a:t>magnet</a:t>
            </a:r>
            <a:r>
              <a:rPr lang="fr-FR" sz="1300" b="1" dirty="0">
                <a:solidFill>
                  <a:srgbClr val="002060"/>
                </a:solidFill>
              </a:rPr>
              <a:t>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Effort </a:t>
            </a:r>
            <a:r>
              <a:rPr lang="fr-FR" sz="1300" dirty="0" err="1">
                <a:solidFill>
                  <a:srgbClr val="002060"/>
                </a:solidFill>
              </a:rPr>
              <a:t>carried</a:t>
            </a:r>
            <a:r>
              <a:rPr lang="fr-FR" sz="1300" dirty="0">
                <a:solidFill>
                  <a:srgbClr val="002060"/>
                </a:solidFill>
              </a:rPr>
              <a:t> out by Denis </a:t>
            </a:r>
            <a:r>
              <a:rPr lang="fr-FR" sz="1300" dirty="0" err="1" smtClean="0">
                <a:solidFill>
                  <a:srgbClr val="002060"/>
                </a:solidFill>
              </a:rPr>
              <a:t>Bouziat</a:t>
            </a:r>
            <a:r>
              <a:rPr lang="fr-FR" sz="1300" dirty="0" smtClean="0">
                <a:solidFill>
                  <a:srgbClr val="002060"/>
                </a:solidFill>
              </a:rPr>
              <a:t> + </a:t>
            </a:r>
            <a:r>
              <a:rPr lang="fr-FR" sz="1300" dirty="0" err="1" smtClean="0">
                <a:solidFill>
                  <a:srgbClr val="002060"/>
                </a:solidFill>
              </a:rPr>
              <a:t>another</a:t>
            </a:r>
            <a:r>
              <a:rPr lang="fr-FR" sz="1300" dirty="0" smtClean="0">
                <a:solidFill>
                  <a:srgbClr val="002060"/>
                </a:solidFill>
              </a:rPr>
              <a:t> IRFU </a:t>
            </a:r>
            <a:r>
              <a:rPr lang="fr-FR" sz="1300" dirty="0" err="1">
                <a:solidFill>
                  <a:srgbClr val="002060"/>
                </a:solidFill>
              </a:rPr>
              <a:t>Department</a:t>
            </a:r>
            <a:r>
              <a:rPr lang="fr-FR" sz="1300" dirty="0">
                <a:solidFill>
                  <a:srgbClr val="002060"/>
                </a:solidFill>
              </a:rPr>
              <a:t> (DIS)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FF0000"/>
                </a:solidFill>
              </a:rPr>
              <a:t>Resources</a:t>
            </a:r>
            <a:r>
              <a:rPr lang="fr-FR" sz="1300" dirty="0" smtClean="0">
                <a:solidFill>
                  <a:srgbClr val="FF0000"/>
                </a:solidFill>
              </a:rPr>
              <a:t> </a:t>
            </a:r>
            <a:r>
              <a:rPr lang="fr-FR" sz="1300" dirty="0" err="1" smtClean="0">
                <a:solidFill>
                  <a:srgbClr val="FF0000"/>
                </a:solidFill>
              </a:rPr>
              <a:t>shared</a:t>
            </a:r>
            <a:r>
              <a:rPr lang="fr-FR" sz="1300" dirty="0" smtClean="0">
                <a:solidFill>
                  <a:srgbClr val="FF0000"/>
                </a:solidFill>
              </a:rPr>
              <a:t> </a:t>
            </a:r>
            <a:r>
              <a:rPr lang="fr-FR" sz="1300" dirty="0" err="1" smtClean="0">
                <a:solidFill>
                  <a:srgbClr val="FF0000"/>
                </a:solidFill>
              </a:rPr>
              <a:t>with</a:t>
            </a:r>
            <a:r>
              <a:rPr lang="fr-FR" sz="1300" dirty="0" smtClean="0">
                <a:solidFill>
                  <a:srgbClr val="FF0000"/>
                </a:solidFill>
              </a:rPr>
              <a:t> </a:t>
            </a:r>
            <a:r>
              <a:rPr lang="fr-FR" sz="1300" dirty="0" err="1" smtClean="0">
                <a:solidFill>
                  <a:srgbClr val="FF0000"/>
                </a:solidFill>
              </a:rPr>
              <a:t>other</a:t>
            </a:r>
            <a:r>
              <a:rPr lang="fr-FR" sz="1300" dirty="0" smtClean="0">
                <a:solidFill>
                  <a:srgbClr val="FF0000"/>
                </a:solidFill>
              </a:rPr>
              <a:t> </a:t>
            </a:r>
            <a:r>
              <a:rPr lang="fr-FR" sz="1300" dirty="0" err="1" smtClean="0">
                <a:solidFill>
                  <a:srgbClr val="FF0000"/>
                </a:solidFill>
              </a:rPr>
              <a:t>projects</a:t>
            </a:r>
            <a:endParaRPr lang="fr-FR" sz="13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300" dirty="0" smtClean="0">
              <a:solidFill>
                <a:srgbClr val="002060"/>
              </a:solidFill>
            </a:endParaRPr>
          </a:p>
          <a:p>
            <a:r>
              <a:rPr lang="fr-FR" sz="1300" b="1" dirty="0" err="1" smtClean="0">
                <a:solidFill>
                  <a:srgbClr val="002060"/>
                </a:solidFill>
              </a:rPr>
              <a:t>Magnetic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measurements</a:t>
            </a:r>
            <a:endParaRPr lang="fr-FR" sz="1300" b="1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Agreement on a probe: 47 mm in </a:t>
            </a:r>
            <a:r>
              <a:rPr lang="fr-FR" sz="1300" dirty="0" err="1">
                <a:solidFill>
                  <a:srgbClr val="002060"/>
                </a:solidFill>
              </a:rPr>
              <a:t>diameter</a:t>
            </a:r>
            <a:r>
              <a:rPr lang="fr-FR" sz="1300" dirty="0">
                <a:solidFill>
                  <a:srgbClr val="002060"/>
                </a:solidFill>
              </a:rPr>
              <a:t>, 5 modules of 222 mm in </a:t>
            </a:r>
            <a:r>
              <a:rPr lang="fr-FR" sz="1300" dirty="0" err="1">
                <a:solidFill>
                  <a:srgbClr val="002060"/>
                </a:solidFill>
              </a:rPr>
              <a:t>length</a:t>
            </a:r>
            <a:endParaRPr lang="fr-FR" sz="1300" dirty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Cold Probe (</a:t>
            </a:r>
            <a:r>
              <a:rPr lang="fr-FR" sz="1300" dirty="0" err="1" smtClean="0">
                <a:solidFill>
                  <a:srgbClr val="002060"/>
                </a:solidFill>
              </a:rPr>
              <a:t>LHe</a:t>
            </a:r>
            <a:r>
              <a:rPr lang="fr-FR" sz="1300" dirty="0" smtClean="0">
                <a:solidFill>
                  <a:srgbClr val="002060"/>
                </a:solidFill>
              </a:rPr>
              <a:t>, </a:t>
            </a:r>
            <a:r>
              <a:rPr lang="fr-FR" sz="1300" b="1" dirty="0" smtClean="0">
                <a:solidFill>
                  <a:srgbClr val="002060"/>
                </a:solidFill>
              </a:rPr>
              <a:t>no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anticryostat</a:t>
            </a:r>
            <a:r>
              <a:rPr lang="fr-FR" sz="1300" dirty="0" smtClean="0">
                <a:solidFill>
                  <a:srgbClr val="002060"/>
                </a:solidFill>
              </a:rPr>
              <a:t>), </a:t>
            </a:r>
            <a:r>
              <a:rPr lang="fr-FR" sz="1300" dirty="0" err="1">
                <a:solidFill>
                  <a:srgbClr val="002060"/>
                </a:solidFill>
              </a:rPr>
              <a:t>rotating</a:t>
            </a:r>
            <a:r>
              <a:rPr lang="fr-FR" sz="1300" dirty="0">
                <a:solidFill>
                  <a:srgbClr val="002060"/>
                </a:solidFill>
              </a:rPr>
              <a:t> unit and </a:t>
            </a:r>
            <a:r>
              <a:rPr lang="fr-FR" sz="1300" dirty="0" err="1">
                <a:solidFill>
                  <a:srgbClr val="002060"/>
                </a:solidFill>
              </a:rPr>
              <a:t>measuring</a:t>
            </a:r>
            <a:r>
              <a:rPr lang="fr-FR" sz="1300" dirty="0">
                <a:solidFill>
                  <a:srgbClr val="002060"/>
                </a:solidFill>
              </a:rPr>
              <a:t> system </a:t>
            </a:r>
            <a:r>
              <a:rPr lang="fr-FR" sz="1300" dirty="0" err="1">
                <a:solidFill>
                  <a:srgbClr val="002060"/>
                </a:solidFill>
              </a:rPr>
              <a:t>will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be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provided</a:t>
            </a:r>
            <a:r>
              <a:rPr lang="fr-FR" sz="1300" dirty="0">
                <a:solidFill>
                  <a:srgbClr val="002060"/>
                </a:solidFill>
              </a:rPr>
              <a:t> by </a:t>
            </a:r>
            <a:r>
              <a:rPr lang="fr-FR" sz="1300" dirty="0" smtClean="0">
                <a:solidFill>
                  <a:srgbClr val="002060"/>
                </a:solidFill>
              </a:rPr>
              <a:t>CERN =&gt; </a:t>
            </a:r>
            <a:r>
              <a:rPr lang="fr-FR" sz="1300" dirty="0" err="1" smtClean="0">
                <a:solidFill>
                  <a:srgbClr val="00B050"/>
                </a:solidFill>
              </a:rPr>
              <a:t>mechanical</a:t>
            </a:r>
            <a:r>
              <a:rPr lang="fr-FR" sz="1300" dirty="0" smtClean="0">
                <a:solidFill>
                  <a:srgbClr val="00B050"/>
                </a:solidFill>
              </a:rPr>
              <a:t> set up has been </a:t>
            </a:r>
            <a:r>
              <a:rPr lang="fr-FR" sz="1300" dirty="0" err="1" smtClean="0">
                <a:solidFill>
                  <a:srgbClr val="00B050"/>
                </a:solidFill>
              </a:rPr>
              <a:t>tested</a:t>
            </a:r>
            <a:endParaRPr lang="fr-FR" sz="1300" dirty="0">
              <a:solidFill>
                <a:srgbClr val="00B05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31589" t="9569" r="49158" b="10284"/>
          <a:stretch/>
        </p:blipFill>
        <p:spPr bwMode="auto">
          <a:xfrm>
            <a:off x="7977733" y="3680774"/>
            <a:ext cx="983013" cy="25575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4648" y="4847260"/>
            <a:ext cx="1536171" cy="115212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4434" y="4831037"/>
            <a:ext cx="1406391" cy="10547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48331" y="1208337"/>
            <a:ext cx="1440160" cy="108012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18" y="4678965"/>
            <a:ext cx="3545775" cy="158166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4332" y="1693682"/>
            <a:ext cx="942874" cy="153867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7464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 </a:t>
            </a:r>
            <a:r>
              <a:rPr lang="fr-FR" dirty="0" err="1"/>
              <a:t>Summary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12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43907" y="1988840"/>
            <a:ext cx="8504557" cy="28931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All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are </a:t>
            </a:r>
            <a:r>
              <a:rPr lang="fr-FR" sz="1400" dirty="0" err="1" smtClean="0">
                <a:solidFill>
                  <a:srgbClr val="002060"/>
                </a:solidFill>
              </a:rPr>
              <a:t>completed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All the </a:t>
            </a:r>
            <a:r>
              <a:rPr lang="fr-FR" sz="1400" dirty="0" err="1" smtClean="0">
                <a:solidFill>
                  <a:srgbClr val="002060"/>
                </a:solidFill>
              </a:rPr>
              <a:t>magnet</a:t>
            </a:r>
            <a:r>
              <a:rPr lang="fr-FR" sz="1400" dirty="0" smtClean="0">
                <a:solidFill>
                  <a:srgbClr val="002060"/>
                </a:solidFill>
              </a:rPr>
              <a:t> components and </a:t>
            </a:r>
            <a:r>
              <a:rPr lang="fr-FR" sz="1400" dirty="0" err="1" smtClean="0">
                <a:solidFill>
                  <a:srgbClr val="002060"/>
                </a:solidFill>
              </a:rPr>
              <a:t>tooling</a:t>
            </a:r>
            <a:r>
              <a:rPr lang="fr-FR" sz="1400" dirty="0" smtClean="0">
                <a:solidFill>
                  <a:srgbClr val="002060"/>
                </a:solidFill>
              </a:rPr>
              <a:t> are </a:t>
            </a:r>
            <a:r>
              <a:rPr lang="fr-FR" sz="1400" dirty="0" err="1" smtClean="0">
                <a:solidFill>
                  <a:srgbClr val="002060"/>
                </a:solidFill>
              </a:rPr>
              <a:t>procured</a:t>
            </a:r>
            <a:r>
              <a:rPr lang="fr-FR" sz="1400" dirty="0" smtClean="0">
                <a:solidFill>
                  <a:srgbClr val="002060"/>
                </a:solidFill>
              </a:rPr>
              <a:t> and </a:t>
            </a:r>
            <a:r>
              <a:rPr lang="fr-FR" sz="1400" dirty="0" err="1" smtClean="0">
                <a:solidFill>
                  <a:srgbClr val="002060"/>
                </a:solidFill>
              </a:rPr>
              <a:t>shipped</a:t>
            </a:r>
            <a:r>
              <a:rPr lang="fr-FR" sz="1400" dirty="0" smtClean="0">
                <a:solidFill>
                  <a:srgbClr val="002060"/>
                </a:solidFill>
              </a:rPr>
              <a:t> to </a:t>
            </a:r>
            <a:r>
              <a:rPr lang="fr-FR" sz="1400" dirty="0" smtClean="0">
                <a:solidFill>
                  <a:srgbClr val="002060"/>
                </a:solidFill>
              </a:rPr>
              <a:t>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mechanical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measurements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foreseen</a:t>
            </a:r>
            <a:r>
              <a:rPr lang="fr-FR" sz="1400" dirty="0" smtClean="0">
                <a:solidFill>
                  <a:srgbClr val="002060"/>
                </a:solidFill>
              </a:rPr>
              <a:t> by the end of jan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Assembly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expected</a:t>
            </a:r>
            <a:r>
              <a:rPr lang="fr-FR" sz="1400" dirty="0" smtClean="0">
                <a:solidFill>
                  <a:srgbClr val="002060"/>
                </a:solidFill>
              </a:rPr>
              <a:t> in </a:t>
            </a:r>
            <a:r>
              <a:rPr lang="fr-FR" sz="1400" dirty="0" err="1" smtClean="0">
                <a:solidFill>
                  <a:srgbClr val="002060"/>
                </a:solidFill>
              </a:rPr>
              <a:t>Feb</a:t>
            </a:r>
            <a:r>
              <a:rPr lang="fr-FR" sz="1400" dirty="0" smtClean="0">
                <a:solidFill>
                  <a:srgbClr val="002060"/>
                </a:solidFill>
              </a:rPr>
              <a:t>-March 2019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Major causes of </a:t>
            </a:r>
            <a:r>
              <a:rPr lang="fr-FR" sz="1400" b="1" dirty="0" err="1" smtClean="0">
                <a:solidFill>
                  <a:srgbClr val="002060"/>
                </a:solidFill>
              </a:rPr>
              <a:t>delay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Unavailability</a:t>
            </a:r>
            <a:r>
              <a:rPr lang="fr-FR" sz="1400" dirty="0">
                <a:solidFill>
                  <a:srgbClr val="002060"/>
                </a:solidFill>
              </a:rPr>
              <a:t> of </a:t>
            </a:r>
            <a:r>
              <a:rPr lang="fr-FR" sz="1400" dirty="0" err="1">
                <a:solidFill>
                  <a:srgbClr val="002060"/>
                </a:solidFill>
              </a:rPr>
              <a:t>draftmen</a:t>
            </a:r>
            <a:r>
              <a:rPr lang="fr-FR" sz="1400" dirty="0">
                <a:solidFill>
                  <a:srgbClr val="002060"/>
                </a:solidFill>
              </a:rPr>
              <a:t> due to </a:t>
            </a:r>
            <a:r>
              <a:rPr lang="fr-FR" sz="1400" dirty="0" err="1">
                <a:solidFill>
                  <a:srgbClr val="002060"/>
                </a:solidFill>
              </a:rPr>
              <a:t>strong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hiring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constraints</a:t>
            </a:r>
            <a:r>
              <a:rPr lang="fr-FR" sz="1400" dirty="0">
                <a:solidFill>
                  <a:srgbClr val="002060"/>
                </a:solidFill>
              </a:rPr>
              <a:t> and </a:t>
            </a:r>
            <a:r>
              <a:rPr lang="fr-FR" sz="1400" dirty="0" err="1">
                <a:solidFill>
                  <a:srgbClr val="002060"/>
                </a:solidFill>
              </a:rPr>
              <a:t>unexpected</a:t>
            </a:r>
            <a:r>
              <a:rPr lang="fr-FR" sz="1400" dirty="0">
                <a:solidFill>
                  <a:srgbClr val="002060"/>
                </a:solidFill>
              </a:rPr>
              <a:t> turnover =&gt; </a:t>
            </a:r>
            <a:r>
              <a:rPr lang="fr-FR" sz="1400" dirty="0">
                <a:solidFill>
                  <a:srgbClr val="00B050"/>
                </a:solidFill>
              </a:rPr>
              <a:t>Close team </a:t>
            </a:r>
            <a:r>
              <a:rPr lang="fr-FR" sz="1400" dirty="0" err="1">
                <a:solidFill>
                  <a:srgbClr val="00B050"/>
                </a:solidFill>
              </a:rPr>
              <a:t>work</a:t>
            </a:r>
            <a:r>
              <a:rPr lang="fr-FR" sz="1400" dirty="0">
                <a:solidFill>
                  <a:srgbClr val="00B050"/>
                </a:solidFill>
              </a:rPr>
              <a:t> at CEA </a:t>
            </a:r>
            <a:r>
              <a:rPr lang="fr-FR" sz="1400" dirty="0" err="1">
                <a:solidFill>
                  <a:srgbClr val="00B050"/>
                </a:solidFill>
              </a:rPr>
              <a:t>between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err="1">
                <a:solidFill>
                  <a:srgbClr val="00B050"/>
                </a:solidFill>
              </a:rPr>
              <a:t>magnet</a:t>
            </a:r>
            <a:r>
              <a:rPr lang="fr-FR" sz="1400" dirty="0">
                <a:solidFill>
                  <a:srgbClr val="00B050"/>
                </a:solidFill>
              </a:rPr>
              <a:t> group and design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Underestimation</a:t>
            </a:r>
            <a:r>
              <a:rPr lang="fr-FR" sz="1400" dirty="0" smtClean="0">
                <a:solidFill>
                  <a:srgbClr val="002060"/>
                </a:solidFill>
              </a:rPr>
              <a:t> of the effort </a:t>
            </a:r>
            <a:r>
              <a:rPr lang="fr-FR" sz="1400" dirty="0" err="1" smtClean="0">
                <a:solidFill>
                  <a:srgbClr val="002060"/>
                </a:solidFill>
              </a:rPr>
              <a:t>related</a:t>
            </a:r>
            <a:r>
              <a:rPr lang="fr-FR" sz="1400" dirty="0" smtClean="0">
                <a:solidFill>
                  <a:srgbClr val="002060"/>
                </a:solidFill>
              </a:rPr>
              <a:t> to </a:t>
            </a:r>
            <a:r>
              <a:rPr lang="fr-FR" sz="1400" dirty="0" err="1" smtClean="0">
                <a:solidFill>
                  <a:srgbClr val="002060"/>
                </a:solidFill>
              </a:rPr>
              <a:t>tooling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development</a:t>
            </a:r>
            <a:r>
              <a:rPr lang="fr-FR" sz="1400" dirty="0" smtClean="0">
                <a:solidFill>
                  <a:srgbClr val="002060"/>
                </a:solidFill>
              </a:rPr>
              <a:t> =&gt; </a:t>
            </a:r>
            <a:r>
              <a:rPr lang="fr-FR" sz="1400" dirty="0" err="1" smtClean="0">
                <a:solidFill>
                  <a:srgbClr val="FF0000"/>
                </a:solidFill>
              </a:rPr>
              <a:t>lessons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learned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Some</a:t>
            </a:r>
            <a:r>
              <a:rPr lang="fr-FR" sz="1400" dirty="0" smtClean="0">
                <a:solidFill>
                  <a:srgbClr val="002060"/>
                </a:solidFill>
              </a:rPr>
              <a:t> non </a:t>
            </a:r>
            <a:r>
              <a:rPr lang="fr-FR" sz="1400" dirty="0" err="1" smtClean="0">
                <a:solidFill>
                  <a:srgbClr val="002060"/>
                </a:solidFill>
              </a:rPr>
              <a:t>conformity</a:t>
            </a:r>
            <a:r>
              <a:rPr lang="fr-FR" sz="1400" dirty="0" smtClean="0">
                <a:solidFill>
                  <a:srgbClr val="002060"/>
                </a:solidFill>
              </a:rPr>
              <a:t> in the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Contractor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failure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B050"/>
              </a:solidFill>
            </a:endParaRPr>
          </a:p>
          <a:p>
            <a:r>
              <a:rPr lang="fr-FR" sz="1400" b="1" dirty="0" err="1" smtClean="0">
                <a:solidFill>
                  <a:srgbClr val="002060"/>
                </a:solidFill>
              </a:rPr>
              <a:t>Updated</a:t>
            </a:r>
            <a:r>
              <a:rPr lang="fr-FR" sz="1400" b="1" dirty="0" smtClean="0">
                <a:solidFill>
                  <a:srgbClr val="002060"/>
                </a:solidFill>
              </a:rPr>
              <a:t> Critical </a:t>
            </a:r>
            <a:r>
              <a:rPr lang="fr-FR" sz="1400" b="1" dirty="0" err="1" smtClean="0">
                <a:solidFill>
                  <a:srgbClr val="002060"/>
                </a:solidFill>
              </a:rPr>
              <a:t>path</a:t>
            </a:r>
            <a:r>
              <a:rPr lang="fr-FR" sz="1400" b="1" dirty="0" smtClean="0">
                <a:solidFill>
                  <a:srgbClr val="002060"/>
                </a:solidFill>
              </a:rPr>
              <a:t>: test </a:t>
            </a:r>
            <a:r>
              <a:rPr lang="fr-FR" sz="1400" b="1" dirty="0" err="1" smtClean="0">
                <a:solidFill>
                  <a:srgbClr val="002060"/>
                </a:solidFill>
              </a:rPr>
              <a:t>facility</a:t>
            </a:r>
            <a:r>
              <a:rPr lang="fr-FR" sz="1400" b="1" dirty="0" smtClean="0">
                <a:solidFill>
                  <a:srgbClr val="002060"/>
                </a:solidFill>
              </a:rPr>
              <a:t> (</a:t>
            </a:r>
            <a:r>
              <a:rPr lang="fr-FR" sz="1400" b="1" dirty="0" err="1" smtClean="0">
                <a:solidFill>
                  <a:srgbClr val="002060"/>
                </a:solidFill>
              </a:rPr>
              <a:t>assuming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uneventful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magnet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assembly</a:t>
            </a:r>
            <a:r>
              <a:rPr lang="fr-FR" sz="1400" b="1" dirty="0" smtClean="0">
                <a:solidFill>
                  <a:srgbClr val="002060"/>
                </a:solidFill>
              </a:rPr>
              <a:t>)</a:t>
            </a:r>
            <a:endParaRPr lang="fr-FR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6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483768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2060"/>
                </a:solidFill>
              </a:rPr>
              <a:t>Back-up slides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8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t="5623"/>
          <a:stretch/>
        </p:blipFill>
        <p:spPr>
          <a:xfrm>
            <a:off x="3563888" y="4276344"/>
            <a:ext cx="4168128" cy="2118563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Fabrication: </a:t>
            </a:r>
            <a:r>
              <a:rPr lang="fr-FR" dirty="0" err="1" smtClean="0"/>
              <a:t>coil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14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42" y="3658662"/>
            <a:ext cx="2868014" cy="161325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04892" y="4926668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bg1"/>
                </a:solidFill>
              </a:rPr>
              <a:t>Soldered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vtaps</a:t>
            </a:r>
            <a:endParaRPr lang="fr-FR" sz="1400" dirty="0">
              <a:solidFill>
                <a:schemeClr val="bg1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1"/>
          <a:stretch/>
        </p:blipFill>
        <p:spPr>
          <a:xfrm>
            <a:off x="315330" y="1226132"/>
            <a:ext cx="2231740" cy="164014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1"/>
          <a:stretch/>
        </p:blipFill>
        <p:spPr>
          <a:xfrm rot="5400000">
            <a:off x="2065346" y="1718439"/>
            <a:ext cx="2232247" cy="171278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319750" y="3350885"/>
            <a:ext cx="1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</a:rPr>
              <a:t>Layer 2 </a:t>
            </a:r>
            <a:r>
              <a:rPr lang="fr-FR" sz="1400" dirty="0" err="1" smtClean="0">
                <a:solidFill>
                  <a:schemeClr val="bg1"/>
                </a:solidFill>
              </a:rPr>
              <a:t>winding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44142" y="1052736"/>
            <a:ext cx="41861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B050"/>
                </a:solidFill>
              </a:rPr>
              <a:t>Good </a:t>
            </a:r>
            <a:r>
              <a:rPr lang="fr-FR" sz="1600" dirty="0" err="1" smtClean="0">
                <a:solidFill>
                  <a:srgbClr val="00B050"/>
                </a:solidFill>
              </a:rPr>
              <a:t>matching</a:t>
            </a:r>
            <a:r>
              <a:rPr lang="fr-FR" sz="1600" dirty="0" smtClean="0">
                <a:solidFill>
                  <a:srgbClr val="00B050"/>
                </a:solidFill>
              </a:rPr>
              <a:t> of the </a:t>
            </a:r>
            <a:r>
              <a:rPr lang="fr-FR" sz="1600" dirty="0" err="1" smtClean="0">
                <a:solidFill>
                  <a:srgbClr val="00B050"/>
                </a:solidFill>
              </a:rPr>
              <a:t>coil</a:t>
            </a:r>
            <a:r>
              <a:rPr lang="fr-FR" sz="1600" dirty="0" smtClean="0">
                <a:solidFill>
                  <a:srgbClr val="00B050"/>
                </a:solidFill>
              </a:rPr>
              <a:t> parts </a:t>
            </a:r>
            <a:r>
              <a:rPr lang="fr-FR" sz="1600" dirty="0" err="1" smtClean="0">
                <a:solidFill>
                  <a:srgbClr val="00B050"/>
                </a:solidFill>
              </a:rPr>
              <a:t>with</a:t>
            </a:r>
            <a:r>
              <a:rPr lang="fr-FR" sz="1600" dirty="0" smtClean="0">
                <a:solidFill>
                  <a:srgbClr val="00B050"/>
                </a:solidFill>
              </a:rPr>
              <a:t> the </a:t>
            </a:r>
            <a:r>
              <a:rPr lang="fr-FR" sz="1600" dirty="0" err="1" smtClean="0">
                <a:solidFill>
                  <a:srgbClr val="00B050"/>
                </a:solidFill>
              </a:rPr>
              <a:t>winding</a:t>
            </a:r>
            <a:endParaRPr lang="fr-FR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C00000"/>
                </a:solidFill>
              </a:rPr>
              <a:t>CuBe</a:t>
            </a:r>
            <a:r>
              <a:rPr lang="fr-FR" sz="1600" dirty="0" smtClean="0">
                <a:solidFill>
                  <a:srgbClr val="C00000"/>
                </a:solidFill>
              </a:rPr>
              <a:t> </a:t>
            </a:r>
            <a:r>
              <a:rPr lang="fr-FR" sz="1600" dirty="0" err="1" smtClean="0">
                <a:solidFill>
                  <a:srgbClr val="C00000"/>
                </a:solidFill>
              </a:rPr>
              <a:t>Broken</a:t>
            </a:r>
            <a:r>
              <a:rPr lang="fr-FR" sz="1600" dirty="0" smtClean="0">
                <a:solidFill>
                  <a:srgbClr val="C00000"/>
                </a:solidFill>
              </a:rPr>
              <a:t> flags </a:t>
            </a:r>
            <a:r>
              <a:rPr lang="fr-FR" sz="1600" dirty="0" err="1" smtClean="0">
                <a:solidFill>
                  <a:srgbClr val="002060"/>
                </a:solidFill>
              </a:rPr>
              <a:t>after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smtClean="0">
                <a:solidFill>
                  <a:srgbClr val="002060"/>
                </a:solidFill>
              </a:rPr>
              <a:t>=&gt; </a:t>
            </a:r>
            <a:r>
              <a:rPr lang="fr-FR" sz="1600" dirty="0" err="1" smtClean="0">
                <a:solidFill>
                  <a:srgbClr val="002060"/>
                </a:solidFill>
              </a:rPr>
              <a:t>Require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smoothing</a:t>
            </a:r>
            <a:r>
              <a:rPr lang="fr-FR" sz="1600" dirty="0" smtClean="0">
                <a:solidFill>
                  <a:srgbClr val="002060"/>
                </a:solidFill>
              </a:rPr>
              <a:t> of the </a:t>
            </a:r>
            <a:r>
              <a:rPr lang="fr-FR" sz="1600" dirty="0" err="1">
                <a:solidFill>
                  <a:srgbClr val="002060"/>
                </a:solidFill>
              </a:rPr>
              <a:t>sharp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edges</a:t>
            </a:r>
            <a:r>
              <a:rPr lang="fr-FR" sz="1600" dirty="0">
                <a:solidFill>
                  <a:srgbClr val="002060"/>
                </a:solidFill>
              </a:rPr>
              <a:t> to </a:t>
            </a:r>
            <a:r>
              <a:rPr lang="fr-FR" sz="1600" dirty="0" err="1">
                <a:solidFill>
                  <a:srgbClr val="002060"/>
                </a:solidFill>
              </a:rPr>
              <a:t>avoid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damaging</a:t>
            </a:r>
            <a:r>
              <a:rPr lang="fr-FR" sz="1600" dirty="0">
                <a:solidFill>
                  <a:srgbClr val="002060"/>
                </a:solidFill>
              </a:rPr>
              <a:t> the flags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Impulse </a:t>
            </a:r>
            <a:r>
              <a:rPr lang="fr-FR" sz="1600" dirty="0">
                <a:solidFill>
                  <a:srgbClr val="002060"/>
                </a:solidFill>
              </a:rPr>
              <a:t>test </a:t>
            </a:r>
            <a:r>
              <a:rPr lang="fr-FR" sz="1600" dirty="0" err="1" smtClean="0">
                <a:solidFill>
                  <a:srgbClr val="002060"/>
                </a:solidFill>
              </a:rPr>
              <a:t>showing</a:t>
            </a:r>
            <a:r>
              <a:rPr lang="fr-FR" sz="1600" dirty="0" smtClean="0">
                <a:solidFill>
                  <a:srgbClr val="002060"/>
                </a:solidFill>
              </a:rPr>
              <a:t> change of </a:t>
            </a:r>
            <a:r>
              <a:rPr lang="fr-FR" sz="1600" dirty="0" err="1">
                <a:solidFill>
                  <a:srgbClr val="002060"/>
                </a:solidFill>
              </a:rPr>
              <a:t>frequency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as V </a:t>
            </a:r>
            <a:r>
              <a:rPr lang="fr-FR" sz="1600" dirty="0" err="1" smtClean="0">
                <a:solidFill>
                  <a:srgbClr val="002060"/>
                </a:solidFill>
              </a:rPr>
              <a:t>increases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smtClean="0">
                <a:solidFill>
                  <a:srgbClr val="002060"/>
                </a:solidFill>
              </a:rPr>
              <a:t>=&gt; </a:t>
            </a:r>
            <a:r>
              <a:rPr lang="fr-FR" sz="1600" dirty="0" err="1" smtClean="0">
                <a:solidFill>
                  <a:srgbClr val="002060"/>
                </a:solidFill>
              </a:rPr>
              <a:t>Turn</a:t>
            </a:r>
            <a:r>
              <a:rPr lang="fr-FR" sz="1600" dirty="0" smtClean="0">
                <a:solidFill>
                  <a:srgbClr val="002060"/>
                </a:solidFill>
              </a:rPr>
              <a:t> to </a:t>
            </a:r>
            <a:r>
              <a:rPr lang="fr-FR" sz="1600" dirty="0" err="1" smtClean="0">
                <a:solidFill>
                  <a:srgbClr val="002060"/>
                </a:solidFill>
              </a:rPr>
              <a:t>turn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weakness</a:t>
            </a:r>
            <a:r>
              <a:rPr lang="fr-FR" sz="1600" dirty="0" smtClean="0">
                <a:solidFill>
                  <a:srgbClr val="002060"/>
                </a:solidFill>
              </a:rPr>
              <a:t>?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 err="1" smtClean="0">
                <a:solidFill>
                  <a:srgbClr val="002060"/>
                </a:solidFill>
              </a:rPr>
              <a:t>likely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due to the </a:t>
            </a:r>
            <a:r>
              <a:rPr lang="fr-FR" sz="1600" dirty="0" err="1">
                <a:solidFill>
                  <a:srgbClr val="002060"/>
                </a:solidFill>
              </a:rPr>
              <a:t>weld</a:t>
            </a:r>
            <a:r>
              <a:rPr lang="fr-FR" sz="1600" dirty="0">
                <a:solidFill>
                  <a:srgbClr val="002060"/>
                </a:solidFill>
              </a:rPr>
              <a:t> of the </a:t>
            </a:r>
            <a:r>
              <a:rPr lang="fr-FR" sz="1600" dirty="0" err="1">
                <a:solidFill>
                  <a:srgbClr val="002060"/>
                </a:solidFill>
              </a:rPr>
              <a:t>vtaps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using</a:t>
            </a:r>
            <a:r>
              <a:rPr lang="fr-FR" sz="1600" dirty="0">
                <a:solidFill>
                  <a:srgbClr val="002060"/>
                </a:solidFill>
              </a:rPr>
              <a:t> Tin Indium solder (fusion T &lt;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T!) </a:t>
            </a:r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4524766" y="1052736"/>
            <a:ext cx="4305486" cy="330151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74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55603" y="1162487"/>
            <a:ext cx="4605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Vtaps</a:t>
            </a:r>
            <a:r>
              <a:rPr lang="fr-FR" sz="1600" dirty="0" smtClean="0">
                <a:solidFill>
                  <a:srgbClr val="002060"/>
                </a:solidFill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narrower</a:t>
            </a:r>
            <a:r>
              <a:rPr lang="fr-FR" sz="1600" dirty="0" smtClean="0">
                <a:solidFill>
                  <a:srgbClr val="002060"/>
                </a:solidFill>
              </a:rPr>
              <a:t> CuSn</a:t>
            </a:r>
            <a:r>
              <a:rPr lang="fr-FR" sz="1600" baseline="-25000" dirty="0" smtClean="0">
                <a:solidFill>
                  <a:srgbClr val="002060"/>
                </a:solidFill>
              </a:rPr>
              <a:t>6</a:t>
            </a:r>
            <a:r>
              <a:rPr lang="fr-FR" sz="1600" dirty="0" smtClean="0">
                <a:solidFill>
                  <a:srgbClr val="002060"/>
                </a:solidFill>
              </a:rPr>
              <a:t> flags and </a:t>
            </a:r>
            <a:r>
              <a:rPr lang="fr-FR" sz="1600" dirty="0" err="1" smtClean="0">
                <a:solidFill>
                  <a:srgbClr val="002060"/>
                </a:solidFill>
              </a:rPr>
              <a:t>SnAg</a:t>
            </a:r>
            <a:r>
              <a:rPr lang="fr-FR" sz="1600" dirty="0" smtClean="0">
                <a:solidFill>
                  <a:srgbClr val="002060"/>
                </a:solidFill>
              </a:rPr>
              <a:t> solder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Grooves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added</a:t>
            </a:r>
            <a:r>
              <a:rPr lang="fr-FR" sz="1600" dirty="0" smtClean="0">
                <a:solidFill>
                  <a:srgbClr val="002060"/>
                </a:solidFill>
              </a:rPr>
              <a:t> in the end part</a:t>
            </a:r>
          </a:p>
          <a:p>
            <a:endParaRPr lang="fr-FR" sz="16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C00000"/>
                </a:solidFill>
              </a:rPr>
              <a:t>Slit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in </a:t>
            </a:r>
            <a:r>
              <a:rPr lang="fr-FR" sz="1600" dirty="0" err="1" smtClean="0">
                <a:solidFill>
                  <a:srgbClr val="002060"/>
                </a:solidFill>
              </a:rPr>
              <a:t>some</a:t>
            </a:r>
            <a:r>
              <a:rPr lang="fr-FR" sz="1600" dirty="0" smtClean="0">
                <a:solidFill>
                  <a:srgbClr val="002060"/>
                </a:solidFill>
              </a:rPr>
              <a:t> of the </a:t>
            </a:r>
            <a:r>
              <a:rPr lang="fr-FR" sz="1600" dirty="0" err="1" smtClean="0">
                <a:solidFill>
                  <a:srgbClr val="002060"/>
                </a:solidFill>
              </a:rPr>
              <a:t>spacers</a:t>
            </a:r>
            <a:r>
              <a:rPr lang="fr-FR" sz="1600" dirty="0" smtClean="0">
                <a:solidFill>
                  <a:srgbClr val="002060"/>
                </a:solidFill>
              </a:rPr>
              <a:t>, </a:t>
            </a:r>
            <a:r>
              <a:rPr lang="fr-FR" sz="1600" dirty="0" err="1" smtClean="0">
                <a:solidFill>
                  <a:srgbClr val="002060"/>
                </a:solidFill>
              </a:rPr>
              <a:t>filled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with</a:t>
            </a:r>
            <a:r>
              <a:rPr lang="fr-FR" sz="1600" dirty="0" smtClean="0">
                <a:solidFill>
                  <a:srgbClr val="002060"/>
                </a:solidFill>
              </a:rPr>
              <a:t> G10 </a:t>
            </a:r>
            <a:r>
              <a:rPr lang="fr-FR" sz="1600" dirty="0" err="1" smtClean="0">
                <a:solidFill>
                  <a:srgbClr val="002060"/>
                </a:solidFill>
              </a:rPr>
              <a:t>pieces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before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Finalization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of </a:t>
            </a:r>
            <a:r>
              <a:rPr lang="fr-FR" sz="1600" dirty="0" err="1">
                <a:solidFill>
                  <a:srgbClr val="002060"/>
                </a:solidFill>
              </a:rPr>
              <a:t>procedures</a:t>
            </a:r>
            <a:r>
              <a:rPr lang="fr-FR" sz="1600" dirty="0">
                <a:solidFill>
                  <a:srgbClr val="002060"/>
                </a:solidFill>
              </a:rPr>
              <a:t> for </a:t>
            </a:r>
            <a:r>
              <a:rPr lang="fr-FR" sz="1600" dirty="0" err="1">
                <a:solidFill>
                  <a:srgbClr val="002060"/>
                </a:solidFill>
              </a:rPr>
              <a:t>insulation</a:t>
            </a:r>
            <a:r>
              <a:rPr lang="fr-FR" sz="1600" dirty="0">
                <a:solidFill>
                  <a:srgbClr val="002060"/>
                </a:solidFill>
              </a:rPr>
              <a:t> of </a:t>
            </a:r>
            <a:r>
              <a:rPr lang="fr-FR" sz="1600" dirty="0" err="1">
                <a:solidFill>
                  <a:srgbClr val="002060"/>
                </a:solidFill>
              </a:rPr>
              <a:t>angular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wedges</a:t>
            </a:r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211959" y="1147352"/>
            <a:ext cx="4648929" cy="2368177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/>
          <p:cNvGrpSpPr/>
          <p:nvPr/>
        </p:nvGrpSpPr>
        <p:grpSpPr>
          <a:xfrm>
            <a:off x="251518" y="3089473"/>
            <a:ext cx="3035829" cy="2355726"/>
            <a:chOff x="251518" y="3089473"/>
            <a:chExt cx="3035829" cy="235572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1"/>
            <a:stretch/>
          </p:blipFill>
          <p:spPr>
            <a:xfrm>
              <a:off x="251518" y="3089473"/>
              <a:ext cx="3035829" cy="2355726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251518" y="4689386"/>
              <a:ext cx="889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2060"/>
                  </a:solidFill>
                </a:rPr>
                <a:t>Coil</a:t>
              </a:r>
              <a:r>
                <a:rPr lang="fr-FR" dirty="0" smtClean="0">
                  <a:solidFill>
                    <a:srgbClr val="002060"/>
                  </a:solidFill>
                </a:rPr>
                <a:t> 1</a:t>
              </a:r>
              <a:endParaRPr lang="fr-FR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73683" y="981553"/>
            <a:ext cx="3391497" cy="1995686"/>
            <a:chOff x="73683" y="981553"/>
            <a:chExt cx="3391497" cy="1995686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8"/>
            <a:stretch/>
          </p:blipFill>
          <p:spPr>
            <a:xfrm>
              <a:off x="73683" y="981553"/>
              <a:ext cx="3391497" cy="1995686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114116" y="2044814"/>
              <a:ext cx="889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2060"/>
                  </a:solidFill>
                </a:rPr>
                <a:t>Coil</a:t>
              </a:r>
              <a:r>
                <a:rPr lang="fr-FR" dirty="0" smtClean="0">
                  <a:solidFill>
                    <a:srgbClr val="002060"/>
                  </a:solidFill>
                </a:rPr>
                <a:t> 1</a:t>
              </a:r>
              <a:endParaRPr lang="fr-FR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284" y="3701409"/>
            <a:ext cx="2908628" cy="163610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16" y="4596986"/>
            <a:ext cx="3096672" cy="1741878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>
            <a:off x="2697606" y="4519460"/>
            <a:ext cx="2954514" cy="13958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 flipV="1">
            <a:off x="2160986" y="3795291"/>
            <a:ext cx="2094617" cy="61193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7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779" y="4407805"/>
            <a:ext cx="3522816" cy="1981584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2 to 3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131841" y="1196752"/>
            <a:ext cx="5729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No major issue </a:t>
            </a:r>
            <a:r>
              <a:rPr lang="fr-FR" sz="1600" dirty="0" err="1" smtClean="0">
                <a:solidFill>
                  <a:srgbClr val="002060"/>
                </a:solidFill>
              </a:rPr>
              <a:t>during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coil</a:t>
            </a:r>
            <a:r>
              <a:rPr lang="fr-FR" sz="1600" dirty="0" smtClean="0">
                <a:solidFill>
                  <a:srgbClr val="002060"/>
                </a:solidFill>
              </a:rPr>
              <a:t> fabrication of </a:t>
            </a:r>
            <a:r>
              <a:rPr lang="fr-FR" sz="1600" dirty="0" err="1" smtClean="0">
                <a:solidFill>
                  <a:srgbClr val="002060"/>
                </a:solidFill>
              </a:rPr>
              <a:t>coil</a:t>
            </a:r>
            <a:r>
              <a:rPr lang="fr-FR" sz="1600" dirty="0" smtClean="0">
                <a:solidFill>
                  <a:srgbClr val="002060"/>
                </a:solidFill>
              </a:rPr>
              <a:t> 2 and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Concern</a:t>
            </a:r>
            <a:r>
              <a:rPr lang="fr-FR" sz="1600" dirty="0" smtClean="0">
                <a:solidFill>
                  <a:srgbClr val="002060"/>
                </a:solidFill>
              </a:rPr>
              <a:t> on </a:t>
            </a:r>
            <a:r>
              <a:rPr lang="fr-FR" sz="1600" dirty="0" err="1" smtClean="0">
                <a:solidFill>
                  <a:srgbClr val="002060"/>
                </a:solidFill>
              </a:rPr>
              <a:t>vtap</a:t>
            </a:r>
            <a:r>
              <a:rPr lang="fr-FR" sz="1600" dirty="0" smtClean="0">
                <a:solidFill>
                  <a:srgbClr val="002060"/>
                </a:solidFill>
              </a:rPr>
              <a:t> flags: </a:t>
            </a:r>
            <a:r>
              <a:rPr lang="fr-FR" sz="1600" dirty="0" err="1" smtClean="0">
                <a:solidFill>
                  <a:srgbClr val="002060"/>
                </a:solidFill>
              </a:rPr>
              <a:t>grooves</a:t>
            </a:r>
            <a:r>
              <a:rPr lang="fr-FR" sz="1600" dirty="0" smtClean="0">
                <a:solidFill>
                  <a:srgbClr val="002060"/>
                </a:solidFill>
              </a:rPr>
              <a:t> are not </a:t>
            </a:r>
            <a:r>
              <a:rPr lang="fr-FR" sz="1600" dirty="0" err="1" smtClean="0">
                <a:solidFill>
                  <a:srgbClr val="002060"/>
                </a:solidFill>
              </a:rPr>
              <a:t>deep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enough</a:t>
            </a:r>
            <a:r>
              <a:rPr lang="fr-FR" sz="1600" dirty="0" smtClean="0">
                <a:solidFill>
                  <a:srgbClr val="002060"/>
                </a:solidFill>
              </a:rPr>
              <a:t> =&gt; </a:t>
            </a:r>
            <a:r>
              <a:rPr lang="fr-FR" sz="1600" dirty="0" err="1" smtClean="0">
                <a:solidFill>
                  <a:srgbClr val="002060"/>
                </a:solidFill>
              </a:rPr>
              <a:t>some</a:t>
            </a:r>
            <a:r>
              <a:rPr lang="fr-FR" sz="1600" dirty="0" smtClean="0">
                <a:solidFill>
                  <a:srgbClr val="002060"/>
                </a:solidFill>
              </a:rPr>
              <a:t> compression of the </a:t>
            </a:r>
            <a:r>
              <a:rPr lang="fr-FR" sz="1600" dirty="0" err="1" smtClean="0">
                <a:solidFill>
                  <a:srgbClr val="002060"/>
                </a:solidFill>
              </a:rPr>
              <a:t>taps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131841" y="1147352"/>
            <a:ext cx="5729048" cy="860071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12347" y="1944595"/>
            <a:ext cx="4077070" cy="229335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07504" y="105659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2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271197"/>
            <a:ext cx="2915816" cy="1640147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>
            <a:off x="4255603" y="2007423"/>
            <a:ext cx="1468525" cy="156559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2331" y="227119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44153" y="442077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86"/>
          <a:stretch/>
        </p:blipFill>
        <p:spPr>
          <a:xfrm>
            <a:off x="6074059" y="2081334"/>
            <a:ext cx="2508951" cy="2074973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277280" y="2255983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47" r="12157"/>
          <a:stretch/>
        </p:blipFill>
        <p:spPr>
          <a:xfrm>
            <a:off x="5771199" y="3873330"/>
            <a:ext cx="2160241" cy="237519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109026" y="309127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45110" y="481999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NOT OK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966993" y="418092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486220" y="326117"/>
            <a:ext cx="165889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=&gt; MQYYM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23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94"/>
          <a:stretch/>
        </p:blipFill>
        <p:spPr>
          <a:xfrm>
            <a:off x="457718" y="765629"/>
            <a:ext cx="3491880" cy="158325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939" y="4401151"/>
            <a:ext cx="4032371" cy="226820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78182" y="2420889"/>
            <a:ext cx="56234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Vtaps</a:t>
            </a:r>
            <a:r>
              <a:rPr lang="fr-FR" sz="1400" dirty="0" smtClean="0">
                <a:solidFill>
                  <a:srgbClr val="002060"/>
                </a:solidFill>
              </a:rPr>
              <a:t>/</a:t>
            </a:r>
            <a:r>
              <a:rPr lang="fr-FR" sz="1400" dirty="0" err="1" smtClean="0">
                <a:solidFill>
                  <a:srgbClr val="002060"/>
                </a:solidFill>
              </a:rPr>
              <a:t>endpart</a:t>
            </a:r>
            <a:r>
              <a:rPr lang="fr-FR" sz="1400" dirty="0" smtClean="0">
                <a:solidFill>
                  <a:srgbClr val="002060"/>
                </a:solidFill>
              </a:rPr>
              <a:t> groove </a:t>
            </a:r>
            <a:r>
              <a:rPr lang="fr-FR" sz="1400" dirty="0" err="1" smtClean="0">
                <a:solidFill>
                  <a:srgbClr val="002060"/>
                </a:solidFill>
              </a:rPr>
              <a:t>problem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solved</a:t>
            </a:r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But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Unglued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turn</a:t>
            </a:r>
            <a:r>
              <a:rPr lang="fr-FR" sz="1400" dirty="0" smtClean="0">
                <a:solidFill>
                  <a:srgbClr val="002060"/>
                </a:solidFill>
              </a:rPr>
              <a:t> on the </a:t>
            </a:r>
            <a:r>
              <a:rPr lang="fr-FR" sz="1400" dirty="0" err="1" smtClean="0">
                <a:solidFill>
                  <a:srgbClr val="002060"/>
                </a:solidFill>
              </a:rPr>
              <a:t>outer</a:t>
            </a:r>
            <a:r>
              <a:rPr lang="fr-FR" sz="1400" dirty="0" smtClean="0">
                <a:solidFill>
                  <a:srgbClr val="002060"/>
                </a:solidFill>
              </a:rPr>
              <a:t> layer =&gt; </a:t>
            </a:r>
            <a:r>
              <a:rPr lang="fr-FR" sz="1400" dirty="0" err="1" smtClean="0">
                <a:solidFill>
                  <a:srgbClr val="002060"/>
                </a:solidFill>
              </a:rPr>
              <a:t>adhesive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missing</a:t>
            </a:r>
            <a:r>
              <a:rPr lang="fr-FR" sz="1400" dirty="0" smtClean="0">
                <a:solidFill>
                  <a:srgbClr val="002060"/>
                </a:solidFill>
              </a:rPr>
              <a:t>? </a:t>
            </a:r>
            <a:r>
              <a:rPr lang="fr-FR" sz="1400" dirty="0" err="1" smtClean="0">
                <a:solidFill>
                  <a:srgbClr val="002060"/>
                </a:solidFill>
              </a:rPr>
              <a:t>Unexpected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cleaning</a:t>
            </a:r>
            <a:r>
              <a:rPr lang="fr-FR" sz="1400" dirty="0" smtClean="0">
                <a:solidFill>
                  <a:srgbClr val="002060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Gap in the last but one </a:t>
            </a:r>
            <a:r>
              <a:rPr lang="fr-FR" sz="1400" dirty="0" err="1" smtClean="0">
                <a:solidFill>
                  <a:srgbClr val="002060"/>
                </a:solidFill>
              </a:rPr>
              <a:t>turn</a:t>
            </a:r>
            <a:r>
              <a:rPr lang="fr-FR" sz="1400" dirty="0" smtClean="0">
                <a:solidFill>
                  <a:srgbClr val="002060"/>
                </a:solidFill>
              </a:rPr>
              <a:t> in the RE IL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Repair</a:t>
            </a:r>
            <a:r>
              <a:rPr lang="fr-FR" sz="1400" dirty="0" smtClean="0">
                <a:solidFill>
                  <a:srgbClr val="002060"/>
                </a:solidFill>
              </a:rPr>
              <a:t>: </a:t>
            </a:r>
            <a:r>
              <a:rPr lang="fr-FR" sz="1400" dirty="0" err="1" smtClean="0">
                <a:solidFill>
                  <a:srgbClr val="002060"/>
                </a:solidFill>
              </a:rPr>
              <a:t>Filling</a:t>
            </a:r>
            <a:r>
              <a:rPr lang="fr-FR" sz="1400" dirty="0" smtClean="0">
                <a:solidFill>
                  <a:srgbClr val="002060"/>
                </a:solidFill>
              </a:rPr>
              <a:t> the area </a:t>
            </a:r>
            <a:r>
              <a:rPr lang="fr-FR" sz="1400" dirty="0" err="1" smtClean="0">
                <a:solidFill>
                  <a:srgbClr val="002060"/>
                </a:solidFill>
              </a:rPr>
              <a:t>with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resin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considered</a:t>
            </a:r>
            <a:r>
              <a:rPr lang="fr-FR" sz="1400" dirty="0" smtClean="0">
                <a:solidFill>
                  <a:srgbClr val="002060"/>
                </a:solidFill>
              </a:rPr>
              <a:t> but of </a:t>
            </a:r>
            <a:r>
              <a:rPr lang="fr-FR" sz="1400" dirty="0" err="1" smtClean="0">
                <a:solidFill>
                  <a:srgbClr val="002060"/>
                </a:solidFill>
              </a:rPr>
              <a:t>concern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Change of </a:t>
            </a:r>
            <a:r>
              <a:rPr lang="fr-FR" sz="1400" dirty="0" err="1" smtClean="0">
                <a:solidFill>
                  <a:srgbClr val="00B050"/>
                </a:solidFill>
              </a:rPr>
              <a:t>process</a:t>
            </a:r>
            <a:r>
              <a:rPr lang="fr-FR" sz="1400" dirty="0" smtClean="0">
                <a:solidFill>
                  <a:srgbClr val="002060"/>
                </a:solidFill>
              </a:rPr>
              <a:t>: Release of the end </a:t>
            </a:r>
            <a:r>
              <a:rPr lang="fr-FR" sz="1400" dirty="0" err="1" smtClean="0">
                <a:solidFill>
                  <a:srgbClr val="002060"/>
                </a:solidFill>
              </a:rPr>
              <a:t>pusher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after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press</a:t>
            </a:r>
            <a:r>
              <a:rPr lang="fr-FR" sz="1400" dirty="0" smtClean="0">
                <a:solidFill>
                  <a:srgbClr val="002060"/>
                </a:solidFill>
              </a:rPr>
              <a:t> top plate </a:t>
            </a:r>
            <a:r>
              <a:rPr lang="fr-FR" sz="1400" dirty="0" err="1" smtClean="0">
                <a:solidFill>
                  <a:srgbClr val="002060"/>
                </a:solidFill>
              </a:rPr>
              <a:t>positionning</a:t>
            </a:r>
            <a:r>
              <a:rPr lang="fr-FR" sz="1400" dirty="0" smtClean="0">
                <a:solidFill>
                  <a:srgbClr val="002060"/>
                </a:solidFill>
              </a:rPr>
              <a:t> and </a:t>
            </a:r>
            <a:r>
              <a:rPr lang="fr-FR" sz="1400" dirty="0" err="1" smtClean="0">
                <a:solidFill>
                  <a:srgbClr val="002060"/>
                </a:solidFill>
              </a:rPr>
              <a:t>before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mandrel</a:t>
            </a:r>
            <a:r>
              <a:rPr lang="fr-FR" sz="1400" dirty="0" smtClean="0">
                <a:solidFill>
                  <a:srgbClr val="002060"/>
                </a:solidFill>
              </a:rPr>
              <a:t> release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179512" y="2432004"/>
            <a:ext cx="5616624" cy="1969147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7" t="39438" r="54533" b="20001"/>
          <a:stretch/>
        </p:blipFill>
        <p:spPr>
          <a:xfrm>
            <a:off x="7092280" y="4394286"/>
            <a:ext cx="1440160" cy="2232248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V="1">
            <a:off x="4414476" y="5282114"/>
            <a:ext cx="3397884" cy="36004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0955" y="1432887"/>
            <a:ext cx="3219701" cy="241477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847310" y="236666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" y="4936424"/>
            <a:ext cx="2487365" cy="17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5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862359" y="5506115"/>
            <a:ext cx="4605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Uneventful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winding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But damage of the </a:t>
            </a:r>
            <a:r>
              <a:rPr lang="fr-FR" sz="1400" dirty="0" err="1" smtClean="0">
                <a:solidFill>
                  <a:srgbClr val="002060"/>
                </a:solidFill>
              </a:rPr>
              <a:t>interlayer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insulation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after</a:t>
            </a:r>
            <a:r>
              <a:rPr lang="fr-FR" sz="1400" dirty="0" smtClean="0">
                <a:solidFill>
                  <a:srgbClr val="002060"/>
                </a:solidFill>
              </a:rPr>
              <a:t> fabrication </a:t>
            </a:r>
            <a:r>
              <a:rPr lang="fr-FR" sz="1400" dirty="0" err="1" smtClean="0">
                <a:solidFill>
                  <a:srgbClr val="002060"/>
                </a:solidFill>
              </a:rPr>
              <a:t>during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cuting</a:t>
            </a:r>
            <a:r>
              <a:rPr lang="fr-FR" sz="1400" dirty="0" smtClean="0">
                <a:solidFill>
                  <a:srgbClr val="002060"/>
                </a:solidFill>
              </a:rPr>
              <a:t> of the </a:t>
            </a:r>
            <a:r>
              <a:rPr lang="fr-FR" sz="1400" dirty="0" err="1" smtClean="0">
                <a:solidFill>
                  <a:srgbClr val="002060"/>
                </a:solidFill>
              </a:rPr>
              <a:t>insulation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763688" y="5517232"/>
            <a:ext cx="4946806" cy="727548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644008" cy="348300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4187957" cy="314096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978327"/>
            <a:ext cx="627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002060"/>
                </a:solidFill>
              </a:rPr>
              <a:t>Issue </a:t>
            </a:r>
            <a:r>
              <a:rPr lang="fr-FR" b="1" u="sng" dirty="0" err="1" smtClean="0">
                <a:solidFill>
                  <a:srgbClr val="002060"/>
                </a:solidFill>
              </a:rPr>
              <a:t>encountered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after</a:t>
            </a:r>
            <a:r>
              <a:rPr lang="fr-FR" b="1" u="sng" dirty="0" smtClean="0">
                <a:solidFill>
                  <a:srgbClr val="002060"/>
                </a:solidFill>
              </a:rPr>
              <a:t> the </a:t>
            </a:r>
            <a:r>
              <a:rPr lang="fr-FR" b="1" u="sng" dirty="0" err="1" smtClean="0">
                <a:solidFill>
                  <a:srgbClr val="002060"/>
                </a:solidFill>
              </a:rPr>
              <a:t>curing</a:t>
            </a:r>
            <a:r>
              <a:rPr lang="fr-FR" b="1" u="sng" dirty="0" smtClean="0">
                <a:solidFill>
                  <a:srgbClr val="002060"/>
                </a:solidFill>
              </a:rPr>
              <a:t> of the </a:t>
            </a:r>
            <a:r>
              <a:rPr lang="fr-FR" b="1" u="sng" dirty="0" err="1" smtClean="0">
                <a:solidFill>
                  <a:srgbClr val="002060"/>
                </a:solidFill>
              </a:rPr>
              <a:t>external</a:t>
            </a:r>
            <a:r>
              <a:rPr lang="fr-FR" b="1" u="sng" dirty="0" smtClean="0">
                <a:solidFill>
                  <a:srgbClr val="002060"/>
                </a:solidFill>
              </a:rPr>
              <a:t> layer</a:t>
            </a:r>
            <a:endParaRPr lang="fr-FR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081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3" y="1300624"/>
            <a:ext cx="4156734" cy="3117551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6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512000" y="5397258"/>
            <a:ext cx="46052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At QA </a:t>
            </a:r>
            <a:r>
              <a:rPr lang="fr-FR" sz="1400" dirty="0" err="1" smtClean="0">
                <a:solidFill>
                  <a:srgbClr val="002060"/>
                </a:solidFill>
              </a:rPr>
              <a:t>step</a:t>
            </a:r>
            <a:r>
              <a:rPr lang="fr-FR" sz="1400" dirty="0" smtClean="0">
                <a:solidFill>
                  <a:srgbClr val="002060"/>
                </a:solidFill>
              </a:rPr>
              <a:t>: notice an issue </a:t>
            </a:r>
            <a:r>
              <a:rPr lang="fr-FR" sz="1400" dirty="0" err="1" smtClean="0">
                <a:solidFill>
                  <a:srgbClr val="002060"/>
                </a:solidFill>
              </a:rPr>
              <a:t>with</a:t>
            </a:r>
            <a:r>
              <a:rPr lang="fr-FR" sz="1400" dirty="0" smtClean="0">
                <a:solidFill>
                  <a:srgbClr val="002060"/>
                </a:solidFill>
              </a:rPr>
              <a:t> the layer jump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Decision</a:t>
            </a:r>
            <a:r>
              <a:rPr lang="fr-FR" sz="1400" dirty="0" smtClean="0">
                <a:solidFill>
                  <a:srgbClr val="002060"/>
                </a:solidFill>
              </a:rPr>
              <a:t> to </a:t>
            </a:r>
            <a:r>
              <a:rPr lang="fr-FR" sz="1400" dirty="0" err="1" smtClean="0">
                <a:solidFill>
                  <a:srgbClr val="002060"/>
                </a:solidFill>
              </a:rPr>
              <a:t>unwind</a:t>
            </a:r>
            <a:r>
              <a:rPr lang="fr-FR" sz="1400" dirty="0" smtClean="0">
                <a:solidFill>
                  <a:srgbClr val="002060"/>
                </a:solidFill>
              </a:rPr>
              <a:t> layer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Damaged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insulation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repaired</a:t>
            </a:r>
            <a:r>
              <a:rPr lang="fr-FR" sz="1400" dirty="0" smtClean="0">
                <a:solidFill>
                  <a:srgbClr val="002060"/>
                </a:solidFill>
              </a:rPr>
              <a:t> and layer </a:t>
            </a:r>
            <a:r>
              <a:rPr lang="fr-FR" sz="1400" dirty="0" err="1" smtClean="0">
                <a:solidFill>
                  <a:srgbClr val="002060"/>
                </a:solidFill>
              </a:rPr>
              <a:t>rewound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Curing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ongoing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536845" y="5397258"/>
            <a:ext cx="4259291" cy="984070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 rot="19500222">
            <a:off x="536650" y="3298060"/>
            <a:ext cx="1950699" cy="61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04970"/>
            <a:ext cx="4360984" cy="3270738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V="1">
            <a:off x="5971469" y="2827100"/>
            <a:ext cx="256715" cy="338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7347195" y="2792648"/>
            <a:ext cx="243366" cy="2671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099826" y="3085791"/>
            <a:ext cx="2641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002060"/>
                </a:solidFill>
              </a:rPr>
              <a:t>Damaged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insulation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4427984" y="1300624"/>
            <a:ext cx="593648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4162847" y="1551582"/>
            <a:ext cx="2641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</a:rPr>
              <a:t>Unwinding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>
            <a:off x="7452320" y="2207893"/>
            <a:ext cx="201866" cy="4270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150276" y="1440385"/>
            <a:ext cx="2962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bg1"/>
                </a:solidFill>
              </a:rPr>
              <a:t>Filing</a:t>
            </a:r>
            <a:r>
              <a:rPr lang="fr-FR" sz="1400" dirty="0" smtClean="0">
                <a:solidFill>
                  <a:schemeClr val="bg1"/>
                </a:solidFill>
              </a:rPr>
              <a:t> of the pole </a:t>
            </a:r>
            <a:r>
              <a:rPr lang="fr-FR" sz="1400" dirty="0" err="1" smtClean="0">
                <a:solidFill>
                  <a:schemeClr val="bg1"/>
                </a:solidFill>
              </a:rPr>
              <a:t>piece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bg1"/>
                </a:solidFill>
              </a:rPr>
              <a:t>Top part and groove to match the </a:t>
            </a:r>
            <a:r>
              <a:rPr lang="fr-FR" sz="1400" dirty="0" err="1" smtClean="0">
                <a:solidFill>
                  <a:schemeClr val="bg1"/>
                </a:solidFill>
              </a:rPr>
              <a:t>already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formed</a:t>
            </a:r>
            <a:r>
              <a:rPr lang="fr-FR" sz="1400" dirty="0" smtClean="0">
                <a:solidFill>
                  <a:schemeClr val="bg1"/>
                </a:solidFill>
              </a:rPr>
              <a:t> layer jump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95708" y="4572417"/>
            <a:ext cx="3467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2060"/>
                </a:solidFill>
              </a:rPr>
              <a:t>Layer jump </a:t>
            </a:r>
            <a:r>
              <a:rPr lang="fr-FR" sz="1600" dirty="0" err="1" smtClean="0">
                <a:solidFill>
                  <a:srgbClr val="002060"/>
                </a:solidFill>
              </a:rPr>
              <a:t>is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mispositionned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smtClean="0">
                <a:solidFill>
                  <a:srgbClr val="002060"/>
                </a:solidFill>
              </a:rPr>
              <a:t>G11 </a:t>
            </a:r>
            <a:r>
              <a:rPr lang="fr-FR" sz="1600" dirty="0" err="1" smtClean="0">
                <a:solidFill>
                  <a:srgbClr val="002060"/>
                </a:solidFill>
              </a:rPr>
              <a:t>seems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weakened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locally</a:t>
            </a:r>
            <a:endParaRPr lang="fr-FR" sz="1600" dirty="0">
              <a:solidFill>
                <a:srgbClr val="002060"/>
              </a:solidFill>
            </a:endParaRPr>
          </a:p>
        </p:txBody>
      </p:sp>
      <p:cxnSp>
        <p:nvCxnSpPr>
          <p:cNvPr id="21" name="Connecteur droit avec flèche 20"/>
          <p:cNvCxnSpPr>
            <a:stCxn id="20" idx="0"/>
          </p:cNvCxnSpPr>
          <p:nvPr/>
        </p:nvCxnSpPr>
        <p:spPr>
          <a:xfrm flipH="1" flipV="1">
            <a:off x="1867200" y="3748897"/>
            <a:ext cx="562078" cy="8235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132" y="4533259"/>
            <a:ext cx="2358376" cy="1768782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87" b="31333"/>
          <a:stretch/>
        </p:blipFill>
        <p:spPr>
          <a:xfrm>
            <a:off x="4672210" y="3430398"/>
            <a:ext cx="3010692" cy="1017901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0" y="908720"/>
            <a:ext cx="627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002060"/>
                </a:solidFill>
              </a:rPr>
              <a:t>Issue </a:t>
            </a:r>
            <a:r>
              <a:rPr lang="fr-FR" b="1" u="sng" dirty="0" err="1" smtClean="0">
                <a:solidFill>
                  <a:srgbClr val="002060"/>
                </a:solidFill>
              </a:rPr>
              <a:t>encountered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before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curing</a:t>
            </a:r>
            <a:r>
              <a:rPr lang="fr-FR" b="1" u="sng" dirty="0" smtClean="0">
                <a:solidFill>
                  <a:srgbClr val="002060"/>
                </a:solidFill>
              </a:rPr>
              <a:t> of the </a:t>
            </a:r>
            <a:r>
              <a:rPr lang="fr-FR" b="1" u="sng" dirty="0" err="1" smtClean="0">
                <a:solidFill>
                  <a:srgbClr val="002060"/>
                </a:solidFill>
              </a:rPr>
              <a:t>external</a:t>
            </a:r>
            <a:r>
              <a:rPr lang="fr-FR" b="1" u="sng" dirty="0" smtClean="0">
                <a:solidFill>
                  <a:srgbClr val="002060"/>
                </a:solidFill>
              </a:rPr>
              <a:t> layer</a:t>
            </a:r>
            <a:endParaRPr lang="fr-FR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06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43350" t="29710" r="40142" b="38900"/>
          <a:stretch/>
        </p:blipFill>
        <p:spPr>
          <a:xfrm>
            <a:off x="2538301" y="980728"/>
            <a:ext cx="1817675" cy="216024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5496" y="1026014"/>
            <a:ext cx="4392488" cy="507025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à coins arrondis 3"/>
          <p:cNvSpPr/>
          <p:nvPr/>
        </p:nvSpPr>
        <p:spPr>
          <a:xfrm>
            <a:off x="4644009" y="1026014"/>
            <a:ext cx="4320480" cy="507025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1196752"/>
            <a:ext cx="2458374" cy="29238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b="1" dirty="0">
                <a:solidFill>
                  <a:srgbClr val="002060"/>
                </a:solidFill>
              </a:rPr>
              <a:t>MQYYM: MQYY short model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130232" y="1202025"/>
            <a:ext cx="3618232" cy="29238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b="1" dirty="0">
                <a:solidFill>
                  <a:srgbClr val="002060"/>
                </a:solidFill>
              </a:rPr>
              <a:t>MQYY prototypes (MQYYP) </a:t>
            </a:r>
            <a:r>
              <a:rPr lang="fr-FR" sz="1300" b="1" dirty="0" err="1">
                <a:solidFill>
                  <a:srgbClr val="002060"/>
                </a:solidFill>
              </a:rPr>
              <a:t>within</a:t>
            </a:r>
            <a:r>
              <a:rPr lang="fr-FR" sz="1300" b="1" dirty="0">
                <a:solidFill>
                  <a:srgbClr val="002060"/>
                </a:solidFill>
              </a:rPr>
              <a:t> QUACO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l="13890" t="23965" r="51017" b="30504"/>
          <a:stretch/>
        </p:blipFill>
        <p:spPr>
          <a:xfrm>
            <a:off x="6291769" y="1659878"/>
            <a:ext cx="2663998" cy="1944216"/>
          </a:xfrm>
          <a:prstGeom prst="rect">
            <a:avLst/>
          </a:prstGeom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4768988" y="1772816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Based</a:t>
            </a:r>
            <a:r>
              <a:rPr lang="fr-FR" sz="1400" dirty="0">
                <a:solidFill>
                  <a:srgbClr val="002060"/>
                </a:solidFill>
              </a:rPr>
              <a:t> on a design </a:t>
            </a:r>
            <a:r>
              <a:rPr lang="fr-FR" sz="1400" dirty="0" err="1">
                <a:solidFill>
                  <a:srgbClr val="002060"/>
                </a:solidFill>
              </a:rPr>
              <a:t>study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carried</a:t>
            </a:r>
            <a:r>
              <a:rPr lang="fr-FR" sz="1400" dirty="0">
                <a:solidFill>
                  <a:srgbClr val="002060"/>
                </a:solidFill>
              </a:rPr>
              <a:t> out at CEA</a:t>
            </a:r>
          </a:p>
          <a:p>
            <a:r>
              <a:rPr lang="fr-FR" sz="1400" dirty="0">
                <a:solidFill>
                  <a:srgbClr val="002060"/>
                </a:solidFill>
              </a:rPr>
              <a:t>(M. </a:t>
            </a:r>
            <a:r>
              <a:rPr lang="fr-FR" sz="1400" dirty="0" err="1">
                <a:solidFill>
                  <a:srgbClr val="002060"/>
                </a:solidFill>
              </a:rPr>
              <a:t>Segreti</a:t>
            </a:r>
            <a:r>
              <a:rPr lang="fr-FR" sz="1400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781360" y="3603283"/>
            <a:ext cx="4183129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 err="1">
                <a:solidFill>
                  <a:srgbClr val="C00000"/>
                </a:solidFill>
              </a:rPr>
              <a:t>Selection</a:t>
            </a:r>
            <a:r>
              <a:rPr lang="fr-FR" sz="1300" dirty="0">
                <a:solidFill>
                  <a:srgbClr val="C00000"/>
                </a:solidFill>
              </a:rPr>
              <a:t> of 4 </a:t>
            </a:r>
            <a:r>
              <a:rPr lang="fr-FR" sz="1300" dirty="0" err="1">
                <a:solidFill>
                  <a:srgbClr val="C00000"/>
                </a:solidFill>
              </a:rPr>
              <a:t>companies</a:t>
            </a:r>
            <a:r>
              <a:rPr lang="fr-FR" sz="1300" dirty="0">
                <a:solidFill>
                  <a:srgbClr val="C00000"/>
                </a:solidFill>
              </a:rPr>
              <a:t> </a:t>
            </a:r>
            <a:r>
              <a:rPr lang="fr-FR" sz="1300" dirty="0">
                <a:solidFill>
                  <a:srgbClr val="002060"/>
                </a:solidFill>
              </a:rPr>
              <a:t>to design and manufacture MQYY prototypes(</a:t>
            </a:r>
            <a:r>
              <a:rPr lang="fr-FR" sz="1300" dirty="0" err="1">
                <a:solidFill>
                  <a:srgbClr val="002060"/>
                </a:solidFill>
              </a:rPr>
              <a:t>competitive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process</a:t>
            </a:r>
            <a:r>
              <a:rPr lang="fr-FR" sz="1300" dirty="0">
                <a:solidFill>
                  <a:srgbClr val="002060"/>
                </a:solidFill>
              </a:rPr>
              <a:t> 4/3/2 in </a:t>
            </a:r>
            <a:r>
              <a:rPr lang="fr-FR" sz="1300" dirty="0" err="1">
                <a:solidFill>
                  <a:srgbClr val="002060"/>
                </a:solidFill>
              </a:rPr>
              <a:t>conceptual</a:t>
            </a:r>
            <a:r>
              <a:rPr lang="fr-FR" sz="1300" dirty="0">
                <a:solidFill>
                  <a:srgbClr val="002060"/>
                </a:solidFill>
              </a:rPr>
              <a:t>/engineering/</a:t>
            </a:r>
            <a:r>
              <a:rPr lang="fr-FR" sz="1300" dirty="0" err="1">
                <a:solidFill>
                  <a:srgbClr val="002060"/>
                </a:solidFill>
              </a:rPr>
              <a:t>manufacturing</a:t>
            </a:r>
            <a:r>
              <a:rPr lang="fr-FR" sz="1300" dirty="0">
                <a:solidFill>
                  <a:srgbClr val="002060"/>
                </a:solidFill>
              </a:rPr>
              <a:t> phase)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3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 err="1">
                <a:solidFill>
                  <a:srgbClr val="C00000"/>
                </a:solidFill>
              </a:rPr>
              <a:t>Starting</a:t>
            </a:r>
            <a:r>
              <a:rPr lang="fr-FR" sz="1300" dirty="0">
                <a:solidFill>
                  <a:srgbClr val="C00000"/>
                </a:solidFill>
              </a:rPr>
              <a:t> point: </a:t>
            </a:r>
            <a:endParaRPr lang="fr-FR" sz="1300" dirty="0" smtClean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C00000"/>
                </a:solidFill>
              </a:rPr>
              <a:t>CEA </a:t>
            </a:r>
            <a:r>
              <a:rPr lang="fr-FR" sz="1300" dirty="0" err="1">
                <a:solidFill>
                  <a:srgbClr val="C00000"/>
                </a:solidFill>
              </a:rPr>
              <a:t>magnetic</a:t>
            </a:r>
            <a:r>
              <a:rPr lang="fr-FR" sz="1300" dirty="0">
                <a:solidFill>
                  <a:srgbClr val="C00000"/>
                </a:solidFill>
              </a:rPr>
              <a:t> </a:t>
            </a:r>
            <a:r>
              <a:rPr lang="fr-FR" sz="1300" dirty="0" smtClean="0">
                <a:solidFill>
                  <a:srgbClr val="C00000"/>
                </a:solidFill>
              </a:rPr>
              <a:t>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Mechanical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>
                <a:solidFill>
                  <a:srgbClr val="002060"/>
                </a:solidFill>
              </a:rPr>
              <a:t>design </a:t>
            </a:r>
            <a:r>
              <a:rPr lang="fr-FR" sz="1300" dirty="0" err="1">
                <a:solidFill>
                  <a:srgbClr val="002060"/>
                </a:solidFill>
              </a:rPr>
              <a:t>is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>
                <a:solidFill>
                  <a:srgbClr val="C00000"/>
                </a:solidFill>
              </a:rPr>
              <a:t>NOT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provided</a:t>
            </a:r>
            <a:endParaRPr lang="fr-FR" sz="13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3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Phase </a:t>
            </a:r>
            <a:r>
              <a:rPr lang="fr-FR" sz="1300" dirty="0" smtClean="0">
                <a:solidFill>
                  <a:srgbClr val="002060"/>
                </a:solidFill>
              </a:rPr>
              <a:t>3: first of a </a:t>
            </a:r>
            <a:r>
              <a:rPr lang="fr-FR" sz="1300" dirty="0" err="1" smtClean="0">
                <a:solidFill>
                  <a:srgbClr val="002060"/>
                </a:solidFill>
              </a:rPr>
              <a:t>kind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manufacturing</a:t>
            </a:r>
            <a:r>
              <a:rPr lang="fr-FR" sz="1300" dirty="0" smtClean="0">
                <a:solidFill>
                  <a:srgbClr val="002060"/>
                </a:solidFill>
              </a:rPr>
              <a:t> =&gt; </a:t>
            </a:r>
            <a:r>
              <a:rPr lang="fr-FR" sz="1300" dirty="0" err="1" smtClean="0">
                <a:solidFill>
                  <a:srgbClr val="002060"/>
                </a:solidFill>
              </a:rPr>
              <a:t>ongoing</a:t>
            </a:r>
            <a:endParaRPr lang="fr-FR" sz="13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300" dirty="0">
              <a:solidFill>
                <a:srgbClr val="002060"/>
              </a:solidFill>
            </a:endParaRP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MQYY </a:t>
            </a:r>
            <a:r>
              <a:rPr lang="fr-FR" dirty="0" err="1"/>
              <a:t>activity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94680"/>
              </p:ext>
            </p:extLst>
          </p:nvPr>
        </p:nvGraphicFramePr>
        <p:xfrm>
          <a:off x="395536" y="2924944"/>
          <a:ext cx="309810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5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29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0686"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Physical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length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1350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Magnetic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length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at 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1204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Outer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diameter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360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width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8.8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5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thickness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  <a:p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0.77/0.91 mm</a:t>
                      </a:r>
                    </a:p>
                    <a:p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5558">
                <a:tc>
                  <a:txBody>
                    <a:bodyPr/>
                    <a:lstStyle/>
                    <a:p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thickness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at 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0.080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Short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sample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5980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Operating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120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Operating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4550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0686">
                <a:tc>
                  <a:txBody>
                    <a:bodyPr/>
                    <a:lstStyle/>
                    <a:p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Bpeak</a:t>
                      </a:r>
                      <a:r>
                        <a:rPr lang="fr-FR" sz="1200" b="1" dirty="0">
                          <a:solidFill>
                            <a:srgbClr val="002060"/>
                          </a:solidFill>
                        </a:rPr>
                        <a:t> at </a:t>
                      </a:r>
                      <a:r>
                        <a:rPr lang="fr-FR" sz="1200" b="1" dirty="0" err="1">
                          <a:solidFill>
                            <a:srgbClr val="002060"/>
                          </a:solidFill>
                        </a:rPr>
                        <a:t>operation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002060"/>
                          </a:solidFill>
                        </a:rPr>
                        <a:t>6.42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1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7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20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8" t="10065" r="4394" b="33404"/>
          <a:stretch/>
        </p:blipFill>
        <p:spPr>
          <a:xfrm>
            <a:off x="3995937" y="1304421"/>
            <a:ext cx="5022914" cy="307805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0" y="978327"/>
            <a:ext cx="627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002060"/>
                </a:solidFill>
              </a:rPr>
              <a:t>Issue </a:t>
            </a:r>
            <a:r>
              <a:rPr lang="fr-FR" b="1" u="sng" dirty="0" err="1" smtClean="0">
                <a:solidFill>
                  <a:srgbClr val="002060"/>
                </a:solidFill>
              </a:rPr>
              <a:t>encountered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after</a:t>
            </a:r>
            <a:r>
              <a:rPr lang="fr-FR" b="1" u="sng" dirty="0" smtClean="0">
                <a:solidFill>
                  <a:srgbClr val="002060"/>
                </a:solidFill>
              </a:rPr>
              <a:t> the IL </a:t>
            </a:r>
            <a:r>
              <a:rPr lang="fr-FR" b="1" u="sng" dirty="0" err="1" smtClean="0">
                <a:solidFill>
                  <a:srgbClr val="002060"/>
                </a:solidFill>
              </a:rPr>
              <a:t>curing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sheet</a:t>
            </a:r>
            <a:r>
              <a:rPr lang="fr-FR" b="1" u="sng" dirty="0" smtClean="0">
                <a:solidFill>
                  <a:srgbClr val="002060"/>
                </a:solidFill>
              </a:rPr>
              <a:t> </a:t>
            </a:r>
            <a:r>
              <a:rPr lang="fr-FR" b="1" u="sng" dirty="0" err="1" smtClean="0">
                <a:solidFill>
                  <a:srgbClr val="002060"/>
                </a:solidFill>
              </a:rPr>
              <a:t>removal</a:t>
            </a:r>
            <a:r>
              <a:rPr lang="fr-FR" b="1" u="sng" dirty="0" smtClean="0">
                <a:solidFill>
                  <a:srgbClr val="002060"/>
                </a:solidFill>
              </a:rPr>
              <a:t>:</a:t>
            </a:r>
            <a:endParaRPr lang="fr-FR" b="1" u="sng" dirty="0">
              <a:solidFill>
                <a:srgbClr val="002060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1" t="37765" b="31315"/>
          <a:stretch/>
        </p:blipFill>
        <p:spPr>
          <a:xfrm>
            <a:off x="1338503" y="4382477"/>
            <a:ext cx="6747387" cy="194421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01" y="1568000"/>
            <a:ext cx="3752636" cy="2814477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1197919" y="2339393"/>
            <a:ext cx="1469301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4942336" y="2868061"/>
            <a:ext cx="1469301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 flipV="1">
            <a:off x="5110945" y="3316106"/>
            <a:ext cx="3942795" cy="720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5076056" y="1996444"/>
            <a:ext cx="3942795" cy="720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1461659" y="4746277"/>
            <a:ext cx="6062669" cy="16486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endCxn id="13" idx="3"/>
          </p:cNvCxnSpPr>
          <p:nvPr/>
        </p:nvCxnSpPr>
        <p:spPr>
          <a:xfrm flipV="1">
            <a:off x="1347224" y="5354585"/>
            <a:ext cx="6738666" cy="13226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8106545" y="4382477"/>
            <a:ext cx="12137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Imprint </a:t>
            </a:r>
            <a:r>
              <a:rPr lang="fr-FR" sz="1400" dirty="0" err="1" smtClean="0">
                <a:solidFill>
                  <a:srgbClr val="002060"/>
                </a:solidFill>
              </a:rPr>
              <a:t>also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seen</a:t>
            </a:r>
            <a:r>
              <a:rPr lang="fr-FR" sz="1400" dirty="0" smtClean="0">
                <a:solidFill>
                  <a:srgbClr val="002060"/>
                </a:solidFill>
              </a:rPr>
              <a:t> in</a:t>
            </a:r>
          </a:p>
          <a:p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1 and </a:t>
            </a:r>
            <a:r>
              <a:rPr lang="fr-FR" sz="1400" dirty="0" err="1" smtClean="0">
                <a:solidFill>
                  <a:srgbClr val="002060"/>
                </a:solidFill>
              </a:rPr>
              <a:t>subsequent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dirty="0" err="1">
                <a:solidFill>
                  <a:srgbClr val="002060"/>
                </a:solidFill>
              </a:rPr>
              <a:t>w</a:t>
            </a:r>
            <a:r>
              <a:rPr lang="fr-FR" sz="1400" dirty="0" err="1" smtClean="0">
                <a:solidFill>
                  <a:srgbClr val="002060"/>
                </a:solidFill>
              </a:rPr>
              <a:t>ithout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insulation</a:t>
            </a:r>
            <a:r>
              <a:rPr lang="fr-FR" sz="1400" dirty="0" smtClean="0">
                <a:solidFill>
                  <a:srgbClr val="002060"/>
                </a:solidFill>
              </a:rPr>
              <a:t> damage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6327" y="1760163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Weld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failure</a:t>
            </a:r>
            <a:r>
              <a:rPr lang="fr-FR" dirty="0" smtClean="0">
                <a:solidFill>
                  <a:srgbClr val="FF0000"/>
                </a:solidFill>
              </a:rPr>
              <a:t> and </a:t>
            </a:r>
            <a:r>
              <a:rPr lang="fr-FR" dirty="0" err="1" smtClean="0">
                <a:solidFill>
                  <a:srgbClr val="FF0000"/>
                </a:solidFill>
              </a:rPr>
              <a:t>pinched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kapton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404527" y="3470021"/>
            <a:ext cx="2152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Missing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Kapton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matching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weld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failure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552838" y="2120470"/>
            <a:ext cx="2152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Imprint of the block on the </a:t>
            </a:r>
            <a:r>
              <a:rPr lang="fr-FR" dirty="0" err="1" smtClean="0">
                <a:solidFill>
                  <a:srgbClr val="00B050"/>
                </a:solidFill>
              </a:rPr>
              <a:t>coil</a:t>
            </a:r>
            <a:r>
              <a:rPr lang="fr-FR" dirty="0" smtClean="0">
                <a:solidFill>
                  <a:srgbClr val="00B050"/>
                </a:solidFill>
              </a:rPr>
              <a:t> end part and on the </a:t>
            </a:r>
            <a:r>
              <a:rPr lang="fr-FR" dirty="0" err="1" smtClean="0">
                <a:solidFill>
                  <a:srgbClr val="00B050"/>
                </a:solidFill>
              </a:rPr>
              <a:t>wedge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06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21</a:t>
            </a:fld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395536" y="1772816"/>
            <a:ext cx="7776864" cy="3888432"/>
            <a:chOff x="539552" y="2125951"/>
            <a:chExt cx="7776864" cy="3888432"/>
          </a:xfrm>
        </p:grpSpPr>
        <p:grpSp>
          <p:nvGrpSpPr>
            <p:cNvPr id="6" name="Groupe 5"/>
            <p:cNvGrpSpPr/>
            <p:nvPr/>
          </p:nvGrpSpPr>
          <p:grpSpPr>
            <a:xfrm rot="16200000">
              <a:off x="2483768" y="181735"/>
              <a:ext cx="3888432" cy="7776864"/>
              <a:chOff x="6889904" y="1484784"/>
              <a:chExt cx="2203278" cy="4372658"/>
            </a:xfrm>
          </p:grpSpPr>
          <p:grpSp>
            <p:nvGrpSpPr>
              <p:cNvPr id="11" name="Groupe 10"/>
              <p:cNvGrpSpPr/>
              <p:nvPr/>
            </p:nvGrpSpPr>
            <p:grpSpPr>
              <a:xfrm>
                <a:off x="6889904" y="1484784"/>
                <a:ext cx="2203278" cy="4372658"/>
                <a:chOff x="6889904" y="1484784"/>
                <a:chExt cx="2203278" cy="4372658"/>
              </a:xfrm>
            </p:grpSpPr>
            <p:grpSp>
              <p:nvGrpSpPr>
                <p:cNvPr id="13" name="Groupe 12"/>
                <p:cNvGrpSpPr/>
                <p:nvPr/>
              </p:nvGrpSpPr>
              <p:grpSpPr>
                <a:xfrm>
                  <a:off x="6889905" y="1484784"/>
                  <a:ext cx="2203277" cy="4372658"/>
                  <a:chOff x="6889905" y="1484784"/>
                  <a:chExt cx="2203277" cy="4372658"/>
                </a:xfrm>
              </p:grpSpPr>
              <p:pic>
                <p:nvPicPr>
                  <p:cNvPr id="15" name="Image 14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889905" y="1484784"/>
                    <a:ext cx="2203277" cy="4372658"/>
                  </a:xfrm>
                  <a:prstGeom prst="rect">
                    <a:avLst/>
                  </a:prstGeom>
                </p:spPr>
              </p:pic>
              <p:sp>
                <p:nvSpPr>
                  <p:cNvPr id="16" name="Rectangle 15"/>
                  <p:cNvSpPr/>
                  <p:nvPr/>
                </p:nvSpPr>
                <p:spPr>
                  <a:xfrm>
                    <a:off x="6889905" y="1700808"/>
                    <a:ext cx="562416" cy="129614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4" name="Rectangle 13"/>
                <p:cNvSpPr/>
                <p:nvPr/>
              </p:nvSpPr>
              <p:spPr>
                <a:xfrm>
                  <a:off x="6889904" y="3717032"/>
                  <a:ext cx="490408" cy="20003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7308304" y="4509120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Ellipse 6"/>
            <p:cNvSpPr/>
            <p:nvPr/>
          </p:nvSpPr>
          <p:spPr>
            <a:xfrm>
              <a:off x="2436887" y="3072713"/>
              <a:ext cx="1584176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" name="Connecteur droit avec flèche 7"/>
            <p:cNvCxnSpPr/>
            <p:nvPr/>
          </p:nvCxnSpPr>
          <p:spPr>
            <a:xfrm>
              <a:off x="5076056" y="4437112"/>
              <a:ext cx="0" cy="7920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>
              <a:off x="6876256" y="4437112"/>
              <a:ext cx="0" cy="7920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>
              <a:off x="5868144" y="3429000"/>
              <a:ext cx="0" cy="6480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530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22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116" t="1988" r="2829" b="1400"/>
          <a:stretch/>
        </p:blipFill>
        <p:spPr>
          <a:xfrm>
            <a:off x="899592" y="1052736"/>
            <a:ext cx="7416824" cy="533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1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D3.1: 10 MQYYM </a:t>
            </a:r>
            <a:r>
              <a:rPr lang="fr-FR" dirty="0" err="1"/>
              <a:t>cured</a:t>
            </a:r>
            <a:r>
              <a:rPr lang="fr-FR" dirty="0"/>
              <a:t> </a:t>
            </a:r>
            <a:r>
              <a:rPr lang="fr-FR" dirty="0" err="1"/>
              <a:t>coils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587796"/>
              </p:ext>
            </p:extLst>
          </p:nvPr>
        </p:nvGraphicFramePr>
        <p:xfrm>
          <a:off x="395536" y="987678"/>
          <a:ext cx="8465351" cy="47726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70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45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26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43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81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543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4311"/>
              </a:tblGrid>
              <a:tr h="302710"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Conformity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Electrical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tests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Non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-conformity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Possible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repair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Risk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Shipped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to CERN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862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0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Not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conform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Practice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,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vtap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practicing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Y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6776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1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OK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Damaged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and 1st set of end </a:t>
                      </a:r>
                      <a:r>
                        <a:rPr lang="fr-FR" sz="1000" baseline="0" dirty="0" err="1">
                          <a:solidFill>
                            <a:srgbClr val="002060"/>
                          </a:solidFill>
                        </a:rPr>
                        <a:t>spacers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Y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862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2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B050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862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3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B050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862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4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Ends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aseline="0" dirty="0" err="1">
                          <a:solidFill>
                            <a:srgbClr val="002060"/>
                          </a:solidFill>
                        </a:rPr>
                        <a:t>with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aseline="0" dirty="0" err="1">
                          <a:solidFill>
                            <a:srgbClr val="002060"/>
                          </a:solidFill>
                        </a:rPr>
                        <a:t>low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compaction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1689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5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OK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Damaged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interlayer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in the straight section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Filling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in the area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where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the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has been </a:t>
                      </a:r>
                      <a:r>
                        <a:rPr lang="fr-FR" sz="1000" baseline="0" dirty="0" err="1">
                          <a:solidFill>
                            <a:srgbClr val="002060"/>
                          </a:solidFill>
                        </a:rPr>
                        <a:t>torn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FF0000"/>
                          </a:solidFill>
                        </a:rPr>
                        <a:t>High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6776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6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OK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Mispositionned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Layer jump Layer 2: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unwound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and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aseline="0" dirty="0" err="1">
                          <a:solidFill>
                            <a:srgbClr val="002060"/>
                          </a:solidFill>
                        </a:rPr>
                        <a:t>rewound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FFC000"/>
                          </a:solidFill>
                        </a:rPr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5146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7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Not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tested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Damaged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and possible</a:t>
                      </a:r>
                      <a:r>
                        <a:rPr lang="fr-FR" sz="10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>
                          <a:solidFill>
                            <a:srgbClr val="002060"/>
                          </a:solidFill>
                        </a:rPr>
                        <a:t>overcompression</a:t>
                      </a: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 of a </a:t>
                      </a:r>
                      <a:r>
                        <a:rPr lang="fr-FR" sz="1000" dirty="0" err="1" smtClean="0">
                          <a:solidFill>
                            <a:srgbClr val="002060"/>
                          </a:solidFill>
                        </a:rPr>
                        <a:t>turn</a:t>
                      </a:r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 due to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aseline="0" dirty="0" err="1" smtClean="0">
                          <a:solidFill>
                            <a:srgbClr val="002060"/>
                          </a:solidFill>
                        </a:rPr>
                        <a:t>tooling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aseline="0" dirty="0" err="1" smtClean="0">
                          <a:solidFill>
                            <a:srgbClr val="002060"/>
                          </a:solidFill>
                        </a:rPr>
                        <a:t>failure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rgbClr val="002060"/>
                          </a:solidFill>
                        </a:rPr>
                        <a:t>No </a:t>
                      </a:r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-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Unwound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after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decision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make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</a:rPr>
                        <a:t> 2 more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coils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fr-FR" sz="1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5146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baseline="0" dirty="0" smtClean="0">
                          <a:solidFill>
                            <a:srgbClr val="002060"/>
                          </a:solidFill>
                        </a:rPr>
                        <a:t> 7 </a:t>
                      </a:r>
                      <a:r>
                        <a:rPr lang="fr-FR" sz="1000" b="1" baseline="0" dirty="0" err="1" smtClean="0">
                          <a:solidFill>
                            <a:srgbClr val="002060"/>
                          </a:solidFill>
                        </a:rPr>
                        <a:t>mock</a:t>
                      </a:r>
                      <a:r>
                        <a:rPr lang="fr-FR" sz="1000" b="1" baseline="0" dirty="0" smtClean="0">
                          <a:solidFill>
                            <a:srgbClr val="002060"/>
                          </a:solidFill>
                        </a:rPr>
                        <a:t> up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No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IL </a:t>
                      </a:r>
                      <a:r>
                        <a:rPr lang="fr-FR" sz="1000" dirty="0" err="1" smtClean="0">
                          <a:solidFill>
                            <a:srgbClr val="002060"/>
                          </a:solidFill>
                        </a:rPr>
                        <a:t>only</a:t>
                      </a:r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rgbClr val="002060"/>
                          </a:solidFill>
                        </a:rPr>
                        <a:t>wound</a:t>
                      </a:r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 to </a:t>
                      </a:r>
                      <a:r>
                        <a:rPr lang="fr-FR" sz="1000" dirty="0" err="1" smtClean="0">
                          <a:solidFill>
                            <a:srgbClr val="002060"/>
                          </a:solidFill>
                        </a:rPr>
                        <a:t>validate</a:t>
                      </a:r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 the </a:t>
                      </a:r>
                      <a:r>
                        <a:rPr lang="fr-FR" sz="1000" dirty="0" err="1" smtClean="0">
                          <a:solidFill>
                            <a:srgbClr val="002060"/>
                          </a:solidFill>
                        </a:rPr>
                        <a:t>repair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of the </a:t>
                      </a:r>
                      <a:r>
                        <a:rPr lang="fr-FR" sz="1000" baseline="0" dirty="0" err="1" smtClean="0">
                          <a:solidFill>
                            <a:srgbClr val="002060"/>
                          </a:solidFill>
                        </a:rPr>
                        <a:t>tool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05146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8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B050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  <a:p>
                      <a:endParaRPr lang="fr-FR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5146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9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B050"/>
                          </a:solidFill>
                        </a:rPr>
                        <a:t>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  <a:p>
                      <a:endParaRPr lang="fr-FR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835696" y="5952634"/>
            <a:ext cx="3020516" cy="52322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MQYYM: </a:t>
            </a:r>
            <a:r>
              <a:rPr lang="fr-FR" sz="1400" dirty="0" err="1">
                <a:solidFill>
                  <a:srgbClr val="002060"/>
                </a:solidFill>
              </a:rPr>
              <a:t>coils</a:t>
            </a:r>
            <a:r>
              <a:rPr lang="fr-FR" sz="1400" dirty="0">
                <a:solidFill>
                  <a:srgbClr val="002060"/>
                </a:solidFill>
              </a:rPr>
              <a:t> 2,3,8 and 9</a:t>
            </a:r>
          </a:p>
          <a:p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4 and 6 are possible </a:t>
            </a:r>
            <a:r>
              <a:rPr lang="fr-FR" sz="1400" dirty="0" err="1" smtClean="0">
                <a:solidFill>
                  <a:srgbClr val="002060"/>
                </a:solidFill>
              </a:rPr>
              <a:t>spares</a:t>
            </a:r>
            <a:endParaRPr lang="fr-FR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3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D3.2 MQYYM </a:t>
            </a:r>
            <a:r>
              <a:rPr lang="fr-FR" dirty="0" err="1"/>
              <a:t>assembled</a:t>
            </a:r>
            <a:r>
              <a:rPr lang="fr-FR" dirty="0"/>
              <a:t> </a:t>
            </a:r>
            <a:r>
              <a:rPr lang="fr-FR" dirty="0" err="1"/>
              <a:t>magneT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016587"/>
              </p:ext>
            </p:extLst>
          </p:nvPr>
        </p:nvGraphicFramePr>
        <p:xfrm>
          <a:off x="251520" y="1052736"/>
          <a:ext cx="4176463" cy="3528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11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95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4049"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023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End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aseline="0" dirty="0">
                          <a:solidFill>
                            <a:srgbClr val="00B050"/>
                          </a:solidFill>
                        </a:rPr>
                        <a:t> for </a:t>
                      </a:r>
                      <a:r>
                        <a:rPr lang="fr-FR" sz="1000" baseline="0" dirty="0" smtClean="0">
                          <a:solidFill>
                            <a:srgbClr val="00B050"/>
                          </a:solidFill>
                        </a:rPr>
                        <a:t>10 </a:t>
                      </a:r>
                      <a:r>
                        <a:rPr lang="fr-FR" sz="1000" baseline="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r>
                        <a:rPr lang="fr-FR" sz="1000" baseline="0" dirty="0">
                          <a:solidFill>
                            <a:srgbClr val="00B050"/>
                          </a:solidFill>
                        </a:rPr>
                        <a:t> (2 + 6</a:t>
                      </a:r>
                      <a:r>
                        <a:rPr lang="fr-FR" sz="1000" baseline="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Cu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wedges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dirty="0">
                          <a:solidFill>
                            <a:srgbClr val="00B050"/>
                          </a:solidFill>
                        </a:rPr>
                        <a:t> for 10 </a:t>
                      </a:r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Interlayer</a:t>
                      </a:r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for 10 </a:t>
                      </a:r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Collar</a:t>
                      </a:r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/ at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Yoke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/ at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End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flanges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Keys,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tie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rods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9205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Connection box + G11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9205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Collaring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shoe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and protection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sheets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844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Traces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311" y="4707822"/>
            <a:ext cx="1619672" cy="91106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79" y="4689893"/>
            <a:ext cx="1691680" cy="95157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r="5901"/>
          <a:stretch/>
        </p:blipFill>
        <p:spPr>
          <a:xfrm rot="5400000">
            <a:off x="-94361" y="4912014"/>
            <a:ext cx="1256142" cy="90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D3.2 MQYYM </a:t>
            </a:r>
            <a:r>
              <a:rPr lang="fr-FR" dirty="0" err="1"/>
              <a:t>assembled</a:t>
            </a:r>
            <a:r>
              <a:rPr lang="fr-FR" dirty="0"/>
              <a:t> </a:t>
            </a:r>
            <a:r>
              <a:rPr lang="fr-FR" dirty="0" err="1"/>
              <a:t>magnet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STATUS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084454"/>
              </p:ext>
            </p:extLst>
          </p:nvPr>
        </p:nvGraphicFramePr>
        <p:xfrm>
          <a:off x="4635740" y="997776"/>
          <a:ext cx="4288888" cy="3893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90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598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 fabrication </a:t>
                      </a:r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Completed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in 02/2017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Magnet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assembly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Delivered</a:t>
                      </a:r>
                      <a:r>
                        <a:rPr lang="fr-FR" sz="1000" dirty="0">
                          <a:solidFill>
                            <a:srgbClr val="00B050"/>
                          </a:solidFill>
                        </a:rPr>
                        <a:t> at CERN </a:t>
                      </a:r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early</a:t>
                      </a:r>
                      <a:r>
                        <a:rPr lang="fr-FR" sz="1000" baseline="0" dirty="0">
                          <a:solidFill>
                            <a:srgbClr val="00B050"/>
                          </a:solidFill>
                        </a:rPr>
                        <a:t> 03/2018</a:t>
                      </a: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4608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GPI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forming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B050"/>
                          </a:solidFill>
                        </a:rPr>
                        <a:t>At</a:t>
                      </a:r>
                      <a:r>
                        <a:rPr lang="fr-FR" sz="1000" baseline="0" dirty="0" smtClean="0">
                          <a:solidFill>
                            <a:srgbClr val="00B050"/>
                          </a:solidFill>
                        </a:rPr>
                        <a:t> CERN and in use</a:t>
                      </a: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C0000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C00000"/>
                          </a:solidFill>
                        </a:rPr>
                        <a:t>rigidity</a:t>
                      </a:r>
                      <a:r>
                        <a:rPr lang="fr-FR" sz="10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C00000"/>
                          </a:solidFill>
                        </a:rPr>
                        <a:t>measurement</a:t>
                      </a:r>
                      <a:r>
                        <a:rPr lang="fr-FR" sz="10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C0000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strike="noStrike" dirty="0" smtClean="0">
                          <a:solidFill>
                            <a:srgbClr val="00B050"/>
                          </a:solidFill>
                        </a:rPr>
                        <a:t>/at CERN, in use</a:t>
                      </a:r>
                      <a:endParaRPr lang="fr-FR" sz="1000" b="1" strike="noStrike" dirty="0">
                        <a:solidFill>
                          <a:srgbClr val="00B050"/>
                        </a:solidFill>
                      </a:endParaRPr>
                    </a:p>
                    <a:p>
                      <a:endParaRPr lang="fr-FR" sz="1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Splicing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strike="noStrike" dirty="0" smtClean="0">
                          <a:solidFill>
                            <a:srgbClr val="00B050"/>
                          </a:solidFill>
                        </a:rPr>
                        <a:t>/at CERN</a:t>
                      </a:r>
                      <a:endParaRPr lang="fr-FR" sz="1000" b="1" strike="noStrik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Transport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strike="noStrike" dirty="0" smtClean="0">
                          <a:solidFill>
                            <a:srgbClr val="00B050"/>
                          </a:solidFill>
                        </a:rPr>
                        <a:t>/at CERN</a:t>
                      </a:r>
                      <a:endParaRPr lang="fr-FR" sz="1000" b="1" strike="noStrike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Tilting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support 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during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assembly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(adaptation)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strike="noStrike" dirty="0" smtClean="0">
                          <a:solidFill>
                            <a:srgbClr val="00B050"/>
                          </a:solidFill>
                        </a:rPr>
                        <a:t>/at CERN</a:t>
                      </a:r>
                      <a:endParaRPr lang="fr-FR" sz="1000" b="1" strike="noStrik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Magnet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transportation</a:t>
                      </a:r>
                      <a:r>
                        <a:rPr lang="fr-FR" sz="1000" b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baseline="0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000" strike="noStrike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strike="noStrike" dirty="0" smtClean="0">
                          <a:solidFill>
                            <a:srgbClr val="00B050"/>
                          </a:solidFill>
                        </a:rPr>
                        <a:t>/at CERN</a:t>
                      </a:r>
                      <a:endParaRPr lang="fr-FR" sz="1000" b="1" strike="noStrike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Magnet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tilting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tooling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331640" y="5830726"/>
            <a:ext cx="769428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fr-FR" sz="1400" b="1" dirty="0" err="1" smtClean="0">
                <a:solidFill>
                  <a:srgbClr val="002060"/>
                </a:solidFill>
              </a:rPr>
              <a:t>Assembly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sequence</a:t>
            </a:r>
            <a:r>
              <a:rPr lang="fr-FR" sz="1400" b="1" dirty="0" smtClean="0">
                <a:solidFill>
                  <a:srgbClr val="002060"/>
                </a:solidFill>
              </a:rPr>
              <a:t> and </a:t>
            </a:r>
            <a:r>
              <a:rPr lang="fr-FR" sz="1400" b="1" dirty="0" err="1" smtClean="0">
                <a:solidFill>
                  <a:srgbClr val="002060"/>
                </a:solidFill>
              </a:rPr>
              <a:t>schedule</a:t>
            </a:r>
            <a:r>
              <a:rPr lang="fr-FR" sz="1400" b="1" dirty="0" smtClean="0">
                <a:solidFill>
                  <a:srgbClr val="002060"/>
                </a:solidFill>
              </a:rPr>
              <a:t> are </a:t>
            </a:r>
            <a:r>
              <a:rPr lang="fr-FR" sz="1400" b="1" dirty="0" err="1" smtClean="0">
                <a:solidFill>
                  <a:srgbClr val="002060"/>
                </a:solidFill>
              </a:rPr>
              <a:t>being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discussed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with</a:t>
            </a:r>
            <a:r>
              <a:rPr lang="fr-FR" sz="1400" b="1" dirty="0" smtClean="0">
                <a:solidFill>
                  <a:srgbClr val="002060"/>
                </a:solidFill>
              </a:rPr>
              <a:t> Juan Carlos Perez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941256"/>
              </p:ext>
            </p:extLst>
          </p:nvPr>
        </p:nvGraphicFramePr>
        <p:xfrm>
          <a:off x="251520" y="1052736"/>
          <a:ext cx="4176463" cy="3528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11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95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4049"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Status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023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End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aseline="0" dirty="0">
                          <a:solidFill>
                            <a:srgbClr val="00B050"/>
                          </a:solidFill>
                        </a:rPr>
                        <a:t> for </a:t>
                      </a:r>
                      <a:r>
                        <a:rPr lang="fr-FR" sz="1000" baseline="0" dirty="0" smtClean="0">
                          <a:solidFill>
                            <a:srgbClr val="00B050"/>
                          </a:solidFill>
                        </a:rPr>
                        <a:t>10 </a:t>
                      </a:r>
                      <a:r>
                        <a:rPr lang="fr-FR" sz="1000" baseline="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r>
                        <a:rPr lang="fr-FR" sz="1000" baseline="0" dirty="0">
                          <a:solidFill>
                            <a:srgbClr val="00B050"/>
                          </a:solidFill>
                        </a:rPr>
                        <a:t> (2 + 6</a:t>
                      </a:r>
                      <a:r>
                        <a:rPr lang="fr-FR" sz="1000" baseline="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Cu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wedges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dirty="0">
                          <a:solidFill>
                            <a:srgbClr val="00B050"/>
                          </a:solidFill>
                        </a:rPr>
                        <a:t> for 10 </a:t>
                      </a:r>
                      <a:r>
                        <a:rPr lang="fr-FR" sz="100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Interlayer</a:t>
                      </a:r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insulation</a:t>
                      </a:r>
                      <a:endParaRPr lang="fr-FR" sz="1000" b="1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for 10 </a:t>
                      </a:r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coils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973">
                <a:tc>
                  <a:txBody>
                    <a:bodyPr/>
                    <a:lstStyle/>
                    <a:p>
                      <a:r>
                        <a:rPr lang="fr-FR" sz="1000" b="1" i="0" dirty="0" err="1">
                          <a:solidFill>
                            <a:srgbClr val="002060"/>
                          </a:solidFill>
                        </a:rPr>
                        <a:t>Collar</a:t>
                      </a:r>
                      <a:r>
                        <a:rPr lang="fr-FR" sz="1000" b="1" i="0" dirty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/ at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Yoke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>
                          <a:solidFill>
                            <a:srgbClr val="00B050"/>
                          </a:solidFill>
                        </a:rPr>
                        <a:t> / at 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End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flanges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4049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Keys,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tie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rods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9205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Connection box + G11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9205">
                <a:tc>
                  <a:txBody>
                    <a:bodyPr/>
                    <a:lstStyle/>
                    <a:p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Collaring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shoe</a:t>
                      </a:r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 and protection </a:t>
                      </a:r>
                      <a:r>
                        <a:rPr lang="fr-FR" sz="1000" b="1" dirty="0" err="1">
                          <a:solidFill>
                            <a:srgbClr val="002060"/>
                          </a:solidFill>
                        </a:rPr>
                        <a:t>sheets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844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002060"/>
                          </a:solidFill>
                        </a:rPr>
                        <a:t>Traces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0" i="0" dirty="0" err="1" smtClean="0">
                          <a:solidFill>
                            <a:srgbClr val="00B050"/>
                          </a:solidFill>
                        </a:rPr>
                        <a:t>Procured</a:t>
                      </a:r>
                      <a:r>
                        <a:rPr lang="fr-FR" sz="1000" b="0" i="0" dirty="0" smtClean="0">
                          <a:solidFill>
                            <a:srgbClr val="00B050"/>
                          </a:solidFill>
                        </a:rPr>
                        <a:t> / at CERN</a:t>
                      </a:r>
                      <a:endParaRPr lang="fr-FR" sz="1000" b="0" i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311" y="4707822"/>
            <a:ext cx="1619672" cy="91106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79" y="4689893"/>
            <a:ext cx="1691680" cy="95157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r="5901"/>
          <a:stretch/>
        </p:blipFill>
        <p:spPr>
          <a:xfrm rot="5400000">
            <a:off x="-94361" y="4912014"/>
            <a:ext cx="1256142" cy="90938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27342" y="4809518"/>
            <a:ext cx="999820" cy="74986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0" b="27628"/>
          <a:stretch/>
        </p:blipFill>
        <p:spPr>
          <a:xfrm rot="5400000">
            <a:off x="7914474" y="4672474"/>
            <a:ext cx="1316765" cy="57606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4" b="25391"/>
          <a:stretch/>
        </p:blipFill>
        <p:spPr>
          <a:xfrm>
            <a:off x="5907513" y="4985378"/>
            <a:ext cx="1337049" cy="69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Focus on the </a:t>
            </a:r>
            <a:r>
              <a:rPr lang="fr-FR" dirty="0" err="1" smtClean="0"/>
              <a:t>critical</a:t>
            </a:r>
            <a:r>
              <a:rPr lang="fr-FR" dirty="0" smtClean="0"/>
              <a:t> </a:t>
            </a:r>
            <a:r>
              <a:rPr lang="fr-FR" dirty="0" err="1" smtClean="0"/>
              <a:t>path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51520" y="1268760"/>
            <a:ext cx="738420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C00000"/>
                </a:solidFill>
              </a:rPr>
              <a:t>Critical </a:t>
            </a:r>
            <a:r>
              <a:rPr lang="fr-FR" sz="1400" b="1" dirty="0" err="1">
                <a:solidFill>
                  <a:srgbClr val="C00000"/>
                </a:solidFill>
              </a:rPr>
              <a:t>path</a:t>
            </a:r>
            <a:r>
              <a:rPr lang="fr-FR" sz="1400" b="1" dirty="0">
                <a:solidFill>
                  <a:srgbClr val="C00000"/>
                </a:solidFill>
              </a:rPr>
              <a:t> </a:t>
            </a:r>
            <a:r>
              <a:rPr lang="fr-FR" sz="1400" b="1" dirty="0" err="1">
                <a:solidFill>
                  <a:srgbClr val="002060"/>
                </a:solidFill>
              </a:rPr>
              <a:t>related</a:t>
            </a:r>
            <a:r>
              <a:rPr lang="fr-FR" sz="1400" b="1" dirty="0">
                <a:solidFill>
                  <a:srgbClr val="002060"/>
                </a:solidFill>
              </a:rPr>
              <a:t> to the </a:t>
            </a:r>
            <a:r>
              <a:rPr lang="fr-FR" sz="1400" b="1" dirty="0" err="1">
                <a:solidFill>
                  <a:srgbClr val="002060"/>
                </a:solidFill>
              </a:rPr>
              <a:t>coil</a:t>
            </a:r>
            <a:r>
              <a:rPr lang="fr-FR" sz="1400" b="1" dirty="0">
                <a:solidFill>
                  <a:srgbClr val="002060"/>
                </a:solidFill>
              </a:rPr>
              <a:t> </a:t>
            </a:r>
            <a:r>
              <a:rPr lang="fr-FR" sz="1400" b="1" dirty="0" err="1">
                <a:solidFill>
                  <a:srgbClr val="002060"/>
                </a:solidFill>
              </a:rPr>
              <a:t>rigidity</a:t>
            </a:r>
            <a:r>
              <a:rPr lang="fr-FR" sz="1400" b="1" dirty="0">
                <a:solidFill>
                  <a:srgbClr val="002060"/>
                </a:solidFill>
              </a:rPr>
              <a:t> </a:t>
            </a:r>
            <a:r>
              <a:rPr lang="fr-FR" sz="1400" b="1" dirty="0" err="1">
                <a:solidFill>
                  <a:srgbClr val="002060"/>
                </a:solidFill>
              </a:rPr>
              <a:t>measurement</a:t>
            </a:r>
            <a:r>
              <a:rPr lang="fr-FR" sz="1400" b="1" dirty="0">
                <a:solidFill>
                  <a:srgbClr val="002060"/>
                </a:solidFill>
              </a:rPr>
              <a:t> </a:t>
            </a:r>
            <a:r>
              <a:rPr lang="fr-FR" sz="1400" b="1" dirty="0" err="1">
                <a:solidFill>
                  <a:srgbClr val="002060"/>
                </a:solidFill>
              </a:rPr>
              <a:t>tooling</a:t>
            </a: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Initial </a:t>
            </a:r>
            <a:r>
              <a:rPr lang="fr-FR" sz="1400" dirty="0" err="1">
                <a:solidFill>
                  <a:srgbClr val="002060"/>
                </a:solidFill>
              </a:rPr>
              <a:t>delay</a:t>
            </a:r>
            <a:r>
              <a:rPr lang="fr-FR" sz="1400" dirty="0">
                <a:solidFill>
                  <a:srgbClr val="002060"/>
                </a:solidFill>
              </a:rPr>
              <a:t> due to </a:t>
            </a:r>
            <a:r>
              <a:rPr lang="fr-FR" sz="1400" dirty="0" err="1">
                <a:solidFill>
                  <a:srgbClr val="002060"/>
                </a:solidFill>
              </a:rPr>
              <a:t>lack</a:t>
            </a:r>
            <a:r>
              <a:rPr lang="fr-FR" sz="1400" dirty="0">
                <a:solidFill>
                  <a:srgbClr val="002060"/>
                </a:solidFill>
              </a:rPr>
              <a:t> of anticipation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Order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placed</a:t>
            </a:r>
            <a:r>
              <a:rPr lang="fr-FR" sz="1400" dirty="0">
                <a:solidFill>
                  <a:srgbClr val="002060"/>
                </a:solidFill>
              </a:rPr>
              <a:t> on </a:t>
            </a:r>
            <a:r>
              <a:rPr lang="fr-FR" sz="1400" dirty="0" err="1">
                <a:solidFill>
                  <a:srgbClr val="002060"/>
                </a:solidFill>
              </a:rPr>
              <a:t>Dec</a:t>
            </a:r>
            <a:r>
              <a:rPr lang="fr-FR" sz="1400" dirty="0">
                <a:solidFill>
                  <a:srgbClr val="002060"/>
                </a:solidFill>
              </a:rPr>
              <a:t> 7th 2017 </a:t>
            </a:r>
            <a:r>
              <a:rPr lang="fr-FR" sz="1400" dirty="0" err="1">
                <a:solidFill>
                  <a:srgbClr val="002060"/>
                </a:solidFill>
              </a:rPr>
              <a:t>with</a:t>
            </a:r>
            <a:r>
              <a:rPr lang="fr-FR" sz="1400" dirty="0">
                <a:solidFill>
                  <a:srgbClr val="002060"/>
                </a:solidFill>
              </a:rPr>
              <a:t> FMI, </a:t>
            </a:r>
            <a:r>
              <a:rPr lang="fr-FR" sz="1400" dirty="0" err="1">
                <a:solidFill>
                  <a:srgbClr val="002060"/>
                </a:solidFill>
              </a:rPr>
              <a:t>Netherlands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FMI </a:t>
            </a:r>
            <a:r>
              <a:rPr lang="fr-FR" sz="1400" dirty="0" err="1">
                <a:solidFill>
                  <a:srgbClr val="002060"/>
                </a:solidFill>
              </a:rPr>
              <a:t>broke</a:t>
            </a:r>
            <a:r>
              <a:rPr lang="fr-FR" sz="1400" dirty="0">
                <a:solidFill>
                  <a:srgbClr val="002060"/>
                </a:solidFill>
              </a:rPr>
              <a:t> the </a:t>
            </a:r>
            <a:r>
              <a:rPr lang="fr-FR" sz="1400" dirty="0" err="1">
                <a:solidFill>
                  <a:srgbClr val="002060"/>
                </a:solidFill>
              </a:rPr>
              <a:t>contract</a:t>
            </a:r>
            <a:r>
              <a:rPr lang="fr-FR" sz="1400" dirty="0">
                <a:solidFill>
                  <a:srgbClr val="002060"/>
                </a:solidFill>
              </a:rPr>
              <a:t> at the end of </a:t>
            </a:r>
            <a:r>
              <a:rPr lang="fr-FR" sz="1400" dirty="0" err="1">
                <a:solidFill>
                  <a:srgbClr val="002060"/>
                </a:solidFill>
              </a:rPr>
              <a:t>January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smtClean="0">
                <a:solidFill>
                  <a:srgbClr val="002060"/>
                </a:solidFill>
              </a:rPr>
              <a:t>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New </a:t>
            </a:r>
            <a:r>
              <a:rPr lang="fr-FR" sz="1400" dirty="0" err="1">
                <a:solidFill>
                  <a:srgbClr val="002060"/>
                </a:solidFill>
              </a:rPr>
              <a:t>order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with</a:t>
            </a:r>
            <a:r>
              <a:rPr lang="fr-FR" sz="1400" dirty="0">
                <a:solidFill>
                  <a:srgbClr val="002060"/>
                </a:solidFill>
              </a:rPr>
              <a:t> DMP </a:t>
            </a:r>
            <a:r>
              <a:rPr lang="fr-FR" sz="1400" dirty="0" err="1">
                <a:solidFill>
                  <a:srgbClr val="002060"/>
                </a:solidFill>
              </a:rPr>
              <a:t>placed</a:t>
            </a:r>
            <a:r>
              <a:rPr lang="fr-FR" sz="1400" dirty="0">
                <a:solidFill>
                  <a:srgbClr val="002060"/>
                </a:solidFill>
              </a:rPr>
              <a:t> on </a:t>
            </a:r>
            <a:r>
              <a:rPr lang="fr-FR" sz="1400" dirty="0">
                <a:solidFill>
                  <a:srgbClr val="00B050"/>
                </a:solidFill>
              </a:rPr>
              <a:t>May 7th 2018 </a:t>
            </a:r>
            <a:r>
              <a:rPr lang="fr-FR" sz="1400" dirty="0" err="1">
                <a:solidFill>
                  <a:srgbClr val="002060"/>
                </a:solidFill>
              </a:rPr>
              <a:t>after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successful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prototyping</a:t>
            </a:r>
            <a:r>
              <a:rPr lang="fr-FR" sz="1400" dirty="0">
                <a:solidFill>
                  <a:srgbClr val="002060"/>
                </a:solidFill>
              </a:rPr>
              <a:t>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Kick-off meeting </a:t>
            </a:r>
            <a:r>
              <a:rPr lang="fr-FR" sz="1400" dirty="0" err="1">
                <a:solidFill>
                  <a:srgbClr val="002060"/>
                </a:solidFill>
              </a:rPr>
              <a:t>held</a:t>
            </a:r>
            <a:r>
              <a:rPr lang="fr-FR" sz="1400" dirty="0">
                <a:solidFill>
                  <a:srgbClr val="002060"/>
                </a:solidFill>
              </a:rPr>
              <a:t> on </a:t>
            </a:r>
            <a:r>
              <a:rPr lang="fr-FR" sz="1400" dirty="0" err="1">
                <a:solidFill>
                  <a:srgbClr val="00B050"/>
                </a:solidFill>
              </a:rPr>
              <a:t>June</a:t>
            </a:r>
            <a:r>
              <a:rPr lang="fr-FR" sz="1400" dirty="0">
                <a:solidFill>
                  <a:srgbClr val="00B050"/>
                </a:solidFill>
              </a:rPr>
              <a:t> 5th 2018 </a:t>
            </a:r>
            <a:r>
              <a:rPr lang="fr-FR" sz="1400" dirty="0">
                <a:solidFill>
                  <a:srgbClr val="002060"/>
                </a:solidFill>
              </a:rPr>
              <a:t>(CEA team + J.C. Perez</a:t>
            </a:r>
            <a:r>
              <a:rPr lang="fr-FR" sz="1400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Parts </a:t>
            </a:r>
            <a:r>
              <a:rPr lang="fr-FR" sz="1400" dirty="0" err="1" smtClean="0">
                <a:solidFill>
                  <a:srgbClr val="00B050"/>
                </a:solidFill>
              </a:rPr>
              <a:t>delivered</a:t>
            </a:r>
            <a:r>
              <a:rPr lang="fr-FR" sz="1400" dirty="0" smtClean="0">
                <a:solidFill>
                  <a:srgbClr val="00B050"/>
                </a:solidFill>
              </a:rPr>
              <a:t> at CERN: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B050"/>
                </a:solidFill>
              </a:rPr>
              <a:t>Measuring</a:t>
            </a:r>
            <a:r>
              <a:rPr lang="fr-FR" sz="1400" dirty="0" smtClean="0">
                <a:solidFill>
                  <a:srgbClr val="00B050"/>
                </a:solidFill>
              </a:rPr>
              <a:t> bars: </a:t>
            </a:r>
            <a:r>
              <a:rPr lang="fr-FR" sz="1400" dirty="0" err="1" smtClean="0">
                <a:solidFill>
                  <a:srgbClr val="00B050"/>
                </a:solidFill>
              </a:rPr>
              <a:t>mid-october</a:t>
            </a:r>
            <a:r>
              <a:rPr lang="fr-FR" sz="1400" dirty="0" smtClean="0">
                <a:solidFill>
                  <a:srgbClr val="00B050"/>
                </a:solidFill>
              </a:rPr>
              <a:t> 2018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B050"/>
                </a:solidFill>
              </a:rPr>
              <a:t>Rest</a:t>
            </a:r>
            <a:r>
              <a:rPr lang="fr-FR" sz="1400" dirty="0" smtClean="0">
                <a:solidFill>
                  <a:srgbClr val="00B050"/>
                </a:solidFill>
              </a:rPr>
              <a:t> of the components: end of </a:t>
            </a:r>
            <a:r>
              <a:rPr lang="fr-FR" sz="1400" dirty="0" err="1" smtClean="0">
                <a:solidFill>
                  <a:srgbClr val="00B050"/>
                </a:solidFill>
              </a:rPr>
              <a:t>november</a:t>
            </a:r>
            <a:r>
              <a:rPr lang="fr-FR" sz="1400" dirty="0" smtClean="0">
                <a:solidFill>
                  <a:srgbClr val="00B050"/>
                </a:solidFill>
              </a:rPr>
              <a:t>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endParaRPr lang="fr-FR" sz="1400" b="1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2408" t="9860" r="31458" b="10051"/>
          <a:stretch/>
        </p:blipFill>
        <p:spPr bwMode="auto">
          <a:xfrm>
            <a:off x="7218453" y="1124744"/>
            <a:ext cx="1734875" cy="18824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76" y="3677399"/>
            <a:ext cx="4067944" cy="30509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4" r="27509"/>
          <a:stretch/>
        </p:blipFill>
        <p:spPr>
          <a:xfrm rot="5400000">
            <a:off x="4963646" y="3397394"/>
            <a:ext cx="2091907" cy="28752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9019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on </a:t>
            </a:r>
            <a:r>
              <a:rPr lang="fr-FR" dirty="0" err="1" smtClean="0"/>
              <a:t>coil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51520" y="1268760"/>
            <a:ext cx="738420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00B050"/>
                </a:solidFill>
              </a:rPr>
              <a:t>Tooling</a:t>
            </a:r>
            <a:r>
              <a:rPr lang="fr-FR" sz="1400" b="1" dirty="0" smtClean="0">
                <a:solidFill>
                  <a:srgbClr val="00B050"/>
                </a:solidFill>
              </a:rPr>
              <a:t> set up in 927 </a:t>
            </a:r>
            <a:r>
              <a:rPr lang="fr-FR" sz="1400" b="1" dirty="0" err="1" smtClean="0">
                <a:solidFill>
                  <a:srgbClr val="00B050"/>
                </a:solidFill>
              </a:rPr>
              <a:t>mid</a:t>
            </a: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err="1" smtClean="0">
                <a:solidFill>
                  <a:srgbClr val="00B050"/>
                </a:solidFill>
              </a:rPr>
              <a:t>December</a:t>
            </a:r>
            <a:r>
              <a:rPr lang="fr-FR" sz="1400" b="1" dirty="0" smtClean="0">
                <a:solidFill>
                  <a:srgbClr val="00B050"/>
                </a:solidFill>
              </a:rPr>
              <a:t> </a:t>
            </a:r>
          </a:p>
          <a:p>
            <a:endParaRPr lang="fr-FR" sz="14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B050"/>
              </a:solidFill>
            </a:endParaRPr>
          </a:p>
          <a:p>
            <a:endParaRPr lang="fr-FR" sz="1400" b="1" dirty="0">
              <a:solidFill>
                <a:srgbClr val="00B050"/>
              </a:solidFill>
            </a:endParaRPr>
          </a:p>
          <a:p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21185" y="2599418"/>
            <a:ext cx="4437110" cy="249587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032294" y="2411610"/>
            <a:ext cx="54726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Set up </a:t>
            </a:r>
            <a:r>
              <a:rPr lang="fr-FR" sz="1400" dirty="0" err="1" smtClean="0">
                <a:solidFill>
                  <a:srgbClr val="00B050"/>
                </a:solidFill>
              </a:rPr>
              <a:t>is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</a:rPr>
              <a:t>ongoing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</a:p>
          <a:p>
            <a:r>
              <a:rPr lang="fr-FR" sz="1200" dirty="0" err="1" smtClean="0">
                <a:solidFill>
                  <a:srgbClr val="002060"/>
                </a:solidFill>
              </a:rPr>
              <a:t>thanks</a:t>
            </a:r>
            <a:r>
              <a:rPr lang="fr-FR" sz="1200" dirty="0" smtClean="0">
                <a:solidFill>
                  <a:srgbClr val="002060"/>
                </a:solidFill>
              </a:rPr>
              <a:t> to Michael Guinchard, </a:t>
            </a:r>
            <a:r>
              <a:rPr lang="fr-FR" sz="1200" dirty="0" err="1" smtClean="0">
                <a:solidFill>
                  <a:srgbClr val="002060"/>
                </a:solidFill>
              </a:rPr>
              <a:t>Sorhab</a:t>
            </a:r>
            <a:r>
              <a:rPr lang="fr-FR" sz="1200" dirty="0" smtClean="0">
                <a:solidFill>
                  <a:srgbClr val="002060"/>
                </a:solidFill>
              </a:rPr>
              <a:t> </a:t>
            </a:r>
            <a:r>
              <a:rPr lang="fr-FR" sz="1200" dirty="0" err="1" smtClean="0">
                <a:solidFill>
                  <a:srgbClr val="002060"/>
                </a:solidFill>
              </a:rPr>
              <a:t>Emani</a:t>
            </a:r>
            <a:r>
              <a:rPr lang="fr-FR" sz="1200" dirty="0" smtClean="0">
                <a:solidFill>
                  <a:srgbClr val="002060"/>
                </a:solidFill>
              </a:rPr>
              <a:t> Naini, Salvador Ferradas Troitino, Juan Carlos Perez </a:t>
            </a:r>
          </a:p>
          <a:p>
            <a:endParaRPr lang="fr-FR" sz="12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Goal</a:t>
            </a:r>
            <a:r>
              <a:rPr lang="fr-FR" sz="1400" dirty="0" smtClean="0">
                <a:solidFill>
                  <a:srgbClr val="002060"/>
                </a:solidFill>
              </a:rPr>
              <a:t>: </a:t>
            </a:r>
            <a:r>
              <a:rPr lang="fr-FR" sz="1200" dirty="0" err="1" smtClean="0">
                <a:solidFill>
                  <a:srgbClr val="002060"/>
                </a:solidFill>
              </a:rPr>
              <a:t>measurements</a:t>
            </a:r>
            <a:r>
              <a:rPr lang="fr-FR" sz="1200" dirty="0" smtClean="0">
                <a:solidFill>
                  <a:srgbClr val="002060"/>
                </a:solidFill>
              </a:rPr>
              <a:t> of MQYYM </a:t>
            </a:r>
            <a:r>
              <a:rPr lang="fr-FR" sz="1200" dirty="0" err="1" smtClean="0">
                <a:solidFill>
                  <a:srgbClr val="002060"/>
                </a:solidFill>
              </a:rPr>
              <a:t>coils</a:t>
            </a:r>
            <a:r>
              <a:rPr lang="fr-FR" sz="1200" dirty="0" smtClean="0">
                <a:solidFill>
                  <a:srgbClr val="002060"/>
                </a:solidFill>
              </a:rPr>
              <a:t> by the end of </a:t>
            </a:r>
            <a:r>
              <a:rPr lang="fr-FR" sz="1200" dirty="0" err="1" smtClean="0">
                <a:solidFill>
                  <a:srgbClr val="002060"/>
                </a:solidFill>
              </a:rPr>
              <a:t>January</a:t>
            </a:r>
            <a:r>
              <a:rPr lang="fr-FR" sz="1200" dirty="0" smtClean="0">
                <a:solidFill>
                  <a:srgbClr val="002060"/>
                </a:solidFill>
              </a:rPr>
              <a:t> 2019. Schedule </a:t>
            </a:r>
            <a:r>
              <a:rPr lang="fr-FR" sz="1200" dirty="0" err="1" smtClean="0">
                <a:solidFill>
                  <a:srgbClr val="002060"/>
                </a:solidFill>
              </a:rPr>
              <a:t>under</a:t>
            </a:r>
            <a:r>
              <a:rPr lang="fr-FR" sz="1200" dirty="0" smtClean="0">
                <a:solidFill>
                  <a:srgbClr val="002060"/>
                </a:solidFill>
              </a:rPr>
              <a:t> discussion</a:t>
            </a:r>
            <a:endParaRPr lang="fr-FR" sz="1200" dirty="0">
              <a:solidFill>
                <a:srgbClr val="00206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860" y="4068588"/>
            <a:ext cx="3317476" cy="186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96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Instrumentation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51520" y="1059594"/>
            <a:ext cx="738420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Instrumentation of the </a:t>
            </a:r>
            <a:r>
              <a:rPr lang="fr-FR" sz="1400" b="1" dirty="0" err="1" smtClean="0">
                <a:solidFill>
                  <a:srgbClr val="C00000"/>
                </a:solidFill>
              </a:rPr>
              <a:t>measuring</a:t>
            </a:r>
            <a:r>
              <a:rPr lang="fr-FR" sz="1400" b="1" dirty="0" smtClean="0">
                <a:solidFill>
                  <a:srgbClr val="C00000"/>
                </a:solidFill>
              </a:rPr>
              <a:t> bars</a:t>
            </a: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At CERN by Michael </a:t>
            </a:r>
            <a:r>
              <a:rPr lang="fr-FR" sz="1400" dirty="0" err="1" smtClean="0">
                <a:solidFill>
                  <a:srgbClr val="002060"/>
                </a:solidFill>
              </a:rPr>
              <a:t>Guinchard’s</a:t>
            </a:r>
            <a:r>
              <a:rPr lang="fr-FR" sz="1400" dirty="0" smtClean="0">
                <a:solidFill>
                  <a:srgbClr val="002060"/>
                </a:solidFill>
              </a:rPr>
              <a:t>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>
              <a:solidFill>
                <a:srgbClr val="C00000"/>
              </a:solidFill>
            </a:endParaRPr>
          </a:p>
          <a:p>
            <a:r>
              <a:rPr lang="fr-FR" sz="1400" b="1" dirty="0" err="1" smtClean="0">
                <a:solidFill>
                  <a:srgbClr val="C00000"/>
                </a:solidFill>
              </a:rPr>
              <a:t>Collar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>
                <a:solidFill>
                  <a:srgbClr val="C00000"/>
                </a:solidFill>
              </a:rPr>
              <a:t>Instrumentation</a:t>
            </a:r>
            <a:endParaRPr lang="fr-FR" sz="1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At CERN by Ricardo </a:t>
            </a:r>
            <a:r>
              <a:rPr lang="fr-FR" sz="1400" dirty="0" err="1" smtClean="0">
                <a:solidFill>
                  <a:srgbClr val="002060"/>
                </a:solidFill>
              </a:rPr>
              <a:t>Correia</a:t>
            </a:r>
            <a:r>
              <a:rPr lang="fr-FR" sz="1400" dirty="0" smtClean="0">
                <a:solidFill>
                  <a:srgbClr val="002060"/>
                </a:solidFill>
              </a:rPr>
              <a:t> Machado </a:t>
            </a:r>
            <a:r>
              <a:rPr lang="fr-FR" sz="1400" dirty="0" err="1" smtClean="0">
                <a:solidFill>
                  <a:srgbClr val="002060"/>
                </a:solidFill>
              </a:rPr>
              <a:t>with</a:t>
            </a:r>
            <a:r>
              <a:rPr lang="fr-FR" sz="1400" dirty="0" smtClean="0">
                <a:solidFill>
                  <a:srgbClr val="002060"/>
                </a:solidFill>
              </a:rPr>
              <a:t> MG supervision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b="1" dirty="0" err="1" smtClean="0">
                <a:solidFill>
                  <a:srgbClr val="C00000"/>
                </a:solidFill>
              </a:rPr>
              <a:t>Coil</a:t>
            </a:r>
            <a:r>
              <a:rPr lang="fr-FR" sz="1400" b="1" dirty="0" smtClean="0">
                <a:solidFill>
                  <a:srgbClr val="C00000"/>
                </a:solidFill>
              </a:rPr>
              <a:t>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endParaRPr lang="fr-FR" sz="1400" b="1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9381" y="181300"/>
            <a:ext cx="1559089" cy="33019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56" y="3051662"/>
            <a:ext cx="2708920" cy="203169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9" r="19675"/>
          <a:stretch/>
        </p:blipFill>
        <p:spPr>
          <a:xfrm>
            <a:off x="6400488" y="2177618"/>
            <a:ext cx="2736304" cy="198049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05" y="4317717"/>
            <a:ext cx="2555776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6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WP3 meeting Jan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preparation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9512" y="1052736"/>
            <a:ext cx="738420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Connection 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Practice </a:t>
            </a:r>
            <a:r>
              <a:rPr lang="fr-FR" sz="1400" dirty="0" err="1" smtClean="0">
                <a:solidFill>
                  <a:srgbClr val="002060"/>
                </a:solidFill>
              </a:rPr>
              <a:t>connection</a:t>
            </a:r>
            <a:r>
              <a:rPr lang="fr-FR" sz="1400" dirty="0" smtClean="0">
                <a:solidFill>
                  <a:srgbClr val="002060"/>
                </a:solidFill>
              </a:rPr>
              <a:t> box and </a:t>
            </a:r>
            <a:r>
              <a:rPr lang="fr-FR" sz="1400" dirty="0" err="1" smtClean="0">
                <a:solidFill>
                  <a:srgbClr val="002060"/>
                </a:solidFill>
              </a:rPr>
              <a:t>procedure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definition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(R. </a:t>
            </a:r>
            <a:r>
              <a:rPr lang="fr-FR" sz="1400" dirty="0" err="1" smtClean="0">
                <a:solidFill>
                  <a:srgbClr val="002060"/>
                </a:solidFill>
              </a:rPr>
              <a:t>Correia</a:t>
            </a:r>
            <a:r>
              <a:rPr lang="fr-FR" sz="1400" dirty="0" smtClean="0">
                <a:solidFill>
                  <a:srgbClr val="002060"/>
                </a:solidFill>
              </a:rPr>
              <a:t> Machado, R. Godon)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endParaRPr lang="fr-FR" sz="1400" b="1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7713" t="18500" r="17713" b="8420"/>
          <a:stretch/>
        </p:blipFill>
        <p:spPr>
          <a:xfrm>
            <a:off x="5490723" y="1052736"/>
            <a:ext cx="3257741" cy="2304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1175" t="14721" r="2751" b="27320"/>
          <a:stretch/>
        </p:blipFill>
        <p:spPr>
          <a:xfrm>
            <a:off x="4256764" y="4041837"/>
            <a:ext cx="4656093" cy="175557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8013" y="3815698"/>
            <a:ext cx="7384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C00000"/>
                </a:solidFill>
              </a:rPr>
              <a:t>Assembly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steps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Validated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with</a:t>
            </a:r>
            <a:r>
              <a:rPr lang="fr-FR" sz="1400" dirty="0" smtClean="0">
                <a:solidFill>
                  <a:srgbClr val="002060"/>
                </a:solidFill>
              </a:rPr>
              <a:t> N. Bourcey and J.C. Perez 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endParaRPr lang="fr-FR" sz="1400" b="1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06" y="4688968"/>
            <a:ext cx="1718765" cy="153653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54453"/>
            <a:ext cx="1534008" cy="219803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r="17450"/>
          <a:stretch/>
        </p:blipFill>
        <p:spPr>
          <a:xfrm>
            <a:off x="3258022" y="1646317"/>
            <a:ext cx="2095915" cy="187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06675"/>
      </p:ext>
    </p:extLst>
  </p:cSld>
  <p:clrMapOvr>
    <a:masterClrMapping/>
  </p:clrMapOvr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18244</TotalTime>
  <Words>1437</Words>
  <Application>Microsoft Office PowerPoint</Application>
  <PresentationFormat>Affichage à l'écran (4:3)</PresentationFormat>
  <Paragraphs>356</Paragraphs>
  <Slides>22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Symbol</vt:lpstr>
      <vt:lpstr>Mod_powerpoint_CEA_Irfu</vt:lpstr>
      <vt:lpstr>Présentation PowerPoint</vt:lpstr>
      <vt:lpstr>Overview of MQYY activity</vt:lpstr>
      <vt:lpstr>D3.1: 10 MQYYM cured coils</vt:lpstr>
      <vt:lpstr>D3.2 MQYYM assembled magneT</vt:lpstr>
      <vt:lpstr>D3.2 MQYYM assembled magnet STATUS</vt:lpstr>
      <vt:lpstr>Focus on the critical path</vt:lpstr>
      <vt:lpstr>Status on coil measurement tooling</vt:lpstr>
      <vt:lpstr>Instrumentation</vt:lpstr>
      <vt:lpstr>Assembly preparation</vt:lpstr>
      <vt:lpstr>D3.2 MQYYM assembled magnet Pending actions and completion date</vt:lpstr>
      <vt:lpstr>D3.3 Cold test of MQYYM</vt:lpstr>
      <vt:lpstr>In Summary</vt:lpstr>
      <vt:lpstr>Présentation PowerPoint</vt:lpstr>
      <vt:lpstr>Fabrication: coil 0</vt:lpstr>
      <vt:lpstr>Coil 1</vt:lpstr>
      <vt:lpstr>Coil 2 to 3</vt:lpstr>
      <vt:lpstr>Coil 4</vt:lpstr>
      <vt:lpstr>Coil 5</vt:lpstr>
      <vt:lpstr>Coil 6</vt:lpstr>
      <vt:lpstr>Coil 7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SEGRETI Michel</dc:creator>
  <cp:lastModifiedBy>FELICE Helene</cp:lastModifiedBy>
  <cp:revision>439</cp:revision>
  <cp:lastPrinted>2017-01-06T16:03:15Z</cp:lastPrinted>
  <dcterms:created xsi:type="dcterms:W3CDTF">2014-07-03T13:28:27Z</dcterms:created>
  <dcterms:modified xsi:type="dcterms:W3CDTF">2019-01-09T07:21:25Z</dcterms:modified>
</cp:coreProperties>
</file>