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262" r:id="rId6"/>
    <p:sldId id="265" r:id="rId7"/>
    <p:sldId id="261" r:id="rId8"/>
    <p:sldId id="272" r:id="rId9"/>
    <p:sldId id="267" r:id="rId10"/>
    <p:sldId id="273" r:id="rId11"/>
    <p:sldId id="274" r:id="rId12"/>
    <p:sldId id="268" r:id="rId13"/>
    <p:sldId id="269" r:id="rId14"/>
    <p:sldId id="270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17" d="100"/>
          <a:sy n="117" d="100"/>
        </p:scale>
        <p:origin x="468" y="10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MCBXFBP1 Single coil test results - January 2019 - Willering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MCBXFBP1 Single coil test results - January 2019 - Willering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Test results MCBXFBP1</a:t>
            </a:r>
            <a:br>
              <a:rPr lang="en-GB" dirty="0" smtClean="0"/>
            </a:br>
            <a:r>
              <a:rPr lang="en-GB" sz="1800" dirty="0" smtClean="0"/>
              <a:t>First cold test of prototype with single dipole</a:t>
            </a:r>
            <a:endParaRPr lang="en-GB" sz="18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147814"/>
            <a:ext cx="6480000" cy="1195586"/>
          </a:xfrm>
        </p:spPr>
        <p:txBody>
          <a:bodyPr>
            <a:normAutofit fontScale="85000" lnSpcReduction="10000"/>
          </a:bodyPr>
          <a:lstStyle/>
          <a:p>
            <a:r>
              <a:rPr lang="en-GB" sz="1400" dirty="0" smtClean="0"/>
              <a:t>G. Willering</a:t>
            </a:r>
          </a:p>
          <a:p>
            <a:r>
              <a:rPr lang="en-GB" sz="1400" dirty="0" smtClean="0"/>
              <a:t>M. Bajko, V. Desbiolles, K. Pepitone</a:t>
            </a:r>
          </a:p>
          <a:p>
            <a:r>
              <a:rPr lang="en-GB" sz="1400" dirty="0" smtClean="0"/>
              <a:t>F. </a:t>
            </a:r>
            <a:r>
              <a:rPr lang="en-GB" sz="1400" dirty="0" err="1" smtClean="0"/>
              <a:t>Toral</a:t>
            </a:r>
            <a:r>
              <a:rPr lang="en-GB" sz="1400" dirty="0" smtClean="0"/>
              <a:t>, J.C. Perez</a:t>
            </a:r>
            <a:endParaRPr lang="en-GB" sz="1400" dirty="0"/>
          </a:p>
          <a:p>
            <a:endParaRPr lang="en-GB" sz="1400" dirty="0" smtClean="0"/>
          </a:p>
          <a:p>
            <a:r>
              <a:rPr lang="en-GB" sz="1400" dirty="0" smtClean="0"/>
              <a:t>Mechanical measurements reported separately: J. C. Perez, M. Guinchard and S. Emami Naini</a:t>
            </a:r>
          </a:p>
          <a:p>
            <a:r>
              <a:rPr lang="en-GB" sz="1400" dirty="0" smtClean="0"/>
              <a:t>Magnetic measurement results reported separately: L. Fiscarelli</a:t>
            </a:r>
          </a:p>
          <a:p>
            <a:endParaRPr lang="en-GB" sz="11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TE-MSC-TF SM18 magnet test facility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Resistance growth in coil due to quench back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" t="612" r="6015" b="2524"/>
          <a:stretch/>
        </p:blipFill>
        <p:spPr>
          <a:xfrm>
            <a:off x="899592" y="699543"/>
            <a:ext cx="4824536" cy="38884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72201" y="1059582"/>
            <a:ext cx="25922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In this configuration, the total resistance in the coil due to quench back is reaching about 50 </a:t>
            </a:r>
            <a:r>
              <a:rPr lang="en-US" sz="1100" dirty="0" err="1" smtClean="0"/>
              <a:t>mOhm</a:t>
            </a:r>
            <a:r>
              <a:rPr lang="en-US" sz="1100" dirty="0" smtClean="0"/>
              <a:t> during a discharge from 1755 A with an energy extraction resistance of 220 </a:t>
            </a:r>
            <a:r>
              <a:rPr lang="en-US" sz="1100" dirty="0" err="1" smtClean="0"/>
              <a:t>mOhm</a:t>
            </a:r>
            <a:r>
              <a:rPr lang="en-US" sz="1100" dirty="0" smtClean="0"/>
              <a:t> at 1.9 K.</a:t>
            </a:r>
          </a:p>
          <a:p>
            <a:endParaRPr lang="nl-NL" sz="1100" dirty="0" smtClean="0"/>
          </a:p>
          <a:p>
            <a:endParaRPr lang="en-US" sz="1100" dirty="0"/>
          </a:p>
          <a:p>
            <a:r>
              <a:rPr lang="en-US" sz="1100" dirty="0" smtClean="0"/>
              <a:t>At 1 kA no resistance is built up (consistent with the lack of quench back shown in the previous slide)</a:t>
            </a:r>
          </a:p>
          <a:p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058123" y="3543187"/>
            <a:ext cx="26026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50" i="1" dirty="0">
                <a:solidFill>
                  <a:srgbClr val="92D050"/>
                </a:solidFill>
              </a:rPr>
              <a:t>These data are taken to provide input for possible calculations. Quench back is not in the required specifications for protection of the magnet.</a:t>
            </a:r>
          </a:p>
        </p:txBody>
      </p:sp>
    </p:spTree>
    <p:extLst>
      <p:ext uri="{BB962C8B-B14F-4D97-AF65-F5344CB8AC3E}">
        <p14:creationId xmlns:p14="http://schemas.microsoft.com/office/powerpoint/2010/main" val="4110318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12000" y="760666"/>
            <a:ext cx="655228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Magnet reached ultimate current without quench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400" dirty="0" smtClean="0"/>
              <a:t>At </a:t>
            </a:r>
            <a:r>
              <a:rPr lang="nl-NL" sz="1400" dirty="0" err="1" smtClean="0"/>
              <a:t>both</a:t>
            </a:r>
            <a:r>
              <a:rPr lang="nl-NL" sz="1400" dirty="0" smtClean="0"/>
              <a:t> 1.9 K as at 4.5 K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400" dirty="0" smtClean="0"/>
              <a:t>At high ramp </a:t>
            </a:r>
            <a:r>
              <a:rPr lang="nl-NL" sz="1400" dirty="0" err="1" smtClean="0"/>
              <a:t>rates</a:t>
            </a:r>
            <a:r>
              <a:rPr lang="nl-NL" sz="1400" dirty="0" smtClean="0"/>
              <a:t> up </a:t>
            </a:r>
            <a:r>
              <a:rPr lang="nl-NL" sz="1400" dirty="0" err="1" smtClean="0"/>
              <a:t>to</a:t>
            </a:r>
            <a:r>
              <a:rPr lang="nl-NL" sz="1400" dirty="0" smtClean="0"/>
              <a:t> 100 A/s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400" dirty="0" err="1" smtClean="0"/>
              <a:t>Stable</a:t>
            </a:r>
            <a:r>
              <a:rPr lang="nl-NL" sz="1400" dirty="0" smtClean="0"/>
              <a:t> </a:t>
            </a:r>
            <a:r>
              <a:rPr lang="nl-NL" sz="1400" dirty="0" err="1" smtClean="0"/>
              <a:t>operation</a:t>
            </a:r>
            <a:r>
              <a:rPr lang="nl-NL" sz="1400" dirty="0" smtClean="0"/>
              <a:t> for 2 </a:t>
            </a:r>
            <a:r>
              <a:rPr lang="nl-NL" sz="1400" dirty="0" err="1" smtClean="0"/>
              <a:t>hours</a:t>
            </a:r>
            <a:r>
              <a:rPr lang="nl-NL" sz="1400" dirty="0" smtClean="0"/>
              <a:t> at ultimate </a:t>
            </a:r>
            <a:r>
              <a:rPr lang="nl-NL" sz="1400" dirty="0" err="1" smtClean="0"/>
              <a:t>current</a:t>
            </a:r>
            <a:r>
              <a:rPr lang="nl-NL" sz="1400" dirty="0" smtClean="0"/>
              <a:t> proven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nl-NL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400" dirty="0" err="1" smtClean="0"/>
              <a:t>Other</a:t>
            </a:r>
            <a:r>
              <a:rPr lang="nl-NL" sz="1400" dirty="0" smtClean="0"/>
              <a:t> </a:t>
            </a:r>
            <a:r>
              <a:rPr lang="nl-NL" sz="1400" dirty="0" err="1" smtClean="0"/>
              <a:t>aspects</a:t>
            </a:r>
            <a:r>
              <a:rPr lang="nl-NL" sz="1400" dirty="0" smtClean="0"/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400" dirty="0" err="1" smtClean="0"/>
              <a:t>Splices</a:t>
            </a:r>
            <a:r>
              <a:rPr lang="nl-NL" sz="1400" dirty="0" smtClean="0"/>
              <a:t> OK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400" dirty="0" smtClean="0"/>
              <a:t>QH </a:t>
            </a:r>
            <a:r>
              <a:rPr lang="nl-NL" sz="1400" dirty="0" err="1" smtClean="0"/>
              <a:t>not</a:t>
            </a:r>
            <a:r>
              <a:rPr lang="nl-NL" sz="1400" dirty="0" smtClean="0"/>
              <a:t> </a:t>
            </a:r>
            <a:r>
              <a:rPr lang="nl-NL" sz="1400" dirty="0" err="1" smtClean="0"/>
              <a:t>verified</a:t>
            </a:r>
            <a:endParaRPr lang="nl-NL" sz="140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NL" sz="1400" dirty="0" err="1" smtClean="0"/>
              <a:t>Insulation</a:t>
            </a:r>
            <a:r>
              <a:rPr lang="nl-NL" sz="1400" dirty="0" smtClean="0"/>
              <a:t> test </a:t>
            </a:r>
            <a:r>
              <a:rPr lang="nl-NL" sz="1400" dirty="0" err="1" smtClean="0"/>
              <a:t>coil-ground</a:t>
            </a:r>
            <a:r>
              <a:rPr lang="nl-NL" sz="1400" dirty="0" smtClean="0"/>
              <a:t> OK (</a:t>
            </a:r>
            <a:r>
              <a:rPr lang="nl-NL" sz="1400" dirty="0" err="1" smtClean="0"/>
              <a:t>still</a:t>
            </a:r>
            <a:r>
              <a:rPr lang="nl-NL" sz="1400" dirty="0" smtClean="0"/>
              <a:t> at 750 V)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The magnet has not seen thermal gradients due to quench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Some data on AC loss and quench back is gathered</a:t>
            </a:r>
            <a:r>
              <a:rPr lang="en-US" sz="1400" dirty="0"/>
              <a:t> </a:t>
            </a:r>
            <a:r>
              <a:rPr lang="en-US" sz="1400" dirty="0" smtClean="0"/>
              <a:t>for feedback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400" dirty="0"/>
          </a:p>
          <a:p>
            <a:r>
              <a:rPr lang="nl-NL" sz="1400" i="1" dirty="0" err="1" smtClean="0"/>
              <a:t>To</a:t>
            </a:r>
            <a:r>
              <a:rPr lang="nl-NL" sz="1400" i="1" dirty="0" smtClean="0"/>
              <a:t> </a:t>
            </a:r>
            <a:r>
              <a:rPr lang="nl-NL" sz="1400" i="1" dirty="0" err="1" smtClean="0"/>
              <a:t>be</a:t>
            </a:r>
            <a:r>
              <a:rPr lang="nl-NL" sz="1400" i="1" dirty="0" smtClean="0"/>
              <a:t> </a:t>
            </a:r>
            <a:r>
              <a:rPr lang="nl-NL" sz="1400" i="1" dirty="0" err="1" smtClean="0"/>
              <a:t>reported</a:t>
            </a:r>
            <a:r>
              <a:rPr lang="nl-NL" sz="1400" i="1" dirty="0" smtClean="0"/>
              <a:t> later</a:t>
            </a:r>
          </a:p>
          <a:p>
            <a:r>
              <a:rPr lang="nl-NL" sz="1200" i="1" dirty="0" err="1" smtClean="0"/>
              <a:t>Mechanical</a:t>
            </a:r>
            <a:r>
              <a:rPr lang="nl-NL" sz="1200" i="1" dirty="0" smtClean="0"/>
              <a:t> </a:t>
            </a:r>
            <a:r>
              <a:rPr lang="nl-NL" sz="1200" i="1" dirty="0" err="1" smtClean="0"/>
              <a:t>measurements</a:t>
            </a:r>
            <a:r>
              <a:rPr lang="nl-NL" sz="1200" i="1" dirty="0" smtClean="0"/>
              <a:t> </a:t>
            </a:r>
            <a:r>
              <a:rPr lang="nl-NL" sz="1200" i="1" dirty="0" err="1" smtClean="0"/>
              <a:t>structural</a:t>
            </a:r>
            <a:r>
              <a:rPr lang="nl-NL" sz="1200" i="1" dirty="0" smtClean="0"/>
              <a:t> analysis</a:t>
            </a:r>
          </a:p>
          <a:p>
            <a:r>
              <a:rPr lang="nl-NL" sz="1200" i="1" dirty="0" err="1" smtClean="0"/>
              <a:t>Magnetic</a:t>
            </a:r>
            <a:r>
              <a:rPr lang="nl-NL" sz="1200" i="1" dirty="0" smtClean="0"/>
              <a:t> </a:t>
            </a:r>
            <a:r>
              <a:rPr lang="nl-NL" sz="1200" i="1" dirty="0" err="1" smtClean="0"/>
              <a:t>measurement</a:t>
            </a:r>
            <a:r>
              <a:rPr lang="nl-NL" sz="1200" i="1" dirty="0" smtClean="0"/>
              <a:t> </a:t>
            </a:r>
            <a:r>
              <a:rPr lang="nl-NL" sz="1200" i="1" dirty="0" err="1" smtClean="0"/>
              <a:t>results</a:t>
            </a:r>
            <a:endParaRPr lang="en-US" sz="1200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4258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program and parameters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699542"/>
            <a:ext cx="4339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program outlined in EDMS </a:t>
            </a:r>
            <a:r>
              <a:rPr lang="en-GB" dirty="0" smtClean="0"/>
              <a:t>2058288</a:t>
            </a:r>
            <a:endParaRPr lang="en-US" dirty="0"/>
          </a:p>
          <a:p>
            <a:endParaRPr lang="en-US" dirty="0"/>
          </a:p>
        </p:txBody>
      </p:sp>
      <p:pic>
        <p:nvPicPr>
          <p:cNvPr id="10" name="Picture 9" descr="MCBXF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3" y="2146295"/>
            <a:ext cx="2102642" cy="1577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763" y="1780822"/>
            <a:ext cx="2127250" cy="28359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8551" y="1271052"/>
            <a:ext cx="26173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Only the inner dipole exists for this prototype. Outer dipole will be placed in second phase.</a:t>
            </a:r>
            <a:endParaRPr lang="en-US" sz="11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5762" y="646535"/>
            <a:ext cx="3741038" cy="40840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overview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" t="51400" r="4695" b="8000"/>
          <a:stretch/>
        </p:blipFill>
        <p:spPr>
          <a:xfrm>
            <a:off x="1115616" y="687432"/>
            <a:ext cx="5760640" cy="19425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7" t="28000" r="46959" b="32801"/>
          <a:stretch/>
        </p:blipFill>
        <p:spPr>
          <a:xfrm>
            <a:off x="1187624" y="2801228"/>
            <a:ext cx="2376264" cy="19010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6" t="13601" r="28426" b="47200"/>
          <a:stretch/>
        </p:blipFill>
        <p:spPr>
          <a:xfrm>
            <a:off x="4090185" y="2776102"/>
            <a:ext cx="2786071" cy="1950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74082" y="449935"/>
            <a:ext cx="1486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Day 1 at 1.9 K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 rot="16838635">
            <a:off x="1689029" y="1274935"/>
            <a:ext cx="1050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Stepwise powering</a:t>
            </a:r>
            <a:endParaRPr lang="en-US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2450329" y="760335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EE</a:t>
            </a:r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2841584" y="759156"/>
            <a:ext cx="14686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 hour endurance at 1755 A</a:t>
            </a:r>
            <a:endParaRPr lang="en-US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788489"/>
            <a:ext cx="1296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 smtClean="0"/>
              <a:t>Magnetic measurements+ splice</a:t>
            </a:r>
            <a:endParaRPr lang="en-US" sz="7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8772" y="643793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/>
              <a:t>AC loss up to 100 A/s </a:t>
            </a:r>
          </a:p>
          <a:p>
            <a:pPr algn="ctr"/>
            <a:r>
              <a:rPr lang="en-US" sz="700" dirty="0" smtClean="0"/>
              <a:t>No quench</a:t>
            </a:r>
            <a:endParaRPr lang="en-US" sz="700" dirty="0"/>
          </a:p>
        </p:txBody>
      </p:sp>
      <p:sp>
        <p:nvSpPr>
          <p:cNvPr id="15" name="TextBox 14"/>
          <p:cNvSpPr txBox="1"/>
          <p:nvPr/>
        </p:nvSpPr>
        <p:spPr>
          <a:xfrm>
            <a:off x="6332299" y="893894"/>
            <a:ext cx="93874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/>
              <a:t>EE at 1 kA, 1.3 kA and 1.625 kA</a:t>
            </a:r>
            <a:endParaRPr lang="en-US" sz="700" dirty="0"/>
          </a:p>
        </p:txBody>
      </p:sp>
      <p:sp>
        <p:nvSpPr>
          <p:cNvPr id="16" name="TextBox 15"/>
          <p:cNvSpPr txBox="1"/>
          <p:nvPr/>
        </p:nvSpPr>
        <p:spPr>
          <a:xfrm>
            <a:off x="1574082" y="2848477"/>
            <a:ext cx="1900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/>
              <a:t>Magnetic measurements -600 A to + 600 A</a:t>
            </a:r>
            <a:endParaRPr lang="en-US" sz="700" dirty="0"/>
          </a:p>
        </p:txBody>
      </p:sp>
      <p:sp>
        <p:nvSpPr>
          <p:cNvPr id="17" name="TextBox 16"/>
          <p:cNvSpPr txBox="1"/>
          <p:nvPr/>
        </p:nvSpPr>
        <p:spPr>
          <a:xfrm>
            <a:off x="1115616" y="2533761"/>
            <a:ext cx="1486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Day 2 at 1.9 K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585975" y="2872315"/>
            <a:ext cx="21161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/>
              <a:t>Ramp to nominal current, staying for 10 minutes.</a:t>
            </a:r>
            <a:endParaRPr lang="en-US" sz="700" dirty="0"/>
          </a:p>
        </p:txBody>
      </p:sp>
      <p:sp>
        <p:nvSpPr>
          <p:cNvPr id="19" name="TextBox 18"/>
          <p:cNvSpPr txBox="1"/>
          <p:nvPr/>
        </p:nvSpPr>
        <p:spPr>
          <a:xfrm>
            <a:off x="4276938" y="2501249"/>
            <a:ext cx="1486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Day 3 </a:t>
            </a:r>
            <a:r>
              <a:rPr lang="en-US" sz="1600" smtClean="0"/>
              <a:t>at </a:t>
            </a:r>
            <a:r>
              <a:rPr lang="en-US" sz="1600" smtClean="0"/>
              <a:t>4.5 </a:t>
            </a:r>
            <a:r>
              <a:rPr lang="en-US" sz="1600" dirty="0" smtClean="0"/>
              <a:t>K</a:t>
            </a: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Powering results overview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6465" y="1131590"/>
            <a:ext cx="4330785" cy="2777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0 quench were recorded throughout the tests: Very good result</a:t>
            </a:r>
          </a:p>
          <a:p>
            <a:endParaRPr lang="en-US" sz="1600" dirty="0"/>
          </a:p>
          <a:p>
            <a:r>
              <a:rPr lang="en-US" sz="1600" dirty="0" smtClean="0"/>
              <a:t>Ramp rates:</a:t>
            </a:r>
          </a:p>
          <a:p>
            <a:r>
              <a:rPr lang="en-US" sz="1200" dirty="0" smtClean="0"/>
              <a:t>At 1.9 K to 1755 A no quench at 2 A/s to 100 A/s </a:t>
            </a:r>
            <a:r>
              <a:rPr lang="en-US" sz="1050" dirty="0" smtClean="0"/>
              <a:t>(8 A/s gives similar ramp time at for the current MCBX in the LHC)</a:t>
            </a:r>
          </a:p>
          <a:p>
            <a:endParaRPr lang="en-US" sz="1600" dirty="0" smtClean="0"/>
          </a:p>
          <a:p>
            <a:r>
              <a:rPr lang="en-US" sz="1600" dirty="0" smtClean="0"/>
              <a:t>Endurance test</a:t>
            </a:r>
          </a:p>
          <a:p>
            <a:r>
              <a:rPr lang="en-US" sz="1200" dirty="0" smtClean="0"/>
              <a:t>At 1.9 K at 1755 A for 2 hours, no quench</a:t>
            </a:r>
          </a:p>
          <a:p>
            <a:endParaRPr lang="en-US" sz="1600" dirty="0"/>
          </a:p>
          <a:p>
            <a:r>
              <a:rPr lang="en-US" sz="1600" dirty="0" smtClean="0"/>
              <a:t>At 4.5 K </a:t>
            </a:r>
            <a:r>
              <a:rPr lang="en-US" sz="1200" dirty="0" smtClean="0"/>
              <a:t>(1.9 K is nominal)</a:t>
            </a:r>
            <a:r>
              <a:rPr lang="en-US" sz="1600" dirty="0" smtClean="0"/>
              <a:t>:</a:t>
            </a:r>
          </a:p>
          <a:p>
            <a:r>
              <a:rPr lang="en-US" sz="1200" dirty="0" smtClean="0"/>
              <a:t>Ramp at 8 A/s to 1755 A, stay for 10 minutes, no quench.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205857"/>
            <a:ext cx="3816424" cy="219877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 insulation test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577351" y="1178164"/>
            <a:ext cx="82894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tests were performed to maximum 750 V and only between coil and ground.</a:t>
            </a:r>
          </a:p>
          <a:p>
            <a:endParaRPr lang="en-US" dirty="0" smtClean="0"/>
          </a:p>
          <a:p>
            <a:r>
              <a:rPr lang="en-US" dirty="0" smtClean="0"/>
              <a:t>Before </a:t>
            </a:r>
            <a:r>
              <a:rPr lang="en-US" dirty="0" err="1" smtClean="0"/>
              <a:t>cooldown</a:t>
            </a:r>
            <a:r>
              <a:rPr lang="en-US" dirty="0" smtClean="0"/>
              <a:t> in air								</a:t>
            </a:r>
            <a:r>
              <a:rPr lang="en-US" b="1" dirty="0" smtClean="0"/>
              <a:t>OK</a:t>
            </a:r>
          </a:p>
          <a:p>
            <a:r>
              <a:rPr lang="en-US" dirty="0" smtClean="0"/>
              <a:t>At 1.9 K in superfluid helium before powering tests	</a:t>
            </a:r>
            <a:r>
              <a:rPr lang="en-US" b="1" dirty="0" smtClean="0"/>
              <a:t>OK</a:t>
            </a:r>
            <a:endParaRPr lang="en-US" b="1" dirty="0"/>
          </a:p>
          <a:p>
            <a:r>
              <a:rPr lang="en-US" dirty="0" smtClean="0"/>
              <a:t>At 4.5 K after the powering tests					</a:t>
            </a:r>
            <a:r>
              <a:rPr lang="en-US" b="1" dirty="0" smtClean="0"/>
              <a:t>OK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862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 loss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897960-482A-4A8A-8E8A-00DEAFE97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732" y="2271417"/>
            <a:ext cx="3406246" cy="258080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675000"/>
            <a:ext cx="1817630" cy="143803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1923678"/>
            <a:ext cx="3379433" cy="263935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85900" y="826877"/>
            <a:ext cx="4550196" cy="952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 loss cycles from 100 A to 1755 A. </a:t>
            </a:r>
          </a:p>
          <a:p>
            <a:r>
              <a:rPr lang="en-US" dirty="0" smtClean="0"/>
              <a:t>Loss per cycle between 100 and 134 J in the full aperture.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3169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Heaters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1115616" y="1059582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Quench heaters are placed on the coil, but they have not been powered. They were also excluded from HV insulation test this cool down.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38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581168" y="1100232"/>
            <a:ext cx="73752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for the inter coil splice the resistance could be measured: 1.4 n</a:t>
            </a:r>
            <a:r>
              <a:rPr lang="el-GR" dirty="0" smtClean="0"/>
              <a:t>Ω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sz="1600" dirty="0" smtClean="0"/>
              <a:t>Other segments with spices included the coil, adding too much noise for a clear measurement. We can only quantify: splice resistances do not exceed 10 </a:t>
            </a:r>
            <a:r>
              <a:rPr lang="en-US" sz="1600" dirty="0"/>
              <a:t>n</a:t>
            </a:r>
            <a:r>
              <a:rPr lang="el-GR" sz="1600" dirty="0" smtClean="0"/>
              <a:t>Ω</a:t>
            </a:r>
            <a:r>
              <a:rPr lang="en-US" sz="1600" dirty="0" smtClean="0"/>
              <a:t>.</a:t>
            </a:r>
          </a:p>
          <a:p>
            <a:endParaRPr lang="nl-NL" sz="1600" dirty="0" smtClean="0"/>
          </a:p>
          <a:p>
            <a:r>
              <a:rPr lang="nl-NL" sz="1600" dirty="0" err="1" smtClean="0"/>
              <a:t>Also</a:t>
            </a:r>
            <a:r>
              <a:rPr lang="nl-NL" sz="1600" dirty="0" smtClean="0"/>
              <a:t> </a:t>
            </a:r>
            <a:r>
              <a:rPr lang="nl-NL" sz="1600" dirty="0" err="1" smtClean="0"/>
              <a:t>all</a:t>
            </a:r>
            <a:r>
              <a:rPr lang="nl-NL" sz="1600" dirty="0" smtClean="0"/>
              <a:t> </a:t>
            </a:r>
            <a:r>
              <a:rPr lang="nl-NL" sz="1600" dirty="0" err="1" smtClean="0"/>
              <a:t>splices</a:t>
            </a:r>
            <a:r>
              <a:rPr lang="nl-NL" sz="1600" dirty="0" smtClean="0"/>
              <a:t> </a:t>
            </a:r>
            <a:r>
              <a:rPr lang="nl-NL" sz="1600" dirty="0" err="1" smtClean="0"/>
              <a:t>were</a:t>
            </a:r>
            <a:r>
              <a:rPr lang="nl-NL" sz="1600" dirty="0" smtClean="0"/>
              <a:t> </a:t>
            </a:r>
            <a:r>
              <a:rPr lang="nl-NL" sz="1600" dirty="0" err="1" smtClean="0"/>
              <a:t>stable</a:t>
            </a:r>
            <a:r>
              <a:rPr lang="nl-NL" sz="1600" dirty="0" smtClean="0"/>
              <a:t> </a:t>
            </a:r>
            <a:r>
              <a:rPr lang="nl-NL" sz="1600" dirty="0" err="1" smtClean="0"/>
              <a:t>during</a:t>
            </a:r>
            <a:r>
              <a:rPr lang="nl-NL" sz="1600" dirty="0" smtClean="0"/>
              <a:t> </a:t>
            </a:r>
            <a:r>
              <a:rPr lang="nl-NL" sz="1600" dirty="0" err="1" smtClean="0"/>
              <a:t>the</a:t>
            </a:r>
            <a:r>
              <a:rPr lang="nl-NL" sz="1600" dirty="0" smtClean="0"/>
              <a:t> 2 </a:t>
            </a:r>
            <a:r>
              <a:rPr lang="nl-NL" sz="1600" dirty="0" err="1" smtClean="0"/>
              <a:t>hour</a:t>
            </a:r>
            <a:r>
              <a:rPr lang="nl-NL" sz="1600" dirty="0" smtClean="0"/>
              <a:t> </a:t>
            </a:r>
            <a:r>
              <a:rPr lang="nl-NL" sz="1600" dirty="0" err="1" smtClean="0"/>
              <a:t>continuous</a:t>
            </a:r>
            <a:r>
              <a:rPr lang="nl-NL" sz="1600" dirty="0" smtClean="0"/>
              <a:t> </a:t>
            </a:r>
            <a:r>
              <a:rPr lang="nl-NL" sz="1600" dirty="0" err="1" smtClean="0"/>
              <a:t>current</a:t>
            </a:r>
            <a:r>
              <a:rPr lang="nl-NL" sz="1600" dirty="0" smtClean="0"/>
              <a:t> powering.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103066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back start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MCBXFBP1 Single coil test results - January 2019 - Willering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10" y="1131590"/>
            <a:ext cx="4392488" cy="338443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119185" y="3675763"/>
            <a:ext cx="548779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9027253">
            <a:off x="1257920" y="3216179"/>
            <a:ext cx="8088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Quench back </a:t>
            </a:r>
          </a:p>
          <a:p>
            <a:r>
              <a:rPr lang="en-US" sz="800" dirty="0" smtClean="0"/>
              <a:t>start time</a:t>
            </a:r>
            <a:endParaRPr lang="en-US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5291418" y="2981495"/>
            <a:ext cx="3240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The time for quench back start between the different short voltage segments is rather consistent and symmetric between coil 2 and 3.</a:t>
            </a:r>
          </a:p>
          <a:p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81582" y="689082"/>
            <a:ext cx="4515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Following energy extraction (220 </a:t>
            </a:r>
            <a:r>
              <a:rPr lang="en-US" sz="1100" dirty="0" err="1" smtClean="0"/>
              <a:t>mOhm</a:t>
            </a:r>
            <a:r>
              <a:rPr lang="en-US" sz="1100" dirty="0" smtClean="0"/>
              <a:t>), quench back occurs. </a:t>
            </a:r>
          </a:p>
          <a:p>
            <a:r>
              <a:rPr lang="nl-NL" sz="1100" dirty="0" err="1" smtClean="0"/>
              <a:t>Usefull</a:t>
            </a:r>
            <a:r>
              <a:rPr lang="nl-NL" sz="1100" dirty="0" smtClean="0"/>
              <a:t> for </a:t>
            </a:r>
            <a:r>
              <a:rPr lang="nl-NL" sz="1100" dirty="0" err="1" smtClean="0"/>
              <a:t>loss</a:t>
            </a:r>
            <a:r>
              <a:rPr lang="nl-NL" sz="1100" dirty="0" smtClean="0"/>
              <a:t> </a:t>
            </a:r>
            <a:r>
              <a:rPr lang="nl-NL" sz="1100" dirty="0" err="1" smtClean="0"/>
              <a:t>calculation</a:t>
            </a:r>
            <a:r>
              <a:rPr lang="nl-NL" sz="1100" dirty="0" smtClean="0"/>
              <a:t> </a:t>
            </a:r>
            <a:r>
              <a:rPr lang="nl-NL" sz="1100" dirty="0" err="1" smtClean="0"/>
              <a:t>validations</a:t>
            </a:r>
            <a:r>
              <a:rPr lang="nl-NL" sz="1100" dirty="0" smtClean="0"/>
              <a:t>.</a:t>
            </a:r>
            <a:endParaRPr lang="en-US" sz="1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225" y="716009"/>
            <a:ext cx="3659342" cy="223255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538605" y="3777356"/>
            <a:ext cx="26026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50" i="1" dirty="0">
                <a:solidFill>
                  <a:srgbClr val="92D050"/>
                </a:solidFill>
              </a:rPr>
              <a:t>These data are taken to provide input for possible calculations. Quench back is not in the required specifications for protection of the magnet.</a:t>
            </a:r>
          </a:p>
        </p:txBody>
      </p:sp>
    </p:spTree>
    <p:extLst>
      <p:ext uri="{BB962C8B-B14F-4D97-AF65-F5344CB8AC3E}">
        <p14:creationId xmlns:p14="http://schemas.microsoft.com/office/powerpoint/2010/main" val="21004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3688</TotalTime>
  <Words>732</Words>
  <Application>Microsoft Office PowerPoint</Application>
  <PresentationFormat>On-screen Show (16:9)</PresentationFormat>
  <Paragraphs>102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Test results MCBXFBP1 First cold test of prototype with single dipole</vt:lpstr>
      <vt:lpstr>Test program and parameters</vt:lpstr>
      <vt:lpstr>Test overview</vt:lpstr>
      <vt:lpstr>PowerPoint Presentation</vt:lpstr>
      <vt:lpstr>HV insulation test</vt:lpstr>
      <vt:lpstr>AC loss</vt:lpstr>
      <vt:lpstr>Quench Heaters</vt:lpstr>
      <vt:lpstr>Splices</vt:lpstr>
      <vt:lpstr>Quench back start</vt:lpstr>
      <vt:lpstr>Resistance growth in coil due to quench back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Gerard Willering</cp:lastModifiedBy>
  <cp:revision>59</cp:revision>
  <dcterms:created xsi:type="dcterms:W3CDTF">2016-02-12T09:02:01Z</dcterms:created>
  <dcterms:modified xsi:type="dcterms:W3CDTF">2019-01-10T08:53:57Z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