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8" r:id="rId2"/>
    <p:sldId id="280" r:id="rId3"/>
    <p:sldId id="281" r:id="rId4"/>
    <p:sldId id="282" r:id="rId5"/>
    <p:sldId id="283" r:id="rId6"/>
    <p:sldId id="284" r:id="rId7"/>
    <p:sldId id="285" r:id="rId8"/>
    <p:sldId id="292" r:id="rId9"/>
    <p:sldId id="293" r:id="rId10"/>
    <p:sldId id="287" r:id="rId11"/>
    <p:sldId id="288" r:id="rId12"/>
    <p:sldId id="290" r:id="rId13"/>
    <p:sldId id="289" r:id="rId14"/>
    <p:sldId id="294" r:id="rId15"/>
    <p:sldId id="278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8E7"/>
    <a:srgbClr val="4CB8E8"/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9" autoAdjust="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768" y="16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7/23/19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apa.org/wp-content/uploads/2018/07/global_perspective.pdf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pvm.com/reports/scam-research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/>
          <a:lstStyle/>
          <a:p>
            <a:r>
              <a:rPr lang="en-US" dirty="0"/>
              <a:t>Market Research &amp; Numbers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2489358" y="4408487"/>
            <a:ext cx="5397106" cy="379206"/>
          </a:xfrm>
        </p:spPr>
        <p:txBody>
          <a:bodyPr lIns="45720" tIns="0" rIns="45720" bIns="0" anchor="t">
            <a:normAutofit fontScale="62500" lnSpcReduction="20000"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fr-CH" dirty="0"/>
          </a:p>
          <a:p>
            <a:pPr lvl="0" eaLnBrk="1" latinLnBrk="0" hangingPunct="1"/>
            <a:r>
              <a:rPr lang="fr-CH" dirty="0"/>
              <a:t>Santeri </a:t>
            </a:r>
            <a:r>
              <a:rPr lang="fr-CH"/>
              <a:t>Palomäki</a:t>
            </a:r>
            <a:endParaRPr kumimoji="0" lang="fr-CH" dirty="0"/>
          </a:p>
        </p:txBody>
      </p:sp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light bulbs are sold in The Netherlands every year?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live in The Netherlands?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rooms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light bulbs per room,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What is the life-cycle of a light bulb?</a:t>
            </a:r>
          </a:p>
          <a:p>
            <a:pPr marL="448056" lvl="1" indent="0">
              <a:buNone/>
            </a:pPr>
            <a:r>
              <a:rPr lang="en-US" dirty="0"/>
              <a:t>+ How many new houses are built per year?</a:t>
            </a:r>
          </a:p>
        </p:txBody>
      </p:sp>
    </p:spTree>
    <p:extLst>
      <p:ext uri="{BB962C8B-B14F-4D97-AF65-F5344CB8AC3E}">
        <p14:creationId xmlns:p14="http://schemas.microsoft.com/office/powerpoint/2010/main" val="1444566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light bulbs are sold in The Netherlands every year?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live in The Netherlands?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rooms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light bulbs per room,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What is the life-cycle of a light bulb?</a:t>
            </a:r>
          </a:p>
          <a:p>
            <a:pPr marL="448056" lvl="1" indent="0">
              <a:buNone/>
            </a:pPr>
            <a:r>
              <a:rPr lang="en-US" dirty="0"/>
              <a:t>+ How many new houses are built per year?</a:t>
            </a:r>
          </a:p>
          <a:p>
            <a:pPr marL="448056" lvl="1" indent="0">
              <a:buNone/>
            </a:pPr>
            <a:r>
              <a:rPr lang="en-US" dirty="0"/>
              <a:t>+ Same as below, but for offices, factories…</a:t>
            </a:r>
          </a:p>
        </p:txBody>
      </p:sp>
    </p:spTree>
    <p:extLst>
      <p:ext uri="{BB962C8B-B14F-4D97-AF65-F5344CB8AC3E}">
        <p14:creationId xmlns:p14="http://schemas.microsoft.com/office/powerpoint/2010/main" val="1525238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light bulbs are sold in The Netherlands every year?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live in The Netherlands?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rooms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light bulbs per room,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What is the life-cycle of a light bulb?</a:t>
            </a:r>
          </a:p>
          <a:p>
            <a:pPr marL="448056" lvl="1" indent="0">
              <a:buNone/>
            </a:pPr>
            <a:r>
              <a:rPr lang="en-US" dirty="0"/>
              <a:t>+ How many new houses are built per year?</a:t>
            </a:r>
          </a:p>
          <a:p>
            <a:pPr marL="448056" lvl="1" indent="0">
              <a:buNone/>
            </a:pPr>
            <a:r>
              <a:rPr lang="en-US" dirty="0"/>
              <a:t>+ Same as below, but for offices, factories…</a:t>
            </a:r>
          </a:p>
          <a:p>
            <a:pPr marL="448056" lvl="1" indent="0">
              <a:buNone/>
            </a:pPr>
            <a:r>
              <a:rPr lang="en-US" dirty="0"/>
              <a:t>* Average price of a lightbulb</a:t>
            </a:r>
          </a:p>
        </p:txBody>
      </p:sp>
    </p:spTree>
    <p:extLst>
      <p:ext uri="{BB962C8B-B14F-4D97-AF65-F5344CB8AC3E}">
        <p14:creationId xmlns:p14="http://schemas.microsoft.com/office/powerpoint/2010/main" val="3999806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many light bulbs are sold in The Netherlands every year?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live in The Netherlands?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rooms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light bulbs per room,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What is the life-cycle of a light bulb?</a:t>
            </a:r>
          </a:p>
          <a:p>
            <a:pPr marL="448056" lvl="1" indent="0">
              <a:buNone/>
            </a:pPr>
            <a:r>
              <a:rPr lang="en-US" dirty="0"/>
              <a:t>+ How many new houses are built per year?</a:t>
            </a:r>
          </a:p>
          <a:p>
            <a:pPr marL="448056" lvl="1" indent="0">
              <a:buNone/>
            </a:pPr>
            <a:r>
              <a:rPr lang="en-US" dirty="0"/>
              <a:t>+ Same as below, but for offices, factories…</a:t>
            </a:r>
          </a:p>
          <a:p>
            <a:pPr marL="448056" lvl="1" indent="0">
              <a:buNone/>
            </a:pPr>
            <a:r>
              <a:rPr lang="en-US" dirty="0"/>
              <a:t>* Average price of a lightbulb</a:t>
            </a:r>
          </a:p>
          <a:p>
            <a:pPr marL="448056" lvl="1" indent="0">
              <a:buNone/>
            </a:pPr>
            <a:r>
              <a:rPr lang="en-US" dirty="0"/>
              <a:t>/ market share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09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7A60B-4521-AD41-AEE9-64DD79FB6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clear and transparent in your market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2B17E-C155-3148-BF15-02A79B0C8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5.4 million km of paved roads in the world(1). </a:t>
            </a:r>
          </a:p>
          <a:p>
            <a:r>
              <a:rPr lang="en-US" dirty="0"/>
              <a:t>A stretch of road needs to be re-paved every 10 years on average (2), thus 540 000km of roads are re-paved every year</a:t>
            </a:r>
          </a:p>
          <a:p>
            <a:r>
              <a:rPr lang="en-US" dirty="0"/>
              <a:t>In The Netherlands, 5 million euros are used to pave 1 000km per year(3)</a:t>
            </a:r>
          </a:p>
          <a:p>
            <a:r>
              <a:rPr lang="en-US" dirty="0"/>
              <a:t>In conclusion, we estimate that 27 billion euros are used annually to pave roads</a:t>
            </a:r>
          </a:p>
          <a:p>
            <a:r>
              <a:rPr lang="en-US" dirty="0"/>
              <a:t>We can make this process 5% more cost-efficient. Thus, we can save road-paving agencies 1.35 billion euros per year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C994BE-B2BD-8D47-9AEB-3F5A428B0EC9}"/>
              </a:ext>
            </a:extLst>
          </p:cNvPr>
          <p:cNvSpPr txBox="1"/>
          <p:nvPr/>
        </p:nvSpPr>
        <p:spPr>
          <a:xfrm>
            <a:off x="616304" y="4504267"/>
            <a:ext cx="621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en-US" sz="1000" dirty="0">
                <a:hlinkClick r:id="rId2"/>
              </a:rPr>
              <a:t>https://eapa.org/wp-content/uploads/2018/07/global_perspective.pdf</a:t>
            </a:r>
            <a:endParaRPr lang="en-US" sz="1000" dirty="0"/>
          </a:p>
          <a:p>
            <a:pPr marL="228600" indent="-228600">
              <a:buAutoNum type="arabicParenBoth"/>
            </a:pPr>
            <a:r>
              <a:rPr lang="en-US" sz="1000" dirty="0"/>
              <a:t>Expert interview</a:t>
            </a:r>
          </a:p>
          <a:p>
            <a:pPr marL="228600" indent="-228600">
              <a:buAutoNum type="arabicParenBoth"/>
            </a:pPr>
            <a:r>
              <a:rPr lang="en-US" sz="1000" dirty="0"/>
              <a:t>Netherlands Road Agency data</a:t>
            </a:r>
          </a:p>
          <a:p>
            <a:pPr marL="228600" indent="-228600">
              <a:buAutoNum type="arabicParenBoth"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1877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>
            <a:extLst/>
          </a:blip>
          <a:srcRect b="27006"/>
          <a:stretch/>
        </p:blipFill>
        <p:spPr>
          <a:xfrm>
            <a:off x="-594429" y="-516590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833956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Email:   </a:t>
            </a:r>
            <a:r>
              <a:rPr lang="en-US">
                <a:solidFill>
                  <a:srgbClr val="FFFFFF"/>
                </a:solidFill>
              </a:rPr>
              <a:t>santeri</a:t>
            </a:r>
            <a:r>
              <a:rPr lang="en-US" dirty="0" err="1">
                <a:solidFill>
                  <a:srgbClr val="FFFFFF"/>
                </a:solidFill>
              </a:rPr>
              <a:t>.palomaki@cern.ch</a:t>
            </a: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chemeClr val="bg1"/>
                </a:solidFill>
              </a:rPr>
              <a:t>                     </a:t>
            </a:r>
            <a:r>
              <a:rPr lang="en-US" b="1" dirty="0">
                <a:solidFill>
                  <a:schemeClr val="bg1"/>
                </a:solidFill>
              </a:rPr>
              <a:t>@</a:t>
            </a:r>
            <a:r>
              <a:rPr lang="en-US" b="1" dirty="0" err="1">
                <a:solidFill>
                  <a:schemeClr val="bg1"/>
                </a:solidFill>
              </a:rPr>
              <a:t>ideasCERN</a:t>
            </a:r>
            <a:endParaRPr lang="en-US" b="1" dirty="0">
              <a:solidFill>
                <a:schemeClr val="bg1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chemeClr val="bg1"/>
                </a:solidFill>
              </a:rPr>
              <a:t>#</a:t>
            </a:r>
            <a:r>
              <a:rPr lang="en-US" dirty="0" err="1">
                <a:solidFill>
                  <a:schemeClr val="bg1"/>
                </a:solidFill>
              </a:rPr>
              <a:t>Ideasquare</a:t>
            </a:r>
            <a:r>
              <a:rPr lang="en-US" dirty="0">
                <a:solidFill>
                  <a:schemeClr val="bg1"/>
                </a:solidFill>
              </a:rPr>
              <a:t> #</a:t>
            </a:r>
            <a:r>
              <a:rPr lang="en-US" dirty="0" err="1">
                <a:solidFill>
                  <a:schemeClr val="bg1"/>
                </a:solidFill>
              </a:rPr>
              <a:t>ThinkDoCollaborate</a:t>
            </a:r>
            <a:r>
              <a:rPr lang="en-US" dirty="0">
                <a:solidFill>
                  <a:schemeClr val="bg1"/>
                </a:solidFill>
              </a:rPr>
              <a:t> #CERN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Let’s have a cup of coffee and make it happen!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625333" y="1803391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78" y="2512187"/>
            <a:ext cx="296190" cy="2961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552" y="2512187"/>
            <a:ext cx="296190" cy="2961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926" y="2512187"/>
            <a:ext cx="296190" cy="2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1CB7B-27E3-5D48-AB4C-9461AAC04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Types of market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B7EAB-E9C1-F244-94A9-9895D9FA9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/>
              <a:t>Qualitative analysis – for latent needs and market segmentation</a:t>
            </a:r>
          </a:p>
          <a:p>
            <a:r>
              <a:rPr lang="en-US" dirty="0"/>
              <a:t>End-user interviews</a:t>
            </a:r>
          </a:p>
          <a:p>
            <a:r>
              <a:rPr lang="en-US" dirty="0"/>
              <a:t>User testing</a:t>
            </a:r>
          </a:p>
          <a:p>
            <a:r>
              <a:rPr lang="en-US" dirty="0"/>
              <a:t>Ethnographic studies</a:t>
            </a:r>
          </a:p>
          <a:p>
            <a:r>
              <a:rPr lang="en-US" dirty="0"/>
              <a:t>Focus groups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/>
              <a:t>Quantitative analysis – for market size assessment</a:t>
            </a:r>
          </a:p>
          <a:p>
            <a:r>
              <a:rPr lang="en-US" dirty="0"/>
              <a:t>Campaign responses</a:t>
            </a:r>
          </a:p>
          <a:p>
            <a:r>
              <a:rPr lang="en-US" dirty="0"/>
              <a:t>Market reports</a:t>
            </a:r>
          </a:p>
          <a:p>
            <a:r>
              <a:rPr lang="en-US" dirty="0"/>
              <a:t>Statistical studies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93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703D-9CCA-C74E-9B86-43EE8B46D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</a:t>
            </a:r>
            <a:r>
              <a:rPr lang="en-US" u="sng" dirty="0"/>
              <a:t>dig</a:t>
            </a:r>
            <a:r>
              <a:rPr lang="en-US" dirty="0"/>
              <a:t> or 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0CC56-B7ED-AA4F-B2FD-C9E1DC653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most common products and services, ample studies already exist on publicly available sources:</a:t>
            </a:r>
          </a:p>
          <a:p>
            <a:pPr lvl="1"/>
            <a:r>
              <a:rPr lang="en-US" dirty="0"/>
              <a:t>Statista</a:t>
            </a:r>
          </a:p>
          <a:p>
            <a:pPr lvl="1"/>
            <a:r>
              <a:rPr lang="en-US" dirty="0" err="1"/>
              <a:t>Trademap.org</a:t>
            </a:r>
            <a:endParaRPr lang="en-US" dirty="0"/>
          </a:p>
          <a:p>
            <a:pPr lvl="1"/>
            <a:r>
              <a:rPr lang="en-US" dirty="0"/>
              <a:t>The EU, The UN</a:t>
            </a:r>
          </a:p>
          <a:p>
            <a:pPr lvl="1"/>
            <a:r>
              <a:rPr lang="en-US" dirty="0"/>
              <a:t>BCG, McKinsey, Bain &amp; Company, Accenture and other consultancies</a:t>
            </a:r>
          </a:p>
          <a:p>
            <a:pPr lvl="1"/>
            <a:r>
              <a:rPr lang="en-US" dirty="0"/>
              <a:t>Academic papers, </a:t>
            </a:r>
            <a:r>
              <a:rPr lang="en-US" dirty="0" err="1"/>
              <a:t>scholar.google.com</a:t>
            </a:r>
            <a:r>
              <a:rPr lang="en-US" dirty="0"/>
              <a:t> </a:t>
            </a:r>
          </a:p>
          <a:p>
            <a:r>
              <a:rPr lang="en-US" dirty="0"/>
              <a:t>Always be skeptical about your sources. There are plenty of fake market research reports out there(1)</a:t>
            </a: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2A5F4E-50FB-4F41-B0FB-77620558A131}"/>
              </a:ext>
            </a:extLst>
          </p:cNvPr>
          <p:cNvSpPr txBox="1"/>
          <p:nvPr/>
        </p:nvSpPr>
        <p:spPr>
          <a:xfrm>
            <a:off x="599370" y="4521200"/>
            <a:ext cx="65803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1: </a:t>
            </a:r>
            <a:r>
              <a:rPr lang="en-US" sz="1100" dirty="0">
                <a:hlinkClick r:id="rId2"/>
              </a:rPr>
              <a:t>https://ipvm.com/reports/scam-research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80705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light bulbs are sold in The Netherlands every year?</a:t>
            </a:r>
          </a:p>
        </p:txBody>
      </p:sp>
    </p:spTree>
    <p:extLst>
      <p:ext uri="{BB962C8B-B14F-4D97-AF65-F5344CB8AC3E}">
        <p14:creationId xmlns:p14="http://schemas.microsoft.com/office/powerpoint/2010/main" val="1886968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light bulbs are sold in The Netherlands every year?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live in The Netherlands?</a:t>
            </a:r>
          </a:p>
        </p:txBody>
      </p:sp>
    </p:spTree>
    <p:extLst>
      <p:ext uri="{BB962C8B-B14F-4D97-AF65-F5344CB8AC3E}">
        <p14:creationId xmlns:p14="http://schemas.microsoft.com/office/powerpoint/2010/main" val="1291178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light bulbs are sold in The Netherlands every year?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live in The Netherlands?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per house, on average?</a:t>
            </a:r>
          </a:p>
        </p:txBody>
      </p:sp>
    </p:spTree>
    <p:extLst>
      <p:ext uri="{BB962C8B-B14F-4D97-AF65-F5344CB8AC3E}">
        <p14:creationId xmlns:p14="http://schemas.microsoft.com/office/powerpoint/2010/main" val="1527041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light bulbs are sold in The Netherlands every year?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live in The Netherlands?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rooms per house, on average?</a:t>
            </a:r>
          </a:p>
        </p:txBody>
      </p:sp>
    </p:spTree>
    <p:extLst>
      <p:ext uri="{BB962C8B-B14F-4D97-AF65-F5344CB8AC3E}">
        <p14:creationId xmlns:p14="http://schemas.microsoft.com/office/powerpoint/2010/main" val="195565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light bulbs are sold in The Netherlands every year?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live in The Netherlands?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rooms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light bulbs per room, on average?</a:t>
            </a:r>
          </a:p>
        </p:txBody>
      </p:sp>
    </p:spTree>
    <p:extLst>
      <p:ext uri="{BB962C8B-B14F-4D97-AF65-F5344CB8AC3E}">
        <p14:creationId xmlns:p14="http://schemas.microsoft.com/office/powerpoint/2010/main" val="4192467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2600C-5BFA-174F-A391-8799F096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size assessment – dig or </a:t>
            </a:r>
            <a:r>
              <a:rPr lang="en-US" u="sng" dirty="0"/>
              <a:t>deduct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CD74-640A-DF49-8740-908B8F62B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light bulbs are sold in The Netherlands every year?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live in The Netherlands?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people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rooms per house,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How many light bulbs per room, on average?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What is the life-cycle of a light bulb?</a:t>
            </a:r>
          </a:p>
        </p:txBody>
      </p:sp>
    </p:spTree>
    <p:extLst>
      <p:ext uri="{BB962C8B-B14F-4D97-AF65-F5344CB8AC3E}">
        <p14:creationId xmlns:p14="http://schemas.microsoft.com/office/powerpoint/2010/main" val="9246319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13054</TotalTime>
  <Words>874</Words>
  <Application>Microsoft Macintosh PowerPoint</Application>
  <PresentationFormat>On-screen Show (16:9)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CERNCorporate16-9</vt:lpstr>
      <vt:lpstr>Market Research &amp; Numbers</vt:lpstr>
      <vt:lpstr>Types of market research</vt:lpstr>
      <vt:lpstr>Market size assessment – dig or deduct</vt:lpstr>
      <vt:lpstr>Market size assessment – dig or deduct</vt:lpstr>
      <vt:lpstr>Market size assessment – dig or deduct</vt:lpstr>
      <vt:lpstr>Market size assessment – dig or deduct</vt:lpstr>
      <vt:lpstr>Market size assessment – dig or deduct</vt:lpstr>
      <vt:lpstr>Market size assessment – dig or deduct</vt:lpstr>
      <vt:lpstr>Market size assessment – dig or deduct</vt:lpstr>
      <vt:lpstr>Market size assessment – dig or deduct</vt:lpstr>
      <vt:lpstr>Market size assessment – dig or deduct</vt:lpstr>
      <vt:lpstr>Market size assessment – dig or deduct</vt:lpstr>
      <vt:lpstr>Market size assessment – dig or deduct</vt:lpstr>
      <vt:lpstr>Be clear and transparent in your market statement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Santeri Palomaki</cp:lastModifiedBy>
  <cp:revision>123</cp:revision>
  <dcterms:created xsi:type="dcterms:W3CDTF">2012-11-30T11:04:26Z</dcterms:created>
  <dcterms:modified xsi:type="dcterms:W3CDTF">2019-07-23T14:41:20Z</dcterms:modified>
</cp:coreProperties>
</file>