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561" r:id="rId2"/>
    <p:sldId id="564" r:id="rId3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9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1pPr>
    <a:lvl2pPr marL="0" marR="0" indent="0" algn="l" defTabSz="914400" rtl="0" fontAlgn="auto" latinLnBrk="0" hangingPunct="0">
      <a:lnSpc>
        <a:spcPct val="100000"/>
      </a:lnSpc>
      <a:spcBef>
        <a:spcPts val="9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2pPr>
    <a:lvl3pPr marL="0" marR="0" indent="0" algn="l" defTabSz="914400" rtl="0" fontAlgn="auto" latinLnBrk="0" hangingPunct="0">
      <a:lnSpc>
        <a:spcPct val="100000"/>
      </a:lnSpc>
      <a:spcBef>
        <a:spcPts val="9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3pPr>
    <a:lvl4pPr marL="0" marR="0" indent="0" algn="l" defTabSz="914400" rtl="0" fontAlgn="auto" latinLnBrk="0" hangingPunct="0">
      <a:lnSpc>
        <a:spcPct val="100000"/>
      </a:lnSpc>
      <a:spcBef>
        <a:spcPts val="9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4pPr>
    <a:lvl5pPr marL="0" marR="0" indent="0" algn="l" defTabSz="914400" rtl="0" fontAlgn="auto" latinLnBrk="0" hangingPunct="0">
      <a:lnSpc>
        <a:spcPct val="100000"/>
      </a:lnSpc>
      <a:spcBef>
        <a:spcPts val="9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5pPr>
    <a:lvl6pPr marL="0" marR="0" indent="0" algn="l" defTabSz="914400" rtl="0" fontAlgn="auto" latinLnBrk="0" hangingPunct="0">
      <a:lnSpc>
        <a:spcPct val="100000"/>
      </a:lnSpc>
      <a:spcBef>
        <a:spcPts val="9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6pPr>
    <a:lvl7pPr marL="0" marR="0" indent="0" algn="l" defTabSz="914400" rtl="0" fontAlgn="auto" latinLnBrk="0" hangingPunct="0">
      <a:lnSpc>
        <a:spcPct val="100000"/>
      </a:lnSpc>
      <a:spcBef>
        <a:spcPts val="9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7pPr>
    <a:lvl8pPr marL="0" marR="0" indent="0" algn="l" defTabSz="914400" rtl="0" fontAlgn="auto" latinLnBrk="0" hangingPunct="0">
      <a:lnSpc>
        <a:spcPct val="100000"/>
      </a:lnSpc>
      <a:spcBef>
        <a:spcPts val="9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8pPr>
    <a:lvl9pPr marL="0" marR="0" indent="0" algn="l" defTabSz="914400" rtl="0" fontAlgn="auto" latinLnBrk="0" hangingPunct="0">
      <a:lnSpc>
        <a:spcPct val="100000"/>
      </a:lnSpc>
      <a:spcBef>
        <a:spcPts val="9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D328"/>
    <a:srgbClr val="ECEC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EECCA"/>
          </a:solidFill>
        </a:fill>
      </a:tcStyle>
    </a:wholeTbl>
    <a:band2H>
      <a:tcTxStyle/>
      <a:tcStyle>
        <a:tcBdr/>
        <a:fill>
          <a:solidFill>
            <a:srgbClr val="FFF5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ACACA"/>
          </a:solidFill>
        </a:fill>
      </a:tcStyle>
    </a:wholeTbl>
    <a:band2H>
      <a:tcTxStyle/>
      <a:tcStyle>
        <a:tcBdr/>
        <a:fill>
          <a:solidFill>
            <a:srgbClr val="F5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BD5CB"/>
          </a:solidFill>
        </a:fill>
      </a:tcStyle>
    </a:wholeTbl>
    <a:band2H>
      <a:tcTxStyle/>
      <a:tcStyle>
        <a:tcBdr/>
        <a:fill>
          <a:solidFill>
            <a:srgbClr val="E7EBE7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804"/>
    <p:restoredTop sz="88503"/>
  </p:normalViewPr>
  <p:slideViewPr>
    <p:cSldViewPr snapToGrid="0" snapToObjects="1">
      <p:cViewPr varScale="1">
        <p:scale>
          <a:sx n="84" d="100"/>
          <a:sy n="84" d="100"/>
        </p:scale>
        <p:origin x="205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87" name="Shape 18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95497491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defRPr sz="1000">
        <a:latin typeface="+mn-lt"/>
        <a:ea typeface="+mn-ea"/>
        <a:cs typeface="+mn-cs"/>
        <a:sym typeface="Calibri"/>
      </a:defRPr>
    </a:lvl1pPr>
    <a:lvl2pPr indent="228600" latinLnBrk="0">
      <a:defRPr sz="1000">
        <a:latin typeface="+mn-lt"/>
        <a:ea typeface="+mn-ea"/>
        <a:cs typeface="+mn-cs"/>
        <a:sym typeface="Calibri"/>
      </a:defRPr>
    </a:lvl2pPr>
    <a:lvl3pPr indent="457200" latinLnBrk="0">
      <a:defRPr sz="1000">
        <a:latin typeface="+mn-lt"/>
        <a:ea typeface="+mn-ea"/>
        <a:cs typeface="+mn-cs"/>
        <a:sym typeface="Calibri"/>
      </a:defRPr>
    </a:lvl3pPr>
    <a:lvl4pPr indent="685800" latinLnBrk="0">
      <a:defRPr sz="1000">
        <a:latin typeface="+mn-lt"/>
        <a:ea typeface="+mn-ea"/>
        <a:cs typeface="+mn-cs"/>
        <a:sym typeface="Calibri"/>
      </a:defRPr>
    </a:lvl4pPr>
    <a:lvl5pPr indent="914400" latinLnBrk="0">
      <a:defRPr sz="1000">
        <a:latin typeface="+mn-lt"/>
        <a:ea typeface="+mn-ea"/>
        <a:cs typeface="+mn-cs"/>
        <a:sym typeface="Calibri"/>
      </a:defRPr>
    </a:lvl5pPr>
    <a:lvl6pPr indent="1143000" latinLnBrk="0">
      <a:defRPr sz="1000">
        <a:latin typeface="+mn-lt"/>
        <a:ea typeface="+mn-ea"/>
        <a:cs typeface="+mn-cs"/>
        <a:sym typeface="Calibri"/>
      </a:defRPr>
    </a:lvl6pPr>
    <a:lvl7pPr indent="1371600" latinLnBrk="0">
      <a:defRPr sz="1000">
        <a:latin typeface="+mn-lt"/>
        <a:ea typeface="+mn-ea"/>
        <a:cs typeface="+mn-cs"/>
        <a:sym typeface="Calibri"/>
      </a:defRPr>
    </a:lvl7pPr>
    <a:lvl8pPr indent="1600200" latinLnBrk="0">
      <a:defRPr sz="1000">
        <a:latin typeface="+mn-lt"/>
        <a:ea typeface="+mn-ea"/>
        <a:cs typeface="+mn-cs"/>
        <a:sym typeface="Calibri"/>
      </a:defRPr>
    </a:lvl8pPr>
    <a:lvl9pPr indent="1828800" latinLnBrk="0">
      <a:defRPr sz="10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77" name="Shape 77"/>
          <p:cNvSpPr/>
          <p:nvPr/>
        </p:nvSpPr>
        <p:spPr>
          <a:xfrm>
            <a:off x="827087" y="1412875"/>
            <a:ext cx="8066086" cy="5184775"/>
          </a:xfrm>
          <a:prstGeom prst="rect">
            <a:avLst/>
          </a:prstGeom>
          <a:solidFill>
            <a:srgbClr val="E5E5E5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spcBef>
                <a:spcPts val="0"/>
              </a:spcBef>
              <a:defRPr sz="2400">
                <a:latin typeface="Times"/>
                <a:ea typeface="Times"/>
                <a:cs typeface="Times"/>
                <a:sym typeface="Times"/>
              </a:defRPr>
            </a:pPr>
            <a:endParaRPr/>
          </a:p>
        </p:txBody>
      </p:sp>
      <p:sp>
        <p:nvSpPr>
          <p:cNvPr id="78" name="Shape 7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>
            <a:spLocks noGrp="1"/>
          </p:cNvSpPr>
          <p:nvPr>
            <p:ph type="title"/>
          </p:nvPr>
        </p:nvSpPr>
        <p:spPr>
          <a:xfrm>
            <a:off x="2077198" y="291600"/>
            <a:ext cx="6708028" cy="508501"/>
          </a:xfrm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115" name="Shape 115"/>
          <p:cNvSpPr>
            <a:spLocks noGrp="1"/>
          </p:cNvSpPr>
          <p:nvPr>
            <p:ph type="sldNum" sz="quarter" idx="2"/>
          </p:nvPr>
        </p:nvSpPr>
        <p:spPr>
          <a:xfrm>
            <a:off x="8206312" y="6661150"/>
            <a:ext cx="330159" cy="313391"/>
          </a:xfrm>
          <a:prstGeom prst="rect">
            <a:avLst/>
          </a:prstGeom>
        </p:spPr>
        <p:txBody>
          <a:bodyPr lIns="45718" tIns="45718" rIns="45718" bIns="45718"/>
          <a:lstStyle>
            <a:lvl1pPr>
              <a:spcBef>
                <a:spcPts val="900"/>
              </a:spcBef>
              <a:defRPr sz="1600"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CH"/>
              <a:t>Mastertextformat bearbeiten</a:t>
            </a:r>
          </a:p>
          <a:p>
            <a:pPr lvl="1"/>
            <a:r>
              <a:rPr lang="de-CH"/>
              <a:t>Zweite Ebene</a:t>
            </a:r>
          </a:p>
          <a:p>
            <a:pPr lvl="2"/>
            <a:r>
              <a:rPr lang="de-CH"/>
              <a:t>Dritte Ebene</a:t>
            </a:r>
          </a:p>
          <a:p>
            <a:pPr lvl="3"/>
            <a:r>
              <a:rPr lang="de-CH"/>
              <a:t>Vierte Ebene</a:t>
            </a:r>
          </a:p>
          <a:p>
            <a:pPr lvl="4"/>
            <a:r>
              <a:rPr lang="de-CH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BD8C7A4-1F47-E746-91DE-ADD79AD2668C}" type="datetimeFigureOut">
              <a:rPr lang="de-DE" smtClean="0"/>
              <a:t>04.12.18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206312" y="6661150"/>
            <a:ext cx="219612" cy="138499"/>
          </a:xfrm>
        </p:spPr>
        <p:txBody>
          <a:bodyPr/>
          <a:lstStyle/>
          <a:p>
            <a:fld id="{C70B8B2E-75FB-1240-AFCF-B0EE011351C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776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/>
        </p:nvSpPr>
        <p:spPr>
          <a:xfrm>
            <a:off x="0" y="1412875"/>
            <a:ext cx="720725" cy="727905"/>
          </a:xfrm>
          <a:prstGeom prst="rect">
            <a:avLst/>
          </a:prstGeom>
          <a:solidFill>
            <a:srgbClr val="B9B9B9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spcBef>
                <a:spcPts val="0"/>
              </a:spcBef>
              <a:defRPr sz="2400">
                <a:latin typeface="Times"/>
                <a:ea typeface="Times"/>
                <a:cs typeface="Times"/>
                <a:sym typeface="Times"/>
              </a:defRPr>
            </a:pPr>
            <a:endParaRPr/>
          </a:p>
        </p:txBody>
      </p:sp>
      <p:pic>
        <p:nvPicPr>
          <p:cNvPr id="3" name="image1.png" descr="PSI-Logo_narrow_30k.eps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812800" y="285750"/>
            <a:ext cx="1016000" cy="361950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Shape 4"/>
          <p:cNvSpPr>
            <a:spLocks noGrp="1"/>
          </p:cNvSpPr>
          <p:nvPr>
            <p:ph type="body" idx="1"/>
          </p:nvPr>
        </p:nvSpPr>
        <p:spPr>
          <a:xfrm>
            <a:off x="1042987" y="1341437"/>
            <a:ext cx="7742240" cy="46799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/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5" name="Shape 5"/>
          <p:cNvSpPr>
            <a:spLocks noGrp="1"/>
          </p:cNvSpPr>
          <p:nvPr>
            <p:ph type="title"/>
          </p:nvPr>
        </p:nvSpPr>
        <p:spPr>
          <a:xfrm>
            <a:off x="2077198" y="291600"/>
            <a:ext cx="6708028" cy="508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/>
          <a:p>
            <a:r>
              <a:t>Titeltext</a:t>
            </a:r>
          </a:p>
        </p:txBody>
      </p:sp>
      <p:sp>
        <p:nvSpPr>
          <p:cNvPr id="6" name="Shape 6"/>
          <p:cNvSpPr>
            <a:spLocks noGrp="1"/>
          </p:cNvSpPr>
          <p:nvPr>
            <p:ph type="sldNum" sz="quarter" idx="2"/>
          </p:nvPr>
        </p:nvSpPr>
        <p:spPr>
          <a:xfrm>
            <a:off x="8206312" y="6661150"/>
            <a:ext cx="132582" cy="127000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>
              <a:spcBef>
                <a:spcPts val="0"/>
              </a:spcBef>
              <a:defRPr sz="900"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9" r:id="rId2"/>
    <p:sldLayoutId id="2147483663" r:id="rId3"/>
  </p:sldLayoutIdLst>
  <p:transition spd="med"/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ln>
            <a:noFill/>
          </a:ln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ln>
            <a:noFill/>
          </a:ln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ln>
            <a:noFill/>
          </a:ln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ln>
            <a:noFill/>
          </a:ln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ln>
            <a:noFill/>
          </a:ln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ln>
            <a:noFill/>
          </a:ln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ln>
            <a:noFill/>
          </a:ln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ln>
            <a:noFill/>
          </a:ln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ln>
            <a:noFill/>
          </a:ln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9pPr>
    </p:titleStyle>
    <p:bodyStyle>
      <a:lvl1pPr marL="177800" marR="0" indent="-177800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•"/>
        <a:tabLst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355600" marR="0" indent="-177800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539750" marR="0" indent="-184150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717550" marR="0" indent="-177800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895350" marR="0" indent="-177800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1097161" marR="0" indent="-201811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1280120" marR="0" indent="-205383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1459111" marR="0" indent="-201811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1636709" marR="0" indent="-200024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0F2F2F-E1CA-FB4E-90E5-9798A731FB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/>
              <a:t>Undulators Cost Matrix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F7F30C6B-CC0F-2E45-A359-A68FEC1410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95488" y="130354"/>
            <a:ext cx="1224944" cy="830992"/>
          </a:xfrm>
          <a:prstGeom prst="rect">
            <a:avLst/>
          </a:prstGeom>
        </p:spPr>
      </p:pic>
      <p:graphicFrame>
        <p:nvGraphicFramePr>
          <p:cNvPr id="4" name="Tabelle 3">
            <a:extLst>
              <a:ext uri="{FF2B5EF4-FFF2-40B4-BE49-F238E27FC236}">
                <a16:creationId xmlns:a16="http://schemas.microsoft.com/office/drawing/2014/main" id="{9C253400-CD6C-354B-AB0A-2B37651323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1702268"/>
              </p:ext>
            </p:extLst>
          </p:nvPr>
        </p:nvGraphicFramePr>
        <p:xfrm>
          <a:off x="1" y="1148374"/>
          <a:ext cx="9020431" cy="55786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45283">
                  <a:extLst>
                    <a:ext uri="{9D8B030D-6E8A-4147-A177-3AD203B41FA5}">
                      <a16:colId xmlns:a16="http://schemas.microsoft.com/office/drawing/2014/main" val="1183416050"/>
                    </a:ext>
                  </a:extLst>
                </a:gridCol>
                <a:gridCol w="1004795">
                  <a:extLst>
                    <a:ext uri="{9D8B030D-6E8A-4147-A177-3AD203B41FA5}">
                      <a16:colId xmlns:a16="http://schemas.microsoft.com/office/drawing/2014/main" val="3990755628"/>
                    </a:ext>
                  </a:extLst>
                </a:gridCol>
                <a:gridCol w="942771">
                  <a:extLst>
                    <a:ext uri="{9D8B030D-6E8A-4147-A177-3AD203B41FA5}">
                      <a16:colId xmlns:a16="http://schemas.microsoft.com/office/drawing/2014/main" val="4002031456"/>
                    </a:ext>
                  </a:extLst>
                </a:gridCol>
                <a:gridCol w="942770">
                  <a:extLst>
                    <a:ext uri="{9D8B030D-6E8A-4147-A177-3AD203B41FA5}">
                      <a16:colId xmlns:a16="http://schemas.microsoft.com/office/drawing/2014/main" val="61283516"/>
                    </a:ext>
                  </a:extLst>
                </a:gridCol>
                <a:gridCol w="895236">
                  <a:extLst>
                    <a:ext uri="{9D8B030D-6E8A-4147-A177-3AD203B41FA5}">
                      <a16:colId xmlns:a16="http://schemas.microsoft.com/office/drawing/2014/main" val="32690333"/>
                    </a:ext>
                  </a:extLst>
                </a:gridCol>
                <a:gridCol w="967581">
                  <a:extLst>
                    <a:ext uri="{9D8B030D-6E8A-4147-A177-3AD203B41FA5}">
                      <a16:colId xmlns:a16="http://schemas.microsoft.com/office/drawing/2014/main" val="356284327"/>
                    </a:ext>
                  </a:extLst>
                </a:gridCol>
                <a:gridCol w="1128844">
                  <a:extLst>
                    <a:ext uri="{9D8B030D-6E8A-4147-A177-3AD203B41FA5}">
                      <a16:colId xmlns:a16="http://schemas.microsoft.com/office/drawing/2014/main" val="3700474278"/>
                    </a:ext>
                  </a:extLst>
                </a:gridCol>
                <a:gridCol w="893151">
                  <a:extLst>
                    <a:ext uri="{9D8B030D-6E8A-4147-A177-3AD203B41FA5}">
                      <a16:colId xmlns:a16="http://schemas.microsoft.com/office/drawing/2014/main" val="3269056169"/>
                    </a:ext>
                  </a:extLst>
                </a:gridCol>
              </a:tblGrid>
              <a:tr h="366584"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/>
                        <a:t>out of vac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/>
                        <a:t>in-vac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/>
                        <a:t>in-vac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/>
                        <a:t>SC NbTi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/>
                        <a:t>SC Nb</a:t>
                      </a:r>
                      <a:r>
                        <a:rPr lang="de-DE" sz="1400" b="1" baseline="-25000"/>
                        <a:t>3</a:t>
                      </a:r>
                      <a:r>
                        <a:rPr lang="de-DE" sz="1400" b="1"/>
                        <a:t>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/>
                        <a:t>HTS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2068424"/>
                  </a:ext>
                </a:extLst>
              </a:tr>
              <a:tr h="297629">
                <a:tc>
                  <a:txBody>
                    <a:bodyPr/>
                    <a:lstStyle/>
                    <a:p>
                      <a:r>
                        <a:rPr lang="de-DE" sz="1400" b="1"/>
                        <a:t>Performance: K (</a:t>
                      </a:r>
                      <a:r>
                        <a:rPr lang="el-GR" sz="1400" b="1"/>
                        <a:t>λ</a:t>
                      </a:r>
                      <a:r>
                        <a:rPr lang="de-CH" sz="1400" b="1"/>
                        <a:t>/gap)</a:t>
                      </a:r>
                      <a:endParaRPr lang="de-DE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15 / 4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4m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2m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1956448"/>
                  </a:ext>
                </a:extLst>
              </a:tr>
              <a:tr h="297629">
                <a:tc>
                  <a:txBody>
                    <a:bodyPr/>
                    <a:lstStyle/>
                    <a:p>
                      <a:endParaRPr lang="de-DE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10 / 3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117013"/>
                  </a:ext>
                </a:extLst>
              </a:tr>
              <a:tr h="297629">
                <a:tc>
                  <a:txBody>
                    <a:bodyPr/>
                    <a:lstStyle/>
                    <a:p>
                      <a:r>
                        <a:rPr lang="de-DE" sz="1400" b="1"/>
                        <a:t>Design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100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4954038"/>
                  </a:ext>
                </a:extLst>
              </a:tr>
              <a:tr h="297629">
                <a:tc>
                  <a:txBody>
                    <a:bodyPr/>
                    <a:lstStyle/>
                    <a:p>
                      <a:r>
                        <a:rPr lang="de-DE" sz="1400" b="1"/>
                        <a:t>Fabrication by Lab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/>
                        <a:t>800</a:t>
                      </a:r>
                      <a:r>
                        <a:rPr lang="de-DE" sz="1400"/>
                        <a:t> / 13units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0879415"/>
                  </a:ext>
                </a:extLst>
              </a:tr>
              <a:tr h="297629">
                <a:tc>
                  <a:txBody>
                    <a:bodyPr/>
                    <a:lstStyle/>
                    <a:p>
                      <a:r>
                        <a:rPr lang="de-DE" sz="1400"/>
                        <a:t>Magnetarray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300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520785"/>
                  </a:ext>
                </a:extLst>
              </a:tr>
              <a:tr h="297629">
                <a:tc>
                  <a:txBody>
                    <a:bodyPr/>
                    <a:lstStyle/>
                    <a:p>
                      <a:r>
                        <a:rPr lang="de-DE" sz="1400"/>
                        <a:t>Support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380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705710"/>
                  </a:ext>
                </a:extLst>
              </a:tr>
              <a:tr h="297629">
                <a:tc>
                  <a:txBody>
                    <a:bodyPr/>
                    <a:lstStyle/>
                    <a:p>
                      <a:r>
                        <a:rPr lang="de-DE" sz="1400"/>
                        <a:t>Drive System / Controls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1902525"/>
                  </a:ext>
                </a:extLst>
              </a:tr>
              <a:tr h="297629">
                <a:tc>
                  <a:txBody>
                    <a:bodyPr/>
                    <a:lstStyle/>
                    <a:p>
                      <a:r>
                        <a:rPr lang="de-DE" sz="1400"/>
                        <a:t>Vacuum System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289572"/>
                  </a:ext>
                </a:extLst>
              </a:tr>
              <a:tr h="29762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/>
                        <a:t>Optimization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4MM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151055"/>
                  </a:ext>
                </a:extLst>
              </a:tr>
              <a:tr h="297629">
                <a:tc>
                  <a:txBody>
                    <a:bodyPr/>
                    <a:lstStyle/>
                    <a:p>
                      <a:r>
                        <a:rPr lang="de-DE" sz="1400" b="1"/>
                        <a:t>Fabrication by Company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/>
                        <a:t>1.1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6629858"/>
                  </a:ext>
                </a:extLst>
              </a:tr>
              <a:tr h="297629">
                <a:tc>
                  <a:txBody>
                    <a:bodyPr/>
                    <a:lstStyle/>
                    <a:p>
                      <a:r>
                        <a:rPr lang="de-DE" sz="1400" b="1"/>
                        <a:t>Installation / Infrastructure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400 + x floor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649665"/>
                  </a:ext>
                </a:extLst>
              </a:tr>
              <a:tr h="297629">
                <a:tc>
                  <a:txBody>
                    <a:bodyPr/>
                    <a:lstStyle/>
                    <a:p>
                      <a:r>
                        <a:rPr lang="de-DE" sz="1400" b="1"/>
                        <a:t>Commisssioning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7347090"/>
                  </a:ext>
                </a:extLst>
              </a:tr>
              <a:tr h="297629">
                <a:tc>
                  <a:txBody>
                    <a:bodyPr/>
                    <a:lstStyle/>
                    <a:p>
                      <a:r>
                        <a:rPr lang="de-DE" sz="1400" b="1"/>
                        <a:t>Operation / Maintenance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10 years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4868046"/>
                  </a:ext>
                </a:extLst>
              </a:tr>
              <a:tr h="297629">
                <a:tc>
                  <a:txBody>
                    <a:bodyPr/>
                    <a:lstStyle/>
                    <a:p>
                      <a:r>
                        <a:rPr lang="de-DE" sz="1400" b="1"/>
                        <a:t>price / m [€]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/>
                        <a:t>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550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4869919"/>
                  </a:ext>
                </a:extLst>
              </a:tr>
              <a:tr h="297629">
                <a:tc>
                  <a:txBody>
                    <a:bodyPr/>
                    <a:lstStyle/>
                    <a:p>
                      <a:r>
                        <a:rPr lang="de-DE" sz="1400" b="1"/>
                        <a:t>total price [M€] / saturation length [m]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5928753"/>
                  </a:ext>
                </a:extLst>
              </a:tr>
            </a:tbl>
          </a:graphicData>
        </a:graphic>
      </p:graphicFrame>
      <p:sp>
        <p:nvSpPr>
          <p:cNvPr id="6" name="Textfeld 5">
            <a:extLst>
              <a:ext uri="{FF2B5EF4-FFF2-40B4-BE49-F238E27FC236}">
                <a16:creationId xmlns:a16="http://schemas.microsoft.com/office/drawing/2014/main" id="{C77D63CE-A856-5C43-B9CD-FAF2F8EB8BA4}"/>
              </a:ext>
            </a:extLst>
          </p:cNvPr>
          <p:cNvSpPr txBox="1"/>
          <p:nvPr/>
        </p:nvSpPr>
        <p:spPr>
          <a:xfrm flipH="1">
            <a:off x="2077198" y="639873"/>
            <a:ext cx="2298292" cy="42319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20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rPr>
              <a:t>planar: hard x-ray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5ED5F5C0-AC3A-8F4F-8A2A-CDE258DA9E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6040" y="1148375"/>
            <a:ext cx="2047240" cy="5638866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D47D62E5-DE14-7946-8705-4411B42642B0}"/>
              </a:ext>
            </a:extLst>
          </p:cNvPr>
          <p:cNvSpPr txBox="1"/>
          <p:nvPr/>
        </p:nvSpPr>
        <p:spPr>
          <a:xfrm>
            <a:off x="5471160" y="800101"/>
            <a:ext cx="1112520" cy="36163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1600" b="0" i="0" u="none" strike="noStrike" cap="none" spc="0" normalizeH="0" baseline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rPr>
              <a:t>ALBA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41C63943-6038-AD41-A4F2-3A046AF4EF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84050" y="1122592"/>
            <a:ext cx="2052332" cy="5604446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0828C1F1-7F71-4642-B92D-64F41108EA81}"/>
              </a:ext>
            </a:extLst>
          </p:cNvPr>
          <p:cNvSpPr txBox="1"/>
          <p:nvPr/>
        </p:nvSpPr>
        <p:spPr>
          <a:xfrm>
            <a:off x="4272745" y="793419"/>
            <a:ext cx="1112520" cy="36163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1600" b="0" i="0" u="none" strike="noStrike" cap="none" spc="0" normalizeH="0" baseline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rPr>
              <a:t>PSI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63A02FE5-EE8E-4D4B-840C-164B3BC853F5}"/>
              </a:ext>
            </a:extLst>
          </p:cNvPr>
          <p:cNvSpPr txBox="1"/>
          <p:nvPr/>
        </p:nvSpPr>
        <p:spPr>
          <a:xfrm>
            <a:off x="7355840" y="785411"/>
            <a:ext cx="1112520" cy="36163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>
                <a:solidFill>
                  <a:srgbClr val="FF0000"/>
                </a:solidFill>
              </a:rPr>
              <a:t>Kyma</a:t>
            </a:r>
            <a:endParaRPr kumimoji="0" lang="de-DE" sz="1600" b="0" i="0" u="none" strike="noStrike" cap="none" spc="0" normalizeH="0" baseline="0">
              <a:ln>
                <a:noFill/>
              </a:ln>
              <a:solidFill>
                <a:srgbClr val="FF0000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9683118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0F2F2F-E1CA-FB4E-90E5-9798A731FB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7198" y="411300"/>
            <a:ext cx="6708028" cy="508501"/>
          </a:xfrm>
        </p:spPr>
        <p:txBody>
          <a:bodyPr>
            <a:normAutofit/>
          </a:bodyPr>
          <a:lstStyle/>
          <a:p>
            <a:r>
              <a:rPr lang="de-DE"/>
              <a:t>Undulators Cost Matrix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F7F30C6B-CC0F-2E45-A359-A68FEC1410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95488" y="130354"/>
            <a:ext cx="1224944" cy="830992"/>
          </a:xfrm>
          <a:prstGeom prst="rect">
            <a:avLst/>
          </a:prstGeom>
        </p:spPr>
      </p:pic>
      <p:graphicFrame>
        <p:nvGraphicFramePr>
          <p:cNvPr id="4" name="Tabelle 3">
            <a:extLst>
              <a:ext uri="{FF2B5EF4-FFF2-40B4-BE49-F238E27FC236}">
                <a16:creationId xmlns:a16="http://schemas.microsoft.com/office/drawing/2014/main" id="{9C253400-CD6C-354B-AB0A-2B37651323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0677903"/>
              </p:ext>
            </p:extLst>
          </p:nvPr>
        </p:nvGraphicFramePr>
        <p:xfrm>
          <a:off x="123569" y="1444272"/>
          <a:ext cx="9020431" cy="529757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45283">
                  <a:extLst>
                    <a:ext uri="{9D8B030D-6E8A-4147-A177-3AD203B41FA5}">
                      <a16:colId xmlns:a16="http://schemas.microsoft.com/office/drawing/2014/main" val="1183416050"/>
                    </a:ext>
                  </a:extLst>
                </a:gridCol>
                <a:gridCol w="1004795">
                  <a:extLst>
                    <a:ext uri="{9D8B030D-6E8A-4147-A177-3AD203B41FA5}">
                      <a16:colId xmlns:a16="http://schemas.microsoft.com/office/drawing/2014/main" val="3990755628"/>
                    </a:ext>
                  </a:extLst>
                </a:gridCol>
                <a:gridCol w="942771">
                  <a:extLst>
                    <a:ext uri="{9D8B030D-6E8A-4147-A177-3AD203B41FA5}">
                      <a16:colId xmlns:a16="http://schemas.microsoft.com/office/drawing/2014/main" val="4002031456"/>
                    </a:ext>
                  </a:extLst>
                </a:gridCol>
                <a:gridCol w="942770">
                  <a:extLst>
                    <a:ext uri="{9D8B030D-6E8A-4147-A177-3AD203B41FA5}">
                      <a16:colId xmlns:a16="http://schemas.microsoft.com/office/drawing/2014/main" val="61283516"/>
                    </a:ext>
                  </a:extLst>
                </a:gridCol>
                <a:gridCol w="895236">
                  <a:extLst>
                    <a:ext uri="{9D8B030D-6E8A-4147-A177-3AD203B41FA5}">
                      <a16:colId xmlns:a16="http://schemas.microsoft.com/office/drawing/2014/main" val="32690333"/>
                    </a:ext>
                  </a:extLst>
                </a:gridCol>
                <a:gridCol w="967581">
                  <a:extLst>
                    <a:ext uri="{9D8B030D-6E8A-4147-A177-3AD203B41FA5}">
                      <a16:colId xmlns:a16="http://schemas.microsoft.com/office/drawing/2014/main" val="356284327"/>
                    </a:ext>
                  </a:extLst>
                </a:gridCol>
                <a:gridCol w="1128844">
                  <a:extLst>
                    <a:ext uri="{9D8B030D-6E8A-4147-A177-3AD203B41FA5}">
                      <a16:colId xmlns:a16="http://schemas.microsoft.com/office/drawing/2014/main" val="3700474278"/>
                    </a:ext>
                  </a:extLst>
                </a:gridCol>
                <a:gridCol w="893151">
                  <a:extLst>
                    <a:ext uri="{9D8B030D-6E8A-4147-A177-3AD203B41FA5}">
                      <a16:colId xmlns:a16="http://schemas.microsoft.com/office/drawing/2014/main" val="3269056169"/>
                    </a:ext>
                  </a:extLst>
                </a:gridCol>
              </a:tblGrid>
              <a:tr h="512218"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/>
                        <a:t>APPLE II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/>
                        <a:t>DELTA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/>
                        <a:t>APPLE III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/>
                        <a:t>in vac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/>
                        <a:t>CPMU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/>
                        <a:t>SCAPE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2068424"/>
                  </a:ext>
                </a:extLst>
              </a:tr>
              <a:tr h="297775">
                <a:tc>
                  <a:txBody>
                    <a:bodyPr/>
                    <a:lstStyle/>
                    <a:p>
                      <a:r>
                        <a:rPr lang="de-DE" sz="1400" b="1"/>
                        <a:t>Performance: K (</a:t>
                      </a:r>
                      <a:r>
                        <a:rPr lang="el-GR" sz="1400" b="1"/>
                        <a:t>λ</a:t>
                      </a:r>
                      <a:r>
                        <a:rPr lang="de-CH" sz="1400" b="1"/>
                        <a:t>/gap)</a:t>
                      </a:r>
                      <a:endParaRPr lang="de-DE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40 / 7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2m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1956448"/>
                  </a:ext>
                </a:extLst>
              </a:tr>
              <a:tr h="297775">
                <a:tc>
                  <a:txBody>
                    <a:bodyPr/>
                    <a:lstStyle/>
                    <a:p>
                      <a:endParaRPr lang="de-DE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20 / 5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117013"/>
                  </a:ext>
                </a:extLst>
              </a:tr>
              <a:tr h="297775">
                <a:tc>
                  <a:txBody>
                    <a:bodyPr/>
                    <a:lstStyle/>
                    <a:p>
                      <a:r>
                        <a:rPr lang="de-DE" sz="1400" b="1"/>
                        <a:t>Design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60MM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4954038"/>
                  </a:ext>
                </a:extLst>
              </a:tr>
              <a:tr h="297775">
                <a:tc>
                  <a:txBody>
                    <a:bodyPr/>
                    <a:lstStyle/>
                    <a:p>
                      <a:r>
                        <a:rPr lang="de-DE" sz="1400" b="1"/>
                        <a:t>Fabrication by Lab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600 / 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0879415"/>
                  </a:ext>
                </a:extLst>
              </a:tr>
              <a:tr h="297775">
                <a:tc>
                  <a:txBody>
                    <a:bodyPr/>
                    <a:lstStyle/>
                    <a:p>
                      <a:r>
                        <a:rPr lang="de-DE" sz="1400"/>
                        <a:t>Magnetarray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130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520785"/>
                  </a:ext>
                </a:extLst>
              </a:tr>
              <a:tr h="297775">
                <a:tc>
                  <a:txBody>
                    <a:bodyPr/>
                    <a:lstStyle/>
                    <a:p>
                      <a:r>
                        <a:rPr lang="de-DE" sz="1400"/>
                        <a:t>Support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420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705710"/>
                  </a:ext>
                </a:extLst>
              </a:tr>
              <a:tr h="297775">
                <a:tc>
                  <a:txBody>
                    <a:bodyPr/>
                    <a:lstStyle/>
                    <a:p>
                      <a:r>
                        <a:rPr lang="de-DE" sz="1400"/>
                        <a:t>Drive System / Controls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1902525"/>
                  </a:ext>
                </a:extLst>
              </a:tr>
              <a:tr h="297775">
                <a:tc>
                  <a:txBody>
                    <a:bodyPr/>
                    <a:lstStyle/>
                    <a:p>
                      <a:r>
                        <a:rPr lang="de-DE" sz="1400"/>
                        <a:t>Vacuum System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289572"/>
                  </a:ext>
                </a:extLst>
              </a:tr>
              <a:tr h="29777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/>
                        <a:t>Optimization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151055"/>
                  </a:ext>
                </a:extLst>
              </a:tr>
              <a:tr h="297775">
                <a:tc>
                  <a:txBody>
                    <a:bodyPr/>
                    <a:lstStyle/>
                    <a:p>
                      <a:r>
                        <a:rPr lang="de-DE" sz="1400" b="1"/>
                        <a:t>Fabrication by Company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6629858"/>
                  </a:ext>
                </a:extLst>
              </a:tr>
              <a:tr h="297775">
                <a:tc>
                  <a:txBody>
                    <a:bodyPr/>
                    <a:lstStyle/>
                    <a:p>
                      <a:r>
                        <a:rPr lang="de-DE" sz="1400" b="1"/>
                        <a:t>Installation / Infrastructure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649665"/>
                  </a:ext>
                </a:extLst>
              </a:tr>
              <a:tr h="297775">
                <a:tc>
                  <a:txBody>
                    <a:bodyPr/>
                    <a:lstStyle/>
                    <a:p>
                      <a:r>
                        <a:rPr lang="de-DE" sz="1400" b="1"/>
                        <a:t>Commisssioning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7347090"/>
                  </a:ext>
                </a:extLst>
              </a:tr>
              <a:tr h="297775">
                <a:tc>
                  <a:txBody>
                    <a:bodyPr/>
                    <a:lstStyle/>
                    <a:p>
                      <a:r>
                        <a:rPr lang="de-DE" sz="1400" b="1"/>
                        <a:t>Operation / Maintenance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10 years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4868046"/>
                  </a:ext>
                </a:extLst>
              </a:tr>
              <a:tr h="297775">
                <a:tc>
                  <a:txBody>
                    <a:bodyPr/>
                    <a:lstStyle/>
                    <a:p>
                      <a:r>
                        <a:rPr lang="de-DE" sz="1400" b="1"/>
                        <a:t>price / m [€]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300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4869919"/>
                  </a:ext>
                </a:extLst>
              </a:tr>
              <a:tr h="506218">
                <a:tc>
                  <a:txBody>
                    <a:bodyPr/>
                    <a:lstStyle/>
                    <a:p>
                      <a:r>
                        <a:rPr lang="de-DE" sz="1400" b="1"/>
                        <a:t>total price  [M€]/ saturation length [m]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5928753"/>
                  </a:ext>
                </a:extLst>
              </a:tr>
            </a:tbl>
          </a:graphicData>
        </a:graphic>
      </p:graphicFrame>
      <p:sp>
        <p:nvSpPr>
          <p:cNvPr id="6" name="Textfeld 5">
            <a:extLst>
              <a:ext uri="{FF2B5EF4-FFF2-40B4-BE49-F238E27FC236}">
                <a16:creationId xmlns:a16="http://schemas.microsoft.com/office/drawing/2014/main" id="{C77D63CE-A856-5C43-B9CD-FAF2F8EB8BA4}"/>
              </a:ext>
            </a:extLst>
          </p:cNvPr>
          <p:cNvSpPr txBox="1"/>
          <p:nvPr/>
        </p:nvSpPr>
        <p:spPr>
          <a:xfrm flipH="1">
            <a:off x="2077198" y="934151"/>
            <a:ext cx="2298292" cy="42319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20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rPr>
              <a:t>EPU: soft x-ray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06622B97-2DEB-AC48-9B6D-958A58F705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3280" y="1444271"/>
            <a:ext cx="992210" cy="5346909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5199505B-912E-AC4E-9FCF-44122F26F0C8}"/>
              </a:ext>
            </a:extLst>
          </p:cNvPr>
          <p:cNvSpPr txBox="1"/>
          <p:nvPr/>
        </p:nvSpPr>
        <p:spPr>
          <a:xfrm>
            <a:off x="3819230" y="1082633"/>
            <a:ext cx="1112520" cy="36163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1600" b="0" i="0" u="none" strike="noStrike" cap="none" spc="0" normalizeH="0" baseline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rPr>
              <a:t>ALBA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998B70C2-5F8C-294F-809C-AD9F45AE18E1}"/>
              </a:ext>
            </a:extLst>
          </p:cNvPr>
          <p:cNvSpPr txBox="1"/>
          <p:nvPr/>
        </p:nvSpPr>
        <p:spPr>
          <a:xfrm>
            <a:off x="5367700" y="1082633"/>
            <a:ext cx="1112520" cy="36163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>
                <a:solidFill>
                  <a:srgbClr val="FF0000"/>
                </a:solidFill>
              </a:rPr>
              <a:t>PSI</a:t>
            </a:r>
            <a:endParaRPr kumimoji="0" lang="de-DE" sz="1600" b="0" i="0" u="none" strike="noStrike" cap="none" spc="0" normalizeH="0" baseline="0">
              <a:ln>
                <a:noFill/>
              </a:ln>
              <a:solidFill>
                <a:srgbClr val="FF0000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C8D5F722-9151-5D4F-BF9A-860FF99B33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55564" y="1444270"/>
            <a:ext cx="1007235" cy="5253956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D326E549-2AA0-C545-A8F4-2B32BE6AE498}"/>
              </a:ext>
            </a:extLst>
          </p:cNvPr>
          <p:cNvSpPr txBox="1"/>
          <p:nvPr/>
        </p:nvSpPr>
        <p:spPr>
          <a:xfrm>
            <a:off x="6265250" y="1082633"/>
            <a:ext cx="1112520" cy="36163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1600" b="0" i="0" u="none" strike="noStrike" cap="none" spc="0" normalizeH="0" baseline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rPr>
              <a:t>ALBA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1781C161-9FAD-8441-9792-74EABCAEFEA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02984" y="1444269"/>
            <a:ext cx="989455" cy="5261005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A108F834-F274-C642-9773-2C4A0056010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60348" y="1444268"/>
            <a:ext cx="916011" cy="5279116"/>
          </a:xfrm>
          <a:prstGeom prst="rect">
            <a:avLst/>
          </a:prstGeom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A87B3D54-AC21-5240-B380-4A0B3D287E02}"/>
              </a:ext>
            </a:extLst>
          </p:cNvPr>
          <p:cNvSpPr txBox="1"/>
          <p:nvPr/>
        </p:nvSpPr>
        <p:spPr>
          <a:xfrm>
            <a:off x="7295440" y="1079050"/>
            <a:ext cx="1112520" cy="36163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>
                <a:solidFill>
                  <a:srgbClr val="FF0000"/>
                </a:solidFill>
              </a:rPr>
              <a:t>Kyma</a:t>
            </a:r>
            <a:endParaRPr kumimoji="0" lang="de-DE" sz="1600" b="0" i="0" u="none" strike="noStrike" cap="none" spc="0" normalizeH="0" baseline="0">
              <a:ln>
                <a:noFill/>
              </a:ln>
              <a:solidFill>
                <a:srgbClr val="FF0000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46B639AA-C6B2-FD49-B22F-DFB809AE34E8}"/>
              </a:ext>
            </a:extLst>
          </p:cNvPr>
          <p:cNvSpPr txBox="1"/>
          <p:nvPr/>
        </p:nvSpPr>
        <p:spPr>
          <a:xfrm>
            <a:off x="8136114" y="1064165"/>
            <a:ext cx="1112520" cy="36163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>
                <a:solidFill>
                  <a:srgbClr val="FF0000"/>
                </a:solidFill>
              </a:rPr>
              <a:t>Kyma</a:t>
            </a:r>
            <a:endParaRPr kumimoji="0" lang="de-DE" sz="1600" b="0" i="0" u="none" strike="noStrike" cap="none" spc="0" normalizeH="0" baseline="0">
              <a:ln>
                <a:noFill/>
              </a:ln>
              <a:solidFill>
                <a:srgbClr val="FF0000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63088948"/>
      </p:ext>
    </p:extLst>
  </p:cSld>
  <p:clrMapOvr>
    <a:masterClrMapping/>
  </p:clrMapOvr>
</p:sld>
</file>

<file path=ppt/theme/theme1.xml><?xml version="1.0" encoding="utf-8"?>
<a:theme xmlns:a="http://schemas.openxmlformats.org/drawingml/2006/main" name="PSI-PowerPoint-Master deutsch">
  <a:themeElements>
    <a:clrScheme name="PSI-PowerPoint-Master deutsch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FF"/>
      </a:hlink>
      <a:folHlink>
        <a:srgbClr val="FF00FF"/>
      </a:folHlink>
    </a:clrScheme>
    <a:fontScheme name="PSI-PowerPoint-Master deutsch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PSI-PowerPoint-Master deutsch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90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90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PSI-PowerPoint-Master deutsch">
  <a:themeElements>
    <a:clrScheme name="PSI-PowerPoint-Master deutsch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FF"/>
      </a:hlink>
      <a:folHlink>
        <a:srgbClr val="FF00FF"/>
      </a:folHlink>
    </a:clrScheme>
    <a:fontScheme name="PSI-PowerPoint-Master deutsch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PSI-PowerPoint-Master deutsch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90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90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190</Words>
  <Application>Microsoft Macintosh PowerPoint</Application>
  <PresentationFormat>Bildschirmpräsentation (4:3)</PresentationFormat>
  <Paragraphs>82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8" baseType="lpstr">
      <vt:lpstr>Arial</vt:lpstr>
      <vt:lpstr>Calibri</vt:lpstr>
      <vt:lpstr>Georgia</vt:lpstr>
      <vt:lpstr>Helvetica</vt:lpstr>
      <vt:lpstr>Times</vt:lpstr>
      <vt:lpstr>PSI-PowerPoint-Master deutsch</vt:lpstr>
      <vt:lpstr>Undulators Cost Matrix</vt:lpstr>
      <vt:lpstr>Undulators Cost Matrix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Undulator for the SwissFEL and SLS 2.0</dc:title>
  <cp:lastModifiedBy>Microsoft Office-Benutzer</cp:lastModifiedBy>
  <cp:revision>216</cp:revision>
  <cp:lastPrinted>2018-12-05T08:44:27Z</cp:lastPrinted>
  <dcterms:modified xsi:type="dcterms:W3CDTF">2018-12-05T09:24:34Z</dcterms:modified>
</cp:coreProperties>
</file>