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61" r:id="rId2"/>
    <p:sldId id="564" r:id="rId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328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507"/>
    <p:restoredTop sz="88529"/>
  </p:normalViewPr>
  <p:slideViewPr>
    <p:cSldViewPr snapToGrid="0" snapToObjects="1"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549749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n-lt"/>
        <a:ea typeface="+mn-ea"/>
        <a:cs typeface="+mn-cs"/>
        <a:sym typeface="Calibri"/>
      </a:defRPr>
    </a:lvl1pPr>
    <a:lvl2pPr indent="228600" latinLnBrk="0">
      <a:defRPr sz="1000">
        <a:latin typeface="+mn-lt"/>
        <a:ea typeface="+mn-ea"/>
        <a:cs typeface="+mn-cs"/>
        <a:sym typeface="Calibri"/>
      </a:defRPr>
    </a:lvl2pPr>
    <a:lvl3pPr indent="457200" latinLnBrk="0">
      <a:defRPr sz="1000">
        <a:latin typeface="+mn-lt"/>
        <a:ea typeface="+mn-ea"/>
        <a:cs typeface="+mn-cs"/>
        <a:sym typeface="Calibri"/>
      </a:defRPr>
    </a:lvl3pPr>
    <a:lvl4pPr indent="685800" latinLnBrk="0">
      <a:defRPr sz="1000">
        <a:latin typeface="+mn-lt"/>
        <a:ea typeface="+mn-ea"/>
        <a:cs typeface="+mn-cs"/>
        <a:sym typeface="Calibri"/>
      </a:defRPr>
    </a:lvl4pPr>
    <a:lvl5pPr indent="914400" latinLnBrk="0">
      <a:defRPr sz="1000">
        <a:latin typeface="+mn-lt"/>
        <a:ea typeface="+mn-ea"/>
        <a:cs typeface="+mn-cs"/>
        <a:sym typeface="Calibri"/>
      </a:defRPr>
    </a:lvl5pPr>
    <a:lvl6pPr indent="1143000" latinLnBrk="0">
      <a:defRPr sz="1000">
        <a:latin typeface="+mn-lt"/>
        <a:ea typeface="+mn-ea"/>
        <a:cs typeface="+mn-cs"/>
        <a:sym typeface="Calibri"/>
      </a:defRPr>
    </a:lvl6pPr>
    <a:lvl7pPr indent="1371600" latinLnBrk="0">
      <a:defRPr sz="1000">
        <a:latin typeface="+mn-lt"/>
        <a:ea typeface="+mn-ea"/>
        <a:cs typeface="+mn-cs"/>
        <a:sym typeface="Calibri"/>
      </a:defRPr>
    </a:lvl7pPr>
    <a:lvl8pPr indent="1600200" latinLnBrk="0">
      <a:defRPr sz="1000">
        <a:latin typeface="+mn-lt"/>
        <a:ea typeface="+mn-ea"/>
        <a:cs typeface="+mn-cs"/>
        <a:sym typeface="Calibri"/>
      </a:defRPr>
    </a:lvl8pPr>
    <a:lvl9pPr indent="1828800" latinLnBrk="0">
      <a:defRPr sz="10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7" name="Shape 77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330159" cy="31339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spcBef>
                <a:spcPts val="9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BD8C7A4-1F47-E746-91DE-ADD79AD2668C}" type="datetimeFigureOut">
              <a:rPr lang="de-DE" smtClean="0"/>
              <a:t>04.12.2018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219612" cy="138499"/>
          </a:xfrm>
        </p:spPr>
        <p:txBody>
          <a:bodyPr/>
          <a:lstStyle/>
          <a:p>
            <a:fld id="{C70B8B2E-75FB-1240-AFCF-B0EE011351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7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412875"/>
            <a:ext cx="720725" cy="727905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image1.png" descr="PSI-Logo_narrow_30k.eps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3" r:id="rId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636709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555497"/>
              </p:ext>
            </p:extLst>
          </p:nvPr>
        </p:nvGraphicFramePr>
        <p:xfrm>
          <a:off x="123569" y="1444272"/>
          <a:ext cx="9020431" cy="5151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67894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17647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366584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out of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in-</a:t>
                      </a:r>
                      <a:r>
                        <a:rPr lang="de-DE" sz="1400" b="1" dirty="0" err="1"/>
                        <a:t>vac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</a:t>
                      </a:r>
                      <a:r>
                        <a:rPr lang="de-DE" sz="1400" b="1" baseline="-25000"/>
                        <a:t>3</a:t>
                      </a:r>
                      <a:r>
                        <a:rPr lang="de-DE" sz="1400" b="1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 / 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80/13</a:t>
                      </a:r>
                      <a:r>
                        <a:rPr lang="de-DE" sz="1200" baseline="0" dirty="0" smtClean="0"/>
                        <a:t>mm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21/5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dirty="0" smtClean="0"/>
                        <a:t>mm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/ 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month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 </a:t>
                      </a:r>
                      <a:r>
                        <a:rPr lang="de-DE" sz="1400" dirty="0" err="1" smtClean="0"/>
                        <a:t>months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12 </a:t>
                      </a:r>
                      <a:r>
                        <a:rPr lang="de-DE" sz="1400" dirty="0" err="1" smtClean="0"/>
                        <a:t>months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18months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200.000 €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200.000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€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300.000 €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300.000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€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50.000 €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50.000 €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50.000 €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month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1400" dirty="0" err="1" smtClean="0">
                          <a:solidFill>
                            <a:schemeClr val="tx1"/>
                          </a:solidFill>
                        </a:rPr>
                        <a:t>month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12 </a:t>
                      </a:r>
                      <a:r>
                        <a:rPr lang="de-DE" sz="1400" dirty="0" err="1" smtClean="0"/>
                        <a:t>months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14month</a:t>
                      </a: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week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week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month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 </a:t>
                      </a:r>
                      <a:r>
                        <a:rPr lang="de-DE" sz="1400" dirty="0" err="1" smtClean="0"/>
                        <a:t>month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350.000€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600.000€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total price [€] 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1021079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planar: hard x-ray</a:t>
            </a:r>
          </a:p>
        </p:txBody>
      </p:sp>
    </p:spTree>
    <p:extLst>
      <p:ext uri="{BB962C8B-B14F-4D97-AF65-F5344CB8AC3E}">
        <p14:creationId xmlns:p14="http://schemas.microsoft.com/office/powerpoint/2010/main" val="196831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447807"/>
              </p:ext>
            </p:extLst>
          </p:nvPr>
        </p:nvGraphicFramePr>
        <p:xfrm>
          <a:off x="123569" y="1444272"/>
          <a:ext cx="9020431" cy="5346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42770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512218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APPLE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 dirty="0"/>
                        <a:t>Performance: K (</a:t>
                      </a:r>
                      <a:r>
                        <a:rPr lang="el-GR" sz="1200" b="1" dirty="0"/>
                        <a:t>λ</a:t>
                      </a:r>
                      <a:r>
                        <a:rPr lang="de-CH" sz="1200" b="1" dirty="0"/>
                        <a:t>/</a:t>
                      </a:r>
                      <a:r>
                        <a:rPr lang="de-CH" sz="1200" b="1" dirty="0" err="1"/>
                        <a:t>gap</a:t>
                      </a:r>
                      <a:r>
                        <a:rPr lang="de-CH" sz="1200" b="1" dirty="0"/>
                        <a:t>)</a:t>
                      </a:r>
                      <a:endParaRPr lang="de-D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40 / 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smtClean="0"/>
                        <a:t>70/14 </a:t>
                      </a:r>
                      <a:r>
                        <a:rPr lang="de-DE" sz="1200" dirty="0" smtClean="0"/>
                        <a:t>mm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/>
                        <a:t>19 / 4.8 mm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endParaRPr lang="de-DE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20 / 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</a:t>
                      </a:r>
                      <a:r>
                        <a:rPr lang="de-DE" sz="1200" dirty="0" err="1" smtClean="0"/>
                        <a:t>month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2 </a:t>
                      </a:r>
                      <a:r>
                        <a:rPr lang="de-DE" sz="1200" dirty="0" err="1" smtClean="0"/>
                        <a:t>months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18 </a:t>
                      </a:r>
                      <a:r>
                        <a:rPr lang="de-DE" sz="1200" dirty="0" err="1" smtClean="0"/>
                        <a:t>months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18 </a:t>
                      </a:r>
                      <a:r>
                        <a:rPr lang="de-DE" sz="1200" dirty="0" err="1" smtClean="0"/>
                        <a:t>months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200.000 €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200.000 €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300.000 €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300.000 €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50.000 €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50.000 €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50.000 €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</a:t>
                      </a:r>
                      <a:r>
                        <a:rPr lang="de-DE" sz="1200" dirty="0" err="1" smtClean="0"/>
                        <a:t>month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</a:t>
                      </a:r>
                      <a:r>
                        <a:rPr lang="de-DE" sz="1200" smtClean="0"/>
                        <a:t>month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12 </a:t>
                      </a:r>
                      <a:r>
                        <a:rPr lang="de-DE" sz="1200" dirty="0" err="1" smtClean="0"/>
                        <a:t>months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16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baseline="0" dirty="0" err="1" smtClean="0"/>
                        <a:t>months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2 </a:t>
                      </a:r>
                      <a:r>
                        <a:rPr lang="de-DE" sz="1200" dirty="0" err="1" smtClean="0"/>
                        <a:t>days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3 </a:t>
                      </a:r>
                      <a:r>
                        <a:rPr lang="de-DE" sz="1200" dirty="0" err="1" smtClean="0"/>
                        <a:t>days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</a:t>
                      </a:r>
                      <a:r>
                        <a:rPr lang="de-DE" sz="1200" dirty="0" err="1" smtClean="0"/>
                        <a:t>month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</a:t>
                      </a:r>
                      <a:r>
                        <a:rPr lang="de-DE" sz="1200" dirty="0" err="1" smtClean="0"/>
                        <a:t>month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2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400.000 €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600.000 €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506218">
                <a:tc>
                  <a:txBody>
                    <a:bodyPr/>
                    <a:lstStyle/>
                    <a:p>
                      <a:r>
                        <a:rPr lang="de-DE" sz="1200" b="1"/>
                        <a:t>total price  [€]/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934151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EPU: soft x-ray</a:t>
            </a:r>
          </a:p>
        </p:txBody>
      </p:sp>
    </p:spTree>
    <p:extLst>
      <p:ext uri="{BB962C8B-B14F-4D97-AF65-F5344CB8AC3E}">
        <p14:creationId xmlns:p14="http://schemas.microsoft.com/office/powerpoint/2010/main" val="63088948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237</Words>
  <Application>Microsoft Office PowerPoint</Application>
  <PresentationFormat>On-screen Show (4:3)</PresentationFormat>
  <Paragraphs>96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Georgia</vt:lpstr>
      <vt:lpstr>Helvetica</vt:lpstr>
      <vt:lpstr>Times</vt:lpstr>
      <vt:lpstr>PSI-PowerPoint-Master deutsch</vt:lpstr>
      <vt:lpstr>Undulators Cost Matrix</vt:lpstr>
      <vt:lpstr>Undulators Cost Matrix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for the SwissFEL and SLS 2.0</dc:title>
  <dc:creator>Josep Campmany Guillot</dc:creator>
  <cp:lastModifiedBy>Jordi Marcos Ruzafa</cp:lastModifiedBy>
  <cp:revision>214</cp:revision>
  <cp:lastPrinted>2017-11-21T11:17:15Z</cp:lastPrinted>
  <dcterms:modified xsi:type="dcterms:W3CDTF">2018-12-04T09:33:22Z</dcterms:modified>
</cp:coreProperties>
</file>