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9" r:id="rId3"/>
    <p:sldId id="270" r:id="rId4"/>
    <p:sldId id="271" r:id="rId5"/>
    <p:sldId id="272" r:id="rId6"/>
    <p:sldId id="276" r:id="rId7"/>
    <p:sldId id="273" r:id="rId8"/>
    <p:sldId id="275" r:id="rId9"/>
    <p:sldId id="274" r:id="rId10"/>
    <p:sldId id="277" r:id="rId11"/>
    <p:sldId id="261" r:id="rId12"/>
    <p:sldId id="278" r:id="rId13"/>
    <p:sldId id="264" r:id="rId14"/>
    <p:sldId id="279" r:id="rId15"/>
    <p:sldId id="281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A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147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38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025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681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7184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29964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8994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85547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559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440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5387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882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252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940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1666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567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544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F2DF2B5-8EEE-41D8-98FB-B18CF83DC19F}" type="datetimeFigureOut">
              <a:rPr lang="en-ZA" smtClean="0"/>
              <a:t>2019/01/29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97F57-3697-453B-8ECF-62F0B511FCF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23197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209E23-47C0-44E0-9ACD-895913E85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165" y="0"/>
            <a:ext cx="1302026" cy="13020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0EDADA-FB6C-45CE-A6AF-7DA0B2186716}"/>
              </a:ext>
            </a:extLst>
          </p:cNvPr>
          <p:cNvSpPr/>
          <p:nvPr/>
        </p:nvSpPr>
        <p:spPr>
          <a:xfrm>
            <a:off x="0" y="1486895"/>
            <a:ext cx="9144000" cy="2337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5B0109-D402-4713-BFD9-C034BA0FE9F5}"/>
              </a:ext>
            </a:extLst>
          </p:cNvPr>
          <p:cNvSpPr/>
          <p:nvPr/>
        </p:nvSpPr>
        <p:spPr>
          <a:xfrm>
            <a:off x="139148" y="1643220"/>
            <a:ext cx="90048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Series Expansion of the Quark Mass Renormalization Group Equation: An Application of Rubi</a:t>
            </a:r>
            <a:endParaRPr lang="en-ZA" sz="3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FF034-D9FD-4000-90BC-EE8D5CBFA126}"/>
              </a:ext>
            </a:extLst>
          </p:cNvPr>
          <p:cNvSpPr/>
          <p:nvPr/>
        </p:nvSpPr>
        <p:spPr>
          <a:xfrm>
            <a:off x="69574" y="3212880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Alexes Mes</a:t>
            </a:r>
            <a:r>
              <a:rPr lang="en-GB" b="1" baseline="30000" dirty="0"/>
              <a:t>1</a:t>
            </a:r>
            <a:r>
              <a:rPr lang="en-GB" b="1" dirty="0"/>
              <a:t>, Jed Stephens</a:t>
            </a:r>
            <a:r>
              <a:rPr lang="en-GB" b="1" baseline="30000" dirty="0"/>
              <a:t>1</a:t>
            </a:r>
          </a:p>
          <a:p>
            <a:pPr algn="ctr"/>
            <a:r>
              <a:rPr lang="en-GB" sz="1600" i="1" baseline="30000" dirty="0"/>
              <a:t>1 </a:t>
            </a:r>
            <a:r>
              <a:rPr lang="en-GB" sz="1600" i="1" dirty="0"/>
              <a:t>University of Cape Town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409A181-FBC5-465D-A528-3466B91B5833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EC3E46-C4A0-4596-8A4C-42C32A1AEF36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298803-0F11-4A05-BF1D-26D577B3B6B4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6BF9862-4274-4792-8C31-99192217A0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67" t="27381" r="11884" b="20033"/>
          <a:stretch/>
        </p:blipFill>
        <p:spPr>
          <a:xfrm>
            <a:off x="3273287" y="4002157"/>
            <a:ext cx="5731566" cy="233540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226CF98-EC56-4911-BF63-B026F5D40411}"/>
              </a:ext>
            </a:extLst>
          </p:cNvPr>
          <p:cNvSpPr/>
          <p:nvPr/>
        </p:nvSpPr>
        <p:spPr>
          <a:xfrm>
            <a:off x="139148" y="5756722"/>
            <a:ext cx="4022035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sz="1200" b="1" dirty="0" err="1"/>
              <a:t>A.Mes</a:t>
            </a:r>
            <a:r>
              <a:rPr lang="en-GB" sz="1200" b="1" dirty="0"/>
              <a:t> has received funding from the Harry Crossley Research Foundation and the Joseph Stone Fund</a:t>
            </a:r>
            <a:endParaRPr lang="en-ZA" sz="1200" b="1" dirty="0"/>
          </a:p>
        </p:txBody>
      </p:sp>
    </p:spTree>
    <p:extLst>
      <p:ext uri="{BB962C8B-B14F-4D97-AF65-F5344CB8AC3E}">
        <p14:creationId xmlns:p14="http://schemas.microsoft.com/office/powerpoint/2010/main" val="4193426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4" y="27793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Rule Based Integration (RUBI)</a:t>
            </a:r>
            <a:endParaRPr lang="en-ZA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231509-B303-40E3-B00D-A2FDF80997CF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55D52E8-24AE-49F2-B4EA-96D27B1F7B7E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07DA72-591F-4E31-97AB-A14647924924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2A9CFB8A-2B97-4B87-8C09-03967D0EE3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10" t="63769" r="26957" b="17156"/>
          <a:stretch/>
        </p:blipFill>
        <p:spPr>
          <a:xfrm>
            <a:off x="1478111" y="4863420"/>
            <a:ext cx="6478655" cy="1302773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F4BC37-33D3-44F4-8C98-23800A63E1B1}"/>
              </a:ext>
            </a:extLst>
          </p:cNvPr>
          <p:cNvSpPr txBox="1"/>
          <p:nvPr/>
        </p:nvSpPr>
        <p:spPr>
          <a:xfrm>
            <a:off x="69574" y="1234011"/>
            <a:ext cx="874096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Implemented as a Mathematica package that gives the user an option to inspect integration steps and application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Applies extensive system of symbolic integration rules: Currently has +6600 rules implemented in Mathematica’s pattern matching language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Some of these rules are based on well integration formulas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(Abramowitz, 2012; </a:t>
            </a:r>
            <a:r>
              <a:rPr lang="en-ZA" dirty="0" err="1">
                <a:solidFill>
                  <a:schemeClr val="accent1">
                    <a:lumMod val="75000"/>
                  </a:schemeClr>
                </a:solidFill>
              </a:rPr>
              <a:t>Burington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, 1973; </a:t>
            </a:r>
            <a:r>
              <a:rPr lang="en-ZA" dirty="0" err="1">
                <a:solidFill>
                  <a:schemeClr val="accent1">
                    <a:lumMod val="75000"/>
                  </a:schemeClr>
                </a:solidFill>
              </a:rPr>
              <a:t>Gradshteyn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, 2014; </a:t>
            </a:r>
            <a:r>
              <a:rPr lang="en-ZA" dirty="0" err="1">
                <a:solidFill>
                  <a:schemeClr val="accent1">
                    <a:lumMod val="75000"/>
                  </a:schemeClr>
                </a:solidFill>
              </a:rPr>
              <a:t>Zwillinger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, 2011)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Other rules derived during Rubi’s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6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123917" y="33682"/>
            <a:ext cx="9004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Integration tests for Computer Algebra Systems</a:t>
            </a:r>
            <a:endParaRPr lang="en-ZA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231509-B303-40E3-B00D-A2FDF80997CF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55D52E8-24AE-49F2-B4EA-96D27B1F7B7E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07DA72-591F-4E31-97AB-A14647924924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A7498AE-7C5A-475E-B055-0FADB865F7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27" t="26349" r="24782" b="10754"/>
          <a:stretch/>
        </p:blipFill>
        <p:spPr>
          <a:xfrm>
            <a:off x="1086678" y="1274645"/>
            <a:ext cx="7394712" cy="519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97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1958" y="33682"/>
            <a:ext cx="9004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Rubi’s attempt to solve the Quark Mass RGE 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0361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6223BBC-37AB-4182-A21D-96D831000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78" t="27375" r="26567" b="44869"/>
          <a:stretch/>
        </p:blipFill>
        <p:spPr>
          <a:xfrm>
            <a:off x="61958" y="1234011"/>
            <a:ext cx="8973232" cy="28603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2A08EE-55BA-4A56-9A5B-3C0129BA64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78" t="58837" r="33493" b="31104"/>
          <a:stretch/>
        </p:blipFill>
        <p:spPr>
          <a:xfrm>
            <a:off x="157492" y="4163238"/>
            <a:ext cx="7703619" cy="10365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3006F2-6A78-4665-AB8B-82735BF70126}"/>
              </a:ext>
            </a:extLst>
          </p:cNvPr>
          <p:cNvSpPr txBox="1"/>
          <p:nvPr/>
        </p:nvSpPr>
        <p:spPr>
          <a:xfrm>
            <a:off x="178090" y="5309851"/>
            <a:ext cx="8740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At this stage, Mathematica is able to re-write these integrals in terms of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</a:rPr>
              <a:t>RootSum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objects (without logarithmic divergences)</a:t>
            </a: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71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BF228B-284B-4C4C-84FD-E3027A463F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06CE2D1-A53A-4999-BBB0-2C579E80239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5E0D70-49DA-49E0-894C-DF9500A735C0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Results</a:t>
            </a:r>
            <a:endParaRPr lang="en-ZA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8F867A-905B-47ED-BE15-9ABD864ABE8C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9BA4DB6-7F3F-484F-B7DF-D5B4D14E18F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DA6403-7B74-4844-AE6D-E3C792C167A0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6169C34-CC46-4233-8306-EC30846F7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9" t="20279" r="7826" b="7145"/>
          <a:stretch/>
        </p:blipFill>
        <p:spPr>
          <a:xfrm>
            <a:off x="69572" y="1704403"/>
            <a:ext cx="8994942" cy="422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64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BF228B-284B-4C4C-84FD-E3027A463F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06CE2D1-A53A-4999-BBB0-2C579E80239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5E0D70-49DA-49E0-894C-DF9500A735C0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Results</a:t>
            </a:r>
            <a:endParaRPr lang="en-ZA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8F867A-905B-47ED-BE15-9ABD864ABE8C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9BA4DB6-7F3F-484F-B7DF-D5B4D14E18F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DA6403-7B74-4844-AE6D-E3C792C167A0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A68D4B7-CE04-45A2-84C2-E2370F38CE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66" t="30758" r="19552" b="14923"/>
          <a:stretch/>
        </p:blipFill>
        <p:spPr>
          <a:xfrm>
            <a:off x="222858" y="1274645"/>
            <a:ext cx="8698279" cy="41778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7F3839-C921-4C67-8EB7-BBE4EBC43C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63" t="60287" r="19552" b="23254"/>
          <a:stretch/>
        </p:blipFill>
        <p:spPr>
          <a:xfrm>
            <a:off x="893927" y="5452492"/>
            <a:ext cx="6571398" cy="965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A51E728-F2A9-40A2-8B90-D07562E199B0}"/>
              </a:ext>
            </a:extLst>
          </p:cNvPr>
          <p:cNvSpPr/>
          <p:nvPr/>
        </p:nvSpPr>
        <p:spPr>
          <a:xfrm>
            <a:off x="893927" y="5452492"/>
            <a:ext cx="893930" cy="2795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9675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BF228B-284B-4C4C-84FD-E3027A463F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06CE2D1-A53A-4999-BBB0-2C579E80239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5E0D70-49DA-49E0-894C-DF9500A735C0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Conclusion</a:t>
            </a:r>
            <a:endParaRPr lang="en-ZA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8F867A-905B-47ED-BE15-9ABD864ABE8C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9BA4DB6-7F3F-484F-B7DF-D5B4D14E18F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DA6403-7B74-4844-AE6D-E3C792C167A0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EC3F4BB-FBA5-4710-B91C-28738C2820F7}"/>
              </a:ext>
            </a:extLst>
          </p:cNvPr>
          <p:cNvSpPr/>
          <p:nvPr/>
        </p:nvSpPr>
        <p:spPr>
          <a:xfrm>
            <a:off x="221774" y="1274645"/>
            <a:ext cx="87004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Effect of fifth-loop correction term in the quark mass renormalization perturbative expansion is small, but does serve to increase it’s accuracy by about 0.5%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Result is not as important as the method to obtain the result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Can achieve same result using Mathematica only</a:t>
            </a: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But requires unintuitive method and only works if 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series expansion converges uniformly</a:t>
            </a: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The case for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using Rubi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as a tool in this situation, and in other Science, Technology, Engineering and Mathematics (STEM) research areas, is thus: it provides a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lucid and intuitive approach to solving integrals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, which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other CAS systems are often unable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to solve directly</a:t>
            </a: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26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FD037D1-CC85-47AF-A8D3-094BD83AF614}"/>
              </a:ext>
            </a:extLst>
          </p:cNvPr>
          <p:cNvSpPr/>
          <p:nvPr/>
        </p:nvSpPr>
        <p:spPr>
          <a:xfrm>
            <a:off x="0" y="2885658"/>
            <a:ext cx="9144000" cy="1348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B43AF-B926-475A-BD75-17292C5D68E3}"/>
              </a:ext>
            </a:extLst>
          </p:cNvPr>
          <p:cNvSpPr/>
          <p:nvPr/>
        </p:nvSpPr>
        <p:spPr>
          <a:xfrm>
            <a:off x="139148" y="3021254"/>
            <a:ext cx="90048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/>
              <a:t>QUESTIONS ?</a:t>
            </a:r>
            <a:endParaRPr lang="en-ZA" sz="6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09BD8F-047B-4680-9220-D8FA4260B8FF}"/>
              </a:ext>
            </a:extLst>
          </p:cNvPr>
          <p:cNvSpPr/>
          <p:nvPr/>
        </p:nvSpPr>
        <p:spPr>
          <a:xfrm>
            <a:off x="4432853" y="507310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dirty="0"/>
              <a:t>Alexes K. Mes</a:t>
            </a:r>
          </a:p>
          <a:p>
            <a:pPr algn="r"/>
            <a:r>
              <a:rPr lang="en-GB" dirty="0"/>
              <a:t>University of Cape Town</a:t>
            </a:r>
          </a:p>
          <a:p>
            <a:pPr algn="r"/>
            <a:r>
              <a:rPr lang="en-GB" dirty="0"/>
              <a:t>MSXALE002@myuct.ac.za </a:t>
            </a:r>
          </a:p>
          <a:p>
            <a:pPr algn="r"/>
            <a:r>
              <a:rPr lang="en-GB" dirty="0"/>
              <a:t>January, 2019</a:t>
            </a:r>
            <a:endParaRPr lang="en-Z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11D3323-ED2F-4507-9A00-8DF7FEDF3CFA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9AE764-8E71-4F7B-AC70-8142F451C8DF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F259FC9-648B-4ACB-9A79-FFCE57692F5E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1A81F33-C045-4755-BE1C-88F64548D9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60" t="50000" r="15942" b="18020"/>
          <a:stretch/>
        </p:blipFill>
        <p:spPr>
          <a:xfrm>
            <a:off x="251790" y="446827"/>
            <a:ext cx="7368211" cy="181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9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Regularization and Renormalization</a:t>
            </a:r>
            <a:endParaRPr lang="en-ZA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CFA84-7415-4790-AA6A-991EE539C645}"/>
              </a:ext>
            </a:extLst>
          </p:cNvPr>
          <p:cNvSpPr txBox="1"/>
          <p:nvPr/>
        </p:nvSpPr>
        <p:spPr>
          <a:xfrm>
            <a:off x="147171" y="1274645"/>
            <a:ext cx="874096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u="sng" dirty="0">
                <a:solidFill>
                  <a:schemeClr val="accent1">
                    <a:lumMod val="75000"/>
                  </a:schemeClr>
                </a:solidFill>
              </a:rPr>
              <a:t>Basic Structure</a:t>
            </a:r>
          </a:p>
          <a:p>
            <a:endParaRPr lang="en-ZA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ZA" sz="2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Ultraviolet (UV) singularities        +           Infrared (IR) singularities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C8029D-DF39-4D30-B33E-A5BA79D145F6}"/>
              </a:ext>
            </a:extLst>
          </p:cNvPr>
          <p:cNvSpPr txBox="1"/>
          <p:nvPr/>
        </p:nvSpPr>
        <p:spPr>
          <a:xfrm>
            <a:off x="284842" y="2885949"/>
            <a:ext cx="3728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Divergences in the high momentum limit</a:t>
            </a:r>
            <a:endParaRPr lang="en-ZA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E0BEB69-53AC-430A-A185-D6B659286AEC}"/>
              </a:ext>
            </a:extLst>
          </p:cNvPr>
          <p:cNvSpPr/>
          <p:nvPr/>
        </p:nvSpPr>
        <p:spPr>
          <a:xfrm rot="16200000" flipH="1">
            <a:off x="1933388" y="2502084"/>
            <a:ext cx="431101" cy="198810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12EB2E2-70D7-4524-A55D-9CA5043440C0}"/>
              </a:ext>
            </a:extLst>
          </p:cNvPr>
          <p:cNvSpPr/>
          <p:nvPr/>
        </p:nvSpPr>
        <p:spPr>
          <a:xfrm rot="16200000" flipH="1">
            <a:off x="6506345" y="2456183"/>
            <a:ext cx="431101" cy="198810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92DF64-3379-416C-BE32-3BCC3D6B657E}"/>
              </a:ext>
            </a:extLst>
          </p:cNvPr>
          <p:cNvSpPr txBox="1"/>
          <p:nvPr/>
        </p:nvSpPr>
        <p:spPr>
          <a:xfrm>
            <a:off x="4847384" y="2826811"/>
            <a:ext cx="3728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Divergences in the low momentum limit</a:t>
            </a:r>
            <a:endParaRPr lang="en-ZA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45C8C1-E7A9-48BE-B5B7-FDF751145744}"/>
              </a:ext>
            </a:extLst>
          </p:cNvPr>
          <p:cNvSpPr txBox="1"/>
          <p:nvPr/>
        </p:nvSpPr>
        <p:spPr>
          <a:xfrm>
            <a:off x="147171" y="3441843"/>
            <a:ext cx="911353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ZA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ZA" sz="2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Regularization and Renormalization obtains finite and meaningful results from expressions containing divergences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Regularization         - 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Regulator parameter to deal with divergent integrals </a:t>
            </a:r>
          </a:p>
          <a:p>
            <a:pPr>
              <a:lnSpc>
                <a:spcPct val="150000"/>
              </a:lnSpc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						</a:t>
            </a:r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For UV divergences: Introduce </a:t>
            </a:r>
            <a:r>
              <a:rPr lang="el-GR" dirty="0">
                <a:solidFill>
                  <a:schemeClr val="accent1">
                    <a:lumMod val="75000"/>
                  </a:schemeClr>
                </a:solidFill>
              </a:rPr>
              <a:t>ϵ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, the minimal space distance</a:t>
            </a:r>
          </a:p>
          <a:p>
            <a:pPr>
              <a:lnSpc>
                <a:spcPct val="150000"/>
              </a:lnSpc>
            </a:pP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						</a:t>
            </a:r>
            <a:r>
              <a:rPr lang="en-ZA" sz="1600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 Results will contain terms 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  <a:latin typeface="Aldhabi" panose="020B0604020202020204" pitchFamily="2" charset="-78"/>
                <a:cs typeface="Aldhabi" panose="020B0604020202020204" pitchFamily="2" charset="-78"/>
              </a:rPr>
              <a:t>proportional 1/</a:t>
            </a:r>
            <a:r>
              <a:rPr lang="el-GR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dirty="0">
                <a:solidFill>
                  <a:schemeClr val="accent1">
                    <a:lumMod val="75000"/>
                  </a:schemeClr>
                </a:solidFill>
              </a:rPr>
              <a:t>ϵ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 which are not well 						  defined in the limit </a:t>
            </a:r>
            <a:r>
              <a:rPr lang="el-GR" dirty="0">
                <a:solidFill>
                  <a:schemeClr val="accent1">
                    <a:lumMod val="75000"/>
                  </a:schemeClr>
                </a:solidFill>
              </a:rPr>
              <a:t>ϵ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      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291564F-A4D8-49DF-A72E-1E7BC4C13CA6}"/>
              </a:ext>
            </a:extLst>
          </p:cNvPr>
          <p:cNvCxnSpPr/>
          <p:nvPr/>
        </p:nvCxnSpPr>
        <p:spPr>
          <a:xfrm>
            <a:off x="2394873" y="5008761"/>
            <a:ext cx="437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143BFA2-11B6-4855-872F-A214C8DDBAFF}"/>
              </a:ext>
            </a:extLst>
          </p:cNvPr>
          <p:cNvCxnSpPr>
            <a:cxnSpLocks/>
          </p:cNvCxnSpPr>
          <p:nvPr/>
        </p:nvCxnSpPr>
        <p:spPr>
          <a:xfrm>
            <a:off x="5112427" y="6294222"/>
            <a:ext cx="2423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16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Regularization and Renormalization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2423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745C8C1-E7A9-48BE-B5B7-FDF751145744}"/>
              </a:ext>
            </a:extLst>
          </p:cNvPr>
          <p:cNvSpPr txBox="1"/>
          <p:nvPr/>
        </p:nvSpPr>
        <p:spPr>
          <a:xfrm>
            <a:off x="69572" y="1634829"/>
            <a:ext cx="911353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Renormalization          - 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There must exist observed values equal to some physical 							quantities that are expressed by seemingly divergent 								expressions</a:t>
            </a:r>
          </a:p>
          <a:p>
            <a:pPr>
              <a:lnSpc>
                <a:spcPct val="150000"/>
              </a:lnSpc>
            </a:pPr>
            <a:r>
              <a:rPr lang="en-ZA" sz="2000" b="1" dirty="0">
                <a:solidFill>
                  <a:schemeClr val="accent1">
                    <a:lumMod val="75000"/>
                  </a:schemeClr>
                </a:solidFill>
              </a:rPr>
              <a:t>						    -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Removes UV divergences by absorbing divergences into 							parameters of Lagrangian </a:t>
            </a:r>
          </a:p>
          <a:p>
            <a:pPr>
              <a:lnSpc>
                <a:spcPct val="150000"/>
              </a:lnSpc>
            </a:pP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						     </a:t>
            </a:r>
            <a:r>
              <a:rPr lang="en-ZA" sz="1600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ZA" sz="1600" dirty="0">
                <a:solidFill>
                  <a:schemeClr val="accent1">
                    <a:lumMod val="75000"/>
                  </a:schemeClr>
                </a:solidFill>
              </a:rPr>
              <a:t> Calculating subtraction terms and defining Z coefficients</a:t>
            </a:r>
          </a:p>
          <a:p>
            <a:pPr>
              <a:lnSpc>
                <a:spcPct val="150000"/>
              </a:lnSpc>
            </a:pPr>
            <a:endParaRPr lang="en-ZA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ZA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Regularization and renormalization enable us to calculate finite values for many quantities that appear divergent.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291564F-A4D8-49DF-A72E-1E7BC4C13CA6}"/>
              </a:ext>
            </a:extLst>
          </p:cNvPr>
          <p:cNvCxnSpPr/>
          <p:nvPr/>
        </p:nvCxnSpPr>
        <p:spPr>
          <a:xfrm>
            <a:off x="2604052" y="1947508"/>
            <a:ext cx="437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73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Renormalization Group Equations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2423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2716B090-F90B-460B-9AF9-E92778DE41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58" t="62437" r="16532" b="24416"/>
          <a:stretch/>
        </p:blipFill>
        <p:spPr>
          <a:xfrm>
            <a:off x="340746" y="3866949"/>
            <a:ext cx="8462503" cy="901148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AE3E4B-4D32-4232-BC31-97C5DBD6EA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09" t="31633" r="14928" b="53931"/>
          <a:stretch/>
        </p:blipFill>
        <p:spPr>
          <a:xfrm>
            <a:off x="333131" y="4984328"/>
            <a:ext cx="8462503" cy="901148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08C941-C322-4E39-AB54-C6C636B6C41B}"/>
              </a:ext>
            </a:extLst>
          </p:cNvPr>
          <p:cNvSpPr txBox="1"/>
          <p:nvPr/>
        </p:nvSpPr>
        <p:spPr>
          <a:xfrm>
            <a:off x="193900" y="1246285"/>
            <a:ext cx="87409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Non-physical scale parameter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</a:rPr>
              <a:t>μ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 introduced to represent the point where divergences are subtracted to render amplitudes finite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2 renormalized quantities: the quark mass </a:t>
            </a:r>
            <a:r>
              <a:rPr lang="en-ZA" sz="2000" dirty="0" err="1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ZA" sz="2000" baseline="-25000" dirty="0" err="1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</a:rPr>
              <a:t>μ</a:t>
            </a:r>
            <a:r>
              <a:rPr lang="en-ZA" sz="2000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) and strong coupling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cs typeface="Aldhabi" panose="020B0604020202020204" pitchFamily="2" charset="-78"/>
              </a:rPr>
              <a:t>α</a:t>
            </a:r>
            <a:r>
              <a:rPr lang="en-ZA" sz="2000" baseline="-25000" dirty="0">
                <a:solidFill>
                  <a:schemeClr val="accent1">
                    <a:lumMod val="75000"/>
                  </a:schemeClr>
                </a:solidFill>
                <a:cs typeface="Aldhabi" panose="020B0604020202020204" pitchFamily="2" charset="-78"/>
              </a:rPr>
              <a:t>s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  <a:cs typeface="Aldhabi" panose="020B0604020202020204" pitchFamily="2" charset="-78"/>
              </a:rPr>
              <a:t>(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</a:rPr>
              <a:t>μ</a:t>
            </a:r>
            <a:r>
              <a:rPr lang="en-ZA" sz="2000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Scale dependence governed by corresponding RGE’s which rely on QCD’s anomalous dimensions as input</a:t>
            </a:r>
          </a:p>
          <a:p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838546-1928-4E6A-AFE9-D967A181C246}"/>
              </a:ext>
            </a:extLst>
          </p:cNvPr>
          <p:cNvSpPr txBox="1"/>
          <p:nvPr/>
        </p:nvSpPr>
        <p:spPr>
          <a:xfrm>
            <a:off x="484754" y="6016149"/>
            <a:ext cx="8740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where the energy parameter is set such that s =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</a:rPr>
              <a:t>μ</a:t>
            </a:r>
            <a:r>
              <a:rPr lang="en-ZA" sz="2000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8869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31072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Renormalization Group Equations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2423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AAF81DB-DBA8-4CF6-8C69-B245FBB8E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99" t="20276" r="27826" b="7305"/>
          <a:stretch/>
        </p:blipFill>
        <p:spPr>
          <a:xfrm>
            <a:off x="1610138" y="1312591"/>
            <a:ext cx="6129132" cy="506448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9E81B7-A754-44D4-B9C9-77116211158C}"/>
              </a:ext>
            </a:extLst>
          </p:cNvPr>
          <p:cNvSpPr/>
          <p:nvPr/>
        </p:nvSpPr>
        <p:spPr>
          <a:xfrm>
            <a:off x="1484243" y="4386470"/>
            <a:ext cx="6652592" cy="2069186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577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Quark Mass RGE 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0361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319DED2-F433-4332-A3DA-669AF92CAE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58" t="62437" r="16532" b="24416"/>
          <a:stretch/>
        </p:blipFill>
        <p:spPr>
          <a:xfrm>
            <a:off x="340748" y="1399603"/>
            <a:ext cx="8462503" cy="901148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E9F985-80B9-4400-B877-E59F4EF112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09" t="31633" r="14928" b="53931"/>
          <a:stretch/>
        </p:blipFill>
        <p:spPr>
          <a:xfrm>
            <a:off x="333133" y="2516982"/>
            <a:ext cx="8462503" cy="901148"/>
          </a:xfrm>
          <a:prstGeom prst="rect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9B5C2A1-CBFF-4B5B-B935-82F103899DC7}"/>
              </a:ext>
            </a:extLst>
          </p:cNvPr>
          <p:cNvSpPr txBox="1"/>
          <p:nvPr/>
        </p:nvSpPr>
        <p:spPr>
          <a:xfrm>
            <a:off x="193900" y="3583722"/>
            <a:ext cx="87409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Linearly separable differential equation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More lucid to solve in terms of a power expansion – provides insight into the renormalization scheme dependence of the running quark mass on the energy scale parameter at higher powers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accent1">
                    <a:lumMod val="75000"/>
                  </a:schemeClr>
                </a:solidFill>
              </a:rPr>
              <a:t>This is important in accurately determining the light quark mass at a chosen scale.</a:t>
            </a:r>
          </a:p>
          <a:p>
            <a:endParaRPr lang="en-Z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39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Quark Mass RGE 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0361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11B54D3-65F3-43E6-BADC-0406B77EA5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57" t="31505" r="45797" b="53544"/>
          <a:stretch/>
        </p:blipFill>
        <p:spPr>
          <a:xfrm>
            <a:off x="974348" y="1329483"/>
            <a:ext cx="2457603" cy="11978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649756-C8C6-4BF3-8969-924AF3F33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710" t="33145" r="38551" b="50000"/>
          <a:stretch/>
        </p:blipFill>
        <p:spPr>
          <a:xfrm>
            <a:off x="974348" y="2882234"/>
            <a:ext cx="4011981" cy="11978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85EC9F-28B8-4887-A272-000D9344B7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350" t="61230" r="35280" b="24186"/>
          <a:stretch/>
        </p:blipFill>
        <p:spPr>
          <a:xfrm>
            <a:off x="1142388" y="4592161"/>
            <a:ext cx="4850296" cy="1036450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33A1FB52-C077-4FCA-9B3F-10807DAFC2A4}"/>
              </a:ext>
            </a:extLst>
          </p:cNvPr>
          <p:cNvSpPr/>
          <p:nvPr/>
        </p:nvSpPr>
        <p:spPr>
          <a:xfrm rot="10800000" flipH="1">
            <a:off x="267776" y="3261951"/>
            <a:ext cx="632619" cy="43838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783C39D-DD28-49CF-8154-B7F861487BBB}"/>
              </a:ext>
            </a:extLst>
          </p:cNvPr>
          <p:cNvSpPr/>
          <p:nvPr/>
        </p:nvSpPr>
        <p:spPr>
          <a:xfrm rot="10800000" flipH="1">
            <a:off x="267776" y="4891192"/>
            <a:ext cx="632619" cy="43838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47041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2" y="27160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Quark Mass RGE </a:t>
            </a:r>
            <a:endParaRPr lang="en-ZA" sz="3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B03E55-D9F6-4F7D-AECE-F28C37F8BAC8}"/>
              </a:ext>
            </a:extLst>
          </p:cNvPr>
          <p:cNvGrpSpPr/>
          <p:nvPr/>
        </p:nvGrpSpPr>
        <p:grpSpPr>
          <a:xfrm>
            <a:off x="0" y="6603618"/>
            <a:ext cx="9144000" cy="254892"/>
            <a:chOff x="0" y="6603108"/>
            <a:chExt cx="9144000" cy="25489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511A6A-3CF4-4998-A4F9-889AE2E7A815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5B4C80-491E-49EC-9BD9-3BF23B31BF91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D85EC9F-28B8-4887-A272-000D9344B7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50" t="61230" r="35280" b="24186"/>
          <a:stretch/>
        </p:blipFill>
        <p:spPr>
          <a:xfrm>
            <a:off x="465814" y="1399603"/>
            <a:ext cx="4850296" cy="1036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E03574-3A90-47C3-8AD3-F8FCC11C26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00" t="26242" r="28459" b="14620"/>
          <a:stretch/>
        </p:blipFill>
        <p:spPr>
          <a:xfrm>
            <a:off x="2521435" y="2892492"/>
            <a:ext cx="6411538" cy="346396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F3DB39A-172D-4DA5-B902-FA89ADC40095}"/>
              </a:ext>
            </a:extLst>
          </p:cNvPr>
          <p:cNvSpPr/>
          <p:nvPr/>
        </p:nvSpPr>
        <p:spPr>
          <a:xfrm>
            <a:off x="3357349" y="1399603"/>
            <a:ext cx="641445" cy="4155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19B97E-7626-4E4D-B481-F2B51A5D05F2}"/>
              </a:ext>
            </a:extLst>
          </p:cNvPr>
          <p:cNvCxnSpPr>
            <a:stCxn id="6" idx="4"/>
          </p:cNvCxnSpPr>
          <p:nvPr/>
        </p:nvCxnSpPr>
        <p:spPr>
          <a:xfrm>
            <a:off x="3678072" y="1815152"/>
            <a:ext cx="320722" cy="8871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F03672A-6A30-49E2-AAE9-DF574F3A4BC5}"/>
              </a:ext>
            </a:extLst>
          </p:cNvPr>
          <p:cNvSpPr/>
          <p:nvPr/>
        </p:nvSpPr>
        <p:spPr>
          <a:xfrm>
            <a:off x="2476176" y="2812310"/>
            <a:ext cx="6411538" cy="3544146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14428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1F94BA-F38F-4641-A05B-D2AABA60D8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1" t="35887" r="69487" b="11270"/>
          <a:stretch/>
        </p:blipFill>
        <p:spPr>
          <a:xfrm>
            <a:off x="15232" y="1234011"/>
            <a:ext cx="9113538" cy="52595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5679F4-8B08-42B5-A5E4-0CE69E378916}"/>
              </a:ext>
            </a:extLst>
          </p:cNvPr>
          <p:cNvSpPr/>
          <p:nvPr/>
        </p:nvSpPr>
        <p:spPr>
          <a:xfrm>
            <a:off x="0" y="37108"/>
            <a:ext cx="9128769" cy="1127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D2733-4058-41A6-8E97-4F4ABF5D65D2}"/>
              </a:ext>
            </a:extLst>
          </p:cNvPr>
          <p:cNvSpPr/>
          <p:nvPr/>
        </p:nvSpPr>
        <p:spPr>
          <a:xfrm>
            <a:off x="69574" y="277939"/>
            <a:ext cx="9004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Computer Algebra Systems</a:t>
            </a:r>
            <a:endParaRPr lang="en-ZA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231509-B303-40E3-B00D-A2FDF80997CF}"/>
              </a:ext>
            </a:extLst>
          </p:cNvPr>
          <p:cNvGrpSpPr/>
          <p:nvPr/>
        </p:nvGrpSpPr>
        <p:grpSpPr>
          <a:xfrm>
            <a:off x="0" y="6603108"/>
            <a:ext cx="9144000" cy="254892"/>
            <a:chOff x="0" y="6603108"/>
            <a:chExt cx="9144000" cy="2548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55D52E8-24AE-49F2-B4EA-96D27B1F7B7E}"/>
                </a:ext>
              </a:extLst>
            </p:cNvPr>
            <p:cNvSpPr/>
            <p:nvPr/>
          </p:nvSpPr>
          <p:spPr>
            <a:xfrm>
              <a:off x="0" y="6603108"/>
              <a:ext cx="4572000" cy="254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QCD Renormalization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07DA72-591F-4E31-97AB-A14647924924}"/>
                </a:ext>
              </a:extLst>
            </p:cNvPr>
            <p:cNvSpPr/>
            <p:nvPr/>
          </p:nvSpPr>
          <p:spPr>
            <a:xfrm>
              <a:off x="4572000" y="6603108"/>
              <a:ext cx="4572000" cy="2548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solidFill>
                    <a:schemeClr val="accent1">
                      <a:lumMod val="75000"/>
                    </a:schemeClr>
                  </a:solidFill>
                </a:rPr>
                <a:t>High Energy Particle Physics Workshop - 2019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2E340F-67EA-4E65-934F-1F0FB8EE4D28}"/>
                  </a:ext>
                </a:extLst>
              </p:cNvPr>
              <p:cNvSpPr txBox="1"/>
              <p:nvPr/>
            </p:nvSpPr>
            <p:spPr>
              <a:xfrm>
                <a:off x="69574" y="1270497"/>
                <a:ext cx="8740967" cy="5172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Computer Algebra Systems have built-in symbolic integral routines.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Most based on the </a:t>
                </a:r>
                <a:r>
                  <a:rPr lang="en-ZA" sz="2000" dirty="0" err="1">
                    <a:solidFill>
                      <a:schemeClr val="accent1">
                        <a:lumMod val="75000"/>
                      </a:schemeClr>
                    </a:solidFill>
                  </a:rPr>
                  <a:t>Risch</a:t>
                </a: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 Algorithm, which can achieve the integration of any rational fraction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But the integral can get so messy once it’s integrated that it is beyond a recoverable form for symbolic software to simplify it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Quark mass renormalization integral is just such an example …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Use Rubi!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Instead of applying a recursive algorithm like the </a:t>
                </a:r>
                <a:r>
                  <a:rPr lang="en-ZA" sz="2000" dirty="0" err="1">
                    <a:solidFill>
                      <a:schemeClr val="accent1">
                        <a:lumMod val="75000"/>
                      </a:schemeClr>
                    </a:solidFill>
                  </a:rPr>
                  <a:t>Risch</a:t>
                </a:r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, Rubi looks at the integrand and identifies if it matches any of its known integration rules. These rules are in a human readable form like: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ZA" sz="7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						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ZA" sz="20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ZA" sz="20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ZA" sz="20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ZA" sz="20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</m:e>
                    </m:nary>
                    <m:r>
                      <a:rPr lang="en-ZA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ZA" sz="2000" dirty="0">
                    <a:solidFill>
                      <a:schemeClr val="accent1">
                        <a:lumMod val="7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ZA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ZA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ZA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ZA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ZA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ZA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2E340F-67EA-4E65-934F-1F0FB8EE4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4" y="1270497"/>
                <a:ext cx="8740967" cy="5172057"/>
              </a:xfrm>
              <a:prstGeom prst="rect">
                <a:avLst/>
              </a:prstGeom>
              <a:blipFill>
                <a:blip r:embed="rId3"/>
                <a:stretch>
                  <a:fillRect l="-628" t="-589" r="-418" b="-1625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15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2734</TotalTime>
  <Words>722</Words>
  <Application>Microsoft Office PowerPoint</Application>
  <PresentationFormat>On-screen Show (4:3)</PresentationFormat>
  <Paragraphs>123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Aldhabi</vt:lpstr>
      <vt:lpstr>Arial</vt:lpstr>
      <vt:lpstr>Cambria Math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Alexes Mes</dc:creator>
  <cp:lastModifiedBy>Alexes Mes</cp:lastModifiedBy>
  <cp:revision>86</cp:revision>
  <dcterms:created xsi:type="dcterms:W3CDTF">2018-12-01T08:28:47Z</dcterms:created>
  <dcterms:modified xsi:type="dcterms:W3CDTF">2019-01-29T22:40:55Z</dcterms:modified>
</cp:coreProperties>
</file>