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268" r:id="rId3"/>
    <p:sldId id="260" r:id="rId4"/>
    <p:sldId id="262" r:id="rId5"/>
    <p:sldId id="271" r:id="rId6"/>
    <p:sldId id="269" r:id="rId7"/>
    <p:sldId id="266" r:id="rId8"/>
    <p:sldId id="267" r:id="rId9"/>
    <p:sldId id="265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0001"/>
    <a:srgbClr val="4B0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15"/>
    <p:restoredTop sz="94580"/>
  </p:normalViewPr>
  <p:slideViewPr>
    <p:cSldViewPr snapToGrid="0" snapToObjects="1">
      <p:cViewPr>
        <p:scale>
          <a:sx n="75" d="100"/>
          <a:sy n="75" d="100"/>
        </p:scale>
        <p:origin x="952" y="456"/>
      </p:cViewPr>
      <p:guideLst>
        <p:guide orient="horz" pos="2160"/>
        <p:guide pos="32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18A46-C50C-C841-801E-1A3464477209}" type="datetimeFigureOut">
              <a:rPr lang="en-US" smtClean="0"/>
              <a:t>1/31/19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00C6C-129C-9E49-A515-1E0B52E87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00C6C-129C-9E49-A515-1E0B52E870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889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703B3-B883-1947-B350-259143799844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F1B61-C550-8443-8F12-FF0B6E0F3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0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0425" y="184807"/>
            <a:ext cx="7329053" cy="197154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can the 3 leptons signatures at the LHC tell us about additional bosons?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27547" y="2568899"/>
            <a:ext cx="5143500" cy="1514337"/>
          </a:xfrm>
          <a:prstGeom prst="rect">
            <a:avLst/>
          </a:prstGeom>
        </p:spPr>
        <p:txBody>
          <a:bodyPr vert="horz" lIns="68580" tIns="34291" rIns="68580" bIns="3429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solidFill>
                  <a:srgbClr val="4B00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Kehinde</a:t>
            </a:r>
            <a:r>
              <a:rPr lang="en-US" sz="2000" dirty="0">
                <a:solidFill>
                  <a:srgbClr val="4B00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solidFill>
                  <a:srgbClr val="4B00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Tomiwa</a:t>
            </a:r>
            <a:endParaRPr lang="en-US" sz="2000" dirty="0">
              <a:solidFill>
                <a:srgbClr val="4B000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4B00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the </a:t>
            </a:r>
            <a:r>
              <a:rPr lang="en-US" sz="2000" dirty="0" smtClean="0">
                <a:solidFill>
                  <a:srgbClr val="4B00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Witwatersrand,</a:t>
            </a:r>
          </a:p>
          <a:p>
            <a:r>
              <a:rPr lang="en-US" sz="2000" dirty="0" smtClean="0">
                <a:solidFill>
                  <a:srgbClr val="4B00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Institute for Collider Particle Physics</a:t>
            </a:r>
            <a:endParaRPr lang="en-US" sz="2000" dirty="0">
              <a:solidFill>
                <a:srgbClr val="4B000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HEPP </a:t>
            </a:r>
            <a:r>
              <a:rPr lang="en-US" sz="2000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2019, Nelson Mandela University, 31/01/19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"/>
          <a:stretch/>
        </p:blipFill>
        <p:spPr>
          <a:xfrm>
            <a:off x="393010" y="5731854"/>
            <a:ext cx="1923193" cy="7332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342" y="5309769"/>
            <a:ext cx="1390559" cy="13851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657" y="5577161"/>
            <a:ext cx="2262083" cy="111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3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83393"/>
            <a:ext cx="9144000" cy="0"/>
          </a:xfrm>
          <a:prstGeom prst="line">
            <a:avLst/>
          </a:prstGeom>
          <a:ln w="38100">
            <a:solidFill>
              <a:srgbClr val="5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B060-6635-450C-97E2-9D08A00054EB}" type="slidenum">
              <a:rPr lang="en-US" smtClean="0"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73395" y="4114800"/>
            <a:ext cx="432486" cy="269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55" y="819711"/>
            <a:ext cx="3907966" cy="278880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63829" y="1013254"/>
            <a:ext cx="1587843" cy="111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790" y="857078"/>
            <a:ext cx="4061015" cy="2899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4833"/>
            <a:ext cx="4028303" cy="30079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058" y="3744833"/>
            <a:ext cx="4374292" cy="304579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5801" y="3938378"/>
            <a:ext cx="1587843" cy="111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70107" y="3969269"/>
            <a:ext cx="1587843" cy="111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59577" y="1013253"/>
            <a:ext cx="1587843" cy="111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7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83393"/>
            <a:ext cx="9144000" cy="0"/>
          </a:xfrm>
          <a:prstGeom prst="line">
            <a:avLst/>
          </a:prstGeom>
          <a:ln w="38100">
            <a:solidFill>
              <a:srgbClr val="5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B060-6635-450C-97E2-9D08A00054EB}" type="slidenum">
              <a:rPr lang="en-US" smtClean="0"/>
              <a:t>11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73395" y="4114800"/>
            <a:ext cx="432486" cy="269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97" y="1209050"/>
            <a:ext cx="6850069" cy="46216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9469" y="5983387"/>
            <a:ext cx="8109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Strong improvement in Chi^2 by adding A</a:t>
            </a:r>
            <a:r>
              <a:rPr lang="en-US" dirty="0" smtClean="0">
                <a:sym typeface="Wingdings"/>
              </a:rPr>
              <a:t>ZH. Next step is to vary the masses of H and S to understand if further improvement is possible.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16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FCD7DE19-2F56-9743-A3B0-5464F6C1D6FD}" type="slidenum">
              <a:rPr lang="en-US" sz="1800">
                <a:solidFill>
                  <a:schemeClr val="tx1"/>
                </a:solidFill>
              </a:rPr>
              <a:pPr/>
              <a:t>2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9394" name="Title 5"/>
          <p:cNvSpPr txBox="1">
            <a:spLocks/>
          </p:cNvSpPr>
          <p:nvPr/>
        </p:nvSpPr>
        <p:spPr bwMode="auto">
          <a:xfrm>
            <a:off x="281354" y="152400"/>
            <a:ext cx="858129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4000" b="1" dirty="0">
                <a:solidFill>
                  <a:schemeClr val="tx1"/>
                </a:solidFill>
                <a:latin typeface="Arial Black" charset="0"/>
              </a:rPr>
              <a:t>3l with </a:t>
            </a:r>
            <a:r>
              <a:rPr lang="en-US" sz="4000" b="1" dirty="0" err="1">
                <a:solidFill>
                  <a:schemeClr val="tx1"/>
                </a:solidFill>
                <a:latin typeface="Arial Black" charset="0"/>
              </a:rPr>
              <a:t>Z</a:t>
            </a:r>
            <a:r>
              <a:rPr lang="en-US" sz="4000" b="1" dirty="0" err="1">
                <a:solidFill>
                  <a:schemeClr val="tx1"/>
                </a:solidFill>
                <a:latin typeface="Arial Black" charset="0"/>
                <a:sym typeface="Wingdings" charset="0"/>
              </a:rPr>
              <a:t>ll</a:t>
            </a:r>
            <a:r>
              <a:rPr lang="en-US" sz="4000" b="1" dirty="0">
                <a:solidFill>
                  <a:schemeClr val="tx1"/>
                </a:solidFill>
                <a:latin typeface="Arial Black" charset="0"/>
                <a:sym typeface="Wingdings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Arial Black" charset="0"/>
                <a:sym typeface="Wingdings" charset="0"/>
              </a:rPr>
              <a:t>(ZW cross-section)</a:t>
            </a:r>
            <a:endParaRPr lang="en-US" b="1" dirty="0">
              <a:solidFill>
                <a:schemeClr val="tx1"/>
              </a:solidFill>
              <a:latin typeface="Arial Black" charset="0"/>
            </a:endParaRPr>
          </a:p>
        </p:txBody>
      </p:sp>
      <p:pic>
        <p:nvPicPr>
          <p:cNvPr id="59395" name="Picture 5" descr="screenshot_11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527" y="685800"/>
            <a:ext cx="2567354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6" name="Rectangle 7"/>
          <p:cNvSpPr>
            <a:spLocks noChangeArrowheads="1"/>
          </p:cNvSpPr>
          <p:nvPr/>
        </p:nvSpPr>
        <p:spPr bwMode="auto">
          <a:xfrm>
            <a:off x="7435362" y="1752601"/>
            <a:ext cx="1698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s-IS" sz="1200">
                <a:solidFill>
                  <a:srgbClr val="000000"/>
                </a:solidFill>
                <a:latin typeface="Arial Black" charset="0"/>
              </a:rPr>
              <a:t>arXiv:1711.07874 </a:t>
            </a:r>
            <a:endParaRPr lang="nb-NO" sz="1200">
              <a:solidFill>
                <a:srgbClr val="000000"/>
              </a:solidFill>
              <a:latin typeface="Arial Black" charset="0"/>
            </a:endParaRPr>
          </a:p>
        </p:txBody>
      </p:sp>
      <p:sp>
        <p:nvSpPr>
          <p:cNvPr id="59397" name="Left Brace 12"/>
          <p:cNvSpPr>
            <a:spLocks/>
          </p:cNvSpPr>
          <p:nvPr/>
        </p:nvSpPr>
        <p:spPr bwMode="auto">
          <a:xfrm rot="10800000">
            <a:off x="5697415" y="4297965"/>
            <a:ext cx="422031" cy="1066800"/>
          </a:xfrm>
          <a:prstGeom prst="leftBrace">
            <a:avLst>
              <a:gd name="adj1" fmla="val 8329"/>
              <a:gd name="adj2" fmla="val 50000"/>
            </a:avLst>
          </a:prstGeom>
          <a:noFill/>
          <a:ln w="38100">
            <a:solidFill>
              <a:srgbClr val="BF133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398" name="TextBox 13"/>
          <p:cNvSpPr txBox="1">
            <a:spLocks noChangeArrowheads="1"/>
          </p:cNvSpPr>
          <p:nvPr/>
        </p:nvSpPr>
        <p:spPr bwMode="auto">
          <a:xfrm>
            <a:off x="140677" y="1490777"/>
            <a:ext cx="55567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Arial Black" charset="0"/>
              </a:rPr>
              <a:t>Systematics that will directly affect the shape stand at few %</a:t>
            </a:r>
          </a:p>
        </p:txBody>
      </p:sp>
      <p:cxnSp>
        <p:nvCxnSpPr>
          <p:cNvPr id="59399" name="Straight Arrow Connector 15"/>
          <p:cNvCxnSpPr>
            <a:cxnSpLocks noChangeShapeType="1"/>
          </p:cNvCxnSpPr>
          <p:nvPr/>
        </p:nvCxnSpPr>
        <p:spPr bwMode="auto">
          <a:xfrm flipH="1">
            <a:off x="7104185" y="2667000"/>
            <a:ext cx="70338" cy="838200"/>
          </a:xfrm>
          <a:prstGeom prst="straightConnector1">
            <a:avLst/>
          </a:prstGeom>
          <a:noFill/>
          <a:ln w="38100">
            <a:solidFill>
              <a:srgbClr val="BF133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59400" name="Picture 4" descr="screenshot_11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2259"/>
            <a:ext cx="5697415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1" name="Rectangle 6"/>
          <p:cNvSpPr>
            <a:spLocks noChangeArrowheads="1"/>
          </p:cNvSpPr>
          <p:nvPr/>
        </p:nvSpPr>
        <p:spPr bwMode="auto">
          <a:xfrm>
            <a:off x="0" y="4499209"/>
            <a:ext cx="5697415" cy="762000"/>
          </a:xfrm>
          <a:prstGeom prst="rect">
            <a:avLst/>
          </a:prstGeom>
          <a:noFill/>
          <a:ln w="38100">
            <a:solidFill>
              <a:srgbClr val="BF133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2" name="TextBox 14"/>
          <p:cNvSpPr txBox="1">
            <a:spLocks noChangeArrowheads="1"/>
          </p:cNvSpPr>
          <p:nvPr/>
        </p:nvSpPr>
        <p:spPr bwMode="auto">
          <a:xfrm>
            <a:off x="140677" y="838200"/>
            <a:ext cx="64198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solidFill>
                  <a:srgbClr val="000000"/>
                </a:solidFill>
                <a:latin typeface="Arial Black" charset="0"/>
              </a:rPr>
              <a:t>ATLAS and CMS data at low Z </a:t>
            </a:r>
            <a:r>
              <a:rPr lang="en-US" sz="1800" dirty="0" err="1" smtClean="0">
                <a:solidFill>
                  <a:srgbClr val="000000"/>
                </a:solidFill>
                <a:latin typeface="Arial Black" charset="0"/>
              </a:rPr>
              <a:t>p</a:t>
            </a:r>
            <a:r>
              <a:rPr lang="en-US" sz="1800" baseline="-25000" dirty="0" err="1" smtClean="0">
                <a:solidFill>
                  <a:srgbClr val="000000"/>
                </a:solidFill>
                <a:latin typeface="Arial Black" charset="0"/>
              </a:rPr>
              <a:t>T</a:t>
            </a:r>
            <a:r>
              <a:rPr lang="en-US" sz="1800" dirty="0" smtClean="0">
                <a:solidFill>
                  <a:srgbClr val="000000"/>
                </a:solidFill>
                <a:latin typeface="Arial Black" charset="0"/>
              </a:rPr>
              <a:t> is deviates from SM MCs. Differences are outside systematics</a:t>
            </a:r>
            <a:endParaRPr lang="en-US" sz="1800" dirty="0">
              <a:solidFill>
                <a:srgbClr val="000000"/>
              </a:solidFill>
              <a:latin typeface="Arial Black" charset="0"/>
            </a:endParaRPr>
          </a:p>
        </p:txBody>
      </p:sp>
      <p:pic>
        <p:nvPicPr>
          <p:cNvPr id="59403" name="Picture 8" descr="screenshot_112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677" y="3505200"/>
            <a:ext cx="290732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9681" y="103556"/>
            <a:ext cx="3131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 Black" charset="0"/>
              </a:rPr>
              <a:t>ATLAS-CONF-2018-</a:t>
            </a:r>
            <a:r>
              <a:rPr lang="en-US" dirty="0" smtClean="0">
                <a:solidFill>
                  <a:srgbClr val="000000"/>
                </a:solidFill>
                <a:latin typeface="Arial Black" charset="0"/>
              </a:rPr>
              <a:t>034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03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creenshot_118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26" y="-12211"/>
            <a:ext cx="4231255" cy="688673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0" y="683393"/>
            <a:ext cx="9144000" cy="0"/>
          </a:xfrm>
          <a:prstGeom prst="line">
            <a:avLst/>
          </a:prstGeom>
          <a:ln w="38100">
            <a:solidFill>
              <a:srgbClr val="5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B060-6635-450C-97E2-9D08A00054EB}" type="slidenum">
              <a:rPr lang="en-US" smtClean="0"/>
              <a:t>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73395" y="4114800"/>
            <a:ext cx="432486" cy="269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152" y="856261"/>
            <a:ext cx="4670854" cy="42877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9710" y="5355903"/>
            <a:ext cx="8145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only the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of the Z is not described, but the transverse mass (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) is not followed by the SM MC either. The error bar includes a normalization uncertainty that does not contribute to resolving the data/MC differences in the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. From the standpoint of the </a:t>
            </a:r>
            <a:r>
              <a:rPr lang="en-US" dirty="0" err="1" smtClean="0"/>
              <a:t>Madala</a:t>
            </a:r>
            <a:r>
              <a:rPr lang="en-US" dirty="0" smtClean="0"/>
              <a:t> hypothesis, the decay H--&gt;</a:t>
            </a:r>
            <a:r>
              <a:rPr lang="en-US" dirty="0" err="1" smtClean="0"/>
              <a:t>Sh</a:t>
            </a:r>
            <a:r>
              <a:rPr lang="en-US" dirty="0" smtClean="0"/>
              <a:t> does not seem enough. Adding </a:t>
            </a:r>
            <a:r>
              <a:rPr lang="en-US" dirty="0" err="1" smtClean="0"/>
              <a:t>A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ZH</a:t>
            </a:r>
            <a:r>
              <a:rPr lang="en-US" dirty="0" err="1" smtClean="0">
                <a:sym typeface="Wingdings"/>
              </a:rPr>
              <a:t>ZSh</a:t>
            </a:r>
            <a:r>
              <a:rPr lang="en-US" dirty="0" smtClean="0">
                <a:sym typeface="Wingdings"/>
              </a:rPr>
              <a:t> to the analysis of the spectrum, where H and A are members of a 2HDM</a:t>
            </a:r>
            <a:endParaRPr lang="en-US" dirty="0"/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5794997" y="166595"/>
            <a:ext cx="30572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FF3300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Arial Black" charset="0"/>
              </a:rPr>
              <a:t>ATLAS-CONF-2018-034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152202" y="3828888"/>
            <a:ext cx="2527960" cy="2859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64000" y="3174859"/>
            <a:ext cx="1402241" cy="8972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H_rightarrow_Sh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20" y="2691784"/>
            <a:ext cx="1676400" cy="355600"/>
          </a:xfrm>
          <a:prstGeom prst="rect">
            <a:avLst/>
          </a:prstGeom>
        </p:spPr>
      </p:pic>
      <p:pic>
        <p:nvPicPr>
          <p:cNvPr id="14" name="Picture 13" descr="A_rightarrow_ZH_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162" y="3588954"/>
            <a:ext cx="2305082" cy="23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7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83393"/>
            <a:ext cx="9144000" cy="0"/>
          </a:xfrm>
          <a:prstGeom prst="line">
            <a:avLst/>
          </a:prstGeom>
          <a:ln w="38100">
            <a:solidFill>
              <a:srgbClr val="5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B060-6635-450C-97E2-9D08A00054EB}" type="slidenum">
              <a:rPr lang="en-US" smtClean="0"/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73395" y="4114800"/>
            <a:ext cx="432486" cy="269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16633" y="183165"/>
            <a:ext cx="1481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2HDM+S</a:t>
            </a:r>
            <a:endParaRPr lang="en-US" sz="2800" b="1" dirty="0"/>
          </a:p>
        </p:txBody>
      </p:sp>
      <p:pic>
        <p:nvPicPr>
          <p:cNvPr id="7" name="Picture 6" descr="screenshot_118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9" y="744871"/>
            <a:ext cx="7054599" cy="6064285"/>
          </a:xfrm>
          <a:prstGeom prst="rect">
            <a:avLst/>
          </a:prstGeom>
        </p:spPr>
      </p:pic>
      <p:pic>
        <p:nvPicPr>
          <p:cNvPr id="8" name="Picture 7" descr="A_rightarrow_ZH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553" y="97192"/>
            <a:ext cx="1790700" cy="3429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5654320" y="440092"/>
            <a:ext cx="48849" cy="683320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-354157" y="3004133"/>
            <a:ext cx="1852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arXiv:1809.06344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8685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_118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2356"/>
            <a:ext cx="7069894" cy="5705737"/>
          </a:xfrm>
          <a:prstGeom prst="rect">
            <a:avLst/>
          </a:prstGeom>
        </p:spPr>
      </p:pic>
      <p:pic>
        <p:nvPicPr>
          <p:cNvPr id="3" name="Picture 2" descr="screenshot_118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184" y="512863"/>
            <a:ext cx="4098816" cy="38174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54317" y="158743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b="1" dirty="0">
                <a:latin typeface="Arial Black"/>
                <a:cs typeface="Arial Black"/>
              </a:rPr>
              <a:t>arXiv:1809.06344</a:t>
            </a:r>
            <a:endParaRPr lang="en-US" dirty="0">
              <a:latin typeface="Arial Black"/>
              <a:cs typeface="Arial Black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186011" y="2405567"/>
            <a:ext cx="3468306" cy="976879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2028" y="229007"/>
            <a:ext cx="488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Excesses interpreted within 2HDM+S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69894" y="4786710"/>
            <a:ext cx="1979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Try this decay chain with 3l final state</a:t>
            </a:r>
            <a:endParaRPr lang="en-US" dirty="0">
              <a:latin typeface="Arial Black"/>
              <a:cs typeface="Arial Black"/>
            </a:endParaRPr>
          </a:p>
        </p:txBody>
      </p:sp>
      <p:pic>
        <p:nvPicPr>
          <p:cNvPr id="11" name="Picture 10" descr="A(600)_rightarro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31" y="775034"/>
            <a:ext cx="5050105" cy="36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21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83393"/>
            <a:ext cx="9144000" cy="0"/>
          </a:xfrm>
          <a:prstGeom prst="line">
            <a:avLst/>
          </a:prstGeom>
          <a:ln w="38100">
            <a:solidFill>
              <a:srgbClr val="5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B060-6635-450C-97E2-9D08A00054EB}" type="slidenum">
              <a:rPr lang="en-US" smtClean="0"/>
              <a:t>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73395" y="4114800"/>
            <a:ext cx="432486" cy="269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8346" y="271849"/>
                <a:ext cx="3343031" cy="385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∓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𝑍</m:t>
                    </m:r>
                  </m:oMath>
                </a14:m>
                <a:r>
                  <a:rPr lang="en-US" dirty="0" smtClean="0"/>
                  <a:t> Production Events selection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46" y="271849"/>
                <a:ext cx="3343031" cy="385170"/>
              </a:xfrm>
              <a:prstGeom prst="rect">
                <a:avLst/>
              </a:prstGeom>
              <a:blipFill rotWithShape="0">
                <a:blip r:embed="rId2"/>
                <a:stretch>
                  <a:fillRect t="-4762" r="-1095" b="-25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66" y="2247244"/>
            <a:ext cx="6146800" cy="2222500"/>
          </a:xfrm>
          <a:prstGeom prst="rect">
            <a:avLst/>
          </a:prstGeom>
        </p:spPr>
      </p:pic>
      <p:pic>
        <p:nvPicPr>
          <p:cNvPr id="2" name="Picture 1" descr="A_rightarrow_ZH_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66" y="1230369"/>
            <a:ext cx="69596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93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83393"/>
            <a:ext cx="9144000" cy="0"/>
          </a:xfrm>
          <a:prstGeom prst="line">
            <a:avLst/>
          </a:prstGeom>
          <a:ln w="38100">
            <a:solidFill>
              <a:srgbClr val="5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B060-6635-450C-97E2-9D08A00054EB}" type="slidenum">
              <a:rPr lang="en-US" smtClean="0"/>
              <a:t>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73395" y="4114800"/>
            <a:ext cx="432486" cy="269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58346" y="271849"/>
                <a:ext cx="4946354" cy="385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∓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𝑍</m:t>
                    </m:r>
                  </m:oMath>
                </a14:m>
                <a:r>
                  <a:rPr lang="en-US" dirty="0" smtClean="0"/>
                  <a:t> Production </a:t>
                </a:r>
                <a:r>
                  <a:rPr lang="en-US" dirty="0" err="1" smtClean="0"/>
                  <a:t>Cutflow</a:t>
                </a:r>
                <a:r>
                  <a:rPr lang="en-US" dirty="0" smtClean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𝐴</m:t>
                    </m:r>
                    <m:r>
                      <a:rPr lang="en-US" b="0" i="1" smtClean="0">
                        <a:latin typeface="Cambria Math" charset="0"/>
                      </a:rPr>
                      <m:t> →</m:t>
                    </m:r>
                    <m:r>
                      <a:rPr lang="en-US" b="0" i="1" smtClean="0">
                        <a:latin typeface="Cambria Math" charset="0"/>
                      </a:rPr>
                      <m:t>𝑍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𝐻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→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𝑆h</m:t>
                    </m:r>
                    <m:r>
                      <a:rPr lang="is-I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𝑙𝑙𝑙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46" y="271849"/>
                <a:ext cx="4946354" cy="385170"/>
              </a:xfrm>
              <a:prstGeom prst="rect">
                <a:avLst/>
              </a:prstGeom>
              <a:blipFill rotWithShape="0">
                <a:blip r:embed="rId2"/>
                <a:stretch>
                  <a:fillRect t="-88889" b="-1174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24" y="1511300"/>
            <a:ext cx="8266671" cy="382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83393"/>
            <a:ext cx="9144000" cy="0"/>
          </a:xfrm>
          <a:prstGeom prst="line">
            <a:avLst/>
          </a:prstGeom>
          <a:ln w="38100">
            <a:solidFill>
              <a:srgbClr val="5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B060-6635-450C-97E2-9D08A00054EB}" type="slidenum">
              <a:rPr lang="en-US" smtClean="0"/>
              <a:t>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73395" y="4114800"/>
            <a:ext cx="432486" cy="269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58346" y="271849"/>
                <a:ext cx="4954177" cy="385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∓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𝑍</m:t>
                    </m:r>
                  </m:oMath>
                </a14:m>
                <a:r>
                  <a:rPr lang="en-US" dirty="0" smtClean="0"/>
                  <a:t> Production </a:t>
                </a:r>
                <a:r>
                  <a:rPr lang="en-US" dirty="0" err="1" smtClean="0"/>
                  <a:t>Cutflow</a:t>
                </a:r>
                <a:r>
                  <a:rPr lang="en-US" dirty="0" smtClean="0"/>
                  <a:t> for gg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 </m:t>
                    </m:r>
                    <m:r>
                      <a:rPr lang="is-I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𝐻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→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𝑆h</m:t>
                    </m:r>
                    <m:r>
                      <a:rPr lang="is-I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𝑙𝑙𝑙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46" y="271849"/>
                <a:ext cx="4954177" cy="385170"/>
              </a:xfrm>
              <a:prstGeom prst="rect">
                <a:avLst/>
              </a:prstGeom>
              <a:blipFill rotWithShape="0">
                <a:blip r:embed="rId2"/>
                <a:stretch>
                  <a:fillRect t="-88889" b="-1174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8896865" cy="486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31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83393"/>
            <a:ext cx="9144000" cy="0"/>
          </a:xfrm>
          <a:prstGeom prst="line">
            <a:avLst/>
          </a:prstGeom>
          <a:ln w="38100">
            <a:solidFill>
              <a:srgbClr val="5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B060-6635-450C-97E2-9D08A00054EB}" type="slidenum">
              <a:rPr lang="en-US" smtClean="0"/>
              <a:t>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73395" y="4114800"/>
            <a:ext cx="432486" cy="269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5" y="942052"/>
            <a:ext cx="4044302" cy="29140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437" y="942052"/>
            <a:ext cx="4221257" cy="30486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5" y="3868718"/>
            <a:ext cx="3960427" cy="28006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941231"/>
            <a:ext cx="3923138" cy="265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34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16132</TotalTime>
  <Words>261</Words>
  <Application>Microsoft Macintosh PowerPoint</Application>
  <PresentationFormat>On-screen Show (4:3)</PresentationFormat>
  <Paragraphs>32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 Black</vt:lpstr>
      <vt:lpstr>Calibri</vt:lpstr>
      <vt:lpstr>Calibri Light</vt:lpstr>
      <vt:lpstr>Cambria Math</vt:lpstr>
      <vt:lpstr>Comic Sans MS</vt:lpstr>
      <vt:lpstr>ＭＳ Ｐゴシック</vt:lpstr>
      <vt:lpstr>Times New Roman</vt:lpstr>
      <vt:lpstr>Wingdings</vt:lpstr>
      <vt:lpstr>Arial</vt:lpstr>
      <vt:lpstr>Office Theme</vt:lpstr>
      <vt:lpstr>What can the 3 leptons signatures at the LHC tell us about additional bosons?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Suppressing fake missing transverse energy using Multivariate Analysis</dc:title>
  <dc:creator>1079276</dc:creator>
  <cp:lastModifiedBy>1079276</cp:lastModifiedBy>
  <cp:revision>177</cp:revision>
  <cp:lastPrinted>2018-02-01T13:58:01Z</cp:lastPrinted>
  <dcterms:created xsi:type="dcterms:W3CDTF">2018-01-11T00:19:50Z</dcterms:created>
  <dcterms:modified xsi:type="dcterms:W3CDTF">2019-01-31T13:12:29Z</dcterms:modified>
</cp:coreProperties>
</file>