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616" r:id="rId2"/>
    <p:sldId id="265" r:id="rId3"/>
    <p:sldId id="618" r:id="rId4"/>
    <p:sldId id="619" r:id="rId5"/>
    <p:sldId id="620" r:id="rId6"/>
    <p:sldId id="624" r:id="rId7"/>
    <p:sldId id="622" r:id="rId8"/>
    <p:sldId id="621" r:id="rId9"/>
    <p:sldId id="595" r:id="rId10"/>
    <p:sldId id="623" r:id="rId11"/>
    <p:sldId id="542" r:id="rId12"/>
    <p:sldId id="602" r:id="rId13"/>
    <p:sldId id="601" r:id="rId14"/>
    <p:sldId id="613" r:id="rId15"/>
    <p:sldId id="614" r:id="rId16"/>
    <p:sldId id="603" r:id="rId17"/>
    <p:sldId id="606" r:id="rId18"/>
    <p:sldId id="482" r:id="rId19"/>
    <p:sldId id="493" r:id="rId20"/>
    <p:sldId id="494" r:id="rId21"/>
    <p:sldId id="502" r:id="rId22"/>
    <p:sldId id="509" r:id="rId23"/>
    <p:sldId id="607" r:id="rId24"/>
    <p:sldId id="615" r:id="rId25"/>
    <p:sldId id="617" r:id="rId26"/>
  </p:sldIdLst>
  <p:sldSz cx="9144000" cy="6858000" type="screen4x3"/>
  <p:notesSz cx="6794500" cy="9931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A6A6A6"/>
    <a:srgbClr val="FF0000"/>
    <a:srgbClr val="125E9F"/>
    <a:srgbClr val="88A0B8"/>
    <a:srgbClr val="979F07"/>
    <a:srgbClr val="112E50"/>
    <a:srgbClr val="DEDFE6"/>
    <a:srgbClr val="5F0E0B"/>
    <a:srgbClr val="9C9D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00" autoAdjust="0"/>
    <p:restoredTop sz="94673" autoAdjust="0"/>
  </p:normalViewPr>
  <p:slideViewPr>
    <p:cSldViewPr>
      <p:cViewPr>
        <p:scale>
          <a:sx n="75" d="100"/>
          <a:sy n="75" d="100"/>
        </p:scale>
        <p:origin x="-1256" y="-9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420"/>
    </p:cViewPr>
  </p:sorterViewPr>
  <p:notesViewPr>
    <p:cSldViewPr>
      <p:cViewPr varScale="1">
        <p:scale>
          <a:sx n="77" d="100"/>
          <a:sy n="77" d="100"/>
        </p:scale>
        <p:origin x="-2766" y="-102"/>
      </p:cViewPr>
      <p:guideLst>
        <p:guide orient="horz" pos="3128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biscari\Documents\Documenti%20di%20lavoro\ALBA\Publications\ALL%20beamlines%20Publications_18_10_2018.xls" TargetMode="External"/><Relationship Id="rId2" Type="http://schemas.microsoft.com/office/2011/relationships/chartColorStyle" Target="colors1.xml"/><Relationship Id="rId3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7731874086032"/>
          <c:y val="0.0603160117047276"/>
          <c:w val="0.880072369593884"/>
          <c:h val="0.827147497919243"/>
        </c:manualLayout>
      </c:layout>
      <c:barChart>
        <c:barDir val="col"/>
        <c:grouping val="clustered"/>
        <c:varyColors val="0"/>
        <c:ser>
          <c:idx val="1"/>
          <c:order val="0"/>
          <c:spPr>
            <a:solidFill>
              <a:srgbClr val="2D5FFF"/>
            </a:solidFill>
            <a:ln>
              <a:solidFill>
                <a:srgbClr val="0033CC"/>
              </a:solidFill>
            </a:ln>
            <a:effectLst/>
          </c:spPr>
          <c:invertIfNegative val="0"/>
          <c:cat>
            <c:numRef>
              <c:f>'data x beamline'!$E$103:$J$103</c:f>
              <c:numCache>
                <c:formatCode>General</c:formatCode>
                <c:ptCount val="6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  <c:pt idx="5">
                  <c:v>2018.0</c:v>
                </c:pt>
              </c:numCache>
            </c:numRef>
          </c:cat>
          <c:val>
            <c:numRef>
              <c:f>'data x beamline'!$E$114:$J$114</c:f>
              <c:numCache>
                <c:formatCode>0.00</c:formatCode>
                <c:ptCount val="6"/>
                <c:pt idx="0">
                  <c:v>25.0</c:v>
                </c:pt>
                <c:pt idx="1">
                  <c:v>30.3030303030303</c:v>
                </c:pt>
                <c:pt idx="2">
                  <c:v>20.65217391304348</c:v>
                </c:pt>
                <c:pt idx="3">
                  <c:v>18.54304635761589</c:v>
                </c:pt>
                <c:pt idx="4">
                  <c:v>24.41860465116278</c:v>
                </c:pt>
                <c:pt idx="5">
                  <c:v>34.28571428571428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F2E-4391-B9EA-B27232039C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3295288"/>
        <c:axId val="2123299272"/>
      </c:barChart>
      <c:catAx>
        <c:axId val="21232952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240000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299272"/>
        <c:crosses val="autoZero"/>
        <c:auto val="1"/>
        <c:lblAlgn val="ctr"/>
        <c:lblOffset val="100"/>
        <c:noMultiLvlLbl val="0"/>
      </c:catAx>
      <c:valAx>
        <c:axId val="2123299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295288"/>
        <c:crosses val="autoZero"/>
        <c:crossBetween val="between"/>
        <c:majorUnit val="10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8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966965-C090-4764-A6FB-1DF3EE828D91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5796050-B103-4507-88EE-3FCEAA6059B3}">
      <dgm:prSet phldrT="[Text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sz="1300" baseline="0" dirty="0" smtClean="0">
            <a:solidFill>
              <a:schemeClr val="tx1">
                <a:lumMod val="95000"/>
                <a:lumOff val="5000"/>
              </a:schemeClr>
            </a:solidFill>
            <a:latin typeface="Tahoma" panose="020B0604030504040204" pitchFamily="34" charset="0"/>
          </a:endParaRPr>
        </a:p>
      </dgm:t>
    </dgm:pt>
    <dgm:pt modelId="{1DFFB1E4-DAC2-456B-92B8-D029584786A4}" type="parTrans" cxnId="{D93B3BA2-8EE7-4E91-AFD4-0D5C12E5E94C}">
      <dgm:prSet/>
      <dgm:spPr/>
      <dgm:t>
        <a:bodyPr/>
        <a:lstStyle/>
        <a:p>
          <a:endParaRPr lang="en-US"/>
        </a:p>
      </dgm:t>
    </dgm:pt>
    <dgm:pt modelId="{0BB41355-EFFE-440B-B4ED-0B00CFDAAB65}" type="sibTrans" cxnId="{D93B3BA2-8EE7-4E91-AFD4-0D5C12E5E94C}">
      <dgm:prSet/>
      <dgm:spPr/>
      <dgm:t>
        <a:bodyPr/>
        <a:lstStyle/>
        <a:p>
          <a:endParaRPr lang="en-US"/>
        </a:p>
      </dgm:t>
    </dgm:pt>
    <dgm:pt modelId="{A7E01E1F-F6DC-4D44-9162-C7076DFCA020}">
      <dgm:prSet phldrT="[Text]" custT="1"/>
      <dgm:spPr/>
      <dgm:t>
        <a:bodyPr/>
        <a:lstStyle/>
        <a:p>
          <a:r>
            <a:rPr lang="en-US" sz="1300" b="1" dirty="0" smtClean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2030</a:t>
          </a:r>
        </a:p>
        <a:p>
          <a:r>
            <a:rPr lang="en-US" sz="1300" b="1" dirty="0" smtClean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ALBA II</a:t>
          </a:r>
          <a:endParaRPr lang="en-US" sz="1300" dirty="0" smtClean="0">
            <a:solidFill>
              <a:schemeClr val="tx1">
                <a:lumMod val="95000"/>
                <a:lumOff val="5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505137D3-FF12-42ED-85A2-859FB2A91F35}" type="parTrans" cxnId="{55105CF9-0B37-442C-BBA6-0DD16B6ADAFE}">
      <dgm:prSet/>
      <dgm:spPr/>
      <dgm:t>
        <a:bodyPr/>
        <a:lstStyle/>
        <a:p>
          <a:endParaRPr lang="en-US"/>
        </a:p>
      </dgm:t>
    </dgm:pt>
    <dgm:pt modelId="{0A0BAF45-0BEA-47BD-B1AF-617A5F2FFF96}" type="sibTrans" cxnId="{55105CF9-0B37-442C-BBA6-0DD16B6ADAFE}">
      <dgm:prSet/>
      <dgm:spPr/>
      <dgm:t>
        <a:bodyPr/>
        <a:lstStyle/>
        <a:p>
          <a:endParaRPr lang="en-US"/>
        </a:p>
      </dgm:t>
    </dgm:pt>
    <dgm:pt modelId="{CC2C86E4-E3B7-4B41-90AF-8A05FE722EC6}">
      <dgm:prSet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US" sz="1300" b="1" dirty="0" smtClean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2020</a:t>
          </a:r>
        </a:p>
        <a:p>
          <a:r>
            <a:rPr lang="en-US" sz="13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11 Operating BLs </a:t>
          </a:r>
        </a:p>
        <a:p>
          <a:r>
            <a:rPr lang="en-US" sz="13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4 BLs in construction</a:t>
          </a:r>
          <a:endParaRPr lang="en-US" sz="1300" dirty="0">
            <a:solidFill>
              <a:schemeClr val="tx1">
                <a:lumMod val="95000"/>
                <a:lumOff val="5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DF0330A-155B-4428-B275-9338034622E6}" type="parTrans" cxnId="{F306AF90-27D0-4A0A-84B3-0DEF63913D72}">
      <dgm:prSet/>
      <dgm:spPr/>
      <dgm:t>
        <a:bodyPr/>
        <a:lstStyle/>
        <a:p>
          <a:endParaRPr lang="en-US"/>
        </a:p>
      </dgm:t>
    </dgm:pt>
    <dgm:pt modelId="{533AA761-283A-43B6-AABE-09D91B4A6D61}" type="sibTrans" cxnId="{F306AF90-27D0-4A0A-84B3-0DEF63913D72}">
      <dgm:prSet/>
      <dgm:spPr/>
      <dgm:t>
        <a:bodyPr/>
        <a:lstStyle/>
        <a:p>
          <a:endParaRPr lang="en-US"/>
        </a:p>
      </dgm:t>
    </dgm:pt>
    <dgm:pt modelId="{56AB6642-F89D-4501-8BF5-CEA305E7ED32}">
      <dgm:prSet custT="1"/>
      <dgm:spPr/>
      <dgm:t>
        <a:bodyPr/>
        <a:lstStyle/>
        <a:p>
          <a:r>
            <a:rPr lang="en-US" sz="13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300" b="1" dirty="0" smtClean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2028</a:t>
          </a:r>
        </a:p>
        <a:p>
          <a:r>
            <a:rPr lang="en-US" sz="13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16-20 Operating BLs</a:t>
          </a:r>
        </a:p>
        <a:p>
          <a:r>
            <a:rPr lang="en-US" sz="13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Preparing ALBA II</a:t>
          </a:r>
          <a:endParaRPr lang="en-US" sz="1300" dirty="0">
            <a:solidFill>
              <a:schemeClr val="tx1">
                <a:lumMod val="95000"/>
                <a:lumOff val="5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5F4B67D-7D82-43E9-BAA3-AA0A233D954F}" type="parTrans" cxnId="{E65F6F0C-A172-464F-9863-041A265F8290}">
      <dgm:prSet/>
      <dgm:spPr/>
      <dgm:t>
        <a:bodyPr/>
        <a:lstStyle/>
        <a:p>
          <a:endParaRPr lang="en-US"/>
        </a:p>
      </dgm:t>
    </dgm:pt>
    <dgm:pt modelId="{F88D31D5-CC85-48AF-B63A-2E40A4826F53}" type="sibTrans" cxnId="{E65F6F0C-A172-464F-9863-041A265F8290}">
      <dgm:prSet/>
      <dgm:spPr/>
      <dgm:t>
        <a:bodyPr/>
        <a:lstStyle/>
        <a:p>
          <a:endParaRPr lang="en-US"/>
        </a:p>
      </dgm:t>
    </dgm:pt>
    <dgm:pt modelId="{B94F6312-0302-40D2-AB6E-F9F4B85753CF}">
      <dgm:prSet/>
      <dgm:spPr/>
      <dgm:t>
        <a:bodyPr/>
        <a:lstStyle/>
        <a:p>
          <a:endParaRPr lang="en-US"/>
        </a:p>
      </dgm:t>
    </dgm:pt>
    <dgm:pt modelId="{5FEA930B-3828-4A97-B39F-E5C6A8BEE3CC}" type="parTrans" cxnId="{56ED0A3C-E3AC-415D-AFF0-B620711D08BB}">
      <dgm:prSet/>
      <dgm:spPr/>
      <dgm:t>
        <a:bodyPr/>
        <a:lstStyle/>
        <a:p>
          <a:endParaRPr lang="en-US"/>
        </a:p>
      </dgm:t>
    </dgm:pt>
    <dgm:pt modelId="{813B039E-DEE8-483E-A551-4FF454BFAC11}" type="sibTrans" cxnId="{56ED0A3C-E3AC-415D-AFF0-B620711D08BB}">
      <dgm:prSet/>
      <dgm:spPr/>
      <dgm:t>
        <a:bodyPr/>
        <a:lstStyle/>
        <a:p>
          <a:endParaRPr lang="en-US"/>
        </a:p>
      </dgm:t>
    </dgm:pt>
    <dgm:pt modelId="{43CB4AF3-3C8E-47CD-AAAA-6B078FE4C942}" type="pres">
      <dgm:prSet presAssocID="{8A966965-C090-4764-A6FB-1DF3EE828D9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D56C8A5-A018-4C8D-AA86-1557CA8CF32D}" type="pres">
      <dgm:prSet presAssocID="{8A966965-C090-4764-A6FB-1DF3EE828D91}" presName="arrow" presStyleLbl="bgShp" presStyleIdx="0" presStyleCnt="1" custLinFactNeighborX="-387" custLinFactNeighborY="267"/>
      <dgm:spPr>
        <a:solidFill>
          <a:schemeClr val="accent5">
            <a:lumMod val="50000"/>
          </a:schemeClr>
        </a:solidFill>
      </dgm:spPr>
      <dgm:t>
        <a:bodyPr/>
        <a:lstStyle/>
        <a:p>
          <a:endParaRPr lang="es-ES"/>
        </a:p>
      </dgm:t>
    </dgm:pt>
    <dgm:pt modelId="{30A9FA68-A770-4260-97D4-A01F1579551E}" type="pres">
      <dgm:prSet presAssocID="{8A966965-C090-4764-A6FB-1DF3EE828D91}" presName="points" presStyleCnt="0"/>
      <dgm:spPr/>
    </dgm:pt>
    <dgm:pt modelId="{5D76AE7A-7943-4553-ADA8-827FDB544579}" type="pres">
      <dgm:prSet presAssocID="{A5796050-B103-4507-88EE-3FCEAA6059B3}" presName="compositeA" presStyleCnt="0"/>
      <dgm:spPr/>
    </dgm:pt>
    <dgm:pt modelId="{D14E866C-3A97-451D-B268-91CA44D27CDC}" type="pres">
      <dgm:prSet presAssocID="{A5796050-B103-4507-88EE-3FCEAA6059B3}" presName="textA" presStyleLbl="revTx" presStyleIdx="0" presStyleCnt="5" custScaleX="175368" custScaleY="43541" custLinFactNeighborX="18790" custLinFactNeighborY="389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9B5322-68FC-4751-A3B4-1C1CE1471FFB}" type="pres">
      <dgm:prSet presAssocID="{A5796050-B103-4507-88EE-3FCEAA6059B3}" presName="circleA" presStyleLbl="node1" presStyleIdx="0" presStyleCnt="5" custScaleX="28524" custScaleY="28125" custLinFactNeighborX="-2435" custLinFactNeighborY="57781"/>
      <dgm:spPr>
        <a:solidFill>
          <a:schemeClr val="accent5">
            <a:lumMod val="75000"/>
          </a:schemeClr>
        </a:solidFill>
      </dgm:spPr>
    </dgm:pt>
    <dgm:pt modelId="{04084FB0-B97B-4C51-914A-15CC67644ADF}" type="pres">
      <dgm:prSet presAssocID="{A5796050-B103-4507-88EE-3FCEAA6059B3}" presName="spaceA" presStyleCnt="0"/>
      <dgm:spPr/>
    </dgm:pt>
    <dgm:pt modelId="{453DD1E4-330F-4A82-B83C-9A935CD024ED}" type="pres">
      <dgm:prSet presAssocID="{0BB41355-EFFE-440B-B4ED-0B00CFDAAB65}" presName="space" presStyleCnt="0"/>
      <dgm:spPr/>
    </dgm:pt>
    <dgm:pt modelId="{72A96296-71AD-4526-B979-95B9AFB1B58F}" type="pres">
      <dgm:prSet presAssocID="{CC2C86E4-E3B7-4B41-90AF-8A05FE722EC6}" presName="compositeB" presStyleCnt="0"/>
      <dgm:spPr/>
    </dgm:pt>
    <dgm:pt modelId="{41EB0B09-0B3D-4018-BCB4-1F4BFA552A85}" type="pres">
      <dgm:prSet presAssocID="{CC2C86E4-E3B7-4B41-90AF-8A05FE722EC6}" presName="textB" presStyleLbl="revTx" presStyleIdx="1" presStyleCnt="5" custScaleX="162728" custScaleY="62812" custLinFactY="-43693" custLinFactNeighborX="19933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C0ED34-D150-4B4C-9DF2-A2D7FBEE606E}" type="pres">
      <dgm:prSet presAssocID="{CC2C86E4-E3B7-4B41-90AF-8A05FE722EC6}" presName="circleB" presStyleLbl="node1" presStyleIdx="1" presStyleCnt="5" custScaleX="56250" custScaleY="56250" custLinFactNeighborX="-32556" custLinFactNeighborY="-36569"/>
      <dgm:spPr>
        <a:solidFill>
          <a:schemeClr val="accent5">
            <a:lumMod val="75000"/>
          </a:schemeClr>
        </a:solidFill>
      </dgm:spPr>
    </dgm:pt>
    <dgm:pt modelId="{44B1E72C-9EFF-4FDB-96A3-26622939D12D}" type="pres">
      <dgm:prSet presAssocID="{CC2C86E4-E3B7-4B41-90AF-8A05FE722EC6}" presName="spaceB" presStyleCnt="0"/>
      <dgm:spPr/>
    </dgm:pt>
    <dgm:pt modelId="{CE3A75A9-8176-4EEC-B34A-AA5BF05C0F1F}" type="pres">
      <dgm:prSet presAssocID="{533AA761-283A-43B6-AABE-09D91B4A6D61}" presName="space" presStyleCnt="0"/>
      <dgm:spPr/>
    </dgm:pt>
    <dgm:pt modelId="{F28553F1-262C-4B2B-BF94-B111BBE93289}" type="pres">
      <dgm:prSet presAssocID="{56AB6642-F89D-4501-8BF5-CEA305E7ED32}" presName="compositeA" presStyleCnt="0"/>
      <dgm:spPr/>
    </dgm:pt>
    <dgm:pt modelId="{564370F1-FAD5-4ACE-B5F0-A1186193DAEE}" type="pres">
      <dgm:prSet presAssocID="{56AB6642-F89D-4501-8BF5-CEA305E7ED32}" presName="textA" presStyleLbl="revTx" presStyleIdx="2" presStyleCnt="5" custScaleX="206814" custScaleY="69802" custLinFactX="24498" custLinFactNeighborX="100000" custLinFactNeighborY="189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8683FD-F69C-4626-A1D2-33BA836A2A79}" type="pres">
      <dgm:prSet presAssocID="{56AB6642-F89D-4501-8BF5-CEA305E7ED32}" presName="circleA" presStyleLbl="node1" presStyleIdx="2" presStyleCnt="5" custFlipHor="1" custScaleX="56250" custScaleY="56250" custLinFactX="150200" custLinFactNeighborX="200000" custLinFactNeighborY="30817"/>
      <dgm:spPr>
        <a:solidFill>
          <a:schemeClr val="accent5">
            <a:lumMod val="75000"/>
          </a:schemeClr>
        </a:solidFill>
      </dgm:spPr>
    </dgm:pt>
    <dgm:pt modelId="{23CFA9B5-5F78-4E44-8224-F8632F48BC8A}" type="pres">
      <dgm:prSet presAssocID="{56AB6642-F89D-4501-8BF5-CEA305E7ED32}" presName="spaceA" presStyleCnt="0"/>
      <dgm:spPr/>
    </dgm:pt>
    <dgm:pt modelId="{7FABC8D3-1AA8-4136-96DB-98A2D664C1F2}" type="pres">
      <dgm:prSet presAssocID="{F88D31D5-CC85-48AF-B63A-2E40A4826F53}" presName="space" presStyleCnt="0"/>
      <dgm:spPr/>
    </dgm:pt>
    <dgm:pt modelId="{C27DB438-F316-4005-8BA7-0D29F97A29FF}" type="pres">
      <dgm:prSet presAssocID="{A7E01E1F-F6DC-4D44-9162-C7076DFCA020}" presName="compositeB" presStyleCnt="0"/>
      <dgm:spPr/>
    </dgm:pt>
    <dgm:pt modelId="{2AA56151-68C6-443D-A533-6A964968A0E3}" type="pres">
      <dgm:prSet presAssocID="{A7E01E1F-F6DC-4D44-9162-C7076DFCA020}" presName="textB" presStyleLbl="revTx" presStyleIdx="3" presStyleCnt="5" custScaleX="151772" custLinFactX="96554" custLinFactY="-27887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4E1C7C-75BB-4155-984C-413150DBE148}" type="pres">
      <dgm:prSet presAssocID="{A7E01E1F-F6DC-4D44-9162-C7076DFCA020}" presName="circleB" presStyleLbl="node1" presStyleIdx="3" presStyleCnt="5" custScaleX="77185" custScaleY="75968" custLinFactNeighborX="55020" custLinFactNeighborY="3609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B7C59A95-37A6-4103-84DE-FC64AC65AB31}" type="pres">
      <dgm:prSet presAssocID="{A7E01E1F-F6DC-4D44-9162-C7076DFCA020}" presName="spaceB" presStyleCnt="0"/>
      <dgm:spPr/>
    </dgm:pt>
    <dgm:pt modelId="{525350A7-586F-4B62-A1B3-907953F121D7}" type="pres">
      <dgm:prSet presAssocID="{0A0BAF45-0BEA-47BD-B1AF-617A5F2FFF96}" presName="space" presStyleCnt="0"/>
      <dgm:spPr/>
    </dgm:pt>
    <dgm:pt modelId="{AC17D53F-FD31-49C0-88BC-09EF046E15A8}" type="pres">
      <dgm:prSet presAssocID="{B94F6312-0302-40D2-AB6E-F9F4B85753CF}" presName="compositeA" presStyleCnt="0"/>
      <dgm:spPr/>
    </dgm:pt>
    <dgm:pt modelId="{4855475A-FE65-4956-B4B4-5951FE3F839E}" type="pres">
      <dgm:prSet presAssocID="{B94F6312-0302-40D2-AB6E-F9F4B85753CF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1C85FC-6919-4A51-AD06-8044AECEF607}" type="pres">
      <dgm:prSet presAssocID="{B94F6312-0302-40D2-AB6E-F9F4B85753CF}" presName="circleA" presStyleLbl="node1" presStyleIdx="4" presStyleCnt="5" custLinFactX="25656" custLinFactNeighborX="100000" custLinFactNeighborY="4979"/>
      <dgm:spPr>
        <a:solidFill>
          <a:srgbClr val="00B050"/>
        </a:solidFill>
      </dgm:spPr>
      <dgm:t>
        <a:bodyPr/>
        <a:lstStyle/>
        <a:p>
          <a:endParaRPr lang="en-US"/>
        </a:p>
      </dgm:t>
    </dgm:pt>
    <dgm:pt modelId="{30A69776-1B0E-4FB3-A752-7056E6504A4F}" type="pres">
      <dgm:prSet presAssocID="{B94F6312-0302-40D2-AB6E-F9F4B85753CF}" presName="spaceA" presStyleCnt="0"/>
      <dgm:spPr/>
    </dgm:pt>
  </dgm:ptLst>
  <dgm:cxnLst>
    <dgm:cxn modelId="{F410241A-3E95-4F75-95C7-C13180ECF2CD}" type="presOf" srcId="{B94F6312-0302-40D2-AB6E-F9F4B85753CF}" destId="{4855475A-FE65-4956-B4B4-5951FE3F839E}" srcOrd="0" destOrd="0" presId="urn:microsoft.com/office/officeart/2005/8/layout/hProcess11"/>
    <dgm:cxn modelId="{D93B3BA2-8EE7-4E91-AFD4-0D5C12E5E94C}" srcId="{8A966965-C090-4764-A6FB-1DF3EE828D91}" destId="{A5796050-B103-4507-88EE-3FCEAA6059B3}" srcOrd="0" destOrd="0" parTransId="{1DFFB1E4-DAC2-456B-92B8-D029584786A4}" sibTransId="{0BB41355-EFFE-440B-B4ED-0B00CFDAAB65}"/>
    <dgm:cxn modelId="{E65F6F0C-A172-464F-9863-041A265F8290}" srcId="{8A966965-C090-4764-A6FB-1DF3EE828D91}" destId="{56AB6642-F89D-4501-8BF5-CEA305E7ED32}" srcOrd="2" destOrd="0" parTransId="{05F4B67D-7D82-43E9-BAA3-AA0A233D954F}" sibTransId="{F88D31D5-CC85-48AF-B63A-2E40A4826F53}"/>
    <dgm:cxn modelId="{55105CF9-0B37-442C-BBA6-0DD16B6ADAFE}" srcId="{8A966965-C090-4764-A6FB-1DF3EE828D91}" destId="{A7E01E1F-F6DC-4D44-9162-C7076DFCA020}" srcOrd="3" destOrd="0" parTransId="{505137D3-FF12-42ED-85A2-859FB2A91F35}" sibTransId="{0A0BAF45-0BEA-47BD-B1AF-617A5F2FFF96}"/>
    <dgm:cxn modelId="{DC920349-A424-4331-8AF9-BD0056369A74}" type="presOf" srcId="{8A966965-C090-4764-A6FB-1DF3EE828D91}" destId="{43CB4AF3-3C8E-47CD-AAAA-6B078FE4C942}" srcOrd="0" destOrd="0" presId="urn:microsoft.com/office/officeart/2005/8/layout/hProcess11"/>
    <dgm:cxn modelId="{F306AF90-27D0-4A0A-84B3-0DEF63913D72}" srcId="{8A966965-C090-4764-A6FB-1DF3EE828D91}" destId="{CC2C86E4-E3B7-4B41-90AF-8A05FE722EC6}" srcOrd="1" destOrd="0" parTransId="{8DF0330A-155B-4428-B275-9338034622E6}" sibTransId="{533AA761-283A-43B6-AABE-09D91B4A6D61}"/>
    <dgm:cxn modelId="{7CC950F9-EDB3-416B-A6F5-63CC2021F380}" type="presOf" srcId="{A7E01E1F-F6DC-4D44-9162-C7076DFCA020}" destId="{2AA56151-68C6-443D-A533-6A964968A0E3}" srcOrd="0" destOrd="0" presId="urn:microsoft.com/office/officeart/2005/8/layout/hProcess11"/>
    <dgm:cxn modelId="{E6EDF8AC-38CE-4501-B5F6-05E3B99A83B1}" type="presOf" srcId="{A5796050-B103-4507-88EE-3FCEAA6059B3}" destId="{D14E866C-3A97-451D-B268-91CA44D27CDC}" srcOrd="0" destOrd="0" presId="urn:microsoft.com/office/officeart/2005/8/layout/hProcess11"/>
    <dgm:cxn modelId="{B3D7035E-0AE5-49B0-8FE3-433DF55C122B}" type="presOf" srcId="{56AB6642-F89D-4501-8BF5-CEA305E7ED32}" destId="{564370F1-FAD5-4ACE-B5F0-A1186193DAEE}" srcOrd="0" destOrd="0" presId="urn:microsoft.com/office/officeart/2005/8/layout/hProcess11"/>
    <dgm:cxn modelId="{7AA7C6B3-3A36-4943-9365-4CFF32E1C155}" type="presOf" srcId="{CC2C86E4-E3B7-4B41-90AF-8A05FE722EC6}" destId="{41EB0B09-0B3D-4018-BCB4-1F4BFA552A85}" srcOrd="0" destOrd="0" presId="urn:microsoft.com/office/officeart/2005/8/layout/hProcess11"/>
    <dgm:cxn modelId="{56ED0A3C-E3AC-415D-AFF0-B620711D08BB}" srcId="{8A966965-C090-4764-A6FB-1DF3EE828D91}" destId="{B94F6312-0302-40D2-AB6E-F9F4B85753CF}" srcOrd="4" destOrd="0" parTransId="{5FEA930B-3828-4A97-B39F-E5C6A8BEE3CC}" sibTransId="{813B039E-DEE8-483E-A551-4FF454BFAC11}"/>
    <dgm:cxn modelId="{E191B131-5301-4896-BCB0-03391AC7242D}" type="presParOf" srcId="{43CB4AF3-3C8E-47CD-AAAA-6B078FE4C942}" destId="{9D56C8A5-A018-4C8D-AA86-1557CA8CF32D}" srcOrd="0" destOrd="0" presId="urn:microsoft.com/office/officeart/2005/8/layout/hProcess11"/>
    <dgm:cxn modelId="{C6017903-116C-4443-AF60-45A7DD15D479}" type="presParOf" srcId="{43CB4AF3-3C8E-47CD-AAAA-6B078FE4C942}" destId="{30A9FA68-A770-4260-97D4-A01F1579551E}" srcOrd="1" destOrd="0" presId="urn:microsoft.com/office/officeart/2005/8/layout/hProcess11"/>
    <dgm:cxn modelId="{6572F3F2-FD1C-4EAE-A749-6B102B5EECDE}" type="presParOf" srcId="{30A9FA68-A770-4260-97D4-A01F1579551E}" destId="{5D76AE7A-7943-4553-ADA8-827FDB544579}" srcOrd="0" destOrd="0" presId="urn:microsoft.com/office/officeart/2005/8/layout/hProcess11"/>
    <dgm:cxn modelId="{99EAA652-5E14-4FD6-B42D-B3D2A54A0548}" type="presParOf" srcId="{5D76AE7A-7943-4553-ADA8-827FDB544579}" destId="{D14E866C-3A97-451D-B268-91CA44D27CDC}" srcOrd="0" destOrd="0" presId="urn:microsoft.com/office/officeart/2005/8/layout/hProcess11"/>
    <dgm:cxn modelId="{B21B42AE-0DC5-4F37-A74A-1D5666E248DF}" type="presParOf" srcId="{5D76AE7A-7943-4553-ADA8-827FDB544579}" destId="{679B5322-68FC-4751-A3B4-1C1CE1471FFB}" srcOrd="1" destOrd="0" presId="urn:microsoft.com/office/officeart/2005/8/layout/hProcess11"/>
    <dgm:cxn modelId="{02CCEE9D-9EE4-4773-B6DA-936945A9B5A0}" type="presParOf" srcId="{5D76AE7A-7943-4553-ADA8-827FDB544579}" destId="{04084FB0-B97B-4C51-914A-15CC67644ADF}" srcOrd="2" destOrd="0" presId="urn:microsoft.com/office/officeart/2005/8/layout/hProcess11"/>
    <dgm:cxn modelId="{73CA52E5-9B46-422D-9232-7A2FB1A385AF}" type="presParOf" srcId="{30A9FA68-A770-4260-97D4-A01F1579551E}" destId="{453DD1E4-330F-4A82-B83C-9A935CD024ED}" srcOrd="1" destOrd="0" presId="urn:microsoft.com/office/officeart/2005/8/layout/hProcess11"/>
    <dgm:cxn modelId="{DA30785C-C25A-4760-ADD5-744652C79CFB}" type="presParOf" srcId="{30A9FA68-A770-4260-97D4-A01F1579551E}" destId="{72A96296-71AD-4526-B979-95B9AFB1B58F}" srcOrd="2" destOrd="0" presId="urn:microsoft.com/office/officeart/2005/8/layout/hProcess11"/>
    <dgm:cxn modelId="{214F727C-8F90-477D-B1A1-E3DD7D54395F}" type="presParOf" srcId="{72A96296-71AD-4526-B979-95B9AFB1B58F}" destId="{41EB0B09-0B3D-4018-BCB4-1F4BFA552A85}" srcOrd="0" destOrd="0" presId="urn:microsoft.com/office/officeart/2005/8/layout/hProcess11"/>
    <dgm:cxn modelId="{A6294CFF-785B-44B8-A343-DA12AD20BD9A}" type="presParOf" srcId="{72A96296-71AD-4526-B979-95B9AFB1B58F}" destId="{63C0ED34-D150-4B4C-9DF2-A2D7FBEE606E}" srcOrd="1" destOrd="0" presId="urn:microsoft.com/office/officeart/2005/8/layout/hProcess11"/>
    <dgm:cxn modelId="{64B270BD-FF6E-4B95-99EB-700F412B1B0D}" type="presParOf" srcId="{72A96296-71AD-4526-B979-95B9AFB1B58F}" destId="{44B1E72C-9EFF-4FDB-96A3-26622939D12D}" srcOrd="2" destOrd="0" presId="urn:microsoft.com/office/officeart/2005/8/layout/hProcess11"/>
    <dgm:cxn modelId="{99860DB1-9576-4E28-AAA3-480938BDEDD6}" type="presParOf" srcId="{30A9FA68-A770-4260-97D4-A01F1579551E}" destId="{CE3A75A9-8176-4EEC-B34A-AA5BF05C0F1F}" srcOrd="3" destOrd="0" presId="urn:microsoft.com/office/officeart/2005/8/layout/hProcess11"/>
    <dgm:cxn modelId="{F24FFAD0-8C7E-4E39-B561-A69AABBB7B30}" type="presParOf" srcId="{30A9FA68-A770-4260-97D4-A01F1579551E}" destId="{F28553F1-262C-4B2B-BF94-B111BBE93289}" srcOrd="4" destOrd="0" presId="urn:microsoft.com/office/officeart/2005/8/layout/hProcess11"/>
    <dgm:cxn modelId="{284AB082-7E99-4E12-AA92-DB6C6944F609}" type="presParOf" srcId="{F28553F1-262C-4B2B-BF94-B111BBE93289}" destId="{564370F1-FAD5-4ACE-B5F0-A1186193DAEE}" srcOrd="0" destOrd="0" presId="urn:microsoft.com/office/officeart/2005/8/layout/hProcess11"/>
    <dgm:cxn modelId="{115B4BE6-4F6B-41BC-9319-D076AF583308}" type="presParOf" srcId="{F28553F1-262C-4B2B-BF94-B111BBE93289}" destId="{158683FD-F69C-4626-A1D2-33BA836A2A79}" srcOrd="1" destOrd="0" presId="urn:microsoft.com/office/officeart/2005/8/layout/hProcess11"/>
    <dgm:cxn modelId="{A12726F4-0F85-41EF-BED0-3BCE7B6AAE91}" type="presParOf" srcId="{F28553F1-262C-4B2B-BF94-B111BBE93289}" destId="{23CFA9B5-5F78-4E44-8224-F8632F48BC8A}" srcOrd="2" destOrd="0" presId="urn:microsoft.com/office/officeart/2005/8/layout/hProcess11"/>
    <dgm:cxn modelId="{0CAAFC72-8C0D-4FFF-AA08-865BD0CFDAF9}" type="presParOf" srcId="{30A9FA68-A770-4260-97D4-A01F1579551E}" destId="{7FABC8D3-1AA8-4136-96DB-98A2D664C1F2}" srcOrd="5" destOrd="0" presId="urn:microsoft.com/office/officeart/2005/8/layout/hProcess11"/>
    <dgm:cxn modelId="{CAF5CCB6-7C3A-4E73-AFF6-DCF35EFD02F6}" type="presParOf" srcId="{30A9FA68-A770-4260-97D4-A01F1579551E}" destId="{C27DB438-F316-4005-8BA7-0D29F97A29FF}" srcOrd="6" destOrd="0" presId="urn:microsoft.com/office/officeart/2005/8/layout/hProcess11"/>
    <dgm:cxn modelId="{0123FDB7-5F30-41F5-BC1E-918132A1DC05}" type="presParOf" srcId="{C27DB438-F316-4005-8BA7-0D29F97A29FF}" destId="{2AA56151-68C6-443D-A533-6A964968A0E3}" srcOrd="0" destOrd="0" presId="urn:microsoft.com/office/officeart/2005/8/layout/hProcess11"/>
    <dgm:cxn modelId="{F8513BD1-293C-45F2-91ED-2CFE9325D05B}" type="presParOf" srcId="{C27DB438-F316-4005-8BA7-0D29F97A29FF}" destId="{114E1C7C-75BB-4155-984C-413150DBE148}" srcOrd="1" destOrd="0" presId="urn:microsoft.com/office/officeart/2005/8/layout/hProcess11"/>
    <dgm:cxn modelId="{1FF9A0CE-AB0F-4A91-9E33-79DF6D997531}" type="presParOf" srcId="{C27DB438-F316-4005-8BA7-0D29F97A29FF}" destId="{B7C59A95-37A6-4103-84DE-FC64AC65AB31}" srcOrd="2" destOrd="0" presId="urn:microsoft.com/office/officeart/2005/8/layout/hProcess11"/>
    <dgm:cxn modelId="{4E79793B-8080-4655-B4C6-2B7005A161A6}" type="presParOf" srcId="{30A9FA68-A770-4260-97D4-A01F1579551E}" destId="{525350A7-586F-4B62-A1B3-907953F121D7}" srcOrd="7" destOrd="0" presId="urn:microsoft.com/office/officeart/2005/8/layout/hProcess11"/>
    <dgm:cxn modelId="{1AB5132B-C418-43EF-8C3E-55D3F70CC747}" type="presParOf" srcId="{30A9FA68-A770-4260-97D4-A01F1579551E}" destId="{AC17D53F-FD31-49C0-88BC-09EF046E15A8}" srcOrd="8" destOrd="0" presId="urn:microsoft.com/office/officeart/2005/8/layout/hProcess11"/>
    <dgm:cxn modelId="{D6727265-9B0E-4458-95F4-D9D1627C5747}" type="presParOf" srcId="{AC17D53F-FD31-49C0-88BC-09EF046E15A8}" destId="{4855475A-FE65-4956-B4B4-5951FE3F839E}" srcOrd="0" destOrd="0" presId="urn:microsoft.com/office/officeart/2005/8/layout/hProcess11"/>
    <dgm:cxn modelId="{BFA4C21B-0757-416D-A9B6-53875BCFCCCA}" type="presParOf" srcId="{AC17D53F-FD31-49C0-88BC-09EF046E15A8}" destId="{DA1C85FC-6919-4A51-AD06-8044AECEF607}" srcOrd="1" destOrd="0" presId="urn:microsoft.com/office/officeart/2005/8/layout/hProcess11"/>
    <dgm:cxn modelId="{C27E91FB-859D-4301-925A-EA0D3B0933F5}" type="presParOf" srcId="{AC17D53F-FD31-49C0-88BC-09EF046E15A8}" destId="{30A69776-1B0E-4FB3-A752-7056E6504A4F}" srcOrd="2" destOrd="0" presId="urn:microsoft.com/office/officeart/2005/8/layout/hProcess1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56C8A5-A018-4C8D-AA86-1557CA8CF32D}">
      <dsp:nvSpPr>
        <dsp:cNvPr id="0" name=""/>
        <dsp:cNvSpPr/>
      </dsp:nvSpPr>
      <dsp:spPr>
        <a:xfrm>
          <a:off x="0" y="1296847"/>
          <a:ext cx="6778843" cy="1722995"/>
        </a:xfrm>
        <a:prstGeom prst="notchedRightArrow">
          <a:avLst/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4E866C-3A97-451D-B268-91CA44D27CDC}">
      <dsp:nvSpPr>
        <dsp:cNvPr id="0" name=""/>
        <dsp:cNvSpPr/>
      </dsp:nvSpPr>
      <dsp:spPr>
        <a:xfrm>
          <a:off x="140610" y="914406"/>
          <a:ext cx="1309964" cy="750209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baseline="0" dirty="0" smtClean="0">
            <a:solidFill>
              <a:schemeClr val="tx1">
                <a:lumMod val="95000"/>
                <a:lumOff val="5000"/>
              </a:schemeClr>
            </a:solidFill>
            <a:latin typeface="Tahoma" panose="020B0604030504040204" pitchFamily="34" charset="0"/>
          </a:endParaRPr>
        </a:p>
      </dsp:txBody>
      <dsp:txXfrm>
        <a:off x="140610" y="914406"/>
        <a:ext cx="1309964" cy="750209"/>
      </dsp:txXfrm>
    </dsp:sp>
    <dsp:sp modelId="{679B5322-68FC-4751-A3B4-1C1CE1471FFB}">
      <dsp:nvSpPr>
        <dsp:cNvPr id="0" name=""/>
        <dsp:cNvSpPr/>
      </dsp:nvSpPr>
      <dsp:spPr>
        <a:xfrm>
          <a:off x="583312" y="2098864"/>
          <a:ext cx="122866" cy="121148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EB0B09-0B3D-4018-BCB4-1F4BFA552A85}">
      <dsp:nvSpPr>
        <dsp:cNvPr id="0" name=""/>
        <dsp:cNvSpPr/>
      </dsp:nvSpPr>
      <dsp:spPr>
        <a:xfrm>
          <a:off x="1496461" y="589230"/>
          <a:ext cx="1215545" cy="1082247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2020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11 Operating BLs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4 BLs in construction</a:t>
          </a:r>
          <a:endParaRPr lang="en-US" sz="1300" kern="1200" dirty="0">
            <a:solidFill>
              <a:schemeClr val="tx1">
                <a:lumMod val="95000"/>
                <a:lumOff val="5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1496461" y="589230"/>
        <a:ext cx="1215545" cy="1082247"/>
      </dsp:txXfrm>
    </dsp:sp>
    <dsp:sp modelId="{63C0ED34-D150-4B4C-9DF2-A2D7FBEE606E}">
      <dsp:nvSpPr>
        <dsp:cNvPr id="0" name=""/>
        <dsp:cNvSpPr/>
      </dsp:nvSpPr>
      <dsp:spPr>
        <a:xfrm>
          <a:off x="1693956" y="2035262"/>
          <a:ext cx="242296" cy="242296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4370F1-FAD5-4ACE-B5F0-A1186193DAEE}">
      <dsp:nvSpPr>
        <dsp:cNvPr id="0" name=""/>
        <dsp:cNvSpPr/>
      </dsp:nvSpPr>
      <dsp:spPr>
        <a:xfrm>
          <a:off x="3530436" y="457205"/>
          <a:ext cx="1544859" cy="1202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3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2028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16-20 Operating BLs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Preparing ALBA II</a:t>
          </a:r>
          <a:endParaRPr lang="en-US" sz="1300" kern="1200" dirty="0">
            <a:solidFill>
              <a:schemeClr val="tx1">
                <a:lumMod val="95000"/>
                <a:lumOff val="5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530436" y="457205"/>
        <a:ext cx="1544859" cy="1202685"/>
      </dsp:txXfrm>
    </dsp:sp>
    <dsp:sp modelId="{158683FD-F69C-4626-A1D2-33BA836A2A79}">
      <dsp:nvSpPr>
        <dsp:cNvPr id="0" name=""/>
        <dsp:cNvSpPr/>
      </dsp:nvSpPr>
      <dsp:spPr>
        <a:xfrm flipH="1">
          <a:off x="4760225" y="2035262"/>
          <a:ext cx="242296" cy="242296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A56151-68C6-443D-A533-6A964968A0E3}">
      <dsp:nvSpPr>
        <dsp:cNvPr id="0" name=""/>
        <dsp:cNvSpPr/>
      </dsp:nvSpPr>
      <dsp:spPr>
        <a:xfrm>
          <a:off x="5645136" y="381006"/>
          <a:ext cx="1133706" cy="1722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2030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ALBA II</a:t>
          </a:r>
          <a:endParaRPr lang="en-US" sz="1300" kern="1200" dirty="0" smtClean="0">
            <a:solidFill>
              <a:schemeClr val="tx1">
                <a:lumMod val="95000"/>
                <a:lumOff val="5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5645136" y="381006"/>
        <a:ext cx="1133706" cy="1722995"/>
      </dsp:txXfrm>
    </dsp:sp>
    <dsp:sp modelId="{114E1C7C-75BB-4155-984C-413150DBE148}">
      <dsp:nvSpPr>
        <dsp:cNvPr id="0" name=""/>
        <dsp:cNvSpPr/>
      </dsp:nvSpPr>
      <dsp:spPr>
        <a:xfrm>
          <a:off x="4820284" y="2005674"/>
          <a:ext cx="332473" cy="327231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55475A-FE65-4956-B4B4-5951FE3F839E}">
      <dsp:nvSpPr>
        <dsp:cNvPr id="0" name=""/>
        <dsp:cNvSpPr/>
      </dsp:nvSpPr>
      <dsp:spPr>
        <a:xfrm>
          <a:off x="5353725" y="0"/>
          <a:ext cx="746980" cy="1722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9824" tIns="369824" rIns="369824" bIns="369824" numCol="1" spcCol="1270" anchor="b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200" kern="1200"/>
        </a:p>
      </dsp:txBody>
      <dsp:txXfrm>
        <a:off x="5353725" y="0"/>
        <a:ext cx="746980" cy="1722995"/>
      </dsp:txXfrm>
    </dsp:sp>
    <dsp:sp modelId="{DA1C85FC-6919-4A51-AD06-8044AECEF607}">
      <dsp:nvSpPr>
        <dsp:cNvPr id="0" name=""/>
        <dsp:cNvSpPr/>
      </dsp:nvSpPr>
      <dsp:spPr>
        <a:xfrm>
          <a:off x="6053102" y="1959817"/>
          <a:ext cx="430748" cy="430748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A2692FBC-F1C2-456D-B8AE-221291B9390C}" type="datetimeFigureOut">
              <a:rPr lang="en-US"/>
              <a:pPr>
                <a:defRPr/>
              </a:pPr>
              <a:t>10/12/18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EB7ADF41-1C85-4EF2-A36B-1118D33BA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03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460BCA98-BB90-4701-8E42-85564DB03430}" type="datetimeFigureOut">
              <a:rPr lang="en-US"/>
              <a:pPr>
                <a:defRPr/>
              </a:pPr>
              <a:t>10/12/18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6125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804C596C-A6C2-41C1-ABEB-83B3FDF65D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152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75" y="509588"/>
            <a:ext cx="3397250" cy="2547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482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3869F-DA32-49BF-9EF9-FCB1ADC4800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143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31107" name="Rectangle 3"/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F157E-5471-406B-85DF-F21227DB6BF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535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/>
          <p:nvPr userDrawn="1"/>
        </p:nvSpPr>
        <p:spPr>
          <a:xfrm>
            <a:off x="0" y="6324601"/>
            <a:ext cx="3124200" cy="533399"/>
          </a:xfrm>
          <a:prstGeom prst="rect">
            <a:avLst/>
          </a:prstGeom>
          <a:solidFill>
            <a:srgbClr val="DEDF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18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864" y="6324601"/>
            <a:ext cx="969816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304800"/>
            <a:ext cx="457200" cy="304800"/>
          </a:xfrm>
          <a:prstGeom prst="rect">
            <a:avLst/>
          </a:prstGeom>
        </p:spPr>
        <p:txBody>
          <a:bodyPr/>
          <a:lstStyle>
            <a:lvl1pPr>
              <a:defRPr lang="en-US"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F3B5043-B4D8-453E-AA14-B3A354DDC2C7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3124200" y="6324601"/>
            <a:ext cx="3124200" cy="533400"/>
          </a:xfrm>
          <a:prstGeom prst="rect">
            <a:avLst/>
          </a:prstGeom>
          <a:solidFill>
            <a:srgbClr val="979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1" name="Rectangle 20"/>
          <p:cNvSpPr/>
          <p:nvPr userDrawn="1"/>
        </p:nvSpPr>
        <p:spPr>
          <a:xfrm>
            <a:off x="6248400" y="6324601"/>
            <a:ext cx="2895600" cy="533399"/>
          </a:xfrm>
          <a:prstGeom prst="rect">
            <a:avLst/>
          </a:prstGeom>
          <a:solidFill>
            <a:srgbClr val="88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2" name="Footer Placeholder 4"/>
          <p:cNvSpPr txBox="1">
            <a:spLocks/>
          </p:cNvSpPr>
          <p:nvPr userDrawn="1"/>
        </p:nvSpPr>
        <p:spPr>
          <a:xfrm>
            <a:off x="3124200" y="6443246"/>
            <a:ext cx="3124200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60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1st</a:t>
            </a:r>
            <a:r>
              <a:rPr lang="es-ES" sz="1600" baseline="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XLS </a:t>
            </a:r>
            <a:r>
              <a:rPr lang="es-ES" sz="1600" baseline="0" dirty="0" err="1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Annual</a:t>
            </a:r>
            <a:r>
              <a:rPr lang="es-ES" sz="1600" baseline="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Meeting</a:t>
            </a:r>
            <a:endParaRPr lang="en-US" sz="1600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6" name="Footer Placeholder 4"/>
          <p:cNvSpPr txBox="1">
            <a:spLocks/>
          </p:cNvSpPr>
          <p:nvPr userDrawn="1"/>
        </p:nvSpPr>
        <p:spPr>
          <a:xfrm>
            <a:off x="6172200" y="6443246"/>
            <a:ext cx="289560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 smtClean="0">
                <a:solidFill>
                  <a:schemeClr val="bg1"/>
                </a:solidFill>
                <a:latin typeface="+mn-lt"/>
              </a:rPr>
              <a:t>December</a:t>
            </a:r>
            <a:r>
              <a:rPr sz="1600" baseline="0" dirty="0" smtClean="0">
                <a:solidFill>
                  <a:schemeClr val="bg1"/>
                </a:solidFill>
                <a:latin typeface="+mn-lt"/>
              </a:rPr>
              <a:t> 10</a:t>
            </a:r>
            <a:r>
              <a:rPr sz="1600" baseline="30000" dirty="0" smtClean="0">
                <a:solidFill>
                  <a:schemeClr val="bg1"/>
                </a:solidFill>
                <a:latin typeface="+mn-lt"/>
              </a:rPr>
              <a:t>th</a:t>
            </a:r>
            <a:r>
              <a:rPr sz="1600" baseline="0" dirty="0" smtClean="0">
                <a:solidFill>
                  <a:schemeClr val="bg1"/>
                </a:solidFill>
                <a:latin typeface="+mn-lt"/>
              </a:rPr>
              <a:t>, 2018</a:t>
            </a:r>
            <a:endParaRPr sz="16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7" name="Picture 1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3864" y="-2627"/>
            <a:ext cx="1368000" cy="91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Rectangle 27"/>
          <p:cNvSpPr/>
          <p:nvPr userDrawn="1"/>
        </p:nvSpPr>
        <p:spPr>
          <a:xfrm>
            <a:off x="1403648" y="188640"/>
            <a:ext cx="21258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it-IT" sz="1200" dirty="0"/>
              <a:t>Funded by the European Union</a:t>
            </a:r>
            <a:endParaRPr lang="it-IT" altLang="it-IT" sz="1200" dirty="0"/>
          </a:p>
          <a:p>
            <a:r>
              <a:rPr lang="en-GB" altLang="it-IT" sz="1200" dirty="0"/>
              <a:t>Grant Agreement N</a:t>
            </a:r>
            <a:r>
              <a:rPr lang="en-GB" altLang="it-IT" sz="1200" baseline="30000" dirty="0"/>
              <a:t>o</a:t>
            </a:r>
            <a:r>
              <a:rPr lang="en-GB" altLang="it-IT" sz="1200" dirty="0"/>
              <a:t> 777431</a:t>
            </a:r>
          </a:p>
        </p:txBody>
      </p:sp>
      <p:pic>
        <p:nvPicPr>
          <p:cNvPr id="29" name="Picture 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28496" y="395"/>
            <a:ext cx="1800002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Footer Placeholder 4"/>
          <p:cNvSpPr txBox="1">
            <a:spLocks/>
          </p:cNvSpPr>
          <p:nvPr userDrawn="1"/>
        </p:nvSpPr>
        <p:spPr>
          <a:xfrm>
            <a:off x="1018767" y="6426369"/>
            <a:ext cx="2105433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 smtClean="0">
                <a:solidFill>
                  <a:schemeClr val="tx2"/>
                </a:solidFill>
                <a:latin typeface="+mn-lt"/>
              </a:rPr>
              <a:t>Welcome</a:t>
            </a:r>
            <a:endParaRPr sz="1600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/>
          <p:nvPr userDrawn="1"/>
        </p:nvSpPr>
        <p:spPr>
          <a:xfrm>
            <a:off x="0" y="6324601"/>
            <a:ext cx="3124200" cy="533399"/>
          </a:xfrm>
          <a:prstGeom prst="rect">
            <a:avLst/>
          </a:prstGeom>
          <a:solidFill>
            <a:srgbClr val="DEDF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16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864" y="6324601"/>
            <a:ext cx="969816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304800"/>
            <a:ext cx="457200" cy="304800"/>
          </a:xfrm>
          <a:prstGeom prst="rect">
            <a:avLst/>
          </a:prstGeom>
        </p:spPr>
        <p:txBody>
          <a:bodyPr/>
          <a:lstStyle>
            <a:lvl1pPr>
              <a:defRPr lang="en-US"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F3B5043-B4D8-453E-AA14-B3A354DDC2C7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3124200" y="6324601"/>
            <a:ext cx="3124200" cy="533400"/>
          </a:xfrm>
          <a:prstGeom prst="rect">
            <a:avLst/>
          </a:prstGeom>
          <a:solidFill>
            <a:srgbClr val="979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2" name="Rectangle 21"/>
          <p:cNvSpPr/>
          <p:nvPr userDrawn="1"/>
        </p:nvSpPr>
        <p:spPr>
          <a:xfrm>
            <a:off x="6248400" y="6324601"/>
            <a:ext cx="2895600" cy="533399"/>
          </a:xfrm>
          <a:prstGeom prst="rect">
            <a:avLst/>
          </a:prstGeom>
          <a:solidFill>
            <a:srgbClr val="88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3" name="Footer Placeholder 4"/>
          <p:cNvSpPr txBox="1">
            <a:spLocks/>
          </p:cNvSpPr>
          <p:nvPr userDrawn="1"/>
        </p:nvSpPr>
        <p:spPr>
          <a:xfrm>
            <a:off x="3124200" y="6443246"/>
            <a:ext cx="3124200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60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1st</a:t>
            </a:r>
            <a:r>
              <a:rPr lang="es-ES" sz="1600" baseline="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XLS </a:t>
            </a:r>
            <a:r>
              <a:rPr lang="es-ES" sz="1600" baseline="0" dirty="0" err="1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Annual</a:t>
            </a:r>
            <a:r>
              <a:rPr lang="es-ES" sz="1600" baseline="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Meeting</a:t>
            </a:r>
            <a:endParaRPr lang="en-US" sz="1600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4" name="Footer Placeholder 4"/>
          <p:cNvSpPr txBox="1">
            <a:spLocks/>
          </p:cNvSpPr>
          <p:nvPr userDrawn="1"/>
        </p:nvSpPr>
        <p:spPr>
          <a:xfrm>
            <a:off x="6172200" y="6443246"/>
            <a:ext cx="289560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 smtClean="0">
                <a:solidFill>
                  <a:schemeClr val="bg1"/>
                </a:solidFill>
                <a:latin typeface="+mn-lt"/>
              </a:rPr>
              <a:t>December</a:t>
            </a:r>
            <a:r>
              <a:rPr sz="1600" baseline="0" dirty="0" smtClean="0">
                <a:solidFill>
                  <a:schemeClr val="bg1"/>
                </a:solidFill>
                <a:latin typeface="+mn-lt"/>
              </a:rPr>
              <a:t> 10</a:t>
            </a:r>
            <a:r>
              <a:rPr sz="1600" baseline="30000" dirty="0" smtClean="0">
                <a:solidFill>
                  <a:schemeClr val="bg1"/>
                </a:solidFill>
                <a:latin typeface="+mn-lt"/>
              </a:rPr>
              <a:t>th</a:t>
            </a:r>
            <a:r>
              <a:rPr sz="1600" baseline="0" dirty="0" smtClean="0">
                <a:solidFill>
                  <a:schemeClr val="bg1"/>
                </a:solidFill>
                <a:latin typeface="+mn-lt"/>
              </a:rPr>
              <a:t>, 2018</a:t>
            </a:r>
            <a:endParaRPr sz="16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5" name="Picture 1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3864" y="-2627"/>
            <a:ext cx="1368000" cy="91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Rectangle 25"/>
          <p:cNvSpPr/>
          <p:nvPr userDrawn="1"/>
        </p:nvSpPr>
        <p:spPr>
          <a:xfrm>
            <a:off x="1403648" y="188640"/>
            <a:ext cx="21258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it-IT" sz="1200" dirty="0"/>
              <a:t>Funded by the European Union</a:t>
            </a:r>
            <a:endParaRPr lang="it-IT" altLang="it-IT" sz="1200" dirty="0"/>
          </a:p>
          <a:p>
            <a:r>
              <a:rPr lang="en-GB" altLang="it-IT" sz="1200" dirty="0"/>
              <a:t>Grant Agreement N</a:t>
            </a:r>
            <a:r>
              <a:rPr lang="en-GB" altLang="it-IT" sz="1200" baseline="30000" dirty="0"/>
              <a:t>o</a:t>
            </a:r>
            <a:r>
              <a:rPr lang="en-GB" altLang="it-IT" sz="1200" dirty="0"/>
              <a:t> 777431</a:t>
            </a:r>
          </a:p>
        </p:txBody>
      </p:sp>
      <p:pic>
        <p:nvPicPr>
          <p:cNvPr id="27" name="Picture 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28496" y="395"/>
            <a:ext cx="1800002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Footer Placeholder 4"/>
          <p:cNvSpPr txBox="1">
            <a:spLocks/>
          </p:cNvSpPr>
          <p:nvPr userDrawn="1"/>
        </p:nvSpPr>
        <p:spPr>
          <a:xfrm>
            <a:off x="1018767" y="6426369"/>
            <a:ext cx="2105433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 smtClean="0">
                <a:solidFill>
                  <a:schemeClr val="tx2"/>
                </a:solidFill>
                <a:latin typeface="+mn-lt"/>
              </a:rPr>
              <a:t>Welcome</a:t>
            </a:r>
            <a:endParaRPr sz="1600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828800" y="304800"/>
            <a:ext cx="6553200" cy="630238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534400" y="304800"/>
            <a:ext cx="457200" cy="304800"/>
          </a:xfrm>
          <a:prstGeom prst="rect">
            <a:avLst/>
          </a:prstGeom>
        </p:spPr>
        <p:txBody>
          <a:bodyPr/>
          <a:lstStyle>
            <a:lvl1pPr>
              <a:defRPr lang="en-US"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A5F2D58-A567-4F13-BEFF-0B496FD24372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04800"/>
            <a:ext cx="6477000" cy="555486"/>
          </a:xfrm>
          <a:prstGeom prst="rect">
            <a:avLst/>
          </a:prstGeom>
        </p:spPr>
        <p:txBody>
          <a:bodyPr anchor="b"/>
          <a:lstStyle>
            <a:lvl1pPr algn="l">
              <a:defRPr sz="3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5111751" cy="46482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205843"/>
            <a:ext cx="3008313" cy="46615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534400" y="304800"/>
            <a:ext cx="457200" cy="304800"/>
          </a:xfrm>
          <a:prstGeom prst="rect">
            <a:avLst/>
          </a:prstGeom>
        </p:spPr>
        <p:txBody>
          <a:bodyPr/>
          <a:lstStyle>
            <a:lvl1pPr>
              <a:defRPr lang="en-US"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CD7EDFE-AD8A-4A98-BEF3-6AA895230FF0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/>
          <p:nvPr userDrawn="1"/>
        </p:nvSpPr>
        <p:spPr>
          <a:xfrm>
            <a:off x="0" y="6324601"/>
            <a:ext cx="3124200" cy="533399"/>
          </a:xfrm>
          <a:prstGeom prst="rect">
            <a:avLst/>
          </a:prstGeom>
          <a:solidFill>
            <a:srgbClr val="DEDF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13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864" y="6324601"/>
            <a:ext cx="969816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534400" y="304800"/>
            <a:ext cx="457200" cy="304800"/>
          </a:xfrm>
          <a:prstGeom prst="rect">
            <a:avLst/>
          </a:prstGeom>
        </p:spPr>
        <p:txBody>
          <a:bodyPr/>
          <a:lstStyle>
            <a:lvl1pPr>
              <a:defRPr lang="en-US"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F3B5043-B4D8-453E-AA14-B3A354DDC2C7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3124200" y="6324601"/>
            <a:ext cx="3124200" cy="533400"/>
          </a:xfrm>
          <a:prstGeom prst="rect">
            <a:avLst/>
          </a:prstGeom>
          <a:solidFill>
            <a:srgbClr val="979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9" name="Rectangle 18"/>
          <p:cNvSpPr/>
          <p:nvPr userDrawn="1"/>
        </p:nvSpPr>
        <p:spPr>
          <a:xfrm>
            <a:off x="6248400" y="6324601"/>
            <a:ext cx="2895600" cy="533399"/>
          </a:xfrm>
          <a:prstGeom prst="rect">
            <a:avLst/>
          </a:prstGeom>
          <a:solidFill>
            <a:srgbClr val="88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0" name="Footer Placeholder 4"/>
          <p:cNvSpPr txBox="1">
            <a:spLocks/>
          </p:cNvSpPr>
          <p:nvPr userDrawn="1"/>
        </p:nvSpPr>
        <p:spPr>
          <a:xfrm>
            <a:off x="3124200" y="6443246"/>
            <a:ext cx="3124200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60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1st</a:t>
            </a:r>
            <a:r>
              <a:rPr lang="es-ES" sz="1600" baseline="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XLS </a:t>
            </a:r>
            <a:r>
              <a:rPr lang="es-ES" sz="1600" baseline="0" dirty="0" err="1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Annual</a:t>
            </a:r>
            <a:r>
              <a:rPr lang="es-ES" sz="1600" baseline="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Meeting</a:t>
            </a:r>
            <a:endParaRPr lang="en-US" sz="1600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1" name="Footer Placeholder 4"/>
          <p:cNvSpPr txBox="1">
            <a:spLocks/>
          </p:cNvSpPr>
          <p:nvPr userDrawn="1"/>
        </p:nvSpPr>
        <p:spPr>
          <a:xfrm>
            <a:off x="6172200" y="6443246"/>
            <a:ext cx="289560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 smtClean="0">
                <a:solidFill>
                  <a:schemeClr val="bg1"/>
                </a:solidFill>
                <a:latin typeface="+mn-lt"/>
              </a:rPr>
              <a:t>December</a:t>
            </a:r>
            <a:r>
              <a:rPr sz="1600" baseline="0" dirty="0" smtClean="0">
                <a:solidFill>
                  <a:schemeClr val="bg1"/>
                </a:solidFill>
                <a:latin typeface="+mn-lt"/>
              </a:rPr>
              <a:t> 10</a:t>
            </a:r>
            <a:r>
              <a:rPr sz="1600" baseline="30000" dirty="0" smtClean="0">
                <a:solidFill>
                  <a:schemeClr val="bg1"/>
                </a:solidFill>
                <a:latin typeface="+mn-lt"/>
              </a:rPr>
              <a:t>th</a:t>
            </a:r>
            <a:r>
              <a:rPr sz="1600" baseline="0" dirty="0" smtClean="0">
                <a:solidFill>
                  <a:schemeClr val="bg1"/>
                </a:solidFill>
                <a:latin typeface="+mn-lt"/>
              </a:rPr>
              <a:t>, 2018</a:t>
            </a:r>
            <a:endParaRPr sz="16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2" name="Picture 1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3864" y="-2627"/>
            <a:ext cx="1368000" cy="91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Rectangle 22"/>
          <p:cNvSpPr/>
          <p:nvPr userDrawn="1"/>
        </p:nvSpPr>
        <p:spPr>
          <a:xfrm>
            <a:off x="1403648" y="188640"/>
            <a:ext cx="21258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it-IT" sz="1200" dirty="0"/>
              <a:t>Funded by the European Union</a:t>
            </a:r>
            <a:endParaRPr lang="it-IT" altLang="it-IT" sz="1200" dirty="0"/>
          </a:p>
          <a:p>
            <a:r>
              <a:rPr lang="en-GB" altLang="it-IT" sz="1200" dirty="0"/>
              <a:t>Grant Agreement N</a:t>
            </a:r>
            <a:r>
              <a:rPr lang="en-GB" altLang="it-IT" sz="1200" baseline="30000" dirty="0"/>
              <a:t>o</a:t>
            </a:r>
            <a:r>
              <a:rPr lang="en-GB" altLang="it-IT" sz="1200" dirty="0"/>
              <a:t> 777431</a:t>
            </a:r>
          </a:p>
        </p:txBody>
      </p:sp>
      <p:pic>
        <p:nvPicPr>
          <p:cNvPr id="24" name="Picture 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28496" y="395"/>
            <a:ext cx="1800002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Footer Placeholder 4"/>
          <p:cNvSpPr txBox="1">
            <a:spLocks/>
          </p:cNvSpPr>
          <p:nvPr userDrawn="1"/>
        </p:nvSpPr>
        <p:spPr>
          <a:xfrm>
            <a:off x="1018767" y="6426369"/>
            <a:ext cx="2105433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 smtClean="0">
                <a:solidFill>
                  <a:schemeClr val="tx2"/>
                </a:solidFill>
                <a:latin typeface="+mn-lt"/>
              </a:rPr>
              <a:t>Welcome</a:t>
            </a:r>
            <a:endParaRPr sz="1600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/>
          <p:nvPr userDrawn="1"/>
        </p:nvSpPr>
        <p:spPr>
          <a:xfrm>
            <a:off x="0" y="6324601"/>
            <a:ext cx="3124200" cy="533399"/>
          </a:xfrm>
          <a:prstGeom prst="rect">
            <a:avLst/>
          </a:prstGeom>
          <a:solidFill>
            <a:srgbClr val="DEDF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15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864" y="6324601"/>
            <a:ext cx="969816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534400" y="304800"/>
            <a:ext cx="457200" cy="304800"/>
          </a:xfrm>
          <a:prstGeom prst="rect">
            <a:avLst/>
          </a:prstGeom>
        </p:spPr>
        <p:txBody>
          <a:bodyPr/>
          <a:lstStyle>
            <a:lvl1pPr>
              <a:defRPr lang="en-US"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F3B5043-B4D8-453E-AA14-B3A354DDC2C7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3124200" y="6324601"/>
            <a:ext cx="3124200" cy="533400"/>
          </a:xfrm>
          <a:prstGeom prst="rect">
            <a:avLst/>
          </a:prstGeom>
          <a:solidFill>
            <a:srgbClr val="979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1" name="Rectangle 20"/>
          <p:cNvSpPr/>
          <p:nvPr userDrawn="1"/>
        </p:nvSpPr>
        <p:spPr>
          <a:xfrm>
            <a:off x="6248400" y="6324601"/>
            <a:ext cx="2895600" cy="533399"/>
          </a:xfrm>
          <a:prstGeom prst="rect">
            <a:avLst/>
          </a:prstGeom>
          <a:solidFill>
            <a:srgbClr val="88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2" name="Footer Placeholder 4"/>
          <p:cNvSpPr txBox="1">
            <a:spLocks/>
          </p:cNvSpPr>
          <p:nvPr userDrawn="1"/>
        </p:nvSpPr>
        <p:spPr>
          <a:xfrm>
            <a:off x="3124200" y="6443246"/>
            <a:ext cx="3124200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60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1st</a:t>
            </a:r>
            <a:r>
              <a:rPr lang="es-ES" sz="1600" baseline="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XLS </a:t>
            </a:r>
            <a:r>
              <a:rPr lang="es-ES" sz="1600" baseline="0" dirty="0" err="1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Annual</a:t>
            </a:r>
            <a:r>
              <a:rPr lang="es-ES" sz="1600" baseline="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Meeting</a:t>
            </a:r>
            <a:endParaRPr lang="en-US" sz="1600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3" name="Footer Placeholder 4"/>
          <p:cNvSpPr txBox="1">
            <a:spLocks/>
          </p:cNvSpPr>
          <p:nvPr userDrawn="1"/>
        </p:nvSpPr>
        <p:spPr>
          <a:xfrm>
            <a:off x="6172200" y="6443246"/>
            <a:ext cx="289560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 smtClean="0">
                <a:solidFill>
                  <a:schemeClr val="bg1"/>
                </a:solidFill>
                <a:latin typeface="+mn-lt"/>
              </a:rPr>
              <a:t>December</a:t>
            </a:r>
            <a:r>
              <a:rPr sz="1600" baseline="0" dirty="0" smtClean="0">
                <a:solidFill>
                  <a:schemeClr val="bg1"/>
                </a:solidFill>
                <a:latin typeface="+mn-lt"/>
              </a:rPr>
              <a:t> 10</a:t>
            </a:r>
            <a:r>
              <a:rPr sz="1600" baseline="30000" dirty="0" smtClean="0">
                <a:solidFill>
                  <a:schemeClr val="bg1"/>
                </a:solidFill>
                <a:latin typeface="+mn-lt"/>
              </a:rPr>
              <a:t>th</a:t>
            </a:r>
            <a:r>
              <a:rPr sz="1600" baseline="0" dirty="0" smtClean="0">
                <a:solidFill>
                  <a:schemeClr val="bg1"/>
                </a:solidFill>
                <a:latin typeface="+mn-lt"/>
              </a:rPr>
              <a:t>, 2018</a:t>
            </a:r>
            <a:endParaRPr sz="16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4" name="Picture 1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3864" y="-2627"/>
            <a:ext cx="1368000" cy="91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Rectangle 24"/>
          <p:cNvSpPr/>
          <p:nvPr userDrawn="1"/>
        </p:nvSpPr>
        <p:spPr>
          <a:xfrm>
            <a:off x="1403648" y="188640"/>
            <a:ext cx="21258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it-IT" sz="1200" dirty="0"/>
              <a:t>Funded by the European Union</a:t>
            </a:r>
            <a:endParaRPr lang="it-IT" altLang="it-IT" sz="1200" dirty="0"/>
          </a:p>
          <a:p>
            <a:r>
              <a:rPr lang="en-GB" altLang="it-IT" sz="1200" dirty="0"/>
              <a:t>Grant Agreement N</a:t>
            </a:r>
            <a:r>
              <a:rPr lang="en-GB" altLang="it-IT" sz="1200" baseline="30000" dirty="0"/>
              <a:t>o</a:t>
            </a:r>
            <a:r>
              <a:rPr lang="en-GB" altLang="it-IT" sz="1200" dirty="0"/>
              <a:t> 777431</a:t>
            </a:r>
          </a:p>
        </p:txBody>
      </p:sp>
      <p:pic>
        <p:nvPicPr>
          <p:cNvPr id="26" name="Picture 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28496" y="395"/>
            <a:ext cx="1800002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Footer Placeholder 4"/>
          <p:cNvSpPr txBox="1">
            <a:spLocks/>
          </p:cNvSpPr>
          <p:nvPr userDrawn="1"/>
        </p:nvSpPr>
        <p:spPr>
          <a:xfrm>
            <a:off x="1018767" y="6426369"/>
            <a:ext cx="2105433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 smtClean="0">
                <a:solidFill>
                  <a:schemeClr val="tx2"/>
                </a:solidFill>
                <a:latin typeface="+mn-lt"/>
              </a:rPr>
              <a:t>Welcome</a:t>
            </a:r>
            <a:endParaRPr sz="1600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/>
          <p:nvPr userDrawn="1"/>
        </p:nvSpPr>
        <p:spPr>
          <a:xfrm>
            <a:off x="0" y="6324601"/>
            <a:ext cx="3124200" cy="533399"/>
          </a:xfrm>
          <a:prstGeom prst="rect">
            <a:avLst/>
          </a:prstGeom>
          <a:solidFill>
            <a:srgbClr val="DEDF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864" y="6324601"/>
            <a:ext cx="969816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534400" y="304800"/>
            <a:ext cx="457200" cy="304800"/>
          </a:xfrm>
          <a:prstGeom prst="rect">
            <a:avLst/>
          </a:prstGeom>
        </p:spPr>
        <p:txBody>
          <a:bodyPr/>
          <a:lstStyle>
            <a:lvl1pPr>
              <a:defRPr lang="en-US"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F3B5043-B4D8-453E-AA14-B3A354DDC2C7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124200" y="6324601"/>
            <a:ext cx="3124200" cy="533400"/>
          </a:xfrm>
          <a:prstGeom prst="rect">
            <a:avLst/>
          </a:prstGeom>
          <a:solidFill>
            <a:srgbClr val="979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7" name="Rectangle 6"/>
          <p:cNvSpPr/>
          <p:nvPr userDrawn="1"/>
        </p:nvSpPr>
        <p:spPr>
          <a:xfrm>
            <a:off x="6248400" y="6324601"/>
            <a:ext cx="2895600" cy="533399"/>
          </a:xfrm>
          <a:prstGeom prst="rect">
            <a:avLst/>
          </a:prstGeom>
          <a:solidFill>
            <a:srgbClr val="88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124200" y="6443246"/>
            <a:ext cx="3124200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60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1st</a:t>
            </a:r>
            <a:r>
              <a:rPr lang="es-ES" sz="1600" baseline="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XLS </a:t>
            </a:r>
            <a:r>
              <a:rPr lang="es-ES" sz="1600" baseline="0" dirty="0" err="1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Annual</a:t>
            </a:r>
            <a:r>
              <a:rPr lang="es-ES" sz="1600" baseline="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Meeting</a:t>
            </a:r>
            <a:endParaRPr lang="en-US" sz="1600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6172200" y="6443246"/>
            <a:ext cx="289560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 smtClean="0">
                <a:solidFill>
                  <a:schemeClr val="bg1"/>
                </a:solidFill>
                <a:latin typeface="+mn-lt"/>
              </a:rPr>
              <a:t>December</a:t>
            </a:r>
            <a:r>
              <a:rPr sz="1600" baseline="0" dirty="0" smtClean="0">
                <a:solidFill>
                  <a:schemeClr val="bg1"/>
                </a:solidFill>
                <a:latin typeface="+mn-lt"/>
              </a:rPr>
              <a:t> 10</a:t>
            </a:r>
            <a:r>
              <a:rPr sz="1600" baseline="30000" dirty="0" smtClean="0">
                <a:solidFill>
                  <a:schemeClr val="bg1"/>
                </a:solidFill>
                <a:latin typeface="+mn-lt"/>
              </a:rPr>
              <a:t>th</a:t>
            </a:r>
            <a:r>
              <a:rPr sz="1600" baseline="0" dirty="0" smtClean="0">
                <a:solidFill>
                  <a:schemeClr val="bg1"/>
                </a:solidFill>
                <a:latin typeface="+mn-lt"/>
              </a:rPr>
              <a:t>, 2018</a:t>
            </a:r>
            <a:endParaRPr sz="16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1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3864" y="-2627"/>
            <a:ext cx="1368000" cy="91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 userDrawn="1"/>
        </p:nvSpPr>
        <p:spPr>
          <a:xfrm>
            <a:off x="1403648" y="188640"/>
            <a:ext cx="21258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it-IT" sz="1200" dirty="0"/>
              <a:t>Funded by the European Union</a:t>
            </a:r>
            <a:endParaRPr lang="it-IT" altLang="it-IT" sz="1200" dirty="0"/>
          </a:p>
          <a:p>
            <a:r>
              <a:rPr lang="en-GB" altLang="it-IT" sz="1200" dirty="0"/>
              <a:t>Grant Agreement N</a:t>
            </a:r>
            <a:r>
              <a:rPr lang="en-GB" altLang="it-IT" sz="1200" baseline="30000" dirty="0"/>
              <a:t>o</a:t>
            </a:r>
            <a:r>
              <a:rPr lang="en-GB" altLang="it-IT" sz="1200" dirty="0"/>
              <a:t> 777431</a:t>
            </a:r>
          </a:p>
        </p:txBody>
      </p:sp>
      <p:pic>
        <p:nvPicPr>
          <p:cNvPr id="12" name="Picture 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28496" y="395"/>
            <a:ext cx="1800002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1018767" y="6426369"/>
            <a:ext cx="2105433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 smtClean="0">
                <a:solidFill>
                  <a:schemeClr val="tx2"/>
                </a:solidFill>
                <a:latin typeface="+mn-lt"/>
              </a:rPr>
              <a:t>Welcome</a:t>
            </a:r>
            <a:endParaRPr sz="16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6509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0" Type="http://schemas.openxmlformats.org/officeDocument/2006/relationships/image" Target="../media/image2.jpeg"/><Relationship Id="rId11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/>
          <p:nvPr userDrawn="1"/>
        </p:nvSpPr>
        <p:spPr>
          <a:xfrm>
            <a:off x="0" y="6324601"/>
            <a:ext cx="3124200" cy="533399"/>
          </a:xfrm>
          <a:prstGeom prst="rect">
            <a:avLst/>
          </a:prstGeom>
          <a:solidFill>
            <a:srgbClr val="DEDF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12" name="Picture 8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864" y="6324601"/>
            <a:ext cx="969816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304800"/>
            <a:ext cx="457200" cy="304800"/>
          </a:xfrm>
          <a:prstGeom prst="rect">
            <a:avLst/>
          </a:prstGeom>
        </p:spPr>
        <p:txBody>
          <a:bodyPr/>
          <a:lstStyle>
            <a:lvl1pPr>
              <a:defRPr lang="en-US"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F3B5043-B4D8-453E-AA14-B3A354DDC2C7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3124200" y="6324601"/>
            <a:ext cx="3124200" cy="533400"/>
          </a:xfrm>
          <a:prstGeom prst="rect">
            <a:avLst/>
          </a:prstGeom>
          <a:solidFill>
            <a:srgbClr val="979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5" name="Rectangle 14"/>
          <p:cNvSpPr/>
          <p:nvPr userDrawn="1"/>
        </p:nvSpPr>
        <p:spPr>
          <a:xfrm>
            <a:off x="6248400" y="6324601"/>
            <a:ext cx="2895600" cy="533399"/>
          </a:xfrm>
          <a:prstGeom prst="rect">
            <a:avLst/>
          </a:prstGeom>
          <a:solidFill>
            <a:srgbClr val="88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6" name="Footer Placeholder 4"/>
          <p:cNvSpPr txBox="1">
            <a:spLocks/>
          </p:cNvSpPr>
          <p:nvPr userDrawn="1"/>
        </p:nvSpPr>
        <p:spPr>
          <a:xfrm>
            <a:off x="3124200" y="6443246"/>
            <a:ext cx="3124200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60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1st</a:t>
            </a:r>
            <a:r>
              <a:rPr lang="es-ES" sz="1600" baseline="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XLS </a:t>
            </a:r>
            <a:r>
              <a:rPr lang="es-ES" sz="1600" baseline="0" dirty="0" err="1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Annual</a:t>
            </a:r>
            <a:r>
              <a:rPr lang="es-ES" sz="1600" baseline="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Meeting</a:t>
            </a:r>
            <a:endParaRPr lang="en-US" sz="1600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7" name="Footer Placeholder 4"/>
          <p:cNvSpPr txBox="1">
            <a:spLocks/>
          </p:cNvSpPr>
          <p:nvPr userDrawn="1"/>
        </p:nvSpPr>
        <p:spPr>
          <a:xfrm>
            <a:off x="6172200" y="6443246"/>
            <a:ext cx="289560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 smtClean="0">
                <a:solidFill>
                  <a:schemeClr val="bg1"/>
                </a:solidFill>
                <a:latin typeface="+mn-lt"/>
              </a:rPr>
              <a:t>December</a:t>
            </a:r>
            <a:r>
              <a:rPr sz="1600" baseline="0" dirty="0" smtClean="0">
                <a:solidFill>
                  <a:schemeClr val="bg1"/>
                </a:solidFill>
                <a:latin typeface="+mn-lt"/>
              </a:rPr>
              <a:t> 10</a:t>
            </a:r>
            <a:r>
              <a:rPr sz="1600" baseline="30000" dirty="0" smtClean="0">
                <a:solidFill>
                  <a:schemeClr val="bg1"/>
                </a:solidFill>
                <a:latin typeface="+mn-lt"/>
              </a:rPr>
              <a:t>th</a:t>
            </a:r>
            <a:r>
              <a:rPr sz="1600" baseline="0" dirty="0" smtClean="0">
                <a:solidFill>
                  <a:schemeClr val="bg1"/>
                </a:solidFill>
                <a:latin typeface="+mn-lt"/>
              </a:rPr>
              <a:t>, 2018</a:t>
            </a:r>
            <a:endParaRPr sz="16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8" name="Picture 13"/>
          <p:cNvPicPr>
            <a:picLocks noChangeAspect="1" noChangeArrowheads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3864" y="-2627"/>
            <a:ext cx="1368000" cy="91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ectangle 18"/>
          <p:cNvSpPr/>
          <p:nvPr userDrawn="1"/>
        </p:nvSpPr>
        <p:spPr>
          <a:xfrm>
            <a:off x="1403648" y="188640"/>
            <a:ext cx="21258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it-IT" sz="1200" dirty="0"/>
              <a:t>Funded by the European Union</a:t>
            </a:r>
            <a:endParaRPr lang="it-IT" altLang="it-IT" sz="1200" dirty="0"/>
          </a:p>
          <a:p>
            <a:r>
              <a:rPr lang="en-GB" altLang="it-IT" sz="1200" dirty="0"/>
              <a:t>Grant Agreement N</a:t>
            </a:r>
            <a:r>
              <a:rPr lang="en-GB" altLang="it-IT" sz="1200" baseline="30000" dirty="0"/>
              <a:t>o</a:t>
            </a:r>
            <a:r>
              <a:rPr lang="en-GB" altLang="it-IT" sz="1200" dirty="0"/>
              <a:t> 777431</a:t>
            </a:r>
          </a:p>
        </p:txBody>
      </p:sp>
      <p:pic>
        <p:nvPicPr>
          <p:cNvPr id="20" name="Picture 1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28496" y="395"/>
            <a:ext cx="1800002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Footer Placeholder 4"/>
          <p:cNvSpPr txBox="1">
            <a:spLocks/>
          </p:cNvSpPr>
          <p:nvPr userDrawn="1"/>
        </p:nvSpPr>
        <p:spPr>
          <a:xfrm>
            <a:off x="1018767" y="6426369"/>
            <a:ext cx="2105433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 smtClean="0">
                <a:solidFill>
                  <a:schemeClr val="tx2"/>
                </a:solidFill>
                <a:latin typeface="+mn-lt"/>
              </a:rPr>
              <a:t>Welcome</a:t>
            </a:r>
            <a:endParaRPr sz="1600" dirty="0">
              <a:solidFill>
                <a:schemeClr val="tx2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  <p:sldLayoutId id="2147483665" r:id="rId3"/>
    <p:sldLayoutId id="2147483666" r:id="rId4"/>
    <p:sldLayoutId id="2147483669" r:id="rId5"/>
    <p:sldLayoutId id="2147483670" r:id="rId6"/>
    <p:sldLayoutId id="2147483671" r:id="rId7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n-US" sz="3500" b="1" kern="1200">
          <a:solidFill>
            <a:srgbClr val="112E50"/>
          </a:solidFill>
          <a:latin typeface="Arial" pitchFamily="34" charset="0"/>
          <a:ea typeface="+mn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59F38"/>
        </a:buClr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112E50"/>
        </a:buClr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59F38"/>
        </a:buClr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12E50"/>
        </a:buClr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88A0B8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wmf"/><Relationship Id="rId5" Type="http://schemas.openxmlformats.org/officeDocument/2006/relationships/image" Target="../media/image5.wmf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png"/><Relationship Id="rId5" Type="http://schemas.openxmlformats.org/officeDocument/2006/relationships/image" Target="../media/image31.jpeg"/><Relationship Id="rId6" Type="http://schemas.openxmlformats.org/officeDocument/2006/relationships/image" Target="../media/image32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jpeg"/><Relationship Id="rId5" Type="http://schemas.openxmlformats.org/officeDocument/2006/relationships/image" Target="../media/image36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jpeg"/><Relationship Id="rId6" Type="http://schemas.openxmlformats.org/officeDocument/2006/relationships/image" Target="../media/image43.png"/><Relationship Id="rId7" Type="http://schemas.openxmlformats.org/officeDocument/2006/relationships/image" Target="../media/image44.png"/><Relationship Id="rId8" Type="http://schemas.openxmlformats.org/officeDocument/2006/relationships/image" Target="../media/image45.png"/><Relationship Id="rId9" Type="http://schemas.openxmlformats.org/officeDocument/2006/relationships/image" Target="../media/image46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jpeg"/><Relationship Id="rId3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4" Type="http://schemas.openxmlformats.org/officeDocument/2006/relationships/image" Target="../media/image57.jpeg"/><Relationship Id="rId5" Type="http://schemas.openxmlformats.org/officeDocument/2006/relationships/image" Target="../media/image58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63.png"/><Relationship Id="rId8" Type="http://schemas.openxmlformats.org/officeDocument/2006/relationships/image" Target="../media/image64.png"/><Relationship Id="rId9" Type="http://schemas.openxmlformats.org/officeDocument/2006/relationships/image" Target="../media/image65.png"/><Relationship Id="rId10" Type="http://schemas.openxmlformats.org/officeDocument/2006/relationships/image" Target="../media/image66.png"/><Relationship Id="rId11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wmf"/><Relationship Id="rId5" Type="http://schemas.openxmlformats.org/officeDocument/2006/relationships/image" Target="../media/image5.wmf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hyperlink" Target="https://indico.cells.es/indico/event/177/material/1/0.pdf" TargetMode="External"/><Relationship Id="rId7" Type="http://schemas.openxmlformats.org/officeDocument/2006/relationships/hyperlink" Target="https://indico.cern.ch/event/779185/timetable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ruparenal.com/en/restaurants/arenal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 txBox="1">
            <a:spLocks noChangeArrowheads="1"/>
          </p:cNvSpPr>
          <p:nvPr/>
        </p:nvSpPr>
        <p:spPr bwMode="auto">
          <a:xfrm>
            <a:off x="7938" y="90872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>
              <a:buSzPct val="75000"/>
              <a:buFont typeface="Wingdings" pitchFamily="2" charset="2"/>
              <a:buNone/>
            </a:pPr>
            <a:r>
              <a:rPr lang="it-IT" altLang="it-IT" sz="3200" b="1" dirty="0" smtClean="0">
                <a:solidFill>
                  <a:srgbClr val="CC3300"/>
                </a:solidFill>
                <a:ea typeface="ＭＳ Ｐゴシック" pitchFamily="34" charset="-128"/>
                <a:cs typeface="Calibri" pitchFamily="34" charset="0"/>
              </a:rPr>
              <a:t>XLS </a:t>
            </a:r>
            <a:r>
              <a:rPr lang="en-US" altLang="it-IT" sz="3200" b="1" dirty="0">
                <a:solidFill>
                  <a:srgbClr val="CC3300"/>
                </a:solidFill>
                <a:ea typeface="ＭＳ Ｐゴシック" pitchFamily="34" charset="-128"/>
                <a:cs typeface="Calibri" pitchFamily="34" charset="0"/>
              </a:rPr>
              <a:t>1</a:t>
            </a:r>
            <a:r>
              <a:rPr lang="en-US" altLang="it-IT" sz="3200" b="1" baseline="30000" dirty="0">
                <a:solidFill>
                  <a:srgbClr val="CC3300"/>
                </a:solidFill>
                <a:ea typeface="ＭＳ Ｐゴシック" pitchFamily="34" charset="-128"/>
                <a:cs typeface="Calibri" pitchFamily="34" charset="0"/>
              </a:rPr>
              <a:t>st</a:t>
            </a:r>
            <a:r>
              <a:rPr lang="en-US" altLang="it-IT" sz="3200" b="1" dirty="0">
                <a:solidFill>
                  <a:srgbClr val="CC3300"/>
                </a:solidFill>
                <a:ea typeface="ＭＳ Ｐゴシック" pitchFamily="34" charset="-128"/>
                <a:cs typeface="Calibri" pitchFamily="34" charset="0"/>
              </a:rPr>
              <a:t> </a:t>
            </a:r>
            <a:r>
              <a:rPr lang="en-US" altLang="it-IT" sz="3200" b="1" dirty="0" smtClean="0">
                <a:solidFill>
                  <a:srgbClr val="CC3300"/>
                </a:solidFill>
                <a:ea typeface="ＭＳ Ｐゴシック" pitchFamily="34" charset="-128"/>
                <a:cs typeface="Calibri" pitchFamily="34" charset="0"/>
              </a:rPr>
              <a:t>Annual Project Meeting</a:t>
            </a:r>
            <a:endParaRPr lang="it-IT" altLang="it-IT" sz="3200" b="1" dirty="0">
              <a:solidFill>
                <a:srgbClr val="CC3300"/>
              </a:solidFill>
              <a:ea typeface="ＭＳ Ｐゴシック" pitchFamily="34" charset="-128"/>
              <a:cs typeface="Calibri" pitchFamily="34" charset="0"/>
            </a:endParaRPr>
          </a:p>
          <a:p>
            <a:pPr algn="ctr" defTabSz="457200">
              <a:buSzPct val="75000"/>
              <a:buFont typeface="Wingdings" pitchFamily="2" charset="2"/>
              <a:buNone/>
            </a:pPr>
            <a:r>
              <a:rPr lang="en-US" altLang="it-IT" sz="2400" b="1" dirty="0" smtClean="0">
                <a:solidFill>
                  <a:srgbClr val="CC3300"/>
                </a:solidFill>
                <a:ea typeface="ＭＳ Ｐゴシック" pitchFamily="34" charset="-128"/>
                <a:cs typeface="Calibri" pitchFamily="34" charset="0"/>
              </a:rPr>
              <a:t>Barcelona, December 10-12, </a:t>
            </a:r>
            <a:r>
              <a:rPr lang="en-US" altLang="it-IT" sz="2400" b="1" dirty="0">
                <a:solidFill>
                  <a:srgbClr val="CC3300"/>
                </a:solidFill>
                <a:ea typeface="ＭＳ Ｐゴシック" pitchFamily="34" charset="-128"/>
                <a:cs typeface="Calibri" pitchFamily="34" charset="0"/>
              </a:rPr>
              <a:t>2018</a:t>
            </a:r>
          </a:p>
          <a:p>
            <a:pPr algn="ctr" defTabSz="457200">
              <a:lnSpc>
                <a:spcPct val="145000"/>
              </a:lnSpc>
              <a:buSzPct val="75000"/>
              <a:buFont typeface="Wingdings" pitchFamily="2" charset="2"/>
              <a:buNone/>
            </a:pPr>
            <a:r>
              <a:rPr lang="en-US" altLang="it-IT" sz="2400" b="1" i="1" dirty="0">
                <a:ea typeface="ＭＳ Ｐゴシック" pitchFamily="34" charset="-128"/>
                <a:cs typeface="Calibri" pitchFamily="34" charset="0"/>
              </a:rPr>
              <a:t>https://</a:t>
            </a:r>
            <a:r>
              <a:rPr lang="en-US" altLang="it-IT" sz="2400" b="1" i="1" dirty="0" smtClean="0">
                <a:ea typeface="ＭＳ Ｐゴシック" pitchFamily="34" charset="-128"/>
                <a:cs typeface="Calibri" pitchFamily="34" charset="0"/>
              </a:rPr>
              <a:t>indico.cells.es/indico/event/177</a:t>
            </a:r>
            <a:endParaRPr lang="it-IT" altLang="it-IT" sz="2400" b="1" i="1" dirty="0">
              <a:ea typeface="ＭＳ Ｐゴシック" pitchFamily="34" charset="-128"/>
              <a:cs typeface="Calibri" pitchFamily="34" charset="0"/>
            </a:endParaRPr>
          </a:p>
        </p:txBody>
      </p:sp>
      <p:pic>
        <p:nvPicPr>
          <p:cNvPr id="29701" name="Picture 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3864" y="-2627"/>
            <a:ext cx="1368000" cy="91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403648" y="188640"/>
            <a:ext cx="21258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it-IT" sz="1200" dirty="0"/>
              <a:t>Funded by the European Union</a:t>
            </a:r>
            <a:endParaRPr lang="it-IT" altLang="it-IT" sz="1200" dirty="0"/>
          </a:p>
          <a:p>
            <a:r>
              <a:rPr lang="en-GB" altLang="it-IT" sz="1200" dirty="0"/>
              <a:t>Grant Agreement N</a:t>
            </a:r>
            <a:r>
              <a:rPr lang="en-GB" altLang="it-IT" sz="1200" baseline="30000" dirty="0"/>
              <a:t>o</a:t>
            </a:r>
            <a:r>
              <a:rPr lang="en-GB" altLang="it-IT" sz="1200" dirty="0"/>
              <a:t> 777431</a:t>
            </a:r>
          </a:p>
        </p:txBody>
      </p:sp>
      <p:pic>
        <p:nvPicPr>
          <p:cNvPr id="29704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28496" y="395"/>
            <a:ext cx="1800002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662" y="5105400"/>
            <a:ext cx="457200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5662" y="5105400"/>
            <a:ext cx="4478338" cy="11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skyline-barcelona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864" y="2596147"/>
            <a:ext cx="9157864" cy="2323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9762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_U5L5280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05200"/>
            <a:ext cx="9144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2290" name="Text Box 2"/>
          <p:cNvSpPr txBox="1">
            <a:spLocks noChangeArrowheads="1"/>
          </p:cNvSpPr>
          <p:nvPr/>
        </p:nvSpPr>
        <p:spPr bwMode="auto">
          <a:xfrm>
            <a:off x="1219201" y="1600200"/>
            <a:ext cx="76200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altLang="en-US" sz="2000" b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 </a:t>
            </a:r>
            <a:r>
              <a:rPr lang="en-GB" altLang="en-US" sz="2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 electron </a:t>
            </a:r>
            <a:r>
              <a:rPr lang="en-GB" altLang="en-US" sz="2000" b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accelerator complex</a:t>
            </a:r>
            <a:endParaRPr lang="en-GB" altLang="en-US" sz="2000" b="1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altLang="en-US" sz="2000" b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 beam lines in operation and 4 in construction</a:t>
            </a:r>
            <a:endParaRPr lang="en-GB" altLang="en-US" sz="2000" b="1" i="1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altLang="en-US" sz="2000" b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Funding </a:t>
            </a:r>
            <a:r>
              <a:rPr lang="en-GB" altLang="en-US" sz="2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50% Spanish – 50% Catalan Governments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altLang="en-US" sz="2000" b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Approved in 2003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altLang="en-US" sz="2000" b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operation since 2012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idx="4294967295"/>
          </p:nvPr>
        </p:nvSpPr>
        <p:spPr>
          <a:xfrm>
            <a:off x="1600200" y="685800"/>
            <a:ext cx="6248400" cy="584775"/>
          </a:xfrm>
          <a:prstGeom prst="rect">
            <a:avLst/>
          </a:prstGeom>
        </p:spPr>
        <p:txBody>
          <a:bodyPr/>
          <a:lstStyle/>
          <a:p>
            <a:r>
              <a:rPr lang="es-ES" sz="3200" i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ALBA</a:t>
            </a:r>
            <a:endParaRPr lang="en-US" sz="3200" i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048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2890" y="722158"/>
            <a:ext cx="5832648" cy="200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5867400" y="1231875"/>
            <a:ext cx="3581400" cy="128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_tradnl" altLang="en-US" b="1" u="sng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Linac</a:t>
            </a:r>
            <a:endParaRPr lang="es-ES_tradnl" altLang="en-US" b="1" u="sng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s-ES_tradnl" altLang="en-US" sz="1400" b="1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Accelerate</a:t>
            </a:r>
            <a:r>
              <a:rPr lang="es-ES_tradnl" altLang="en-US" sz="1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1400" b="1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electrons</a:t>
            </a:r>
            <a:r>
              <a:rPr lang="es-ES_tradnl" altLang="en-US" sz="1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14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</a:t>
            </a:r>
            <a:r>
              <a:rPr lang="es-ES_tradnl" altLang="en-US" sz="1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100 </a:t>
            </a:r>
            <a:r>
              <a:rPr lang="es-ES_tradnl" altLang="en-US" sz="1400" b="1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MeV</a:t>
            </a:r>
            <a:r>
              <a:rPr lang="es-ES_tradnl" altLang="en-US" sz="1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s-ES_tradnl" altLang="en-US" sz="14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ca-ES" altLang="en-US" sz="14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RF </a:t>
            </a:r>
            <a:r>
              <a:rPr lang="ca-ES" altLang="en-US" sz="1400" b="1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cavities</a:t>
            </a:r>
            <a:r>
              <a:rPr lang="ca-ES" altLang="en-US" sz="1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3 GHz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ca-ES" altLang="en-US" sz="1400" b="1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Repetition</a:t>
            </a:r>
            <a:r>
              <a:rPr lang="ca-ES" altLang="en-US" sz="1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ca-ES" altLang="en-US" sz="1400" b="1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rate</a:t>
            </a:r>
            <a:r>
              <a:rPr lang="ca-ES" altLang="en-US" sz="1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3 Hz</a:t>
            </a:r>
            <a:endParaRPr lang="es-ES_tradnl" altLang="en-US" sz="1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342890" y="2626103"/>
            <a:ext cx="3823851" cy="128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_tradnl" altLang="en-US" u="sng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Booster</a:t>
            </a:r>
            <a:endParaRPr lang="es-ES_tradnl" altLang="en-US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s-ES_tradnl" alt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Accelerate</a:t>
            </a:r>
            <a:r>
              <a:rPr lang="es-ES_tradnl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e- </a:t>
            </a:r>
            <a:r>
              <a:rPr lang="es-ES_tradnl" alt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</a:t>
            </a:r>
            <a:r>
              <a:rPr lang="es-ES_tradnl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100 </a:t>
            </a:r>
            <a:r>
              <a:rPr lang="es-ES_tradnl" alt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MeV</a:t>
            </a:r>
            <a:r>
              <a:rPr lang="es-ES_tradnl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</a:t>
            </a:r>
            <a:r>
              <a:rPr lang="es-ES_tradnl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3 </a:t>
            </a:r>
            <a:r>
              <a:rPr lang="es-ES_tradnl" alt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endParaRPr lang="es-ES_tradnl" alt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ca-ES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x RF </a:t>
            </a:r>
            <a:r>
              <a:rPr lang="ca-ES" alt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cavity</a:t>
            </a:r>
            <a:r>
              <a:rPr lang="ca-ES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ca-ES" alt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</a:t>
            </a:r>
            <a:r>
              <a:rPr lang="ca-ES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500 MHz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ca-ES" alt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Repetition</a:t>
            </a:r>
            <a:r>
              <a:rPr lang="ca-ES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ca-ES" alt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rate</a:t>
            </a:r>
            <a:r>
              <a:rPr lang="ca-ES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3 Hz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6754" y="3987490"/>
            <a:ext cx="5832648" cy="2337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52400" y="4343400"/>
            <a:ext cx="3962400" cy="20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s-ES_tradnl" altLang="en-US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Storage Ring</a:t>
            </a:r>
          </a:p>
          <a:p>
            <a:pPr marL="285750" indent="-2857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s-ES_tradnl" alt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Keep</a:t>
            </a:r>
            <a:r>
              <a:rPr lang="es-ES_tradnl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electrons</a:t>
            </a:r>
            <a:r>
              <a:rPr lang="es-ES_tradnl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at 3.0 </a:t>
            </a:r>
            <a:r>
              <a:rPr lang="es-ES_tradnl" altLang="en-US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endParaRPr lang="es-ES_tradnl" altLang="en-US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s-ES_tradnl" altLang="en-US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Magnets</a:t>
            </a:r>
            <a:r>
              <a:rPr lang="es-ES_tradnl" alt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s-ES_tradnl" alt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correctors</a:t>
            </a:r>
            <a:r>
              <a:rPr lang="es-ES_tradnl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</a:t>
            </a:r>
            <a:r>
              <a:rPr lang="es-ES_tradnl" alt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keep</a:t>
            </a:r>
            <a:r>
              <a:rPr lang="es-ES_tradnl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s-ES_tradnl" altLang="en-US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20000"/>
              </a:lnSpc>
              <a:buClr>
                <a:schemeClr val="tx1"/>
              </a:buClr>
            </a:pPr>
            <a:r>
              <a:rPr lang="es-ES_tradnl" alt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</a:t>
            </a:r>
            <a:r>
              <a:rPr lang="es-ES_tradnl" altLang="en-US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es-ES_tradnl" alt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orbit</a:t>
            </a:r>
            <a:r>
              <a:rPr lang="es-ES_tradnl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(s</a:t>
            </a:r>
            <a:r>
              <a:rPr lang="en-US" altLang="en-US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ub</a:t>
            </a:r>
            <a:r>
              <a:rPr lang="en-US" alt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-um)</a:t>
            </a:r>
            <a:endParaRPr lang="es-ES_tradnl" alt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s-ES_tradnl" altLang="en-US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Vacuum</a:t>
            </a:r>
            <a:r>
              <a:rPr lang="es-ES_tradnl" alt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Pumps</a:t>
            </a:r>
            <a:r>
              <a:rPr lang="es-ES_tradnl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(10</a:t>
            </a:r>
            <a:r>
              <a:rPr lang="es-ES_tradnl" altLang="en-US" sz="14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-10</a:t>
            </a:r>
            <a:r>
              <a:rPr lang="es-ES_tradnl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mbar)</a:t>
            </a:r>
          </a:p>
          <a:p>
            <a:pPr marL="285750" indent="-2857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s-ES_tradnl" alt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 </a:t>
            </a:r>
            <a:r>
              <a:rPr lang="es-ES_tradnl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 RF </a:t>
            </a:r>
            <a:r>
              <a:rPr lang="es-ES_tradnl" alt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cavities</a:t>
            </a:r>
            <a:r>
              <a:rPr lang="es-ES_tradnl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at 500 </a:t>
            </a:r>
            <a:r>
              <a:rPr lang="es-ES_tradnl" alt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MHz</a:t>
            </a:r>
          </a:p>
          <a:p>
            <a:pPr marL="285750" indent="-2857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s-ES_tradnl" altLang="en-US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Circulating</a:t>
            </a:r>
            <a:r>
              <a:rPr lang="es-ES_tradnl" alt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current</a:t>
            </a:r>
            <a:r>
              <a:rPr lang="es-ES_tradnl" alt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ca-ES" alt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250 </a:t>
            </a:r>
            <a:r>
              <a:rPr lang="ca-ES" alt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</a:t>
            </a:r>
            <a:endParaRPr lang="ca-ES" alt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2" name="Picture 2" descr="\\storage\AllDivisions\CommunicationAndOutreach\03_PHOTOS\04 ACCELERATORS\2011\High\_U5L9709©PepoSegura.tif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4882" y="1430353"/>
            <a:ext cx="3053301" cy="284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392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4600" y="1156637"/>
            <a:ext cx="4462055" cy="1052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s-ES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Operating</a:t>
            </a:r>
            <a:r>
              <a:rPr lang="es-E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about</a:t>
            </a:r>
            <a:r>
              <a:rPr lang="es-E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6000h/</a:t>
            </a:r>
            <a:r>
              <a:rPr lang="es-ES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year</a:t>
            </a:r>
            <a:endParaRPr lang="es-ES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30000"/>
              </a:lnSpc>
            </a:pPr>
            <a:r>
              <a:rPr lang="es-ES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</a:t>
            </a:r>
            <a:r>
              <a:rPr lang="es-E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availability</a:t>
            </a:r>
            <a:r>
              <a:rPr lang="es-E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&gt; 98%</a:t>
            </a:r>
          </a:p>
          <a:p>
            <a:pPr>
              <a:lnSpc>
                <a:spcPct val="130000"/>
              </a:lnSpc>
            </a:pPr>
            <a:r>
              <a:rPr lang="es-E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Mean Time </a:t>
            </a:r>
            <a:r>
              <a:rPr lang="es-ES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Between</a:t>
            </a:r>
            <a:r>
              <a:rPr lang="es-E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Failures</a:t>
            </a:r>
            <a:r>
              <a:rPr lang="es-E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&gt; 100h (&gt; 4days)</a:t>
            </a: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209800" y="634425"/>
            <a:ext cx="6248400" cy="584775"/>
          </a:xfrm>
        </p:spPr>
        <p:txBody>
          <a:bodyPr/>
          <a:lstStyle/>
          <a:p>
            <a:r>
              <a:rPr lang="es-ES" sz="3200" i="1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Accelerators</a:t>
            </a:r>
            <a:r>
              <a:rPr lang="es-ES" sz="3200" i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3200" i="1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Operation</a:t>
            </a:r>
            <a:endParaRPr lang="en-US" sz="3200" i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2286000"/>
            <a:ext cx="8312339" cy="397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042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Lay-out-beamlinescolor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1613" y="655291"/>
            <a:ext cx="6130925" cy="5472112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5053013" y="769750"/>
            <a:ext cx="1738312" cy="290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Bending: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US" sz="1300" dirty="0" smtClean="0">
                <a:solidFill>
                  <a:srgbClr val="000000"/>
                </a:solidFill>
              </a:rPr>
              <a:t>e</a:t>
            </a:r>
            <a:r>
              <a:rPr lang="en-US" sz="1300" baseline="30000" dirty="0" smtClean="0">
                <a:solidFill>
                  <a:srgbClr val="000000"/>
                </a:solidFill>
              </a:rPr>
              <a:t>-</a:t>
            </a:r>
            <a:r>
              <a:rPr lang="en-US" sz="1300" dirty="0" smtClean="0">
                <a:solidFill>
                  <a:srgbClr val="000000"/>
                </a:solidFill>
              </a:rPr>
              <a:t> Diagnostics</a:t>
            </a:r>
            <a:endParaRPr lang="en-US" sz="1300" dirty="0">
              <a:solidFill>
                <a:srgbClr val="000000"/>
              </a:solidFill>
            </a:endParaRP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7308304" y="2239467"/>
            <a:ext cx="1524200" cy="892552"/>
          </a:xfrm>
          <a:prstGeom prst="rect">
            <a:avLst/>
          </a:prstGeom>
          <a:solidFill>
            <a:schemeClr val="accent1">
              <a:alpha val="32941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BL04: MSPD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SCW31 – (8-50 </a:t>
            </a:r>
            <a:r>
              <a:rPr lang="en-US" sz="1300" dirty="0" err="1" smtClean="0">
                <a:solidFill>
                  <a:srgbClr val="0000CC"/>
                </a:solidFill>
              </a:rPr>
              <a:t>keV</a:t>
            </a:r>
            <a:r>
              <a:rPr lang="en-US" sz="1300" dirty="0" smtClean="0">
                <a:solidFill>
                  <a:srgbClr val="0000CC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HP/HR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Powder Diffraction</a:t>
            </a:r>
            <a:endParaRPr lang="en-US" sz="1300" dirty="0">
              <a:solidFill>
                <a:srgbClr val="000000"/>
              </a:solidFill>
            </a:endParaRP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6791325" y="4184303"/>
            <a:ext cx="1811137" cy="692497"/>
          </a:xfrm>
          <a:prstGeom prst="rect">
            <a:avLst/>
          </a:prstGeom>
          <a:solidFill>
            <a:schemeClr val="accent1">
              <a:alpha val="32941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BL09: MISTRAL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Bending– (0.27-2.6 </a:t>
            </a:r>
            <a:r>
              <a:rPr lang="en-US" sz="1300" dirty="0" err="1" smtClean="0">
                <a:solidFill>
                  <a:srgbClr val="0000CC"/>
                </a:solidFill>
              </a:rPr>
              <a:t>keV</a:t>
            </a:r>
            <a:r>
              <a:rPr lang="en-US" sz="1300" dirty="0" smtClean="0">
                <a:solidFill>
                  <a:srgbClr val="0000CC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X ray Microscopy</a:t>
            </a:r>
            <a:endParaRPr lang="en-US" sz="1300" dirty="0">
              <a:solidFill>
                <a:srgbClr val="000000"/>
              </a:solidFill>
            </a:endParaRP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6608390" y="5168553"/>
            <a:ext cx="1932645" cy="892552"/>
          </a:xfrm>
          <a:prstGeom prst="rect">
            <a:avLst/>
          </a:prstGeom>
          <a:solidFill>
            <a:schemeClr val="accent1">
              <a:alpha val="32941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BL11: NCD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IVU21– (6-13 </a:t>
            </a:r>
            <a:r>
              <a:rPr lang="en-US" sz="1300" dirty="0" err="1" smtClean="0">
                <a:solidFill>
                  <a:srgbClr val="0000CC"/>
                </a:solidFill>
              </a:rPr>
              <a:t>keV</a:t>
            </a:r>
            <a:r>
              <a:rPr lang="en-US" sz="1300" dirty="0" smtClean="0">
                <a:solidFill>
                  <a:srgbClr val="0000CC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Non </a:t>
            </a:r>
            <a:r>
              <a:rPr lang="en-US" sz="1300" dirty="0" err="1" smtClean="0">
                <a:solidFill>
                  <a:srgbClr val="000000"/>
                </a:solidFill>
              </a:rPr>
              <a:t>Cristalline</a:t>
            </a:r>
            <a:r>
              <a:rPr lang="en-US" sz="1300" dirty="0" smtClean="0">
                <a:solidFill>
                  <a:srgbClr val="000000"/>
                </a:solidFill>
              </a:rPr>
              <a:t> Diffraction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SAXS/WAXS</a:t>
            </a:r>
            <a:endParaRPr lang="en-US" sz="1300" dirty="0">
              <a:solidFill>
                <a:srgbClr val="000000"/>
              </a:solidFill>
            </a:endParaRPr>
          </a:p>
        </p:txBody>
      </p:sp>
      <p:sp>
        <p:nvSpPr>
          <p:cNvPr id="14342" name="Text Box 7"/>
          <p:cNvSpPr txBox="1">
            <a:spLocks noChangeArrowheads="1"/>
          </p:cNvSpPr>
          <p:nvPr/>
        </p:nvSpPr>
        <p:spPr bwMode="auto">
          <a:xfrm>
            <a:off x="4208463" y="5632103"/>
            <a:ext cx="2346861" cy="692497"/>
          </a:xfrm>
          <a:prstGeom prst="rect">
            <a:avLst/>
          </a:prstGeom>
          <a:solidFill>
            <a:schemeClr val="accent1">
              <a:alpha val="32941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BL13: XALOC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IVU21 – (5-22 </a:t>
            </a:r>
            <a:r>
              <a:rPr lang="en-US" sz="1300" dirty="0" err="1" smtClean="0">
                <a:solidFill>
                  <a:srgbClr val="0000CC"/>
                </a:solidFill>
              </a:rPr>
              <a:t>keV</a:t>
            </a:r>
            <a:r>
              <a:rPr lang="en-US" sz="1300" dirty="0" smtClean="0">
                <a:solidFill>
                  <a:srgbClr val="0000CC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1746"/>
                </a:solidFill>
              </a:rPr>
              <a:t>Macromolecular </a:t>
            </a:r>
            <a:r>
              <a:rPr lang="en-US" sz="1300" dirty="0" err="1" smtClean="0">
                <a:solidFill>
                  <a:srgbClr val="001746"/>
                </a:solidFill>
              </a:rPr>
              <a:t>Cristallography</a:t>
            </a:r>
            <a:endParaRPr lang="en-US" sz="1300" dirty="0">
              <a:solidFill>
                <a:srgbClr val="001746"/>
              </a:solidFill>
            </a:endParaRPr>
          </a:p>
        </p:txBody>
      </p:sp>
      <p:sp>
        <p:nvSpPr>
          <p:cNvPr id="14343" name="Text Box 8"/>
          <p:cNvSpPr txBox="1">
            <a:spLocks noChangeArrowheads="1"/>
          </p:cNvSpPr>
          <p:nvPr/>
        </p:nvSpPr>
        <p:spPr bwMode="auto">
          <a:xfrm>
            <a:off x="395536" y="3637999"/>
            <a:ext cx="1839671" cy="892552"/>
          </a:xfrm>
          <a:prstGeom prst="rect">
            <a:avLst/>
          </a:prstGeom>
          <a:solidFill>
            <a:schemeClr val="accent1">
              <a:alpha val="32941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BL22: CLÆSS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MPW80– (2-63 </a:t>
            </a:r>
            <a:r>
              <a:rPr lang="en-US" sz="1300" dirty="0" err="1" smtClean="0">
                <a:solidFill>
                  <a:srgbClr val="0000CC"/>
                </a:solidFill>
              </a:rPr>
              <a:t>keV</a:t>
            </a:r>
            <a:r>
              <a:rPr lang="en-US" sz="1300" dirty="0" smtClean="0">
                <a:solidFill>
                  <a:srgbClr val="0000CC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Absorption &amp;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Emission Spectroscopies</a:t>
            </a:r>
            <a:endParaRPr lang="en-US" sz="1300" dirty="0">
              <a:solidFill>
                <a:srgbClr val="000000"/>
              </a:solidFill>
            </a:endParaRPr>
          </a:p>
        </p:txBody>
      </p:sp>
      <p:sp>
        <p:nvSpPr>
          <p:cNvPr id="14344" name="Text Box 9"/>
          <p:cNvSpPr txBox="1">
            <a:spLocks noChangeArrowheads="1"/>
          </p:cNvSpPr>
          <p:nvPr/>
        </p:nvSpPr>
        <p:spPr bwMode="auto">
          <a:xfrm>
            <a:off x="383023" y="1829638"/>
            <a:ext cx="1402372" cy="892552"/>
          </a:xfrm>
          <a:prstGeom prst="rect">
            <a:avLst/>
          </a:prstGeom>
          <a:solidFill>
            <a:schemeClr val="accent1">
              <a:alpha val="32941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BL24: CIRCE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EU62– (0.1-2 </a:t>
            </a:r>
            <a:r>
              <a:rPr lang="en-US" sz="1300" dirty="0" err="1" smtClean="0">
                <a:solidFill>
                  <a:srgbClr val="0000CC"/>
                </a:solidFill>
              </a:rPr>
              <a:t>keV</a:t>
            </a:r>
            <a:r>
              <a:rPr lang="en-US" sz="1300" dirty="0" smtClean="0">
                <a:solidFill>
                  <a:srgbClr val="0000CC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Photoemission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spectroscopies</a:t>
            </a:r>
            <a:endParaRPr lang="en-US" sz="1300" dirty="0">
              <a:solidFill>
                <a:srgbClr val="000000"/>
              </a:solidFill>
            </a:endParaRPr>
          </a:p>
        </p:txBody>
      </p:sp>
      <p:sp>
        <p:nvSpPr>
          <p:cNvPr id="14345" name="Text Box 10"/>
          <p:cNvSpPr txBox="1">
            <a:spLocks noChangeArrowheads="1"/>
          </p:cNvSpPr>
          <p:nvPr/>
        </p:nvSpPr>
        <p:spPr bwMode="auto">
          <a:xfrm>
            <a:off x="521877" y="914400"/>
            <a:ext cx="1611723" cy="892552"/>
          </a:xfrm>
          <a:prstGeom prst="rect">
            <a:avLst/>
          </a:prstGeom>
          <a:solidFill>
            <a:schemeClr val="accent1">
              <a:alpha val="32941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BL29: BOREAS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EU71– (0.08-3 </a:t>
            </a:r>
            <a:r>
              <a:rPr lang="en-US" sz="1300" dirty="0" err="1" smtClean="0">
                <a:solidFill>
                  <a:srgbClr val="0000CC"/>
                </a:solidFill>
              </a:rPr>
              <a:t>keV</a:t>
            </a:r>
            <a:r>
              <a:rPr lang="en-US" sz="1300" dirty="0" smtClean="0">
                <a:solidFill>
                  <a:srgbClr val="0000CC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Resonant Absorption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and Scattering</a:t>
            </a:r>
            <a:endParaRPr lang="en-US" sz="1300" dirty="0">
              <a:solidFill>
                <a:srgbClr val="000000"/>
              </a:solidFill>
            </a:endParaRPr>
          </a:p>
        </p:txBody>
      </p:sp>
      <p:sp>
        <p:nvSpPr>
          <p:cNvPr id="3" name="Trapezoid 2"/>
          <p:cNvSpPr/>
          <p:nvPr/>
        </p:nvSpPr>
        <p:spPr>
          <a:xfrm rot="17399270">
            <a:off x="5574013" y="1140620"/>
            <a:ext cx="297979" cy="570520"/>
          </a:xfrm>
          <a:prstGeom prst="trapezoid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6151563" y="1309460"/>
            <a:ext cx="1842171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BL01: MIRAS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Bending – (</a:t>
            </a:r>
            <a:r>
              <a:rPr lang="en-US" sz="1400" dirty="0" smtClean="0">
                <a:solidFill>
                  <a:srgbClr val="0070C0"/>
                </a:solidFill>
              </a:rPr>
              <a:t>0.4-100 µm</a:t>
            </a:r>
            <a:r>
              <a:rPr lang="en-US" sz="1300" dirty="0" smtClean="0">
                <a:solidFill>
                  <a:srgbClr val="0000CC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IR Spectroscopy</a:t>
            </a:r>
            <a:endParaRPr lang="en-US" sz="1300" dirty="0">
              <a:solidFill>
                <a:srgbClr val="000000"/>
              </a:solidFill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1235930" y="4822304"/>
            <a:ext cx="1584088" cy="692497"/>
          </a:xfrm>
          <a:prstGeom prst="rect">
            <a:avLst/>
          </a:prstGeom>
          <a:solidFill>
            <a:srgbClr val="FFA7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BL20: LOREA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EU125 – (10-450 eV)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ARPES</a:t>
            </a:r>
            <a:endParaRPr lang="en-US" sz="1300" dirty="0">
              <a:solidFill>
                <a:srgbClr val="000000"/>
              </a:solidFill>
            </a:endParaRPr>
          </a:p>
        </p:txBody>
      </p:sp>
      <p:sp>
        <p:nvSpPr>
          <p:cNvPr id="17" name="Trapezoid 16"/>
          <p:cNvSpPr/>
          <p:nvPr/>
        </p:nvSpPr>
        <p:spPr>
          <a:xfrm rot="5598159">
            <a:off x="3102697" y="4928900"/>
            <a:ext cx="347801" cy="754058"/>
          </a:xfrm>
          <a:prstGeom prst="trapezoid">
            <a:avLst/>
          </a:prstGeom>
          <a:pattFill prst="dkHorz">
            <a:fgClr>
              <a:schemeClr val="accent1"/>
            </a:fgClr>
            <a:bgClr>
              <a:srgbClr val="FF11FF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60674" y="2884219"/>
            <a:ext cx="190904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In operation (8)    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25417" y="3444137"/>
            <a:ext cx="1905009" cy="369332"/>
          </a:xfrm>
          <a:prstGeom prst="rect">
            <a:avLst/>
          </a:prstGeom>
          <a:solidFill>
            <a:srgbClr val="FFA7FF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In construction (4)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705600" y="3417731"/>
            <a:ext cx="2346861" cy="692497"/>
          </a:xfrm>
          <a:prstGeom prst="rect">
            <a:avLst/>
          </a:prstGeom>
          <a:solidFill>
            <a:srgbClr val="FFA7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BL06: XAIRA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IVUXX  (~5-25 </a:t>
            </a:r>
            <a:r>
              <a:rPr lang="en-US" sz="1300" dirty="0" err="1" smtClean="0">
                <a:solidFill>
                  <a:srgbClr val="0000CC"/>
                </a:solidFill>
              </a:rPr>
              <a:t>keV</a:t>
            </a:r>
            <a:r>
              <a:rPr lang="en-US" sz="1300" dirty="0" smtClean="0">
                <a:solidFill>
                  <a:srgbClr val="0000CC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1746"/>
                </a:solidFill>
              </a:rPr>
              <a:t>Macromolecular </a:t>
            </a:r>
            <a:r>
              <a:rPr lang="en-US" sz="1300" dirty="0" err="1" smtClean="0">
                <a:solidFill>
                  <a:srgbClr val="001746"/>
                </a:solidFill>
              </a:rPr>
              <a:t>Cristallography</a:t>
            </a:r>
            <a:endParaRPr lang="en-US" sz="1300" dirty="0">
              <a:solidFill>
                <a:srgbClr val="001746"/>
              </a:solidFill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770963" y="5614829"/>
            <a:ext cx="1217577" cy="692497"/>
          </a:xfrm>
          <a:prstGeom prst="rect">
            <a:avLst/>
          </a:prstGeom>
          <a:solidFill>
            <a:srgbClr val="FFA7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BL16: NOTOS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a-ES" sz="1300" dirty="0" smtClean="0">
                <a:solidFill>
                  <a:srgbClr val="0000CC"/>
                </a:solidFill>
              </a:rPr>
              <a:t>Bending</a:t>
            </a:r>
            <a:endParaRPr lang="en-US" sz="1300" dirty="0" smtClean="0">
              <a:solidFill>
                <a:srgbClr val="0000CC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a-ES" sz="1300" dirty="0" err="1" smtClean="0">
                <a:solidFill>
                  <a:srgbClr val="001746"/>
                </a:solidFill>
              </a:rPr>
              <a:t>Metrology</a:t>
            </a:r>
            <a:r>
              <a:rPr lang="ca-ES" sz="1300" dirty="0" smtClean="0">
                <a:solidFill>
                  <a:srgbClr val="001746"/>
                </a:solidFill>
              </a:rPr>
              <a:t>, XAS</a:t>
            </a:r>
            <a:endParaRPr lang="en-US" sz="1300" dirty="0">
              <a:solidFill>
                <a:srgbClr val="001746"/>
              </a:solidFill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383023" y="2832594"/>
            <a:ext cx="1783630" cy="692497"/>
          </a:xfrm>
          <a:prstGeom prst="rect">
            <a:avLst/>
          </a:prstGeom>
          <a:solidFill>
            <a:srgbClr val="FFA7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BLXX: </a:t>
            </a:r>
            <a:r>
              <a:rPr lang="en-US" sz="1300" dirty="0" err="1" smtClean="0">
                <a:solidFill>
                  <a:srgbClr val="C00000"/>
                </a:solidFill>
              </a:rPr>
              <a:t>FaxTor</a:t>
            </a:r>
            <a:endParaRPr lang="en-US" sz="1300" dirty="0" smtClean="0">
              <a:solidFill>
                <a:srgbClr val="C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a-ES" sz="1300" dirty="0" smtClean="0">
                <a:solidFill>
                  <a:srgbClr val="0000CC"/>
                </a:solidFill>
              </a:rPr>
              <a:t>ID: 3 pole wiggler</a:t>
            </a:r>
            <a:endParaRPr lang="en-US" sz="1300" dirty="0" smtClean="0">
              <a:solidFill>
                <a:srgbClr val="0000CC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a-ES" sz="1300" dirty="0" smtClean="0">
                <a:solidFill>
                  <a:srgbClr val="001746"/>
                </a:solidFill>
              </a:rPr>
              <a:t>Hard x-ray  tomography</a:t>
            </a:r>
            <a:endParaRPr lang="en-US" sz="1300" dirty="0">
              <a:solidFill>
                <a:srgbClr val="001746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 bwMode="auto">
          <a:xfrm>
            <a:off x="2057400" y="76200"/>
            <a:ext cx="6248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Beamlines</a:t>
            </a:r>
            <a:endParaRPr lang="en-US" b="1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859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ALBA\ALBA_comision_ejecutiva\2013_strategic_plan\MAGA_work\fotos_BLs\BL04_endstations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7853" y="1042862"/>
            <a:ext cx="3824794" cy="272177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0544" y="3113255"/>
            <a:ext cx="39272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MSPD</a:t>
            </a:r>
            <a:r>
              <a:rPr lang="en-US" sz="1600" b="1" dirty="0">
                <a:solidFill>
                  <a:srgbClr val="FFC000"/>
                </a:solidFill>
              </a:rPr>
              <a:t>: </a:t>
            </a:r>
            <a:r>
              <a:rPr lang="en-US" sz="1600" b="1" dirty="0">
                <a:solidFill>
                  <a:schemeClr val="bg1"/>
                </a:solidFill>
              </a:rPr>
              <a:t>M</a:t>
            </a:r>
            <a:r>
              <a:rPr lang="en-US" sz="1600" dirty="0">
                <a:solidFill>
                  <a:schemeClr val="bg1"/>
                </a:solidFill>
              </a:rPr>
              <a:t>aterial </a:t>
            </a:r>
            <a:r>
              <a:rPr lang="en-US" sz="1600" b="1" dirty="0">
                <a:solidFill>
                  <a:schemeClr val="bg1"/>
                </a:solidFill>
              </a:rPr>
              <a:t>S</a:t>
            </a:r>
            <a:r>
              <a:rPr lang="en-US" sz="1600" dirty="0">
                <a:solidFill>
                  <a:schemeClr val="bg1"/>
                </a:solidFill>
              </a:rPr>
              <a:t>cience </a:t>
            </a:r>
            <a:r>
              <a:rPr lang="en-US" sz="1600" b="1" dirty="0">
                <a:solidFill>
                  <a:schemeClr val="bg1"/>
                </a:solidFill>
              </a:rPr>
              <a:t>P</a:t>
            </a:r>
            <a:r>
              <a:rPr lang="en-US" sz="1600" dirty="0">
                <a:solidFill>
                  <a:schemeClr val="bg1"/>
                </a:solidFill>
              </a:rPr>
              <a:t>owder </a:t>
            </a:r>
            <a:r>
              <a:rPr lang="en-US" sz="1600" b="1" dirty="0">
                <a:solidFill>
                  <a:schemeClr val="bg1"/>
                </a:solidFill>
              </a:rPr>
              <a:t>D</a:t>
            </a:r>
            <a:r>
              <a:rPr lang="en-US" sz="1600" dirty="0">
                <a:solidFill>
                  <a:schemeClr val="bg1"/>
                </a:solidFill>
              </a:rPr>
              <a:t>iffraction</a:t>
            </a:r>
          </a:p>
          <a:p>
            <a:r>
              <a:rPr lang="en-US" sz="1600" dirty="0">
                <a:solidFill>
                  <a:schemeClr val="bg1"/>
                </a:solidFill>
              </a:rPr>
              <a:t>HP &amp; HR stations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50899" y="1042863"/>
            <a:ext cx="3691136" cy="2614738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11117" y="3072826"/>
            <a:ext cx="3847083" cy="584775"/>
          </a:xfrm>
          <a:prstGeom prst="rect">
            <a:avLst/>
          </a:prstGeom>
          <a:solidFill>
            <a:schemeClr val="tx1">
              <a:lumMod val="75000"/>
              <a:lumOff val="25000"/>
              <a:alpha val="5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CLAESS: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s-ES_tradnl" sz="1600" b="1" dirty="0" err="1">
                <a:solidFill>
                  <a:schemeClr val="bg1"/>
                </a:solidFill>
              </a:rPr>
              <a:t>A</a:t>
            </a:r>
            <a:r>
              <a:rPr lang="es-ES_tradnl" sz="1600" dirty="0" err="1">
                <a:solidFill>
                  <a:schemeClr val="bg1"/>
                </a:solidFill>
              </a:rPr>
              <a:t>bsorption</a:t>
            </a:r>
            <a:r>
              <a:rPr lang="es-ES_tradnl" sz="1600" dirty="0">
                <a:solidFill>
                  <a:schemeClr val="bg1"/>
                </a:solidFill>
              </a:rPr>
              <a:t> </a:t>
            </a:r>
            <a:r>
              <a:rPr lang="es-ES_tradnl" sz="1600" dirty="0" smtClean="0">
                <a:solidFill>
                  <a:schemeClr val="bg1"/>
                </a:solidFill>
              </a:rPr>
              <a:t>&amp;  </a:t>
            </a:r>
            <a:r>
              <a:rPr lang="es-ES_tradnl" sz="1600" b="1" dirty="0" err="1" smtClean="0">
                <a:solidFill>
                  <a:schemeClr val="bg1"/>
                </a:solidFill>
              </a:rPr>
              <a:t>E</a:t>
            </a:r>
            <a:r>
              <a:rPr lang="es-ES_tradnl" sz="1600" dirty="0" err="1" smtClean="0">
                <a:solidFill>
                  <a:schemeClr val="bg1"/>
                </a:solidFill>
              </a:rPr>
              <a:t>mission</a:t>
            </a:r>
            <a:r>
              <a:rPr lang="es-ES_tradnl" sz="1600" dirty="0">
                <a:solidFill>
                  <a:schemeClr val="bg1"/>
                </a:solidFill>
              </a:rPr>
              <a:t> </a:t>
            </a:r>
            <a:r>
              <a:rPr lang="es-ES_tradnl" sz="1600" b="1" dirty="0" err="1" smtClean="0">
                <a:solidFill>
                  <a:schemeClr val="bg1"/>
                </a:solidFill>
              </a:rPr>
              <a:t>S</a:t>
            </a:r>
            <a:r>
              <a:rPr lang="es-ES_tradnl" sz="1600" dirty="0" err="1" smtClean="0">
                <a:solidFill>
                  <a:schemeClr val="bg1"/>
                </a:solidFill>
              </a:rPr>
              <a:t>pectroscopies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5346" y="3641529"/>
            <a:ext cx="3630917" cy="2911671"/>
          </a:xfrm>
          <a:prstGeom prst="rect">
            <a:avLst/>
          </a:prstGeom>
          <a:effectLst>
            <a:softEdge rad="114300"/>
          </a:effectLst>
        </p:spPr>
      </p:pic>
      <p:pic>
        <p:nvPicPr>
          <p:cNvPr id="9" name="Picture 2" descr="C:\ALBA\ALBA_comision_ejecutiva\2013_strategic_plan\MAGA_work\fotos_BLs\BL24_endstations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7853" y="3598687"/>
            <a:ext cx="3846549" cy="2905125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67949" y="5931192"/>
            <a:ext cx="3888767" cy="523220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400" b="1" dirty="0"/>
              <a:t>CIRCE: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hoto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mission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lectron 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icroscopy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&amp; 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ear 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mbient 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ressure 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hotoemission</a:t>
            </a:r>
            <a:endParaRPr lang="en-US" sz="14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9622" y="5900415"/>
            <a:ext cx="3402366" cy="584775"/>
          </a:xfrm>
          <a:prstGeom prst="rect">
            <a:avLst/>
          </a:prstGeom>
          <a:solidFill>
            <a:srgbClr val="333333">
              <a:alpha val="74118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BOREAS Resonant Absorption and Scattering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1600200" y="634425"/>
            <a:ext cx="6248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Condensed </a:t>
            </a:r>
            <a:r>
              <a:rPr lang="es-ES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Matter</a:t>
            </a:r>
            <a:r>
              <a:rPr lang="es-ES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ES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Chemistry</a:t>
            </a:r>
            <a:endParaRPr lang="en-US" b="1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768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ALBA\ALBA_comision_ejecutiva\2013_strategic_plan\MAGA_work\fotos_BLs\BL13_endstation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5"/>
          <a:stretch/>
        </p:blipFill>
        <p:spPr bwMode="auto">
          <a:xfrm>
            <a:off x="5059134" y="881941"/>
            <a:ext cx="3856265" cy="2790057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ALBA\ALBA_comision_ejecutiva\2013_strategic_plan\MAGA_work\fotos_BLs\BL11_endstation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5354" y="838200"/>
            <a:ext cx="3863318" cy="2788532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69930" y="2890187"/>
            <a:ext cx="44497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NCD – SWEET, Non crystalline diffraction,</a:t>
            </a:r>
          </a:p>
          <a:p>
            <a:r>
              <a:rPr lang="en-US" sz="16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SAXS and WAXS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66259" y="2998625"/>
            <a:ext cx="34420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XALOC, </a:t>
            </a:r>
            <a:endParaRPr lang="en-US" sz="1600" b="1" dirty="0" smtClean="0">
              <a:solidFill>
                <a:schemeClr val="bg1"/>
              </a:solidFill>
            </a:endParaRPr>
          </a:p>
          <a:p>
            <a:r>
              <a:rPr lang="en-US" sz="1600" b="1" dirty="0" smtClean="0">
                <a:solidFill>
                  <a:schemeClr val="bg1"/>
                </a:solidFill>
              </a:rPr>
              <a:t>Macromolecular </a:t>
            </a:r>
            <a:r>
              <a:rPr lang="en-US" sz="1600" b="1" dirty="0">
                <a:solidFill>
                  <a:schemeClr val="bg1"/>
                </a:solidFill>
              </a:rPr>
              <a:t>Crystallography</a:t>
            </a:r>
          </a:p>
          <a:p>
            <a:endParaRPr lang="en-US" sz="1600" b="1" dirty="0">
              <a:solidFill>
                <a:srgbClr val="FFFF00"/>
              </a:solidFill>
            </a:endParaRPr>
          </a:p>
        </p:txBody>
      </p:sp>
      <p:pic>
        <p:nvPicPr>
          <p:cNvPr id="10" name="Picture 9" descr="\\storage\AllDivisions\Photos_alba\Photos_2011\2011 Photos ALBA\Beamlines_Nov_2011_2\L4\baixa resolucio\_U5L9925©PepoSegura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3484" y="3698095"/>
            <a:ext cx="3856265" cy="2689847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9135" y="3693834"/>
            <a:ext cx="3856265" cy="263937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6" name="TextBox 15"/>
          <p:cNvSpPr txBox="1"/>
          <p:nvPr/>
        </p:nvSpPr>
        <p:spPr>
          <a:xfrm>
            <a:off x="1333591" y="5834252"/>
            <a:ext cx="3706766" cy="338554"/>
          </a:xfrm>
          <a:prstGeom prst="rect">
            <a:avLst/>
          </a:prstGeom>
          <a:solidFill>
            <a:schemeClr val="tx1">
              <a:lumMod val="75000"/>
              <a:lumOff val="25000"/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MISTRAL, </a:t>
            </a:r>
            <a:r>
              <a:rPr lang="en-US" sz="1600" b="1" dirty="0" err="1">
                <a:solidFill>
                  <a:schemeClr val="bg1"/>
                </a:solidFill>
              </a:rPr>
              <a:t>Cryo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nano</a:t>
            </a:r>
            <a:r>
              <a:rPr lang="en-US" sz="1600" b="1" dirty="0">
                <a:solidFill>
                  <a:schemeClr val="bg1"/>
                </a:solidFill>
              </a:rPr>
              <a:t>-tomography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16658" y="5784360"/>
            <a:ext cx="2652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MIRAS, IR spectroscopy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1905000" y="304800"/>
            <a:ext cx="6248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Life</a:t>
            </a:r>
            <a:r>
              <a:rPr lang="es-ES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Sciences</a:t>
            </a:r>
            <a:endParaRPr lang="en-US" b="1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148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6455" y="1312061"/>
            <a:ext cx="3302745" cy="2497939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367759"/>
            <a:ext cx="5237532" cy="3995738"/>
          </a:xfrm>
          <a:prstGeom prst="rect">
            <a:avLst/>
          </a:prstGeom>
        </p:spPr>
      </p:pic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5761244"/>
              </p:ext>
            </p:extLst>
          </p:nvPr>
        </p:nvGraphicFramePr>
        <p:xfrm>
          <a:off x="5846252" y="3962399"/>
          <a:ext cx="2854019" cy="1401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141550" y="5636557"/>
            <a:ext cx="2511137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 of </a:t>
            </a:r>
            <a:r>
              <a:rPr lang="es-ES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publications</a:t>
            </a:r>
            <a:r>
              <a:rPr lang="es-E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</a:t>
            </a:r>
            <a:r>
              <a:rPr lang="es-E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IF &gt; 7</a:t>
            </a:r>
            <a:endParaRPr lang="en-US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2209800" y="710625"/>
            <a:ext cx="6248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Scientific</a:t>
            </a:r>
            <a:r>
              <a:rPr lang="es-ES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productivity</a:t>
            </a:r>
            <a:endParaRPr lang="en-US" b="1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65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C:\Users\E. Solórzano\Desktop\fondo_juan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1223" y="4345032"/>
            <a:ext cx="1796085" cy="1314385"/>
          </a:xfrm>
          <a:prstGeom prst="rect">
            <a:avLst/>
          </a:prstGeom>
          <a:noFill/>
        </p:spPr>
      </p:pic>
      <p:pic>
        <p:nvPicPr>
          <p:cNvPr id="25" name="Picture 24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9760" y="3945200"/>
            <a:ext cx="3278446" cy="1704276"/>
          </a:xfrm>
          <a:prstGeom prst="rect">
            <a:avLst/>
          </a:prstGeom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82983" y="1979305"/>
            <a:ext cx="3226347" cy="1373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46437" y="1479201"/>
            <a:ext cx="3184783" cy="523220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none" rtlCol="0">
            <a:spAutoFit/>
          </a:bodyPr>
          <a:lstStyle/>
          <a:p>
            <a:pPr defTabSz="514350"/>
            <a:r>
              <a:rPr lang="en-US" sz="1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LOREA, Angle resolved photoemission</a:t>
            </a:r>
          </a:p>
          <a:p>
            <a:pPr algn="ctr" defTabSz="514350"/>
            <a:endParaRPr lang="en-US" sz="14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30486" y="1479201"/>
            <a:ext cx="3297276" cy="523220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wrap="square" rtlCol="0">
            <a:spAutoFit/>
          </a:bodyPr>
          <a:lstStyle/>
          <a:p>
            <a:pPr algn="ctr" defTabSz="514350"/>
            <a:r>
              <a:rPr lang="en-US" sz="1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XAIRA, </a:t>
            </a:r>
            <a:r>
              <a:rPr lang="en-US" sz="1400" dirty="0" err="1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Microfocus</a:t>
            </a:r>
            <a:r>
              <a:rPr lang="en-US" sz="1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Macromolecular </a:t>
            </a:r>
            <a:r>
              <a:rPr lang="en-US" sz="14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Crystallography</a:t>
            </a:r>
            <a:endParaRPr lang="en-US" sz="14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46437" y="5801380"/>
            <a:ext cx="3323349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 defTabSz="514350"/>
            <a:r>
              <a:rPr lang="en-US" sz="1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NOTOS, HP, Absorption and Instrumentation </a:t>
            </a:r>
            <a:r>
              <a:rPr lang="en-US" sz="14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Development</a:t>
            </a:r>
            <a:endParaRPr lang="en-US" sz="14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28057" y="4588245"/>
            <a:ext cx="1527295" cy="7158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514350"/>
            <a:r>
              <a:rPr lang="en-US" sz="1013" dirty="0">
                <a:solidFill>
                  <a:prstClr val="black"/>
                </a:solidFill>
                <a:latin typeface="Calibri"/>
              </a:rPr>
              <a:t>Material science, </a:t>
            </a:r>
            <a:r>
              <a:rPr lang="en-US" sz="1013" dirty="0" err="1">
                <a:solidFill>
                  <a:prstClr val="black"/>
                </a:solidFill>
                <a:latin typeface="Calibri"/>
              </a:rPr>
              <a:t>catalyisis</a:t>
            </a:r>
            <a:r>
              <a:rPr lang="en-US" sz="1013" dirty="0">
                <a:solidFill>
                  <a:prstClr val="black"/>
                </a:solidFill>
                <a:latin typeface="Calibri"/>
              </a:rPr>
              <a:t>, instrumentation, metrology,</a:t>
            </a:r>
            <a:r>
              <a:rPr lang="en-US" sz="1013" dirty="0">
                <a:solidFill>
                  <a:srgbClr val="4F81BD">
                    <a:lumMod val="50000"/>
                  </a:srgbClr>
                </a:solidFill>
                <a:latin typeface="Calibri"/>
              </a:rPr>
              <a:t>, 4.8 to 30 </a:t>
            </a:r>
            <a:r>
              <a:rPr lang="en-US" sz="1013" dirty="0" err="1">
                <a:solidFill>
                  <a:srgbClr val="4F81BD">
                    <a:lumMod val="50000"/>
                  </a:srgbClr>
                </a:solidFill>
                <a:latin typeface="Calibri"/>
              </a:rPr>
              <a:t>keV</a:t>
            </a:r>
            <a:endParaRPr lang="en-US" sz="1013" dirty="0">
              <a:solidFill>
                <a:srgbClr val="4F81B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263871" y="2579811"/>
            <a:ext cx="1464308" cy="5599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defTabSz="514350"/>
            <a:r>
              <a:rPr lang="en-US" sz="1013" dirty="0">
                <a:solidFill>
                  <a:prstClr val="black"/>
                </a:solidFill>
                <a:latin typeface="Calibri"/>
              </a:rPr>
              <a:t>Electronic structures, Materials science</a:t>
            </a:r>
            <a:r>
              <a:rPr lang="en-US" sz="1013" dirty="0">
                <a:solidFill>
                  <a:srgbClr val="4F81BD">
                    <a:lumMod val="50000"/>
                  </a:srgbClr>
                </a:solidFill>
                <a:latin typeface="Calibri"/>
              </a:rPr>
              <a:t>,       </a:t>
            </a:r>
            <a:r>
              <a:rPr lang="en-US" sz="1013" b="1" dirty="0">
                <a:solidFill>
                  <a:prstClr val="black"/>
                </a:solidFill>
                <a:latin typeface="Calibri"/>
              </a:rPr>
              <a:t>0.01-1  </a:t>
            </a:r>
            <a:r>
              <a:rPr lang="en-US" sz="1013" b="1" dirty="0" err="1">
                <a:solidFill>
                  <a:prstClr val="black"/>
                </a:solidFill>
                <a:latin typeface="Calibri"/>
              </a:rPr>
              <a:t>keV</a:t>
            </a:r>
            <a:endParaRPr lang="en-US" sz="1013" dirty="0">
              <a:solidFill>
                <a:srgbClr val="4F81B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 rot="5400000">
            <a:off x="7865928" y="4816961"/>
            <a:ext cx="1385345" cy="5599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514350"/>
            <a:r>
              <a:rPr lang="es-ES" sz="1013" dirty="0" err="1">
                <a:solidFill>
                  <a:prstClr val="black"/>
                </a:solidFill>
                <a:latin typeface="Calibri"/>
              </a:rPr>
              <a:t>Fast</a:t>
            </a:r>
            <a:r>
              <a:rPr lang="es-ES" sz="1013" dirty="0">
                <a:solidFill>
                  <a:prstClr val="black"/>
                </a:solidFill>
                <a:latin typeface="Calibri"/>
              </a:rPr>
              <a:t> X‐</a:t>
            </a:r>
            <a:r>
              <a:rPr lang="es-ES" sz="1013" dirty="0" err="1">
                <a:solidFill>
                  <a:prstClr val="black"/>
                </a:solidFill>
                <a:latin typeface="Calibri"/>
              </a:rPr>
              <a:t>ray</a:t>
            </a:r>
            <a:r>
              <a:rPr lang="es-ES" sz="1013" dirty="0">
                <a:solidFill>
                  <a:prstClr val="black"/>
                </a:solidFill>
                <a:latin typeface="Calibri"/>
              </a:rPr>
              <a:t> </a:t>
            </a:r>
            <a:r>
              <a:rPr lang="es-ES" sz="1013" dirty="0" err="1">
                <a:solidFill>
                  <a:prstClr val="black"/>
                </a:solidFill>
                <a:latin typeface="Calibri"/>
              </a:rPr>
              <a:t>radioscopy</a:t>
            </a:r>
            <a:r>
              <a:rPr lang="es-ES" sz="1013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1013" dirty="0">
                <a:solidFill>
                  <a:prstClr val="black"/>
                </a:solidFill>
                <a:latin typeface="Calibri"/>
              </a:rPr>
              <a:t> </a:t>
            </a:r>
            <a:r>
              <a:rPr lang="es-ES" sz="1013" dirty="0">
                <a:solidFill>
                  <a:prstClr val="black"/>
                </a:solidFill>
                <a:latin typeface="Calibri"/>
              </a:rPr>
              <a:t>real time </a:t>
            </a:r>
            <a:r>
              <a:rPr lang="es-ES" sz="1013" dirty="0" err="1">
                <a:solidFill>
                  <a:prstClr val="black"/>
                </a:solidFill>
                <a:latin typeface="Calibri"/>
              </a:rPr>
              <a:t>tomography</a:t>
            </a:r>
            <a:r>
              <a:rPr lang="es-ES" sz="1013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013" dirty="0">
                <a:solidFill>
                  <a:prstClr val="black"/>
                </a:solidFill>
                <a:latin typeface="Calibri"/>
              </a:rPr>
              <a:t>hard X-ray range</a:t>
            </a:r>
            <a:endParaRPr lang="en-US" sz="1013" dirty="0">
              <a:solidFill>
                <a:srgbClr val="4F81B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 rot="5400000">
            <a:off x="7867613" y="2663827"/>
            <a:ext cx="1464308" cy="4040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defTabSz="514350"/>
            <a:r>
              <a:rPr lang="en-US" sz="1013" dirty="0">
                <a:solidFill>
                  <a:prstClr val="black"/>
                </a:solidFill>
                <a:latin typeface="Calibri"/>
              </a:rPr>
              <a:t>Biosciences, Proteins, drugs</a:t>
            </a:r>
            <a:r>
              <a:rPr lang="en-US" sz="1013" dirty="0">
                <a:solidFill>
                  <a:srgbClr val="4F81BD">
                    <a:lumMod val="50000"/>
                  </a:srgbClr>
                </a:solidFill>
                <a:latin typeface="Calibri"/>
              </a:rPr>
              <a:t>, 4 to 22 </a:t>
            </a:r>
            <a:r>
              <a:rPr lang="en-US" sz="1013" dirty="0" err="1">
                <a:solidFill>
                  <a:srgbClr val="4F81BD">
                    <a:lumMod val="50000"/>
                  </a:srgbClr>
                </a:solidFill>
                <a:latin typeface="Calibri"/>
              </a:rPr>
              <a:t>keV</a:t>
            </a:r>
            <a:endParaRPr lang="en-US" sz="1013" dirty="0">
              <a:solidFill>
                <a:srgbClr val="4F81BD">
                  <a:lumMod val="50000"/>
                </a:srgbClr>
              </a:solidFill>
              <a:latin typeface="Calibri"/>
            </a:endParaRPr>
          </a:p>
        </p:txBody>
      </p:sp>
      <p:pic>
        <p:nvPicPr>
          <p:cNvPr id="23" name="Picture 22" descr="IMG_20170725_083859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974"/>
          <a:stretch/>
        </p:blipFill>
        <p:spPr>
          <a:xfrm>
            <a:off x="3279050" y="1841574"/>
            <a:ext cx="959156" cy="111860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233849" y="6016823"/>
            <a:ext cx="2976351" cy="30777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 defTabSz="514350"/>
            <a:r>
              <a:rPr lang="en-US" sz="1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FAXTOR, Hard X-ray </a:t>
            </a:r>
            <a:r>
              <a:rPr lang="en-US" sz="14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Tomography</a:t>
            </a:r>
            <a:r>
              <a:rPr lang="en-US" sz="1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157" y="1888115"/>
            <a:ext cx="1328973" cy="1777176"/>
          </a:xfrm>
          <a:prstGeom prst="rect">
            <a:avLst/>
          </a:prstGeom>
        </p:spPr>
      </p:pic>
      <p:pic>
        <p:nvPicPr>
          <p:cNvPr id="21" name="Picture 20" descr="cffahnmkohjdbkmp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4274" y="2895307"/>
            <a:ext cx="1885136" cy="838493"/>
          </a:xfrm>
          <a:prstGeom prst="rect">
            <a:avLst/>
          </a:prstGeom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2757" y="2899234"/>
            <a:ext cx="2307539" cy="834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7"/>
          <p:cNvPicPr/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86"/>
          <a:stretch/>
        </p:blipFill>
        <p:spPr bwMode="auto">
          <a:xfrm>
            <a:off x="1131030" y="5053695"/>
            <a:ext cx="2415652" cy="58514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Title 1"/>
          <p:cNvSpPr txBox="1">
            <a:spLocks/>
          </p:cNvSpPr>
          <p:nvPr/>
        </p:nvSpPr>
        <p:spPr bwMode="auto">
          <a:xfrm>
            <a:off x="1676400" y="710625"/>
            <a:ext cx="6934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 </a:t>
            </a:r>
            <a:r>
              <a:rPr lang="es-ES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Beamlines</a:t>
            </a:r>
            <a:r>
              <a:rPr lang="es-ES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under</a:t>
            </a:r>
            <a:r>
              <a:rPr lang="es-ES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construction</a:t>
            </a:r>
            <a:endParaRPr lang="en-US" b="1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618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 bwMode="auto">
          <a:xfrm>
            <a:off x="2209800" y="634425"/>
            <a:ext cx="6248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ALBA R&amp;D in </a:t>
            </a:r>
            <a:r>
              <a:rPr lang="es-ES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Accelerators</a:t>
            </a:r>
            <a:endParaRPr lang="en-US" b="1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216857"/>
            <a:ext cx="7974013" cy="514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385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651375" y="1165612"/>
            <a:ext cx="4187825" cy="141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altLang="en-US" sz="3200" b="1" i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R&amp;D </a:t>
            </a:r>
            <a:r>
              <a:rPr lang="es-ES_tradnl" altLang="en-US" sz="3200" b="1" i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labs</a:t>
            </a:r>
            <a:endParaRPr lang="en-US" altLang="en-US" sz="3200" b="1" i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365" name="Rectangle 12"/>
          <p:cNvSpPr>
            <a:spLocks noChangeArrowheads="1"/>
          </p:cNvSpPr>
          <p:nvPr/>
        </p:nvSpPr>
        <p:spPr bwMode="auto">
          <a:xfrm>
            <a:off x="5448364" y="2852936"/>
            <a:ext cx="3024584" cy="2806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s-ES_tradnl" altLang="en-US" sz="2600" i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Magnetic</a:t>
            </a:r>
            <a:r>
              <a:rPr lang="es-ES_tradnl" altLang="en-US" sz="2600" i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2600" i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lab</a:t>
            </a:r>
            <a:endParaRPr lang="es-ES_tradnl" altLang="en-US" sz="2600" i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s-ES_tradnl" altLang="en-US" sz="2600" i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RF </a:t>
            </a:r>
            <a:r>
              <a:rPr lang="es-ES_tradnl" altLang="en-US" sz="2600" i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lab</a:t>
            </a:r>
            <a:endParaRPr lang="es-ES_tradnl" altLang="en-US" sz="2600" i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s-ES_tradnl" altLang="en-US" sz="2600" i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Vacuum</a:t>
            </a:r>
            <a:r>
              <a:rPr lang="es-ES_tradnl" altLang="en-US" sz="2600" i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2600" i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lab</a:t>
            </a:r>
            <a:endParaRPr lang="es-ES_tradnl" altLang="en-US" sz="2600" i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5366" name="Picture 13" descr="ALBA try 2b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67435"/>
            <a:ext cx="4651375" cy="5280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6933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3"/>
          <p:cNvSpPr>
            <a:spLocks noGrp="1"/>
          </p:cNvSpPr>
          <p:nvPr>
            <p:ph type="title" idx="4294967295"/>
          </p:nvPr>
        </p:nvSpPr>
        <p:spPr>
          <a:xfrm>
            <a:off x="381000" y="3478878"/>
            <a:ext cx="4267200" cy="630942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Welcome</a:t>
            </a:r>
            <a:br>
              <a:rPr lang="en-US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b="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Francis Perez</a:t>
            </a:r>
            <a:endParaRPr b="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5363" name="Picture 6" descr="fa11007scr (13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149350"/>
            <a:ext cx="3740150" cy="471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74509" y="1268760"/>
            <a:ext cx="8993291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s-ES_tradnl" altLang="en-US" sz="2400" i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Specialized</a:t>
            </a:r>
            <a:r>
              <a:rPr lang="es-ES_tradnl" altLang="en-US" sz="2400" i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2400" i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s-ES_tradnl" altLang="en-US" sz="2400" i="0" dirty="0" err="1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accurate</a:t>
            </a:r>
            <a:r>
              <a:rPr lang="es-ES_tradnl" altLang="en-US" sz="2400" i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2400" i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measurements</a:t>
            </a:r>
            <a:r>
              <a:rPr lang="es-ES_tradnl" altLang="en-US" sz="2400" i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es-ES_tradnl" altLang="en-US" sz="2400" i="0" dirty="0" err="1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big</a:t>
            </a:r>
            <a:r>
              <a:rPr lang="es-ES_tradnl" altLang="en-US" sz="2400" i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2400" i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magnetic</a:t>
            </a:r>
            <a:r>
              <a:rPr lang="es-ES_tradnl" altLang="en-US" sz="2400" i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2400" i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structures</a:t>
            </a:r>
            <a:endParaRPr lang="es-ES_tradnl" altLang="en-US" sz="2400" i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5" name="Picture 8" descr="IMG_189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3619693"/>
            <a:ext cx="2362200" cy="2704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2066925" y="2022334"/>
            <a:ext cx="4968875" cy="1389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lnSpc>
                <a:spcPct val="80000"/>
              </a:lnSpc>
              <a:spcBef>
                <a:spcPct val="100000"/>
              </a:spcBef>
            </a:pPr>
            <a:r>
              <a:rPr lang="en-US" altLang="en-US" sz="2200" i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Mission of the laboratory:</a:t>
            </a:r>
          </a:p>
          <a:p>
            <a:pPr marL="273050" indent="-273050">
              <a:lnSpc>
                <a:spcPct val="80000"/>
              </a:lnSpc>
              <a:spcBef>
                <a:spcPct val="100000"/>
              </a:spcBef>
              <a:buFontTx/>
              <a:buAutoNum type="arabicPeriod"/>
            </a:pPr>
            <a:r>
              <a:rPr lang="en-US" altLang="en-US" i="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Measurement of </a:t>
            </a:r>
            <a:r>
              <a:rPr lang="en-US" altLang="en-US" i="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Accelerators Magnets</a:t>
            </a:r>
            <a:endParaRPr lang="en-US" altLang="en-US" i="0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73050" indent="-273050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n-US" altLang="en-US" i="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Construction </a:t>
            </a:r>
            <a:r>
              <a:rPr lang="en-US" altLang="en-US" i="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measurement of </a:t>
            </a:r>
            <a:r>
              <a:rPr lang="en-US" altLang="en-US" i="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IDs</a:t>
            </a:r>
            <a:endParaRPr lang="en-US" altLang="en-US" i="0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09" y="3596674"/>
            <a:ext cx="6554891" cy="2727925"/>
          </a:xfrm>
          <a:prstGeom prst="rect">
            <a:avLst/>
          </a:prstGeom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-381000" y="5645787"/>
            <a:ext cx="32766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8038" lvl="1" indent="-355600">
              <a:lnSpc>
                <a:spcPct val="80000"/>
              </a:lnSpc>
              <a:spcBef>
                <a:spcPct val="100000"/>
              </a:spcBef>
            </a:pPr>
            <a:r>
              <a:rPr lang="en-US" altLang="en-US" sz="1900" i="0" dirty="0">
                <a:solidFill>
                  <a:schemeClr val="accent6"/>
                </a:solidFill>
                <a:latin typeface="Calibri" panose="020F0502020204030204" pitchFamily="34" charset="0"/>
              </a:rPr>
              <a:t>Hall probe bench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-381000" y="4625500"/>
            <a:ext cx="32766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8038" lvl="1" indent="-355600">
              <a:lnSpc>
                <a:spcPct val="80000"/>
              </a:lnSpc>
              <a:spcBef>
                <a:spcPct val="100000"/>
              </a:spcBef>
            </a:pPr>
            <a:r>
              <a:rPr lang="en-US" altLang="en-US" sz="1900" i="0" dirty="0">
                <a:solidFill>
                  <a:schemeClr val="accent6"/>
                </a:solidFill>
                <a:latin typeface="Calibri" panose="020F0502020204030204" pitchFamily="34" charset="0"/>
              </a:rPr>
              <a:t>Rotating coil bench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-381000" y="5933125"/>
            <a:ext cx="32766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8038" lvl="1" indent="-355600">
              <a:lnSpc>
                <a:spcPct val="80000"/>
              </a:lnSpc>
              <a:spcBef>
                <a:spcPct val="100000"/>
              </a:spcBef>
            </a:pPr>
            <a:r>
              <a:rPr lang="en-US" altLang="en-US" sz="1900" i="0" dirty="0">
                <a:solidFill>
                  <a:schemeClr val="accent6"/>
                </a:solidFill>
                <a:latin typeface="Calibri" panose="020F0502020204030204" pitchFamily="34" charset="0"/>
              </a:rPr>
              <a:t>Flipping coil bench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-381000" y="5285425"/>
            <a:ext cx="244792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8038" lvl="1" indent="-355600">
              <a:lnSpc>
                <a:spcPct val="80000"/>
              </a:lnSpc>
              <a:spcBef>
                <a:spcPct val="100000"/>
              </a:spcBef>
            </a:pPr>
            <a:r>
              <a:rPr lang="es-ES_tradnl" altLang="en-US" sz="1900" i="0" dirty="0" err="1">
                <a:solidFill>
                  <a:schemeClr val="accent6"/>
                </a:solidFill>
                <a:latin typeface="Calibri" panose="020F0502020204030204" pitchFamily="34" charset="0"/>
              </a:rPr>
              <a:t>Helmholtz</a:t>
            </a:r>
            <a:r>
              <a:rPr lang="es-ES_tradnl" altLang="en-US" sz="1900" i="0" dirty="0">
                <a:solidFill>
                  <a:schemeClr val="accent6"/>
                </a:solidFill>
                <a:latin typeface="Calibri" panose="020F0502020204030204" pitchFamily="34" charset="0"/>
              </a:rPr>
              <a:t> </a:t>
            </a:r>
            <a:r>
              <a:rPr lang="es-ES_tradnl" altLang="en-US" sz="1900" i="0" dirty="0" err="1">
                <a:solidFill>
                  <a:schemeClr val="accent6"/>
                </a:solidFill>
                <a:latin typeface="Calibri" panose="020F0502020204030204" pitchFamily="34" charset="0"/>
              </a:rPr>
              <a:t>coils</a:t>
            </a:r>
            <a:endParaRPr lang="en-US" altLang="en-US" sz="1900" i="0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-381000" y="4925441"/>
            <a:ext cx="3419476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8038" lvl="1" indent="-355600">
              <a:lnSpc>
                <a:spcPct val="80000"/>
              </a:lnSpc>
              <a:spcBef>
                <a:spcPct val="100000"/>
              </a:spcBef>
            </a:pPr>
            <a:r>
              <a:rPr lang="en-US" altLang="en-US" sz="1900" i="0" dirty="0">
                <a:solidFill>
                  <a:schemeClr val="accent6"/>
                </a:solidFill>
                <a:latin typeface="Calibri" panose="020F0502020204030204" pitchFamily="34" charset="0"/>
              </a:rPr>
              <a:t>Fixed stretched wire bench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 bwMode="auto">
          <a:xfrm>
            <a:off x="1828800" y="685800"/>
            <a:ext cx="6553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3000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Magnetic</a:t>
            </a:r>
            <a:r>
              <a:rPr lang="es-ES" sz="3000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3000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Measurements</a:t>
            </a:r>
            <a:r>
              <a:rPr lang="es-ES" sz="3000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3000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Lab</a:t>
            </a:r>
            <a:endParaRPr lang="en-US" sz="3000" b="1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702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94235" y="1295400"/>
            <a:ext cx="9015352" cy="56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s-ES_tradnl" altLang="en-US" sz="2000" i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Specialized</a:t>
            </a:r>
            <a:r>
              <a:rPr lang="es-ES_tradnl" altLang="en-US" sz="2000" i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2000" i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s-ES_tradnl" altLang="en-US" sz="2000" i="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low</a:t>
            </a:r>
            <a:r>
              <a:rPr lang="es-ES_tradnl" altLang="en-US" sz="2000" i="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2000" i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</a:t>
            </a:r>
            <a:r>
              <a:rPr lang="es-ES_tradnl" altLang="en-US" sz="2000" i="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2000" i="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</a:t>
            </a:r>
            <a:r>
              <a:rPr lang="es-ES_tradnl" altLang="en-US" sz="2000" i="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RF </a:t>
            </a:r>
            <a:r>
              <a:rPr lang="es-ES_tradnl" altLang="en-US" sz="2000" i="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</a:t>
            </a:r>
            <a:r>
              <a:rPr lang="es-ES_tradnl" altLang="en-US" sz="2000" i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2000" i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measurements</a:t>
            </a:r>
            <a:r>
              <a:rPr lang="es-ES_tradnl" altLang="en-US" sz="2000" i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s-ES_tradnl" altLang="en-US" sz="2000" i="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cavity</a:t>
            </a:r>
            <a:r>
              <a:rPr lang="es-ES_tradnl" altLang="en-US" sz="2000" i="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2000" i="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conditioning</a:t>
            </a:r>
            <a:endParaRPr lang="es-ES_tradnl" altLang="en-US" sz="2000" i="0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Picture 2" descr="Dampy_03_04 006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0" y="1828800"/>
            <a:ext cx="2952328" cy="2971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4572000"/>
            <a:ext cx="2827699" cy="1753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4752290"/>
            <a:ext cx="2362200" cy="1496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1641" y="5592797"/>
            <a:ext cx="2952359" cy="670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631134" y="2133600"/>
            <a:ext cx="538421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altLang="en-US" i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s-ES_tradnl" altLang="en-US" i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order</a:t>
            </a:r>
            <a:r>
              <a:rPr lang="es-ES_tradnl" altLang="en-US" i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</a:t>
            </a:r>
            <a:r>
              <a:rPr lang="es-ES_tradnl" altLang="en-US" i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build</a:t>
            </a:r>
            <a:r>
              <a:rPr lang="es-ES_tradnl" altLang="en-US" i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i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es-ES_tradnl" altLang="en-US" i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i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accelerators</a:t>
            </a:r>
            <a:r>
              <a:rPr lang="es-ES_tradnl" altLang="en-US" i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ALBA </a:t>
            </a:r>
            <a:r>
              <a:rPr lang="es-ES_tradnl" altLang="en-US" i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set </a:t>
            </a:r>
            <a:r>
              <a:rPr lang="es-ES_tradnl" altLang="en-US" i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up a complete </a:t>
            </a:r>
            <a:r>
              <a:rPr lang="es-ES_tradnl" altLang="en-US" i="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</a:t>
            </a:r>
            <a:r>
              <a:rPr lang="es-ES_tradnl" altLang="en-US" i="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i="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</a:t>
            </a:r>
            <a:r>
              <a:rPr lang="es-ES_tradnl" altLang="en-US" i="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RF </a:t>
            </a:r>
            <a:r>
              <a:rPr lang="es-ES_tradnl" altLang="en-US" i="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laboratory</a:t>
            </a:r>
            <a:r>
              <a:rPr lang="es-ES_tradnl" altLang="en-US" i="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i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</a:t>
            </a:r>
            <a:r>
              <a:rPr lang="es-ES_tradnl" altLang="en-US" i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i="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prototype</a:t>
            </a:r>
            <a:r>
              <a:rPr lang="es-ES_tradnl" altLang="en-US" i="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i="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testing</a:t>
            </a:r>
            <a:r>
              <a:rPr lang="es-ES_tradnl" altLang="en-US" i="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i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s-ES_tradnl" altLang="en-US" i="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cavity</a:t>
            </a:r>
            <a:r>
              <a:rPr lang="es-ES_tradnl" altLang="en-US" i="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i="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conditioning</a:t>
            </a:r>
            <a:r>
              <a:rPr lang="es-ES_tradnl" alt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endParaRPr lang="es-ES_tradnl" altLang="en-US" i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73050" indent="-273050">
              <a:lnSpc>
                <a:spcPct val="80000"/>
              </a:lnSpc>
              <a:spcBef>
                <a:spcPts val="600"/>
              </a:spcBef>
              <a:buFontTx/>
              <a:buAutoNum type="arabicPeriod"/>
            </a:pPr>
            <a:r>
              <a:rPr lang="en-US" altLang="en-US" sz="1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LLRF </a:t>
            </a:r>
            <a:r>
              <a:rPr lang="en-US" altLang="en-US" sz="16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tests</a:t>
            </a:r>
          </a:p>
          <a:p>
            <a:pPr marL="273050" indent="-273050">
              <a:lnSpc>
                <a:spcPct val="80000"/>
              </a:lnSpc>
              <a:spcBef>
                <a:spcPts val="600"/>
              </a:spcBef>
              <a:buFontTx/>
              <a:buAutoNum type="arabicPeriod"/>
            </a:pPr>
            <a:r>
              <a:rPr lang="es-ES" altLang="en-US" sz="160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Controls</a:t>
            </a:r>
            <a:r>
              <a:rPr lang="es-ES" altLang="en-US" sz="1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altLang="en-US" sz="160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tests</a:t>
            </a:r>
            <a:endParaRPr lang="en-US" altLang="en-US" sz="1600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73050" indent="-273050">
              <a:lnSpc>
                <a:spcPct val="80000"/>
              </a:lnSpc>
              <a:spcBef>
                <a:spcPts val="600"/>
              </a:spcBef>
              <a:buFontTx/>
              <a:buAutoNum type="arabicPeriod"/>
            </a:pPr>
            <a:r>
              <a:rPr lang="es-ES" altLang="en-US" sz="16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 kW </a:t>
            </a:r>
            <a:r>
              <a:rPr lang="es-ES" altLang="en-US" sz="160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amplifier</a:t>
            </a:r>
            <a:r>
              <a:rPr lang="es-ES" altLang="en-US" sz="16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altLang="en-US" sz="1600" dirty="0" err="1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IOTs</a:t>
            </a:r>
            <a:r>
              <a:rPr lang="es-ES" altLang="en-US" sz="1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altLang="en-US" sz="160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tests</a:t>
            </a:r>
            <a:endParaRPr lang="es-ES" altLang="en-US" sz="1600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73050" indent="-273050">
              <a:lnSpc>
                <a:spcPct val="80000"/>
              </a:lnSpc>
              <a:spcBef>
                <a:spcPts val="600"/>
              </a:spcBef>
              <a:buFontTx/>
              <a:buAutoNum type="arabicPeriod"/>
            </a:pPr>
            <a:r>
              <a:rPr lang="es-ES" altLang="en-US" sz="1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 </a:t>
            </a:r>
            <a:r>
              <a:rPr lang="es-ES" altLang="en-US" sz="1600" dirty="0" err="1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</a:t>
            </a:r>
            <a:r>
              <a:rPr lang="es-ES" altLang="en-US" sz="1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RF </a:t>
            </a:r>
            <a:r>
              <a:rPr lang="es-ES" altLang="en-US" sz="1600" dirty="0" err="1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conditioning</a:t>
            </a:r>
            <a:r>
              <a:rPr lang="es-ES" altLang="en-US" sz="1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of:</a:t>
            </a:r>
          </a:p>
          <a:p>
            <a:pPr marL="742950" lvl="1" indent="-285750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s-ES" altLang="en-US" sz="1600" dirty="0" err="1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Cavities</a:t>
            </a:r>
            <a:endParaRPr lang="es-ES" altLang="en-US" sz="1600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s-ES" altLang="en-US" sz="1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Input </a:t>
            </a:r>
            <a:r>
              <a:rPr lang="es-ES" altLang="en-US" sz="1600" dirty="0" err="1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</a:t>
            </a:r>
            <a:r>
              <a:rPr lang="es-ES" altLang="en-US" sz="1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altLang="en-US" sz="1600" dirty="0" err="1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couplers</a:t>
            </a:r>
            <a:endParaRPr lang="es-ES" altLang="en-US" sz="1600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s-ES_tradnl" altLang="en-US" i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s-ES_tradnl" altLang="en-US" i="0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s-ES_tradnl" altLang="en-US" i="0" dirty="0" smtClean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i="0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2286000" y="634425"/>
            <a:ext cx="6248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3000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 </a:t>
            </a:r>
            <a:r>
              <a:rPr lang="es-ES" sz="3000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</a:t>
            </a:r>
            <a:r>
              <a:rPr lang="es-ES" sz="3000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RF </a:t>
            </a:r>
            <a:r>
              <a:rPr lang="es-ES" sz="3000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Lab</a:t>
            </a:r>
            <a:endParaRPr lang="en-US" sz="3000" b="1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779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0" y="1254125"/>
            <a:ext cx="9144000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s-ES_tradnl" altLang="en-US" sz="2400" i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Specialized</a:t>
            </a:r>
            <a:r>
              <a:rPr lang="es-ES_tradnl" altLang="en-US" sz="2400" i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2400" i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s-ES_tradnl" altLang="en-US" sz="2400" i="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Ultra High </a:t>
            </a:r>
            <a:r>
              <a:rPr lang="es-ES_tradnl" altLang="en-US" sz="2400" i="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Vacuum</a:t>
            </a:r>
            <a:r>
              <a:rPr lang="es-ES_tradnl" altLang="en-US" sz="2400" i="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es-ES_tradnl" altLang="en-US" sz="2400" i="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n-US" sz="2400" i="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design</a:t>
            </a:r>
            <a:r>
              <a:rPr lang="es-ES_tradnl" altLang="en-US" sz="2400" i="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ES_tradnl" altLang="en-US" sz="2400" i="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construction</a:t>
            </a:r>
            <a:r>
              <a:rPr lang="es-ES_tradnl" altLang="en-US" sz="2400" i="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s-ES_tradnl" altLang="en-US" sz="2400" i="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tests</a:t>
            </a:r>
            <a:endParaRPr lang="es-ES_tradnl" altLang="en-US" sz="2400" i="0" dirty="0" smtClean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endParaRPr lang="es-ES_tradnl" altLang="en-US" sz="1200" i="0" dirty="0" smtClean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es-ES_tradnl" altLang="en-US" sz="2400" i="0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-"/>
            </a:pPr>
            <a:endParaRPr lang="en-US" altLang="en-US" sz="2400" i="0" dirty="0">
              <a:latin typeface="Calibri" panose="020F0502020204030204" pitchFamily="34" charset="0"/>
            </a:endParaRPr>
          </a:p>
        </p:txBody>
      </p:sp>
      <p:pic>
        <p:nvPicPr>
          <p:cNvPr id="4" name="Picture 4" descr="_U5L4599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28800"/>
            <a:ext cx="9144000" cy="221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P211000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5998" y="4267914"/>
            <a:ext cx="1613740" cy="1656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" y="4267914"/>
            <a:ext cx="2209800" cy="1656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7704" y="3653649"/>
            <a:ext cx="31844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Clean room class 100000 (ISO 8)</a:t>
            </a:r>
          </a:p>
        </p:txBody>
      </p:sp>
      <p:sp>
        <p:nvSpPr>
          <p:cNvPr id="9" name="Rectangle 8"/>
          <p:cNvSpPr/>
          <p:nvPr/>
        </p:nvSpPr>
        <p:spPr>
          <a:xfrm>
            <a:off x="942878" y="5924550"/>
            <a:ext cx="19242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T travelling crane</a:t>
            </a:r>
            <a:endParaRPr lang="en-US" alt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90968" y="5924550"/>
            <a:ext cx="24637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Bake-out oven, 14m long</a:t>
            </a:r>
            <a:endParaRPr lang="en-US" alt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608" y="4267915"/>
            <a:ext cx="2204471" cy="1656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907243" y="5924550"/>
            <a:ext cx="19912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ANSYS, NX, </a:t>
            </a:r>
            <a:r>
              <a:rPr lang="en-US" altLang="en-US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Molflow</a:t>
            </a:r>
            <a:endParaRPr lang="en-US" alt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2438400" y="634425"/>
            <a:ext cx="6248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3000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Ultra High </a:t>
            </a:r>
            <a:r>
              <a:rPr lang="es-ES" sz="3000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Vacuum</a:t>
            </a:r>
            <a:r>
              <a:rPr lang="es-ES" sz="3000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3000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Lab</a:t>
            </a:r>
            <a:endParaRPr lang="en-US" sz="3000" b="1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885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46856" y="2667000"/>
            <a:ext cx="8229600" cy="13681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es-ES" sz="20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H2020 - Project </a:t>
            </a:r>
            <a:r>
              <a:rPr lang="es-ES" sz="2000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EuroCirCol</a:t>
            </a:r>
            <a:endParaRPr lang="es-ES" sz="2000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ClrTx/>
              <a:buNone/>
            </a:pPr>
            <a:endParaRPr lang="es-ES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46856" y="3505200"/>
            <a:ext cx="8229600" cy="75436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s-ES" sz="2000" i="1" kern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Collaboration</a:t>
            </a:r>
            <a:r>
              <a:rPr lang="es-ES" sz="2000" i="1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2000" i="1" kern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</a:t>
            </a:r>
            <a:r>
              <a:rPr lang="es-ES" sz="2000" i="1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CLIC-CERN</a:t>
            </a:r>
            <a:endParaRPr lang="es-ES" sz="2400" i="1" kern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53000" y="3324503"/>
            <a:ext cx="631762" cy="653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446856" y="1809156"/>
            <a:ext cx="82296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spcAft>
                <a:spcPct val="0"/>
              </a:spcAft>
              <a:buClrTx/>
              <a:buNone/>
            </a:pPr>
            <a:r>
              <a:rPr lang="es-ES" sz="2000" i="1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FCC-CERN – HTS-BS-FCC</a:t>
            </a:r>
          </a:p>
          <a:p>
            <a:pPr marL="0" indent="0" eaLnBrk="0" fontAlgn="base" hangingPunct="0">
              <a:spcAft>
                <a:spcPct val="0"/>
              </a:spcAft>
              <a:buClrTx/>
              <a:buFont typeface="Arial" pitchFamily="34" charset="0"/>
              <a:buNone/>
            </a:pPr>
            <a:r>
              <a:rPr lang="es-ES" sz="1800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	</a:t>
            </a:r>
            <a:endParaRPr lang="en-US" sz="1800" dirty="0">
              <a:solidFill>
                <a:schemeClr val="accent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30790" y="1659823"/>
            <a:ext cx="2740015" cy="996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457200" y="4038600"/>
            <a:ext cx="8568952" cy="102860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i="1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H2020 - ARIES – ADA</a:t>
            </a:r>
          </a:p>
          <a:p>
            <a:pPr marL="800100" lvl="3" indent="-342900">
              <a:buFont typeface="Wingdings"/>
              <a:buChar char="à"/>
            </a:pPr>
            <a:r>
              <a:rPr lang="es-ES" sz="1400" dirty="0" err="1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Fast</a:t>
            </a:r>
            <a:r>
              <a:rPr lang="es-ES" sz="1400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es-ES" sz="1400" dirty="0" err="1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Feed</a:t>
            </a:r>
            <a:r>
              <a:rPr lang="es-ES" sz="1400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Back Workshop </a:t>
            </a:r>
            <a:r>
              <a:rPr lang="es-ES" sz="1400" dirty="0" err="1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hosted</a:t>
            </a:r>
            <a:r>
              <a:rPr lang="es-ES" sz="1400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es-ES" sz="1400" dirty="0" err="1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by</a:t>
            </a:r>
            <a:r>
              <a:rPr lang="es-ES" sz="1400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ALBA, 12 -14 Nov 2018</a:t>
            </a:r>
          </a:p>
          <a:p>
            <a:endParaRPr lang="en-US" sz="2400" i="1" kern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8367" y="4199146"/>
            <a:ext cx="1020015" cy="691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446856" y="1144724"/>
            <a:ext cx="8568952" cy="68407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i="1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H2020 - XLS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3178" y="839924"/>
            <a:ext cx="1501412" cy="749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5614" y="5791200"/>
            <a:ext cx="990382" cy="481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2703875"/>
            <a:ext cx="1652101" cy="855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0134" y="4206195"/>
            <a:ext cx="990382" cy="481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446856" y="4800600"/>
            <a:ext cx="8517632" cy="592331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i="1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ESRF - EBS – BPM tool</a:t>
            </a:r>
            <a:endParaRPr lang="en-US" sz="2400" kern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1718" y="4606676"/>
            <a:ext cx="621949" cy="844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Content Placeholder 2"/>
          <p:cNvSpPr txBox="1">
            <a:spLocks/>
          </p:cNvSpPr>
          <p:nvPr/>
        </p:nvSpPr>
        <p:spPr>
          <a:xfrm>
            <a:off x="446856" y="5257800"/>
            <a:ext cx="8517632" cy="86409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i="1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SIRIUS  &amp; DIAMOND -  Digital LLRF</a:t>
            </a:r>
            <a:endParaRPr lang="en-US" sz="2400" kern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6" name="Picture 2" descr="Chania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2513" y="5207193"/>
            <a:ext cx="1175683" cy="646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Content Placeholder 2"/>
          <p:cNvSpPr txBox="1">
            <a:spLocks/>
          </p:cNvSpPr>
          <p:nvPr/>
        </p:nvSpPr>
        <p:spPr>
          <a:xfrm>
            <a:off x="446856" y="5715000"/>
            <a:ext cx="8517632" cy="122413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i="1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H2020 </a:t>
            </a:r>
            <a:r>
              <a:rPr lang="mr-IN" sz="2000" i="1" kern="0" dirty="0" smtClean="0">
                <a:latin typeface="Tahoma" panose="020B0604030504040204" pitchFamily="34" charset="0"/>
                <a:ea typeface="Tahoma" panose="020B0604030504040204" pitchFamily="34" charset="0"/>
              </a:rPr>
              <a:t>–</a:t>
            </a:r>
            <a:r>
              <a:rPr lang="en-US" sz="2000" i="1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BEATS (SESAME)</a:t>
            </a:r>
          </a:p>
          <a:p>
            <a:pPr marL="0" lvl="0" indent="0">
              <a:buNone/>
            </a:pPr>
            <a:r>
              <a:rPr lang="en-US" sz="1200" kern="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	</a:t>
            </a:r>
            <a:r>
              <a:rPr lang="en-US" sz="1200" kern="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Build a beamline at SESAME, design and build ID&amp;FE</a:t>
            </a:r>
          </a:p>
          <a:p>
            <a:pPr marL="0" lvl="0" indent="0">
              <a:buNone/>
            </a:pPr>
            <a:r>
              <a:rPr lang="en-US" sz="1200" kern="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			</a:t>
            </a:r>
            <a:endParaRPr lang="en-US" sz="1200" kern="0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7339" y="5207193"/>
            <a:ext cx="1726108" cy="536725"/>
          </a:xfrm>
          <a:prstGeom prst="rect">
            <a:avLst/>
          </a:prstGeom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3191" y="942411"/>
            <a:ext cx="990382" cy="481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590470" y="218966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3" indent="-342900">
              <a:buFont typeface="Wingdings"/>
              <a:buChar char="à"/>
            </a:pPr>
            <a:r>
              <a:rPr lang="es-ES" sz="1400" dirty="0" err="1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Develop</a:t>
            </a:r>
            <a:r>
              <a:rPr lang="es-ES" sz="1400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es-ES" sz="1400" dirty="0" err="1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beam</a:t>
            </a:r>
            <a:r>
              <a:rPr lang="es-ES" sz="1400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es-ES" sz="1400" dirty="0" err="1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screens</a:t>
            </a:r>
            <a:r>
              <a:rPr lang="es-ES" sz="1400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es-ES" sz="1400" dirty="0" err="1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based</a:t>
            </a:r>
            <a:r>
              <a:rPr lang="es-ES" sz="1400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es-ES" sz="1400" dirty="0" err="1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on</a:t>
            </a:r>
            <a:r>
              <a:rPr lang="es-ES" sz="1400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HTS</a:t>
            </a:r>
            <a:endParaRPr lang="es-ES" sz="1400" dirty="0">
              <a:solidFill>
                <a:schemeClr val="accent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Wingdings" panose="05000000000000000000" pitchFamily="2" charset="2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90470" y="310157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3" indent="-342900">
              <a:buFont typeface="Wingdings"/>
              <a:buChar char="à"/>
            </a:pPr>
            <a:r>
              <a:rPr lang="es-ES" sz="1400" dirty="0" err="1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Design</a:t>
            </a:r>
            <a:r>
              <a:rPr lang="es-ES" sz="1400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FCC VC </a:t>
            </a:r>
            <a:r>
              <a:rPr lang="es-ES" sz="1400" dirty="0" err="1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chamber</a:t>
            </a:r>
            <a:endParaRPr lang="es-ES" sz="1400" dirty="0">
              <a:solidFill>
                <a:schemeClr val="accent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Wingdings" panose="05000000000000000000" pitchFamily="2" charset="2"/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 bwMode="auto">
          <a:xfrm>
            <a:off x="1981200" y="533400"/>
            <a:ext cx="6248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3000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International </a:t>
            </a:r>
            <a:r>
              <a:rPr lang="es-ES" sz="3000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Collaborations</a:t>
            </a:r>
            <a:endParaRPr lang="en-US" sz="3000" b="1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979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4101553"/>
              </p:ext>
            </p:extLst>
          </p:nvPr>
        </p:nvGraphicFramePr>
        <p:xfrm>
          <a:off x="1141465" y="1066800"/>
          <a:ext cx="6778843" cy="4307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442186" y="3991006"/>
            <a:ext cx="1535228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2017-2020 </a:t>
            </a:r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Strategy Plan</a:t>
            </a:r>
          </a:p>
          <a:p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progress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92178" y="4123539"/>
            <a:ext cx="3051373" cy="175432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Next decade fully exploiting </a:t>
            </a:r>
            <a:r>
              <a:rPr lang="en-US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initial infrastructure by increasing number of BLs and add </a:t>
            </a:r>
            <a:r>
              <a:rPr lang="en-US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addional</a:t>
            </a:r>
            <a:r>
              <a:rPr lang="en-US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platforms (as Advanced Microscope Center)</a:t>
            </a:r>
            <a:endParaRPr lang="en-US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92355" y="4295404"/>
            <a:ext cx="1513445" cy="120032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Upgrade to more brilliant source</a:t>
            </a:r>
            <a:endParaRPr lang="en-US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209800" y="710625"/>
            <a:ext cx="6248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9F38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12E50"/>
              </a:buClr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3000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ALBA in </a:t>
            </a:r>
            <a:r>
              <a:rPr lang="es-ES" sz="3000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es-ES" sz="3000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3000" b="1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future</a:t>
            </a:r>
            <a:endParaRPr lang="en-US" sz="3000" b="1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560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 txBox="1">
            <a:spLocks noChangeArrowheads="1"/>
          </p:cNvSpPr>
          <p:nvPr/>
        </p:nvSpPr>
        <p:spPr bwMode="auto">
          <a:xfrm>
            <a:off x="7938" y="90872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>
              <a:buSzPct val="75000"/>
              <a:buFont typeface="Wingdings" pitchFamily="2" charset="2"/>
              <a:buNone/>
            </a:pPr>
            <a:r>
              <a:rPr lang="it-IT" altLang="it-IT" sz="3200" b="1" dirty="0" smtClean="0">
                <a:solidFill>
                  <a:srgbClr val="CC3300"/>
                </a:solidFill>
                <a:ea typeface="ＭＳ Ｐゴシック" pitchFamily="34" charset="-128"/>
                <a:cs typeface="Calibri" pitchFamily="34" charset="0"/>
              </a:rPr>
              <a:t>XLS </a:t>
            </a:r>
            <a:r>
              <a:rPr lang="en-US" altLang="it-IT" sz="3200" b="1" dirty="0">
                <a:solidFill>
                  <a:srgbClr val="CC3300"/>
                </a:solidFill>
                <a:ea typeface="ＭＳ Ｐゴシック" pitchFamily="34" charset="-128"/>
                <a:cs typeface="Calibri" pitchFamily="34" charset="0"/>
              </a:rPr>
              <a:t>1</a:t>
            </a:r>
            <a:r>
              <a:rPr lang="en-US" altLang="it-IT" sz="3200" b="1" baseline="30000" dirty="0">
                <a:solidFill>
                  <a:srgbClr val="CC3300"/>
                </a:solidFill>
                <a:ea typeface="ＭＳ Ｐゴシック" pitchFamily="34" charset="-128"/>
                <a:cs typeface="Calibri" pitchFamily="34" charset="0"/>
              </a:rPr>
              <a:t>st</a:t>
            </a:r>
            <a:r>
              <a:rPr lang="en-US" altLang="it-IT" sz="3200" b="1" dirty="0">
                <a:solidFill>
                  <a:srgbClr val="CC3300"/>
                </a:solidFill>
                <a:ea typeface="ＭＳ Ｐゴシック" pitchFamily="34" charset="-128"/>
                <a:cs typeface="Calibri" pitchFamily="34" charset="0"/>
              </a:rPr>
              <a:t> </a:t>
            </a:r>
            <a:r>
              <a:rPr lang="en-US" altLang="it-IT" sz="3200" b="1" dirty="0" smtClean="0">
                <a:solidFill>
                  <a:srgbClr val="CC3300"/>
                </a:solidFill>
                <a:ea typeface="ＭＳ Ｐゴシック" pitchFamily="34" charset="-128"/>
                <a:cs typeface="Calibri" pitchFamily="34" charset="0"/>
              </a:rPr>
              <a:t>Annual Project Meeting</a:t>
            </a:r>
            <a:endParaRPr lang="it-IT" altLang="it-IT" sz="3200" b="1" dirty="0">
              <a:solidFill>
                <a:srgbClr val="CC3300"/>
              </a:solidFill>
              <a:ea typeface="ＭＳ Ｐゴシック" pitchFamily="34" charset="-128"/>
              <a:cs typeface="Calibri" pitchFamily="34" charset="0"/>
            </a:endParaRPr>
          </a:p>
          <a:p>
            <a:pPr algn="ctr" defTabSz="457200">
              <a:buSzPct val="75000"/>
              <a:buFont typeface="Wingdings" pitchFamily="2" charset="2"/>
              <a:buNone/>
            </a:pPr>
            <a:r>
              <a:rPr lang="en-US" altLang="it-IT" sz="2400" b="1" dirty="0" smtClean="0">
                <a:solidFill>
                  <a:srgbClr val="CC3300"/>
                </a:solidFill>
                <a:ea typeface="ＭＳ Ｐゴシック" pitchFamily="34" charset="-128"/>
                <a:cs typeface="Calibri" pitchFamily="34" charset="0"/>
              </a:rPr>
              <a:t>Barcelona, December 10-12, </a:t>
            </a:r>
            <a:r>
              <a:rPr lang="en-US" altLang="it-IT" sz="2400" b="1" dirty="0">
                <a:solidFill>
                  <a:srgbClr val="CC3300"/>
                </a:solidFill>
                <a:ea typeface="ＭＳ Ｐゴシック" pitchFamily="34" charset="-128"/>
                <a:cs typeface="Calibri" pitchFamily="34" charset="0"/>
              </a:rPr>
              <a:t>2018</a:t>
            </a:r>
          </a:p>
          <a:p>
            <a:pPr algn="ctr" defTabSz="457200">
              <a:lnSpc>
                <a:spcPct val="145000"/>
              </a:lnSpc>
              <a:buSzPct val="75000"/>
              <a:buFont typeface="Wingdings" pitchFamily="2" charset="2"/>
              <a:buNone/>
            </a:pPr>
            <a:r>
              <a:rPr lang="es-ES" altLang="it-IT" sz="2800" b="1" i="1" dirty="0" err="1" smtClean="0">
                <a:ea typeface="ＭＳ Ｐゴシック" pitchFamily="34" charset="-128"/>
                <a:cs typeface="Calibri" pitchFamily="34" charset="0"/>
              </a:rPr>
              <a:t>Enjoy</a:t>
            </a:r>
            <a:r>
              <a:rPr lang="es-ES" altLang="it-IT" sz="2800" b="1" i="1" dirty="0" smtClean="0">
                <a:ea typeface="ＭＳ Ｐゴシック" pitchFamily="34" charset="-128"/>
                <a:cs typeface="Calibri" pitchFamily="34" charset="0"/>
              </a:rPr>
              <a:t> the meeting</a:t>
            </a:r>
            <a:endParaRPr lang="it-IT" altLang="it-IT" sz="2800" b="1" i="1" dirty="0">
              <a:ea typeface="ＭＳ Ｐゴシック" pitchFamily="34" charset="-128"/>
              <a:cs typeface="Calibri" pitchFamily="34" charset="0"/>
            </a:endParaRPr>
          </a:p>
        </p:txBody>
      </p:sp>
      <p:pic>
        <p:nvPicPr>
          <p:cNvPr id="29701" name="Picture 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3864" y="-2627"/>
            <a:ext cx="1368000" cy="91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403648" y="188640"/>
            <a:ext cx="21258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it-IT" sz="1200" dirty="0"/>
              <a:t>Funded by the European Union</a:t>
            </a:r>
            <a:endParaRPr lang="it-IT" altLang="it-IT" sz="1200" dirty="0"/>
          </a:p>
          <a:p>
            <a:r>
              <a:rPr lang="en-GB" altLang="it-IT" sz="1200" dirty="0"/>
              <a:t>Grant Agreement N</a:t>
            </a:r>
            <a:r>
              <a:rPr lang="en-GB" altLang="it-IT" sz="1200" baseline="30000" dirty="0"/>
              <a:t>o</a:t>
            </a:r>
            <a:r>
              <a:rPr lang="en-GB" altLang="it-IT" sz="1200" dirty="0"/>
              <a:t> 777431</a:t>
            </a:r>
          </a:p>
        </p:txBody>
      </p:sp>
      <p:pic>
        <p:nvPicPr>
          <p:cNvPr id="29704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28496" y="395"/>
            <a:ext cx="1800002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662" y="5105400"/>
            <a:ext cx="457200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5662" y="5105400"/>
            <a:ext cx="4478338" cy="11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skyline-barcelona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864" y="2596147"/>
            <a:ext cx="9157864" cy="2323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2389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600200" y="457200"/>
            <a:ext cx="6248400" cy="5847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3500" b="1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ES" sz="320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</a:t>
            </a:r>
            <a:endParaRPr lang="en-US" sz="3200" b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1575375"/>
            <a:ext cx="3969920" cy="360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0" y="2091156"/>
            <a:ext cx="3505200" cy="3319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0" y="2438399"/>
            <a:ext cx="3100237" cy="3871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5002" y="2814657"/>
            <a:ext cx="3252620" cy="335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276600" y="1066800"/>
            <a:ext cx="58496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  <a:hlinkClick r:id="rId6"/>
              </a:rPr>
              <a:t>https://</a:t>
            </a:r>
            <a:r>
              <a:rPr lang="en-US" dirty="0" smtClean="0">
                <a:solidFill>
                  <a:schemeClr val="tx2"/>
                </a:solidFill>
                <a:hlinkClick r:id="rId6"/>
              </a:rPr>
              <a:t>indico.cells.es/indico/event/177/material/1/0.pdf</a:t>
            </a:r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  <a:hlinkClick r:id="rId7"/>
            </a:endParaRPr>
          </a:p>
          <a:p>
            <a:r>
              <a:rPr lang="en-US" dirty="0">
                <a:solidFill>
                  <a:schemeClr val="tx2"/>
                </a:solidFill>
                <a:hlinkClick r:id="rId7"/>
              </a:rPr>
              <a:t>	</a:t>
            </a:r>
            <a:r>
              <a:rPr lang="en-US" dirty="0" smtClean="0">
                <a:solidFill>
                  <a:schemeClr val="tx2"/>
                </a:solidFill>
                <a:hlinkClick r:id="rId7"/>
              </a:rPr>
              <a:t>https</a:t>
            </a:r>
            <a:r>
              <a:rPr lang="en-US" dirty="0">
                <a:solidFill>
                  <a:schemeClr val="tx2"/>
                </a:solidFill>
                <a:hlinkClick r:id="rId7"/>
              </a:rPr>
              <a:t>://indico.cern.ch/event/779185/timetable</a:t>
            </a:r>
            <a:r>
              <a:rPr lang="en-US" dirty="0" smtClean="0">
                <a:solidFill>
                  <a:schemeClr val="tx2"/>
                </a:solidFill>
                <a:hlinkClick r:id="rId7"/>
              </a:rPr>
              <a:t>/</a:t>
            </a:r>
            <a:endParaRPr 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415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1026" y="1480622"/>
            <a:ext cx="173637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Coffee Breaks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1882" y="4267200"/>
            <a:ext cx="1133645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Lunches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0" y="1193800"/>
            <a:ext cx="3733800" cy="2489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0" y="3810000"/>
            <a:ext cx="3733800" cy="24892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096000" y="2590800"/>
            <a:ext cx="3018775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Outside </a:t>
            </a:r>
          </a:p>
          <a:p>
            <a:pPr algn="ctr"/>
            <a:r>
              <a:rPr lang="en-US" b="1" dirty="0" smtClean="0">
                <a:solidFill>
                  <a:schemeClr val="tx2"/>
                </a:solidFill>
              </a:rPr>
              <a:t>“Lluis </a:t>
            </a:r>
            <a:r>
              <a:rPr lang="en-US" b="1" dirty="0" err="1" smtClean="0">
                <a:solidFill>
                  <a:schemeClr val="tx2"/>
                </a:solidFill>
              </a:rPr>
              <a:t>Vives</a:t>
            </a:r>
            <a:r>
              <a:rPr lang="en-US" b="1" dirty="0" smtClean="0">
                <a:solidFill>
                  <a:schemeClr val="tx2"/>
                </a:solidFill>
              </a:rPr>
              <a:t>” room</a:t>
            </a:r>
          </a:p>
          <a:p>
            <a:pPr algn="ctr"/>
            <a:r>
              <a:rPr lang="en-US" b="1" dirty="0" smtClean="0">
                <a:solidFill>
                  <a:schemeClr val="tx2"/>
                </a:solidFill>
              </a:rPr>
              <a:t>(workshop meeting room)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00985" y="5248870"/>
            <a:ext cx="2710999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“</a:t>
            </a:r>
            <a:r>
              <a:rPr lang="en-US" b="1" dirty="0" err="1" smtClean="0">
                <a:solidFill>
                  <a:schemeClr val="tx2"/>
                </a:solidFill>
              </a:rPr>
              <a:t>Martí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Franques</a:t>
            </a:r>
            <a:r>
              <a:rPr lang="en-US" b="1" dirty="0" smtClean="0">
                <a:solidFill>
                  <a:schemeClr val="tx2"/>
                </a:solidFill>
              </a:rPr>
              <a:t>” room</a:t>
            </a:r>
          </a:p>
          <a:p>
            <a:pPr algn="ctr"/>
            <a:r>
              <a:rPr lang="en-US" b="1" dirty="0" smtClean="0">
                <a:solidFill>
                  <a:schemeClr val="tx2"/>
                </a:solidFill>
              </a:rPr>
              <a:t>(downstairs)</a:t>
            </a:r>
          </a:p>
          <a:p>
            <a:pPr algn="ctr"/>
            <a:endParaRPr lang="en-US" b="1" dirty="0" smtClean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908" y="1843088"/>
            <a:ext cx="1183715" cy="15097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4800600"/>
            <a:ext cx="1600200" cy="105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807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600200" y="558225"/>
            <a:ext cx="6248400" cy="5847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3500" b="1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ES" sz="320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Group</a:t>
            </a:r>
            <a:r>
              <a:rPr lang="es-ES" sz="3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320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Photo</a:t>
            </a:r>
            <a:endParaRPr lang="en-US" sz="3200" b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88664" y="1586805"/>
            <a:ext cx="4471480" cy="1384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</a:rPr>
              <a:t>TUESDAY, 11</a:t>
            </a:r>
            <a:r>
              <a:rPr lang="en-US" sz="2800" b="1" baseline="30000" dirty="0" smtClean="0">
                <a:solidFill>
                  <a:schemeClr val="tx2"/>
                </a:solidFill>
              </a:rPr>
              <a:t>th</a:t>
            </a:r>
            <a:r>
              <a:rPr lang="en-US" sz="2800" b="1" dirty="0" smtClean="0">
                <a:solidFill>
                  <a:schemeClr val="tx2"/>
                </a:solidFill>
              </a:rPr>
              <a:t> December</a:t>
            </a:r>
          </a:p>
          <a:p>
            <a:pPr algn="ctr"/>
            <a:r>
              <a:rPr lang="en-US" sz="2800" b="1" dirty="0" smtClean="0">
                <a:solidFill>
                  <a:schemeClr val="tx2"/>
                </a:solidFill>
              </a:rPr>
              <a:t>10:55</a:t>
            </a:r>
          </a:p>
          <a:p>
            <a:pPr algn="ctr"/>
            <a:r>
              <a:rPr lang="en-US" sz="2800" b="1" dirty="0" smtClean="0">
                <a:solidFill>
                  <a:schemeClr val="tx2"/>
                </a:solidFill>
              </a:rPr>
              <a:t>(just before the coffee)</a:t>
            </a:r>
          </a:p>
        </p:txBody>
      </p:sp>
      <p:pic>
        <p:nvPicPr>
          <p:cNvPr id="4" name="Picture 2" descr="skyline-barcelon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864" y="3391701"/>
            <a:ext cx="9157864" cy="2323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5480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600200" y="558225"/>
            <a:ext cx="6248400" cy="5847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3500" b="1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ES" sz="3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WIFI</a:t>
            </a:r>
            <a:endParaRPr lang="en-US" sz="3200" b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1865293"/>
            <a:ext cx="6246447" cy="9541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WIFI:			</a:t>
            </a:r>
            <a:r>
              <a:rPr lang="en-US" sz="2800" b="1" dirty="0" smtClean="0">
                <a:solidFill>
                  <a:schemeClr val="tx2"/>
                </a:solidFill>
              </a:rPr>
              <a:t>Hotel Campus UAB</a:t>
            </a:r>
          </a:p>
          <a:p>
            <a:pPr algn="ctr"/>
            <a:r>
              <a:rPr lang="en-US" sz="2800" b="1" dirty="0" smtClean="0">
                <a:solidFill>
                  <a:schemeClr val="tx2"/>
                </a:solidFill>
              </a:rPr>
              <a:t>Password:  	Campus2016$UAB</a:t>
            </a:r>
            <a:endParaRPr lang="en-US" sz="2800" b="1" dirty="0" smtClean="0">
              <a:solidFill>
                <a:schemeClr val="tx2"/>
              </a:solidFill>
            </a:endParaRPr>
          </a:p>
        </p:txBody>
      </p:sp>
      <p:pic>
        <p:nvPicPr>
          <p:cNvPr id="4" name="Picture 2" descr="skyline-barcelon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864" y="3391701"/>
            <a:ext cx="9157864" cy="2323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7346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600200" y="685800"/>
            <a:ext cx="6248400" cy="5847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3500" b="1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ES" sz="320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Today</a:t>
            </a:r>
            <a:r>
              <a:rPr lang="es-ES" sz="3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es-ES" sz="320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Monday</a:t>
            </a:r>
            <a:r>
              <a:rPr lang="es-ES" sz="3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es-ES" sz="320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evening</a:t>
            </a:r>
            <a:endParaRPr lang="en-US" sz="3200" b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295400"/>
            <a:ext cx="7919156" cy="9541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</a:rPr>
              <a:t>Free</a:t>
            </a:r>
          </a:p>
          <a:p>
            <a:pPr algn="ctr"/>
            <a:r>
              <a:rPr lang="en-US" sz="2800" dirty="0" smtClean="0">
                <a:solidFill>
                  <a:schemeClr val="tx2"/>
                </a:solidFill>
              </a:rPr>
              <a:t>(suggestion to go to BCN or </a:t>
            </a:r>
            <a:r>
              <a:rPr lang="en-US" sz="2800" dirty="0" err="1" smtClean="0">
                <a:solidFill>
                  <a:schemeClr val="tx2"/>
                </a:solidFill>
              </a:rPr>
              <a:t>Sant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Cugat</a:t>
            </a:r>
            <a:r>
              <a:rPr lang="en-US" sz="2800" dirty="0" smtClean="0">
                <a:solidFill>
                  <a:schemeClr val="tx2"/>
                </a:solidFill>
              </a:rPr>
              <a:t> by train)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2438400"/>
            <a:ext cx="7543800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err="1" smtClean="0"/>
              <a:t>Bellaterra</a:t>
            </a:r>
            <a:r>
              <a:rPr lang="en-US" dirty="0" smtClean="0"/>
              <a:t> FGC railway station (S2 or S6 lines, trains every ~5-10min)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The journey to Barcelona </a:t>
            </a:r>
            <a:r>
              <a:rPr lang="en-US" dirty="0" err="1" smtClean="0"/>
              <a:t>Plaça</a:t>
            </a:r>
            <a:r>
              <a:rPr lang="en-US" dirty="0" smtClean="0"/>
              <a:t> </a:t>
            </a:r>
            <a:r>
              <a:rPr lang="en-US" dirty="0" err="1" smtClean="0"/>
              <a:t>Catalunya</a:t>
            </a:r>
            <a:r>
              <a:rPr lang="en-US" dirty="0" smtClean="0"/>
              <a:t> takes ~33 minutes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The </a:t>
            </a:r>
            <a:r>
              <a:rPr lang="es-ES" dirty="0" err="1" smtClean="0"/>
              <a:t>journey</a:t>
            </a:r>
            <a:r>
              <a:rPr lang="es-ES" dirty="0" smtClean="0"/>
              <a:t> to </a:t>
            </a:r>
            <a:r>
              <a:rPr lang="es-ES" dirty="0" err="1" smtClean="0"/>
              <a:t>Sant</a:t>
            </a:r>
            <a:r>
              <a:rPr lang="es-ES" dirty="0" smtClean="0"/>
              <a:t> </a:t>
            </a:r>
            <a:r>
              <a:rPr lang="es-ES" dirty="0" err="1" smtClean="0"/>
              <a:t>Cugat</a:t>
            </a:r>
            <a:r>
              <a:rPr lang="es-ES" dirty="0" smtClean="0"/>
              <a:t> </a:t>
            </a:r>
            <a:r>
              <a:rPr lang="en-US" dirty="0"/>
              <a:t>takes </a:t>
            </a:r>
            <a:r>
              <a:rPr lang="en-US" dirty="0" smtClean="0"/>
              <a:t>~7 </a:t>
            </a:r>
            <a:r>
              <a:rPr lang="en-US" dirty="0"/>
              <a:t>minutes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The </a:t>
            </a:r>
            <a:r>
              <a:rPr lang="en-US" dirty="0"/>
              <a:t>Exe Campus hotel is 500m away from the </a:t>
            </a:r>
            <a:r>
              <a:rPr lang="en-US" dirty="0" err="1"/>
              <a:t>Bellaterra</a:t>
            </a:r>
            <a:r>
              <a:rPr lang="en-US" dirty="0"/>
              <a:t> railway </a:t>
            </a:r>
            <a:r>
              <a:rPr lang="en-US" dirty="0" smtClean="0"/>
              <a:t>station</a:t>
            </a:r>
            <a:endParaRPr lang="ca-ES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2971800" y="3714240"/>
            <a:ext cx="5867400" cy="2479990"/>
            <a:chOff x="914400" y="2286000"/>
            <a:chExt cx="7696200" cy="408019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4400" y="2286000"/>
              <a:ext cx="7696200" cy="408019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6800" y="3276600"/>
              <a:ext cx="1104762" cy="390476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48600" y="2590800"/>
            <a:ext cx="1069053" cy="9853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61300" y="2416290"/>
            <a:ext cx="845234" cy="349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028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600200" y="685800"/>
            <a:ext cx="6248400" cy="5847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3500" b="1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112E50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ES" sz="320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Tomorrow</a:t>
            </a:r>
            <a:r>
              <a:rPr lang="es-ES" sz="3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es-ES" sz="320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Tuesday</a:t>
            </a:r>
            <a:r>
              <a:rPr lang="es-ES" sz="3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es-ES" sz="320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evening</a:t>
            </a:r>
            <a:endParaRPr lang="en-US" sz="3200" b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5465" y="1295400"/>
            <a:ext cx="3579826" cy="1384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ES" sz="2800" b="1" dirty="0" err="1" smtClean="0">
                <a:solidFill>
                  <a:schemeClr val="tx2"/>
                </a:solidFill>
              </a:rPr>
              <a:t>Dinner</a:t>
            </a:r>
            <a:r>
              <a:rPr lang="es-ES" sz="2800" b="1" dirty="0" smtClean="0">
                <a:solidFill>
                  <a:schemeClr val="tx2"/>
                </a:solidFill>
              </a:rPr>
              <a:t> in Barcelona</a:t>
            </a:r>
          </a:p>
          <a:p>
            <a:pPr algn="ctr"/>
            <a:endParaRPr lang="es-ES" sz="2800" b="1" dirty="0">
              <a:solidFill>
                <a:schemeClr val="tx2"/>
              </a:solidFill>
            </a:endParaRPr>
          </a:p>
          <a:p>
            <a:pPr algn="ctr"/>
            <a:r>
              <a:rPr lang="es-ES" sz="2800" b="1" dirty="0" smtClean="0">
                <a:solidFill>
                  <a:schemeClr val="tx2"/>
                </a:solidFill>
              </a:rPr>
              <a:t>Restaurant Arenal</a:t>
            </a:r>
            <a:endParaRPr lang="en-US" sz="2800" b="1" dirty="0" smtClean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62200" y="2590800"/>
            <a:ext cx="5029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http://gruparenal.com/en/restaurants/arenal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3237131"/>
            <a:ext cx="3976688" cy="2666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648200" y="4114800"/>
            <a:ext cx="4343400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a-ES" b="1" u="sng" dirty="0" smtClean="0"/>
              <a:t>20h00 (</a:t>
            </a:r>
            <a:r>
              <a:rPr lang="ca-ES" b="1" u="sng" dirty="0" err="1" smtClean="0"/>
              <a:t>sharp</a:t>
            </a:r>
            <a:r>
              <a:rPr lang="ca-ES" b="1" u="sng" dirty="0" smtClean="0"/>
              <a:t>!)</a:t>
            </a:r>
            <a:r>
              <a:rPr lang="ca-ES" dirty="0" smtClean="0"/>
              <a:t>: </a:t>
            </a:r>
          </a:p>
          <a:p>
            <a:r>
              <a:rPr lang="ca-ES" dirty="0" smtClean="0"/>
              <a:t>Bus </a:t>
            </a:r>
            <a:r>
              <a:rPr lang="ca-ES" dirty="0" err="1" smtClean="0"/>
              <a:t>from</a:t>
            </a:r>
            <a:r>
              <a:rPr lang="ca-ES" dirty="0" smtClean="0"/>
              <a:t> Hotel </a:t>
            </a:r>
            <a:r>
              <a:rPr lang="ca-ES" dirty="0" err="1" smtClean="0"/>
              <a:t>Exe</a:t>
            </a:r>
            <a:r>
              <a:rPr lang="ca-ES" dirty="0" smtClean="0"/>
              <a:t> Campus</a:t>
            </a:r>
          </a:p>
          <a:p>
            <a:endParaRPr lang="ca-ES" b="1" u="sng" dirty="0" smtClean="0"/>
          </a:p>
          <a:p>
            <a:r>
              <a:rPr lang="ca-ES" b="1" u="sng" dirty="0" smtClean="0"/>
              <a:t>20h30</a:t>
            </a:r>
            <a:r>
              <a:rPr lang="ca-ES" dirty="0"/>
              <a:t>: </a:t>
            </a:r>
            <a:r>
              <a:rPr lang="ca-ES" dirty="0" err="1" smtClean="0"/>
              <a:t>Dinner</a:t>
            </a:r>
            <a:r>
              <a:rPr lang="ca-ES" dirty="0" smtClean="0"/>
              <a:t> </a:t>
            </a:r>
          </a:p>
          <a:p>
            <a:endParaRPr lang="ca-ES" b="1" u="sng" dirty="0" smtClean="0"/>
          </a:p>
          <a:p>
            <a:r>
              <a:rPr lang="ca-ES" b="1" u="sng" dirty="0" smtClean="0"/>
              <a:t>23h00</a:t>
            </a:r>
            <a:r>
              <a:rPr lang="ca-ES" dirty="0" smtClean="0"/>
              <a:t>: Bus </a:t>
            </a:r>
            <a:r>
              <a:rPr lang="ca-ES" dirty="0" err="1" smtClean="0"/>
              <a:t>from</a:t>
            </a:r>
            <a:r>
              <a:rPr lang="ca-ES" dirty="0" smtClean="0"/>
              <a:t> Restaurant to Hotel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0601" y="3073400"/>
            <a:ext cx="12954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96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idx="4294967295"/>
          </p:nvPr>
        </p:nvSpPr>
        <p:spPr>
          <a:xfrm>
            <a:off x="1600200" y="685800"/>
            <a:ext cx="6248400" cy="584775"/>
          </a:xfrm>
          <a:prstGeom prst="rect">
            <a:avLst/>
          </a:prstGeom>
        </p:spPr>
        <p:txBody>
          <a:bodyPr/>
          <a:lstStyle/>
          <a:p>
            <a:r>
              <a:rPr lang="es-ES" sz="3200" i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ALBA </a:t>
            </a:r>
            <a:r>
              <a:rPr lang="es-ES" sz="3200" i="1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Visit</a:t>
            </a:r>
            <a:r>
              <a:rPr lang="es-ES" sz="3200" i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s-ES" sz="3200" i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s-ES" sz="3200" i="1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Wednesday</a:t>
            </a:r>
            <a:r>
              <a:rPr lang="es-ES" sz="3200" i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12th at 14:00</a:t>
            </a:r>
            <a:endParaRPr lang="en-US" sz="3200" i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013" y="3657600"/>
            <a:ext cx="7545387" cy="17543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a-ES" b="1" u="sng" dirty="0" smtClean="0"/>
              <a:t>14h00</a:t>
            </a:r>
            <a:r>
              <a:rPr lang="ca-ES" dirty="0" smtClean="0"/>
              <a:t>: Bus </a:t>
            </a:r>
            <a:r>
              <a:rPr lang="ca-ES" dirty="0" err="1" smtClean="0"/>
              <a:t>from</a:t>
            </a:r>
            <a:r>
              <a:rPr lang="ca-ES" dirty="0" smtClean="0"/>
              <a:t> Hotel </a:t>
            </a:r>
            <a:r>
              <a:rPr lang="ca-ES" dirty="0" err="1" smtClean="0"/>
              <a:t>Exe</a:t>
            </a:r>
            <a:r>
              <a:rPr lang="ca-ES" dirty="0" smtClean="0"/>
              <a:t> Campus</a:t>
            </a:r>
          </a:p>
          <a:p>
            <a:endParaRPr lang="ca-ES" b="1" u="sng" dirty="0" smtClean="0"/>
          </a:p>
          <a:p>
            <a:r>
              <a:rPr lang="ca-ES" b="1" u="sng" dirty="0" smtClean="0"/>
              <a:t>14h15</a:t>
            </a:r>
            <a:r>
              <a:rPr lang="ca-ES" dirty="0" smtClean="0"/>
              <a:t>: </a:t>
            </a:r>
            <a:r>
              <a:rPr lang="ca-ES" dirty="0" err="1" smtClean="0"/>
              <a:t>Visit</a:t>
            </a:r>
            <a:r>
              <a:rPr lang="ca-ES" dirty="0" smtClean="0"/>
              <a:t> </a:t>
            </a:r>
          </a:p>
          <a:p>
            <a:endParaRPr lang="ca-ES" b="1" u="sng" dirty="0" smtClean="0"/>
          </a:p>
          <a:p>
            <a:r>
              <a:rPr lang="ca-ES" b="1" u="sng" dirty="0" smtClean="0"/>
              <a:t>16h00</a:t>
            </a:r>
            <a:r>
              <a:rPr lang="ca-ES" dirty="0" smtClean="0"/>
              <a:t>: Taxis to </a:t>
            </a:r>
            <a:r>
              <a:rPr lang="ca-ES" dirty="0" err="1" smtClean="0"/>
              <a:t>Airport</a:t>
            </a:r>
            <a:r>
              <a:rPr lang="ca-ES" dirty="0" smtClean="0"/>
              <a:t> or to Hotel</a:t>
            </a:r>
          </a:p>
          <a:p>
            <a:r>
              <a:rPr lang="ca-ES" dirty="0" smtClean="0"/>
              <a:t>	(</a:t>
            </a:r>
            <a:r>
              <a:rPr lang="ca-ES" dirty="0" err="1" smtClean="0"/>
              <a:t>contact</a:t>
            </a:r>
            <a:r>
              <a:rPr lang="ca-ES" dirty="0" smtClean="0"/>
              <a:t> </a:t>
            </a:r>
            <a:r>
              <a:rPr lang="ca-ES" dirty="0" err="1" smtClean="0"/>
              <a:t>Daim</a:t>
            </a:r>
            <a:r>
              <a:rPr lang="ca-ES" dirty="0" err="1" smtClean="0"/>
              <a:t>í</a:t>
            </a:r>
            <a:r>
              <a:rPr lang="ca-ES" dirty="0" smtClean="0"/>
              <a:t>)</a:t>
            </a:r>
            <a:endParaRPr lang="ca-E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2057400"/>
            <a:ext cx="1295400" cy="12954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1905000"/>
            <a:ext cx="344023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7536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3GLS_AdvanceSchool-oPA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wrap="square" rtlCol="0">
        <a:spAutoFit/>
      </a:bodyPr>
      <a:lstStyle>
        <a:defPPr>
          <a:defRPr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3GLS_AdvanceSchool-oPAC</Template>
  <TotalTime>17762</TotalTime>
  <Words>988</Words>
  <Application>Microsoft Macintosh PowerPoint</Application>
  <PresentationFormat>On-screen Show (4:3)</PresentationFormat>
  <Paragraphs>214</Paragraphs>
  <Slides>25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3GLS_AdvanceSchool-oPAC</vt:lpstr>
      <vt:lpstr>PowerPoint Presentation</vt:lpstr>
      <vt:lpstr>Welcome Francis Perez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ALBA Visit Wednesday, 12th at 14:00</vt:lpstr>
      <vt:lpstr>ALBA</vt:lpstr>
      <vt:lpstr>PowerPoint Presentation</vt:lpstr>
      <vt:lpstr>Accelerators Operation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Francisco José Pérez Rodríguez</dc:creator>
  <cp:lastModifiedBy>Francisco Perez</cp:lastModifiedBy>
  <cp:revision>495</cp:revision>
  <cp:lastPrinted>2014-11-17T16:06:59Z</cp:lastPrinted>
  <dcterms:created xsi:type="dcterms:W3CDTF">2014-06-17T14:33:52Z</dcterms:created>
  <dcterms:modified xsi:type="dcterms:W3CDTF">2018-12-10T10:02:11Z</dcterms:modified>
</cp:coreProperties>
</file>