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601200" cy="12801600" type="A3"/>
  <p:notesSz cx="6797675" cy="992663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148" autoAdjust="0"/>
    <p:restoredTop sz="94660"/>
  </p:normalViewPr>
  <p:slideViewPr>
    <p:cSldViewPr>
      <p:cViewPr>
        <p:scale>
          <a:sx n="100" d="100"/>
          <a:sy n="100" d="100"/>
        </p:scale>
        <p:origin x="-762" y="3342"/>
      </p:cViewPr>
      <p:guideLst>
        <p:guide orient="horz" pos="4032"/>
        <p:guide pos="30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725" y="3976688"/>
            <a:ext cx="8159750" cy="27447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9863" y="7254875"/>
            <a:ext cx="6721475" cy="32702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642CD3-4168-40A7-AC70-BF0F7B6082D6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C8097F-FB3B-4335-BCE9-29B1D1434C71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61188" y="512763"/>
            <a:ext cx="2160587" cy="1092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9425" y="512763"/>
            <a:ext cx="6329363" cy="1092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CB48C8-54EB-4527-A9BC-6F8C506CB8C8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6B4515-2345-46FA-B1D0-879C0436AB26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825" y="8226425"/>
            <a:ext cx="8161338" cy="254158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825" y="5426075"/>
            <a:ext cx="8161338" cy="28003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A2CC4F-E6D1-4EF6-9305-AFC1DA2167D2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9425" y="2987675"/>
            <a:ext cx="4244975" cy="8447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2987675"/>
            <a:ext cx="4244975" cy="8447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C90E21-D7CF-4319-BE3A-5D14F3C17DB3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9425" y="2865438"/>
            <a:ext cx="4243388" cy="1193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425" y="4059238"/>
            <a:ext cx="4243388" cy="73755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6800" y="2865438"/>
            <a:ext cx="4244975" cy="1193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6800" y="4059238"/>
            <a:ext cx="4244975" cy="73755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89C256-8C91-419B-BF81-A7C457F69B41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D69C7-7491-4163-8DB6-3A8F588D8095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314120-D053-412C-A0E2-44A149CF1790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509588"/>
            <a:ext cx="3159125" cy="2168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4438" y="509588"/>
            <a:ext cx="5367337" cy="109251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425" y="2678113"/>
            <a:ext cx="3159125" cy="8756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D0D2AD-0745-4670-BCA9-C02F642C6ED4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1188" y="8961438"/>
            <a:ext cx="5761037" cy="10572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81188" y="1144588"/>
            <a:ext cx="5761037" cy="76803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1188" y="10018713"/>
            <a:ext cx="5761037" cy="15033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528A19-B53C-496F-87D6-6558F591C4A4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79425" y="512763"/>
            <a:ext cx="86423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08" tIns="64004" rIns="128008" bIns="6400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9425" y="2987675"/>
            <a:ext cx="8642350" cy="844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08" tIns="64004" rIns="128008" bIns="640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79425" y="11657013"/>
            <a:ext cx="2241550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08" tIns="64004" rIns="128008" bIns="64004" numCol="1" anchor="t" anchorCtr="0" compatLnSpc="1">
            <a:prstTxWarp prst="textNoShape">
              <a:avLst/>
            </a:prstTxWarp>
          </a:bodyPr>
          <a:lstStyle>
            <a:lvl1pPr defTabSz="1279525">
              <a:defRPr sz="2000"/>
            </a:lvl1pPr>
          </a:lstStyle>
          <a:p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9775" y="11657013"/>
            <a:ext cx="3041650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08" tIns="64004" rIns="128008" bIns="64004" numCol="1" anchor="t" anchorCtr="0" compatLnSpc="1">
            <a:prstTxWarp prst="textNoShape">
              <a:avLst/>
            </a:prstTxWarp>
          </a:bodyPr>
          <a:lstStyle>
            <a:lvl1pPr algn="ctr" defTabSz="1279525">
              <a:defRPr sz="2000"/>
            </a:lvl1pPr>
          </a:lstStyle>
          <a:p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80225" y="11657013"/>
            <a:ext cx="2241550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08" tIns="64004" rIns="128008" bIns="64004" numCol="1" anchor="t" anchorCtr="0" compatLnSpc="1">
            <a:prstTxWarp prst="textNoShape">
              <a:avLst/>
            </a:prstTxWarp>
          </a:bodyPr>
          <a:lstStyle>
            <a:lvl1pPr algn="r" defTabSz="1279525">
              <a:defRPr sz="2000"/>
            </a:lvl1pPr>
          </a:lstStyle>
          <a:p>
            <a:fld id="{DA6B7F28-D0D6-4BC6-8E42-F1990970D6E1}" type="slidenum">
              <a:rPr lang="it-IT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  <a:cs typeface="Arial" charset="0"/>
        </a:defRPr>
      </a:lvl2pPr>
      <a:lvl3pPr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  <a:cs typeface="Arial" charset="0"/>
        </a:defRPr>
      </a:lvl3pPr>
      <a:lvl4pPr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  <a:cs typeface="Arial" charset="0"/>
        </a:defRPr>
      </a:lvl4pPr>
      <a:lvl5pPr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  <a:cs typeface="Arial" charset="0"/>
        </a:defRPr>
      </a:lvl5pPr>
      <a:lvl6pPr marL="4572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  <a:cs typeface="Arial" charset="0"/>
        </a:defRPr>
      </a:lvl6pPr>
      <a:lvl7pPr marL="9144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  <a:cs typeface="Arial" charset="0"/>
        </a:defRPr>
      </a:lvl7pPr>
      <a:lvl8pPr marL="13716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  <a:cs typeface="Arial" charset="0"/>
        </a:defRPr>
      </a:lvl8pPr>
      <a:lvl9pPr marL="18288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81013" indent="-481013" algn="l" defTabSz="1279525" rtl="0" fontAlgn="base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39813" indent="-400050" algn="l" defTabSz="1279525" rtl="0" fontAlgn="base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  <a:cs typeface="+mn-cs"/>
        </a:defRPr>
      </a:lvl2pPr>
      <a:lvl3pPr marL="1600200" indent="-320675" algn="l" defTabSz="1279525" rtl="0" fontAlgn="base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cs typeface="+mn-cs"/>
        </a:defRPr>
      </a:lvl3pPr>
      <a:lvl4pPr marL="2239963" indent="-320675" algn="l" defTabSz="1279525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4pPr>
      <a:lvl5pPr marL="28797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cs typeface="+mn-cs"/>
        </a:defRPr>
      </a:lvl5pPr>
      <a:lvl6pPr marL="33369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cs typeface="+mn-cs"/>
        </a:defRPr>
      </a:lvl6pPr>
      <a:lvl7pPr marL="37941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cs typeface="+mn-cs"/>
        </a:defRPr>
      </a:lvl7pPr>
      <a:lvl8pPr marL="42513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cs typeface="+mn-cs"/>
        </a:defRPr>
      </a:lvl8pPr>
      <a:lvl9pPr marL="47085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1.png"/><Relationship Id="rId18" Type="http://schemas.openxmlformats.org/officeDocument/2006/relationships/image" Target="../media/image16.emf"/><Relationship Id="rId3" Type="http://schemas.openxmlformats.org/officeDocument/2006/relationships/hyperlink" Target="http://compactlight.eu/" TargetMode="External"/><Relationship Id="rId21" Type="http://schemas.openxmlformats.org/officeDocument/2006/relationships/hyperlink" Target="mailto:CompactLight@elettra.eu" TargetMode="External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17" Type="http://schemas.openxmlformats.org/officeDocument/2006/relationships/image" Target="../media/image15.png"/><Relationship Id="rId2" Type="http://schemas.openxmlformats.org/officeDocument/2006/relationships/image" Target="../media/image1.pn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wmf"/><Relationship Id="rId11" Type="http://schemas.openxmlformats.org/officeDocument/2006/relationships/image" Target="../media/image9.png"/><Relationship Id="rId5" Type="http://schemas.openxmlformats.org/officeDocument/2006/relationships/image" Target="../media/image3.wmf"/><Relationship Id="rId15" Type="http://schemas.openxmlformats.org/officeDocument/2006/relationships/image" Target="../media/image13.wmf"/><Relationship Id="rId10" Type="http://schemas.openxmlformats.org/officeDocument/2006/relationships/image" Target="../media/image8.jpeg"/><Relationship Id="rId19" Type="http://schemas.openxmlformats.org/officeDocument/2006/relationships/image" Target="../media/image17.png"/><Relationship Id="rId4" Type="http://schemas.openxmlformats.org/officeDocument/2006/relationships/image" Target="../media/image2.wmf"/><Relationship Id="rId9" Type="http://schemas.openxmlformats.org/officeDocument/2006/relationships/image" Target="../media/image7.jpeg"/><Relationship Id="rId14" Type="http://schemas.openxmlformats.org/officeDocument/2006/relationships/image" Target="../media/image12.png"/><Relationship Id="rId22" Type="http://schemas.openxmlformats.org/officeDocument/2006/relationships/hyperlink" Target="http://www.compactlight.e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7642820" y="64744"/>
            <a:ext cx="1709738" cy="754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9"/>
          <p:cNvSpPr>
            <a:spLocks noChangeArrowheads="1"/>
          </p:cNvSpPr>
          <p:nvPr/>
        </p:nvSpPr>
        <p:spPr bwMode="auto">
          <a:xfrm>
            <a:off x="3648075" y="1431925"/>
            <a:ext cx="2808288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8026" tIns="14013" rIns="28026" bIns="14013">
            <a:spAutoFit/>
          </a:bodyPr>
          <a:lstStyle/>
          <a:p>
            <a:pPr marL="139700" lvl="1" algn="ctr" defTabSz="280988" eaLnBrk="0" hangingPunct="0">
              <a:lnSpc>
                <a:spcPct val="120000"/>
              </a:lnSpc>
            </a:pPr>
            <a:r>
              <a:rPr lang="en-US" altLang="it-IT" sz="1800" b="1">
                <a:solidFill>
                  <a:srgbClr val="CC3300"/>
                </a:solidFill>
                <a:latin typeface="Calibri" pitchFamily="34" charset="0"/>
                <a:hlinkClick r:id="rId3"/>
              </a:rPr>
              <a:t>http://</a:t>
            </a:r>
            <a:r>
              <a:rPr lang="en-US" altLang="it-IT" sz="1800" b="1">
                <a:solidFill>
                  <a:srgbClr val="CC3300"/>
                </a:solidFill>
                <a:latin typeface="Calibri" pitchFamily="34" charset="0"/>
                <a:hlinkClick r:id="rId3"/>
              </a:rPr>
              <a:t>compactlight.</a:t>
            </a:r>
            <a:r>
              <a:rPr lang="it-IT" altLang="it-IT" sz="1800" b="1" smtClean="0">
                <a:solidFill>
                  <a:srgbClr val="CC3300"/>
                </a:solidFill>
                <a:latin typeface="Calibri" pitchFamily="34" charset="0"/>
                <a:hlinkClick r:id="rId3"/>
              </a:rPr>
              <a:t>eu</a:t>
            </a:r>
            <a:r>
              <a:rPr lang="it-IT" altLang="it-IT" sz="1800" b="1" smtClean="0">
                <a:solidFill>
                  <a:srgbClr val="CC3300"/>
                </a:solidFill>
                <a:latin typeface="Calibri" pitchFamily="34" charset="0"/>
              </a:rPr>
              <a:t> </a:t>
            </a:r>
            <a:endParaRPr lang="en-US" altLang="it-IT" sz="1800" b="1">
              <a:solidFill>
                <a:srgbClr val="CC3300"/>
              </a:solidFill>
              <a:latin typeface="Calibri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00013" y="784225"/>
            <a:ext cx="1831975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8026" tIns="14013" rIns="28026" bIns="14013">
            <a:spAutoFit/>
          </a:bodyPr>
          <a:lstStyle/>
          <a:p>
            <a:pPr algn="ctr" defTabSz="280988">
              <a:lnSpc>
                <a:spcPct val="145000"/>
              </a:lnSpc>
              <a:spcBef>
                <a:spcPct val="50000"/>
              </a:spcBef>
            </a:pPr>
            <a:r>
              <a:rPr lang="en-GB" altLang="it-IT" sz="1100" b="1" i="1">
                <a:solidFill>
                  <a:srgbClr val="222268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Funded by the European Union</a:t>
            </a:r>
          </a:p>
        </p:txBody>
      </p:sp>
      <p:pic>
        <p:nvPicPr>
          <p:cNvPr id="3078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2750" y="141288"/>
            <a:ext cx="1025525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2424113" y="515854"/>
            <a:ext cx="5260975" cy="868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8026" tIns="14013" rIns="28026" bIns="14013" anchor="ctr">
            <a:spAutoFit/>
          </a:bodyPr>
          <a:lstStyle/>
          <a:p>
            <a:pPr algn="ctr" defTabSz="280988">
              <a:lnSpc>
                <a:spcPct val="145000"/>
              </a:lnSpc>
              <a:spcBef>
                <a:spcPct val="50000"/>
              </a:spcBef>
            </a:pPr>
            <a:r>
              <a:rPr lang="en-GB" altLang="it-IT" sz="2800" b="1">
                <a:latin typeface="Calibri" pitchFamily="34" charset="0"/>
              </a:rPr>
              <a:t>The</a:t>
            </a:r>
            <a:r>
              <a:rPr lang="en-GB" altLang="it-IT" sz="2800" b="1">
                <a:solidFill>
                  <a:schemeClr val="accent2"/>
                </a:solidFill>
                <a:latin typeface="Calibri" pitchFamily="34" charset="0"/>
              </a:rPr>
              <a:t> </a:t>
            </a:r>
            <a:r>
              <a:rPr lang="en-GB" altLang="it-IT" sz="2800" b="1">
                <a:latin typeface="Calibri" pitchFamily="34" charset="0"/>
              </a:rPr>
              <a:t>CompactLight</a:t>
            </a:r>
            <a:r>
              <a:rPr lang="en-GB" altLang="it-IT" sz="2800" b="1">
                <a:solidFill>
                  <a:schemeClr val="accent2"/>
                </a:solidFill>
                <a:latin typeface="Calibri" pitchFamily="34" charset="0"/>
              </a:rPr>
              <a:t> </a:t>
            </a:r>
            <a:r>
              <a:rPr lang="en-GB" altLang="it-IT" sz="2800" b="1" smtClean="0">
                <a:latin typeface="Calibri" pitchFamily="34" charset="0"/>
              </a:rPr>
              <a:t>|</a:t>
            </a:r>
            <a:r>
              <a:rPr lang="en-GB" altLang="it-IT" sz="2800" b="1" smtClean="0">
                <a:solidFill>
                  <a:schemeClr val="accent2"/>
                </a:solidFill>
                <a:latin typeface="Calibri" pitchFamily="34" charset="0"/>
              </a:rPr>
              <a:t> </a:t>
            </a:r>
            <a:r>
              <a:rPr lang="en-GB" altLang="it-IT" sz="2800" b="1" smtClean="0">
                <a:solidFill>
                  <a:srgbClr val="C00000"/>
                </a:solidFill>
                <a:latin typeface="Calibri" pitchFamily="34" charset="0"/>
              </a:rPr>
              <a:t>XLS</a:t>
            </a:r>
            <a:r>
              <a:rPr lang="en-GB" altLang="it-IT" sz="2800" b="1" smtClean="0">
                <a:solidFill>
                  <a:schemeClr val="accent2"/>
                </a:solidFill>
                <a:latin typeface="Calibri" pitchFamily="34" charset="0"/>
              </a:rPr>
              <a:t> </a:t>
            </a:r>
            <a:r>
              <a:rPr lang="en-GB" altLang="it-IT" sz="2800" b="1" smtClean="0">
                <a:latin typeface="Calibri" pitchFamily="34" charset="0"/>
              </a:rPr>
              <a:t>Project</a:t>
            </a:r>
            <a:r>
              <a:rPr lang="en-GB" altLang="it-IT" sz="2800" b="1" smtClean="0">
                <a:solidFill>
                  <a:schemeClr val="accent2"/>
                </a:solidFill>
                <a:latin typeface="Calibri" pitchFamily="34" charset="0"/>
              </a:rPr>
              <a:t> </a:t>
            </a:r>
            <a:endParaRPr lang="en-GB" altLang="it-IT" sz="2800" b="1">
              <a:solidFill>
                <a:schemeClr val="accent2"/>
              </a:solidFill>
              <a:latin typeface="Calibri" pitchFamily="34" charset="0"/>
            </a:endParaRPr>
          </a:p>
          <a:p>
            <a:pPr algn="ctr" defTabSz="280988"/>
            <a:r>
              <a:rPr lang="en-GB" altLang="it-IT" sz="1400" i="1" smtClean="0"/>
              <a:t>H2020 INFRADEV - </a:t>
            </a:r>
            <a:r>
              <a:rPr lang="it-IT" altLang="it-IT" sz="1400" i="1" smtClean="0"/>
              <a:t>Design Study 2018 - 2020</a:t>
            </a:r>
            <a:endParaRPr lang="en-GB" altLang="it-IT" sz="1700" i="1"/>
          </a:p>
        </p:txBody>
      </p:sp>
      <p:grpSp>
        <p:nvGrpSpPr>
          <p:cNvPr id="3082" name="Group 10"/>
          <p:cNvGrpSpPr>
            <a:grpSpLocks/>
          </p:cNvGrpSpPr>
          <p:nvPr/>
        </p:nvGrpSpPr>
        <p:grpSpPr bwMode="auto">
          <a:xfrm>
            <a:off x="120650" y="2589213"/>
            <a:ext cx="9337675" cy="1079500"/>
            <a:chOff x="0" y="3521"/>
            <a:chExt cx="5701" cy="695"/>
          </a:xfrm>
        </p:grpSpPr>
        <p:pic>
          <p:nvPicPr>
            <p:cNvPr id="3083" name="Picture 1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3521"/>
              <a:ext cx="2880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84" name="Picture 1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880" y="3521"/>
              <a:ext cx="2821" cy="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6" name="Title 1"/>
          <p:cNvSpPr txBox="1">
            <a:spLocks/>
          </p:cNvSpPr>
          <p:nvPr/>
        </p:nvSpPr>
        <p:spPr>
          <a:xfrm>
            <a:off x="588132" y="2016125"/>
            <a:ext cx="8424936" cy="523677"/>
          </a:xfrm>
          <a:prstGeom prst="rect">
            <a:avLst/>
          </a:prstGeom>
        </p:spPr>
        <p:txBody>
          <a:bodyPr anchor="ctr" anchorCtr="0"/>
          <a:lstStyle/>
          <a:p>
            <a:pPr algn="just"/>
            <a:r>
              <a:rPr lang="en-GB" altLang="it-IT" sz="1200">
                <a:latin typeface="Calibri" pitchFamily="34" charset="0"/>
              </a:rPr>
              <a:t>Our aim is to facilitate the widespread development</a:t>
            </a:r>
            <a:r>
              <a:rPr lang="it-IT" altLang="it-IT" sz="1200">
                <a:latin typeface="Calibri" pitchFamily="34" charset="0"/>
              </a:rPr>
              <a:t> </a:t>
            </a:r>
            <a:r>
              <a:rPr lang="en-GB" altLang="it-IT" sz="1200">
                <a:latin typeface="Calibri" pitchFamily="34" charset="0"/>
              </a:rPr>
              <a:t>of</a:t>
            </a:r>
            <a:r>
              <a:rPr lang="it-IT" altLang="it-IT" sz="1200">
                <a:latin typeface="Calibri" pitchFamily="34" charset="0"/>
              </a:rPr>
              <a:t> </a:t>
            </a:r>
            <a:r>
              <a:rPr lang="en-GB" altLang="it-IT" sz="1200">
                <a:latin typeface="Calibri" pitchFamily="34" charset="0"/>
              </a:rPr>
              <a:t>X-ray FEL </a:t>
            </a:r>
            <a:r>
              <a:rPr lang="it-IT" altLang="it-IT" sz="1200">
                <a:latin typeface="Calibri" pitchFamily="34" charset="0"/>
              </a:rPr>
              <a:t>F</a:t>
            </a:r>
            <a:r>
              <a:rPr lang="en-GB" altLang="it-IT" sz="1200">
                <a:latin typeface="Calibri" pitchFamily="34" charset="0"/>
              </a:rPr>
              <a:t>acilities</a:t>
            </a:r>
            <a:r>
              <a:rPr lang="it-IT" altLang="it-IT" sz="1200">
                <a:latin typeface="Calibri" pitchFamily="34" charset="0"/>
              </a:rPr>
              <a:t> </a:t>
            </a:r>
            <a:r>
              <a:rPr lang="en-GB" altLang="it-IT" sz="1200">
                <a:latin typeface="Calibri" pitchFamily="34" charset="0"/>
              </a:rPr>
              <a:t>across Europe </a:t>
            </a:r>
            <a:r>
              <a:rPr lang="en-GB" altLang="it-IT" sz="1200">
                <a:latin typeface="Calibri" pitchFamily="34" charset="0"/>
              </a:rPr>
              <a:t>and </a:t>
            </a:r>
            <a:r>
              <a:rPr lang="en-GB" altLang="it-IT" sz="1200" smtClean="0">
                <a:latin typeface="Calibri" pitchFamily="34" charset="0"/>
              </a:rPr>
              <a:t>beyond,</a:t>
            </a:r>
            <a:r>
              <a:rPr lang="it-IT" altLang="it-IT" sz="1200" smtClean="0">
                <a:latin typeface="Calibri" pitchFamily="34" charset="0"/>
              </a:rPr>
              <a:t> </a:t>
            </a:r>
            <a:r>
              <a:rPr lang="en-GB" altLang="it-IT" sz="1200" smtClean="0">
                <a:latin typeface="Calibri" pitchFamily="34" charset="0"/>
              </a:rPr>
              <a:t>by </a:t>
            </a:r>
            <a:r>
              <a:rPr lang="en-GB" altLang="it-IT" sz="1200">
                <a:latin typeface="Calibri" pitchFamily="34" charset="0"/>
              </a:rPr>
              <a:t>making </a:t>
            </a:r>
            <a:r>
              <a:rPr lang="en-GB" altLang="it-IT" sz="1200" smtClean="0">
                <a:latin typeface="Calibri" pitchFamily="34" charset="0"/>
              </a:rPr>
              <a:t>their construction and operation more affordable through </a:t>
            </a:r>
            <a:r>
              <a:rPr lang="en-GB" altLang="it-IT" sz="1200">
                <a:latin typeface="Calibri" pitchFamily="34" charset="0"/>
              </a:rPr>
              <a:t>an optimum combination of</a:t>
            </a:r>
            <a:r>
              <a:rPr lang="it-IT" altLang="it-IT" sz="1200">
                <a:latin typeface="Calibri" pitchFamily="34" charset="0"/>
              </a:rPr>
              <a:t> </a:t>
            </a:r>
            <a:r>
              <a:rPr lang="en-GB" altLang="it-IT" sz="1200">
                <a:latin typeface="Calibri" pitchFamily="34" charset="0"/>
              </a:rPr>
              <a:t>emerging and innovative</a:t>
            </a:r>
            <a:r>
              <a:rPr lang="it-IT" altLang="it-IT" sz="1200">
                <a:latin typeface="Calibri" pitchFamily="34" charset="0"/>
              </a:rPr>
              <a:t> </a:t>
            </a:r>
            <a:r>
              <a:rPr lang="en-GB" altLang="it-IT" sz="1200">
                <a:latin typeface="Calibri" pitchFamily="34" charset="0"/>
              </a:rPr>
              <a:t>accelerator </a:t>
            </a:r>
            <a:r>
              <a:rPr lang="en-GB" altLang="it-IT" sz="1200" smtClean="0">
                <a:latin typeface="Calibri" pitchFamily="34" charset="0"/>
              </a:rPr>
              <a:t>technologies</a:t>
            </a:r>
            <a:r>
              <a:rPr lang="en-GB" altLang="it-IT" sz="1200" b="1" smtClean="0">
                <a:latin typeface="Calibri" pitchFamily="34" charset="0"/>
              </a:rPr>
              <a:t/>
            </a:r>
            <a:br>
              <a:rPr lang="en-GB" altLang="it-IT" sz="1200" b="1" smtClean="0">
                <a:latin typeface="Calibri" pitchFamily="34" charset="0"/>
              </a:rPr>
            </a:br>
            <a:endParaRPr lang="it-IT" altLang="it-IT" sz="1200" b="1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3270" name="Rectangle 198"/>
          <p:cNvSpPr>
            <a:spLocks noChangeArrowheads="1"/>
          </p:cNvSpPr>
          <p:nvPr/>
        </p:nvSpPr>
        <p:spPr bwMode="auto">
          <a:xfrm>
            <a:off x="2064296" y="6103938"/>
            <a:ext cx="5688632" cy="1141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defTabSz="1279525">
              <a:spcAft>
                <a:spcPct val="30000"/>
              </a:spcAft>
            </a:pPr>
            <a:r>
              <a:rPr lang="en-US" sz="1400" b="1">
                <a:solidFill>
                  <a:srgbClr val="C00000"/>
                </a:solidFill>
                <a:latin typeface="Calibri" pitchFamily="34" charset="0"/>
              </a:rPr>
              <a:t>The New Facility, compared </a:t>
            </a:r>
            <a:r>
              <a:rPr lang="en-US" sz="1400" b="1">
                <a:solidFill>
                  <a:srgbClr val="C00000"/>
                </a:solidFill>
                <a:latin typeface="Calibri" pitchFamily="34" charset="0"/>
              </a:rPr>
              <a:t>with </a:t>
            </a:r>
            <a:r>
              <a:rPr lang="en-US" sz="1400" b="1" smtClean="0">
                <a:solidFill>
                  <a:srgbClr val="C00000"/>
                </a:solidFill>
                <a:latin typeface="Calibri" pitchFamily="34" charset="0"/>
              </a:rPr>
              <a:t>Current </a:t>
            </a:r>
            <a:r>
              <a:rPr lang="en-US" sz="1400" b="1">
                <a:solidFill>
                  <a:srgbClr val="C00000"/>
                </a:solidFill>
                <a:latin typeface="Calibri" pitchFamily="34" charset="0"/>
              </a:rPr>
              <a:t>Facilities</a:t>
            </a:r>
            <a:r>
              <a:rPr lang="en-US" sz="1400" b="1" smtClean="0">
                <a:solidFill>
                  <a:srgbClr val="C00000"/>
                </a:solidFill>
                <a:latin typeface="Calibri" pitchFamily="34" charset="0"/>
              </a:rPr>
              <a:t>, will </a:t>
            </a:r>
            <a:r>
              <a:rPr lang="en-US" sz="1400" b="1">
                <a:solidFill>
                  <a:srgbClr val="C00000"/>
                </a:solidFill>
                <a:latin typeface="Calibri" pitchFamily="34" charset="0"/>
              </a:rPr>
              <a:t>benefit from:</a:t>
            </a:r>
          </a:p>
          <a:p>
            <a:pPr marL="144000" indent="-144000" defTabSz="1279525">
              <a:buSzPct val="75000"/>
              <a:buFont typeface="Arial" pitchFamily="34" charset="0"/>
              <a:buChar char="•"/>
            </a:pPr>
            <a:r>
              <a:rPr lang="en-US" sz="1200">
                <a:latin typeface="Calibri" pitchFamily="34" charset="0"/>
              </a:rPr>
              <a:t>A lower electron beam energy, </a:t>
            </a:r>
            <a:r>
              <a:rPr lang="en-US" sz="1200">
                <a:latin typeface="Calibri" pitchFamily="34" charset="0"/>
              </a:rPr>
              <a:t>due </a:t>
            </a:r>
            <a:r>
              <a:rPr lang="en-US" sz="1200" smtClean="0">
                <a:latin typeface="Calibri" pitchFamily="34" charset="0"/>
              </a:rPr>
              <a:t>to </a:t>
            </a:r>
            <a:r>
              <a:rPr lang="en-US" sz="1200">
                <a:latin typeface="Calibri" pitchFamily="34" charset="0"/>
              </a:rPr>
              <a:t>the enhanced </a:t>
            </a:r>
            <a:r>
              <a:rPr lang="en-US" sz="1200">
                <a:latin typeface="Calibri" pitchFamily="34" charset="0"/>
              </a:rPr>
              <a:t>undulator </a:t>
            </a:r>
            <a:r>
              <a:rPr lang="en-US" sz="1200" smtClean="0">
                <a:latin typeface="Calibri" pitchFamily="34" charset="0"/>
              </a:rPr>
              <a:t>performance</a:t>
            </a:r>
            <a:endParaRPr lang="en-US" sz="1200">
              <a:latin typeface="Calibri" pitchFamily="34" charset="0"/>
            </a:endParaRPr>
          </a:p>
          <a:p>
            <a:pPr marL="144000" indent="-144000" defTabSz="1279525">
              <a:buSzPct val="75000"/>
              <a:buFont typeface="Arial" pitchFamily="34" charset="0"/>
              <a:buChar char="•"/>
            </a:pPr>
            <a:r>
              <a:rPr lang="en-US" sz="1200" smtClean="0">
                <a:latin typeface="Calibri" pitchFamily="34" charset="0"/>
              </a:rPr>
              <a:t>Being significantly </a:t>
            </a:r>
            <a:r>
              <a:rPr lang="en-US" sz="1200">
                <a:latin typeface="Calibri" pitchFamily="34" charset="0"/>
              </a:rPr>
              <a:t>more compact due to lower energy and high </a:t>
            </a:r>
            <a:r>
              <a:rPr lang="en-US" sz="1200">
                <a:latin typeface="Calibri" pitchFamily="34" charset="0"/>
              </a:rPr>
              <a:t>gradient </a:t>
            </a:r>
            <a:r>
              <a:rPr lang="en-US" sz="1200" smtClean="0">
                <a:latin typeface="Calibri" pitchFamily="34" charset="0"/>
              </a:rPr>
              <a:t>structures</a:t>
            </a:r>
            <a:endParaRPr lang="en-US" sz="1200">
              <a:latin typeface="Calibri" pitchFamily="34" charset="0"/>
            </a:endParaRPr>
          </a:p>
          <a:p>
            <a:pPr marL="144000" indent="-144000" defTabSz="1279525">
              <a:buSzPct val="75000"/>
              <a:buFont typeface="Arial" pitchFamily="34" charset="0"/>
              <a:buChar char="•"/>
            </a:pPr>
            <a:r>
              <a:rPr lang="en-US" sz="1200" smtClean="0">
                <a:latin typeface="Calibri" pitchFamily="34" charset="0"/>
              </a:rPr>
              <a:t>Having a </a:t>
            </a:r>
            <a:r>
              <a:rPr lang="en-US" sz="1200">
                <a:latin typeface="Calibri" pitchFamily="34" charset="0"/>
              </a:rPr>
              <a:t>much lower electrical power demand than </a:t>
            </a:r>
            <a:r>
              <a:rPr lang="en-US" sz="1200">
                <a:latin typeface="Calibri" pitchFamily="34" charset="0"/>
              </a:rPr>
              <a:t>current </a:t>
            </a:r>
            <a:r>
              <a:rPr lang="en-US" sz="1200" smtClean="0">
                <a:latin typeface="Calibri" pitchFamily="34" charset="0"/>
              </a:rPr>
              <a:t>facilities</a:t>
            </a:r>
            <a:endParaRPr lang="en-US" sz="1200">
              <a:latin typeface="Calibri" pitchFamily="34" charset="0"/>
            </a:endParaRPr>
          </a:p>
          <a:p>
            <a:pPr marL="144000" indent="-144000" defTabSz="1279525">
              <a:buSzPct val="75000"/>
              <a:buFont typeface="Arial" pitchFamily="34" charset="0"/>
              <a:buChar char="•"/>
            </a:pPr>
            <a:r>
              <a:rPr lang="en-US" sz="1200" smtClean="0">
                <a:latin typeface="Calibri" pitchFamily="34" charset="0"/>
              </a:rPr>
              <a:t>Having much </a:t>
            </a:r>
            <a:r>
              <a:rPr lang="en-US" sz="1200">
                <a:latin typeface="Calibri" pitchFamily="34" charset="0"/>
              </a:rPr>
              <a:t>lower construction and </a:t>
            </a:r>
            <a:r>
              <a:rPr lang="en-US" sz="1200">
                <a:latin typeface="Calibri" pitchFamily="34" charset="0"/>
              </a:rPr>
              <a:t>running </a:t>
            </a:r>
            <a:r>
              <a:rPr lang="en-US" sz="1200" smtClean="0">
                <a:latin typeface="Calibri" pitchFamily="34" charset="0"/>
              </a:rPr>
              <a:t>costs</a:t>
            </a:r>
            <a:endParaRPr lang="it-IT" sz="1200">
              <a:latin typeface="Calibri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120650" y="3756025"/>
            <a:ext cx="9334163" cy="2233612"/>
            <a:chOff x="120650" y="3937000"/>
            <a:chExt cx="9334163" cy="2233612"/>
          </a:xfrm>
        </p:grpSpPr>
        <p:pic>
          <p:nvPicPr>
            <p:cNvPr id="3087" name="Picture 7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20650" y="3937000"/>
              <a:ext cx="3600450" cy="22336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8" name="Rectangle 16"/>
            <p:cNvSpPr>
              <a:spLocks noChangeAspect="1" noChangeArrowheads="1"/>
            </p:cNvSpPr>
            <p:nvPr/>
          </p:nvSpPr>
          <p:spPr bwMode="auto">
            <a:xfrm>
              <a:off x="3779837" y="3937794"/>
              <a:ext cx="2592388" cy="2232025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just" defTabSz="1279525"/>
              <a:r>
                <a:rPr lang="it-IT" altLang="it-IT" sz="1200">
                  <a:latin typeface="Calibri" pitchFamily="34" charset="0"/>
                </a:rPr>
                <a:t>With CompactLight we plan to design</a:t>
              </a:r>
            </a:p>
            <a:p>
              <a:pPr algn="ctr" defTabSz="1279525">
                <a:spcBef>
                  <a:spcPts val="1200"/>
                </a:spcBef>
                <a:spcAft>
                  <a:spcPts val="1200"/>
                </a:spcAft>
              </a:pPr>
              <a:r>
                <a:rPr lang="it-IT" altLang="it-IT" sz="1800" b="1" smtClean="0">
                  <a:solidFill>
                    <a:srgbClr val="CC3300"/>
                  </a:solidFill>
                  <a:latin typeface="Calibri" pitchFamily="34" charset="0"/>
                </a:rPr>
                <a:t>a </a:t>
              </a:r>
              <a:r>
                <a:rPr lang="it-IT" altLang="it-IT" sz="1800" b="1">
                  <a:solidFill>
                    <a:srgbClr val="CC3300"/>
                  </a:solidFill>
                  <a:latin typeface="Calibri" pitchFamily="34" charset="0"/>
                </a:rPr>
                <a:t>Hard X-ray Facility</a:t>
              </a:r>
            </a:p>
            <a:p>
              <a:pPr algn="just" defTabSz="1279525">
                <a:spcAft>
                  <a:spcPts val="600"/>
                </a:spcAft>
              </a:pPr>
              <a:r>
                <a:rPr lang="it-IT" altLang="it-IT" sz="1200">
                  <a:latin typeface="Calibri" pitchFamily="34" charset="0"/>
                </a:rPr>
                <a:t>using the very latest concepts </a:t>
              </a:r>
              <a:r>
                <a:rPr lang="it-IT" altLang="it-IT" sz="1200">
                  <a:latin typeface="Calibri" pitchFamily="34" charset="0"/>
                </a:rPr>
                <a:t>for</a:t>
              </a:r>
              <a:r>
                <a:rPr lang="it-IT" altLang="it-IT" sz="1200" smtClean="0">
                  <a:latin typeface="Calibri" pitchFamily="34" charset="0"/>
                </a:rPr>
                <a:t>:</a:t>
              </a:r>
              <a:endParaRPr lang="it-IT" altLang="it-IT" sz="1200">
                <a:solidFill>
                  <a:srgbClr val="CC3300"/>
                </a:solidFill>
                <a:latin typeface="Calibri" pitchFamily="34" charset="0"/>
              </a:endParaRPr>
            </a:p>
            <a:p>
              <a:pPr marL="144000" indent="-144000" defTabSz="1279525">
                <a:spcAft>
                  <a:spcPts val="600"/>
                </a:spcAft>
                <a:buFont typeface="Arial" pitchFamily="34" charset="0"/>
                <a:buChar char="•"/>
              </a:pPr>
              <a:r>
                <a:rPr lang="en-US" sz="1200" smtClean="0">
                  <a:latin typeface="Calibri" pitchFamily="34" charset="0"/>
                </a:rPr>
                <a:t>High </a:t>
              </a:r>
              <a:r>
                <a:rPr lang="en-US" sz="1200">
                  <a:latin typeface="Calibri" pitchFamily="34" charset="0"/>
                </a:rPr>
                <a:t>brightness </a:t>
              </a:r>
              <a:r>
                <a:rPr lang="en-US" sz="1200">
                  <a:latin typeface="Calibri" pitchFamily="34" charset="0"/>
                </a:rPr>
                <a:t>electron </a:t>
              </a:r>
              <a:r>
                <a:rPr lang="en-US" sz="1200" smtClean="0">
                  <a:latin typeface="Calibri" pitchFamily="34" charset="0"/>
                </a:rPr>
                <a:t>photoinjectors</a:t>
              </a:r>
              <a:endParaRPr lang="en-US" sz="1200">
                <a:latin typeface="Calibri" pitchFamily="34" charset="0"/>
              </a:endParaRPr>
            </a:p>
            <a:p>
              <a:pPr marL="144000" indent="-144000" defTabSz="1279525">
                <a:spcAft>
                  <a:spcPts val="600"/>
                </a:spcAft>
                <a:buFont typeface="Arial" pitchFamily="34" charset="0"/>
                <a:buChar char="•"/>
              </a:pPr>
              <a:r>
                <a:rPr lang="en-US" sz="1200" smtClean="0">
                  <a:latin typeface="Calibri" pitchFamily="34" charset="0"/>
                </a:rPr>
                <a:t>Very </a:t>
              </a:r>
              <a:r>
                <a:rPr lang="en-US" sz="1200">
                  <a:latin typeface="Calibri" pitchFamily="34" charset="0"/>
                </a:rPr>
                <a:t>high gradient </a:t>
              </a:r>
              <a:r>
                <a:rPr lang="en-US" sz="1200">
                  <a:latin typeface="Calibri" pitchFamily="34" charset="0"/>
                </a:rPr>
                <a:t>accelerating </a:t>
              </a:r>
              <a:r>
                <a:rPr lang="en-US" sz="1200" smtClean="0">
                  <a:latin typeface="Calibri" pitchFamily="34" charset="0"/>
                </a:rPr>
                <a:t>structures</a:t>
              </a:r>
              <a:endParaRPr lang="en-US" sz="1200">
                <a:latin typeface="Calibri" pitchFamily="34" charset="0"/>
              </a:endParaRPr>
            </a:p>
            <a:p>
              <a:pPr marL="144000" indent="-144000" defTabSz="1279525">
                <a:buFont typeface="Arial" pitchFamily="34" charset="0"/>
                <a:buChar char="•"/>
              </a:pPr>
              <a:r>
                <a:rPr lang="en-US" sz="1200">
                  <a:latin typeface="Calibri" pitchFamily="34" charset="0"/>
                </a:rPr>
                <a:t>Novel short period undulators.</a:t>
              </a:r>
            </a:p>
          </p:txBody>
        </p:sp>
        <p:pic>
          <p:nvPicPr>
            <p:cNvPr id="3269" name="Picture 197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430964" y="3937806"/>
              <a:ext cx="3023849" cy="223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306" name="Group 234"/>
          <p:cNvGrpSpPr>
            <a:grpSpLocks/>
          </p:cNvGrpSpPr>
          <p:nvPr/>
        </p:nvGrpSpPr>
        <p:grpSpPr bwMode="auto">
          <a:xfrm>
            <a:off x="88900" y="7327900"/>
            <a:ext cx="9417050" cy="1878013"/>
            <a:chOff x="121" y="4440"/>
            <a:chExt cx="5932" cy="1183"/>
          </a:xfrm>
        </p:grpSpPr>
        <p:pic>
          <p:nvPicPr>
            <p:cNvPr id="3281" name="Picture 19" descr="PC130012"/>
            <p:cNvPicPr>
              <a:picLocks noChangeAspect="1" noChangeArrowheads="1"/>
            </p:cNvPicPr>
            <p:nvPr/>
          </p:nvPicPr>
          <p:blipFill>
            <a:blip r:embed="rId9" cstate="print"/>
            <a:srcRect l="2657" t="13385" r="13184" b="29922"/>
            <a:stretch>
              <a:fillRect/>
            </a:stretch>
          </p:blipFill>
          <p:spPr bwMode="auto">
            <a:xfrm>
              <a:off x="924" y="4884"/>
              <a:ext cx="744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82" name="Rectangle 20"/>
            <p:cNvSpPr>
              <a:spLocks noChangeArrowheads="1"/>
            </p:cNvSpPr>
            <p:nvPr/>
          </p:nvSpPr>
          <p:spPr bwMode="auto">
            <a:xfrm>
              <a:off x="836" y="5223"/>
              <a:ext cx="89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nl-NL" altLang="it-IT" sz="900" b="1">
                  <a:latin typeface="Calibri" pitchFamily="34" charset="0"/>
                </a:rPr>
                <a:t>Ultra-low </a:t>
              </a:r>
              <a:r>
                <a:rPr lang="nl-NL" altLang="it-IT" sz="900" b="1">
                  <a:latin typeface="Calibri" pitchFamily="34" charset="0"/>
                </a:rPr>
                <a:t>emit</a:t>
              </a:r>
              <a:r>
                <a:rPr lang="it-IT" altLang="it-IT" sz="900" b="1" smtClean="0">
                  <a:latin typeface="Calibri" pitchFamily="34" charset="0"/>
                </a:rPr>
                <a:t>tance</a:t>
              </a:r>
              <a:r>
                <a:rPr lang="nl-NL" altLang="it-IT" sz="900" b="1" smtClean="0">
                  <a:latin typeface="Calibri" pitchFamily="34" charset="0"/>
                </a:rPr>
                <a:t> </a:t>
              </a:r>
              <a:r>
                <a:rPr lang="nl-NL" altLang="it-IT" sz="900" b="1">
                  <a:latin typeface="Calibri" pitchFamily="34" charset="0"/>
                </a:rPr>
                <a:t>e</a:t>
              </a:r>
              <a:r>
                <a:rPr lang="it-IT" altLang="it-IT" sz="900" b="1" baseline="30000">
                  <a:latin typeface="Calibri" pitchFamily="34" charset="0"/>
                </a:rPr>
                <a:t>-</a:t>
              </a:r>
              <a:r>
                <a:rPr lang="nl-NL" altLang="it-IT" sz="900" b="1" smtClean="0">
                  <a:latin typeface="Calibri" pitchFamily="34" charset="0"/>
                </a:rPr>
                <a:t>source</a:t>
              </a:r>
              <a:r>
                <a:rPr lang="it-IT" altLang="it-IT" sz="900" b="1" smtClean="0">
                  <a:latin typeface="Calibri" pitchFamily="34" charset="0"/>
                </a:rPr>
                <a:t> </a:t>
              </a:r>
              <a:r>
                <a:rPr lang="nl-NL" altLang="it-IT" sz="900" b="1" smtClean="0">
                  <a:latin typeface="Calibri" pitchFamily="34" charset="0"/>
                </a:rPr>
                <a:t>TU/e</a:t>
              </a:r>
              <a:endParaRPr lang="en-GB" altLang="it-IT" sz="900" b="1">
                <a:latin typeface="Calibri" pitchFamily="34" charset="0"/>
              </a:endParaRPr>
            </a:p>
          </p:txBody>
        </p:sp>
        <p:pic>
          <p:nvPicPr>
            <p:cNvPr id="3283" name="Picture 21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66" y="4894"/>
              <a:ext cx="681" cy="5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84" name="Rectangle 23"/>
            <p:cNvSpPr>
              <a:spLocks noChangeArrowheads="1"/>
            </p:cNvSpPr>
            <p:nvPr/>
          </p:nvSpPr>
          <p:spPr bwMode="auto">
            <a:xfrm>
              <a:off x="121" y="5393"/>
              <a:ext cx="771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it-IT" sz="900" b="1">
                  <a:latin typeface="Calibri" pitchFamily="34" charset="0"/>
                </a:rPr>
                <a:t>400Hz S-band </a:t>
              </a:r>
              <a:r>
                <a:rPr lang="it-IT" altLang="it-IT" sz="900" b="1">
                  <a:latin typeface="Calibri" pitchFamily="34" charset="0"/>
                </a:rPr>
                <a:t>Rf</a:t>
              </a:r>
              <a:r>
                <a:rPr lang="en-US" altLang="it-IT" sz="900" b="1">
                  <a:latin typeface="Calibri" pitchFamily="34" charset="0"/>
                </a:rPr>
                <a:t> gun</a:t>
              </a:r>
              <a:endParaRPr lang="it-IT" altLang="it-IT" sz="900" b="1">
                <a:latin typeface="Calibri" pitchFamily="34" charset="0"/>
              </a:endParaRPr>
            </a:p>
            <a:p>
              <a:pPr algn="ctr"/>
              <a:r>
                <a:rPr lang="en-US" altLang="it-IT" sz="900" b="1">
                  <a:latin typeface="Calibri" pitchFamily="34" charset="0"/>
                </a:rPr>
                <a:t>CLARA</a:t>
              </a:r>
              <a:endParaRPr lang="en-GB" altLang="it-IT" sz="900" b="1">
                <a:latin typeface="Calibri" pitchFamily="34" charset="0"/>
              </a:endParaRPr>
            </a:p>
          </p:txBody>
        </p:sp>
        <p:pic>
          <p:nvPicPr>
            <p:cNvPr id="3285" name="Picture 9"/>
            <p:cNvPicPr>
              <a:picLocks noChangeAspect="1" noChangeArrowheads="1"/>
            </p:cNvPicPr>
            <p:nvPr/>
          </p:nvPicPr>
          <p:blipFill>
            <a:blip r:embed="rId11" cstate="print"/>
            <a:srcRect l="4312" t="20482" r="39346" b="20847"/>
            <a:stretch>
              <a:fillRect/>
            </a:stretch>
          </p:blipFill>
          <p:spPr bwMode="auto">
            <a:xfrm>
              <a:off x="1716" y="4887"/>
              <a:ext cx="681" cy="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86" name="Rectangle 11"/>
            <p:cNvSpPr>
              <a:spLocks noChangeArrowheads="1"/>
            </p:cNvSpPr>
            <p:nvPr/>
          </p:nvSpPr>
          <p:spPr bwMode="auto">
            <a:xfrm>
              <a:off x="1709" y="5393"/>
              <a:ext cx="70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nl-NL" altLang="it-IT" sz="900" b="1">
                  <a:latin typeface="Calibri" pitchFamily="34" charset="0"/>
                </a:rPr>
                <a:t>LCLS S-band rf gun</a:t>
              </a:r>
              <a:endParaRPr lang="en-GB" altLang="it-IT" sz="900" b="1">
                <a:latin typeface="Calibri" pitchFamily="34" charset="0"/>
              </a:endParaRPr>
            </a:p>
          </p:txBody>
        </p:sp>
        <p:sp>
          <p:nvSpPr>
            <p:cNvPr id="3287" name="Rectangle 215"/>
            <p:cNvSpPr>
              <a:spLocks noChangeArrowheads="1"/>
            </p:cNvSpPr>
            <p:nvPr/>
          </p:nvSpPr>
          <p:spPr bwMode="auto">
            <a:xfrm>
              <a:off x="212" y="4440"/>
              <a:ext cx="2177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defTabSz="1279525"/>
              <a:r>
                <a:rPr lang="en-US" altLang="en-US" sz="1400" b="1">
                  <a:solidFill>
                    <a:srgbClr val="CC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Injector Gun</a:t>
              </a:r>
            </a:p>
            <a:p>
              <a:pPr defTabSz="1279525"/>
              <a:r>
                <a:rPr lang="en-US" sz="90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Review state of the art Gun/Injector (S, C, X band) and pick the best Develop a novel high rep. rate Gun/Injector with K-band linearizer</a:t>
              </a:r>
              <a:endParaRPr lang="it-IT" sz="90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endParaRPr>
            </a:p>
          </p:txBody>
        </p:sp>
        <p:sp>
          <p:nvSpPr>
            <p:cNvPr id="20" name="Title 1">
              <a:extLst>
                <a:ext uri="{FF2B5EF4-FFF2-40B4-BE49-F238E27FC236}">
                  <a16:creationId xmlns:a16="http://schemas.microsoft.com/office/drawing/2014/main" xmlns="" id="{97F4F736-089A-604E-9B3C-DCFEA2B6B2A8}"/>
                </a:ext>
              </a:extLst>
            </p:cNvPr>
            <p:cNvSpPr txBox="1">
              <a:spLocks/>
            </p:cNvSpPr>
            <p:nvPr/>
          </p:nvSpPr>
          <p:spPr>
            <a:xfrm>
              <a:off x="2418" y="5153"/>
              <a:ext cx="1241" cy="336"/>
            </a:xfrm>
            <a:prstGeom prst="rect">
              <a:avLst/>
            </a:prstGeom>
          </p:spPr>
          <p:txBody>
            <a:bodyPr/>
            <a:lstStyle/>
            <a:p>
              <a:pPr eaLnBrk="0" hangingPunct="0"/>
              <a:r>
                <a:rPr lang="en-US" altLang="en-US" sz="1400" b="1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  <a:ea typeface="ＭＳ Ｐゴシック" pitchFamily="34" charset="-128"/>
                </a:rPr>
                <a:t>CERN CLIC Accel. Struct</a:t>
              </a:r>
              <a:r>
                <a:rPr lang="en-US" altLang="en-US" sz="1400" b="1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  <a:ea typeface="ＭＳ Ｐゴシック" pitchFamily="34" charset="-128"/>
                </a:rPr>
                <a:t>.</a:t>
              </a:r>
            </a:p>
            <a:p>
              <a:pPr algn="ctr"/>
              <a:r>
                <a:rPr lang="en-US" sz="900" b="1">
                  <a:solidFill>
                    <a:srgbClr val="000000"/>
                  </a:solidFill>
                  <a:latin typeface="Calibri" pitchFamily="34" charset="0"/>
                </a:rPr>
                <a:t>11.994 GHz_X-band</a:t>
              </a:r>
            </a:p>
            <a:p>
              <a:pPr algn="ctr"/>
              <a:r>
                <a:rPr lang="en-GB" sz="900" b="1">
                  <a:solidFill>
                    <a:srgbClr val="000000"/>
                  </a:solidFill>
                  <a:latin typeface="Calibri" pitchFamily="34" charset="0"/>
                </a:rPr>
                <a:t>100 MV/m</a:t>
              </a:r>
              <a:endParaRPr lang="en-US" altLang="en-US" sz="9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pic>
          <p:nvPicPr>
            <p:cNvPr id="3290" name="図 5"/>
            <p:cNvPicPr>
              <a:picLocks noChangeAspect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2450" y="4462"/>
              <a:ext cx="1179" cy="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92" name="Picture 2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659" y="4803"/>
              <a:ext cx="836" cy="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94" name="Picture 2"/>
            <p:cNvPicPr>
              <a:picLocks noChangeAspect="1" noChangeArrowheads="1"/>
            </p:cNvPicPr>
            <p:nvPr/>
          </p:nvPicPr>
          <p:blipFill>
            <a:blip r:embed="rId14" cstate="print"/>
            <a:srcRect l="21889" t="15968" r="20364" b="24406"/>
            <a:stretch>
              <a:fillRect/>
            </a:stretch>
          </p:blipFill>
          <p:spPr bwMode="auto">
            <a:xfrm>
              <a:off x="5260" y="4802"/>
              <a:ext cx="760" cy="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95" name="Rectangle 18"/>
            <p:cNvSpPr>
              <a:spLocks noChangeArrowheads="1"/>
            </p:cNvSpPr>
            <p:nvPr/>
          </p:nvSpPr>
          <p:spPr bwMode="auto">
            <a:xfrm>
              <a:off x="5322" y="5388"/>
              <a:ext cx="681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900" b="1">
                  <a:latin typeface="Calibri" pitchFamily="34" charset="0"/>
                </a:rPr>
                <a:t>S. C. Undulator KIT</a:t>
              </a:r>
            </a:p>
          </p:txBody>
        </p:sp>
        <p:sp>
          <p:nvSpPr>
            <p:cNvPr id="3296" name="Rectangle 19"/>
            <p:cNvSpPr>
              <a:spLocks noChangeArrowheads="1"/>
            </p:cNvSpPr>
            <p:nvPr/>
          </p:nvSpPr>
          <p:spPr bwMode="auto">
            <a:xfrm>
              <a:off x="3667" y="5387"/>
              <a:ext cx="835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900" b="1">
                  <a:latin typeface="Calibri" pitchFamily="34" charset="0"/>
                </a:rPr>
                <a:t>Cryo PM Undulator</a:t>
              </a:r>
            </a:p>
            <a:p>
              <a:pPr algn="ctr"/>
              <a:r>
                <a:rPr lang="en-GB" sz="900" b="1">
                  <a:latin typeface="Calibri" pitchFamily="34" charset="0"/>
                </a:rPr>
                <a:t>HZB/UCLA</a:t>
              </a:r>
            </a:p>
          </p:txBody>
        </p:sp>
        <p:sp>
          <p:nvSpPr>
            <p:cNvPr id="3297" name="Rectangle 225"/>
            <p:cNvSpPr>
              <a:spLocks noChangeArrowheads="1"/>
            </p:cNvSpPr>
            <p:nvPr/>
          </p:nvSpPr>
          <p:spPr bwMode="auto">
            <a:xfrm>
              <a:off x="4158" y="4440"/>
              <a:ext cx="162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US" altLang="en-US" sz="1400" b="1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Undulators and Light Production</a:t>
              </a:r>
              <a:endParaRPr lang="it-IT" sz="9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endParaRPr>
            </a:p>
          </p:txBody>
        </p:sp>
        <p:sp>
          <p:nvSpPr>
            <p:cNvPr id="3298" name="Rectangle 226"/>
            <p:cNvSpPr>
              <a:spLocks noChangeArrowheads="1"/>
            </p:cNvSpPr>
            <p:nvPr/>
          </p:nvSpPr>
          <p:spPr bwMode="auto">
            <a:xfrm>
              <a:off x="3619" y="4579"/>
              <a:ext cx="2434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900" b="1">
                  <a:latin typeface="Calibri" pitchFamily="34" charset="0"/>
                </a:rPr>
                <a:t>Comparative studies of “ambitious” undulators on the timescale of 4-5 years:</a:t>
              </a:r>
            </a:p>
            <a:p>
              <a:pPr defTabSz="1279525"/>
              <a:r>
                <a:rPr lang="en-GB" sz="900" b="1">
                  <a:latin typeface="Calibri" pitchFamily="34" charset="0"/>
                </a:rPr>
                <a:t>eg. cryo permanent-magnet, super-conductive undulators, …</a:t>
              </a:r>
              <a:endParaRPr lang="it-IT" sz="900" b="1">
                <a:latin typeface="Calibri" pitchFamily="34" charset="0"/>
              </a:endParaRPr>
            </a:p>
          </p:txBody>
        </p:sp>
        <p:sp>
          <p:nvSpPr>
            <p:cNvPr id="3299" name="Rectangle 19"/>
            <p:cNvSpPr>
              <a:spLocks noChangeArrowheads="1"/>
            </p:cNvSpPr>
            <p:nvPr/>
          </p:nvSpPr>
          <p:spPr bwMode="auto">
            <a:xfrm>
              <a:off x="4606" y="5208"/>
              <a:ext cx="544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900" b="1">
                  <a:latin typeface="Calibri" pitchFamily="34" charset="0"/>
                </a:rPr>
                <a:t>ENEA-INFN </a:t>
              </a:r>
            </a:p>
          </p:txBody>
        </p:sp>
        <p:pic>
          <p:nvPicPr>
            <p:cNvPr id="3302" name="Picture 230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4530" y="4806"/>
              <a:ext cx="681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54" name="Group 53"/>
          <p:cNvGrpSpPr/>
          <p:nvPr/>
        </p:nvGrpSpPr>
        <p:grpSpPr>
          <a:xfrm>
            <a:off x="6352356" y="9175204"/>
            <a:ext cx="3191694" cy="2808709"/>
            <a:chOff x="6352356" y="9137104"/>
            <a:chExt cx="3191694" cy="2808709"/>
          </a:xfrm>
        </p:grpSpPr>
        <p:pic>
          <p:nvPicPr>
            <p:cNvPr id="3303" name="Picture 4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6856412" y="9137104"/>
              <a:ext cx="2687638" cy="261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07" name="Picture 235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6352356" y="10793288"/>
              <a:ext cx="1697038" cy="1152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3308" name="Rectangle 236"/>
          <p:cNvSpPr>
            <a:spLocks noChangeArrowheads="1"/>
          </p:cNvSpPr>
          <p:nvPr/>
        </p:nvSpPr>
        <p:spPr bwMode="auto">
          <a:xfrm>
            <a:off x="5587355" y="9588202"/>
            <a:ext cx="124835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US" altLang="it-IT" sz="1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CompactLight </a:t>
            </a:r>
            <a:r>
              <a:rPr lang="en-US" altLang="it-IT" sz="1400" b="1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/>
            </a:r>
            <a:br>
              <a:rPr lang="en-US" altLang="it-IT" sz="1400" b="1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r>
              <a:rPr lang="en-US" altLang="it-IT" sz="1400" b="1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WPs </a:t>
            </a:r>
            <a:r>
              <a:rPr lang="en-US" altLang="it-IT" sz="1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Structure</a:t>
            </a:r>
            <a:endParaRPr lang="it-IT" sz="1400" b="1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pic>
        <p:nvPicPr>
          <p:cNvPr id="3309" name="Picture 237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058988" y="10390188"/>
            <a:ext cx="3741737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10" name="Picture 29" descr="look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6675" y="10360025"/>
            <a:ext cx="1920875" cy="15700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312" name="Picture 8" descr="layout_no_energy.png"/>
          <p:cNvPicPr>
            <a:picLocks noChangeAspect="1"/>
          </p:cNvPicPr>
          <p:nvPr/>
        </p:nvPicPr>
        <p:blipFill>
          <a:blip r:embed="rId20" cstate="print"/>
          <a:srcRect r="3467" b="15656"/>
          <a:stretch>
            <a:fillRect/>
          </a:stretch>
        </p:blipFill>
        <p:spPr bwMode="auto">
          <a:xfrm>
            <a:off x="571500" y="9501188"/>
            <a:ext cx="4283075" cy="71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15" name="Rectangle 243"/>
          <p:cNvSpPr>
            <a:spLocks noChangeArrowheads="1"/>
          </p:cNvSpPr>
          <p:nvPr/>
        </p:nvSpPr>
        <p:spPr bwMode="auto">
          <a:xfrm>
            <a:off x="1335088" y="9159875"/>
            <a:ext cx="30563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US" altLang="en-US" sz="14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Start-to-end Electron Beam Simulation</a:t>
            </a:r>
            <a:endParaRPr lang="it-IT" sz="1400" b="1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0040" y="12089442"/>
            <a:ext cx="9481120" cy="712170"/>
            <a:chOff x="60040" y="12131722"/>
            <a:chExt cx="9481120" cy="561115"/>
          </a:xfrm>
        </p:grpSpPr>
        <p:sp>
          <p:nvSpPr>
            <p:cNvPr id="50" name="Rectangle 49"/>
            <p:cNvSpPr/>
            <p:nvPr/>
          </p:nvSpPr>
          <p:spPr bwMode="auto">
            <a:xfrm>
              <a:off x="96044" y="12343556"/>
              <a:ext cx="9409112" cy="349281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79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5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60040" y="12131722"/>
              <a:ext cx="9481120" cy="521366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latin typeface="Calibri" pitchFamily="34" charset="0"/>
                </a:rPr>
                <a:t>CompactLight is funded by the European Union’s Horizon2020 research and innovation programme under Grant Agreement No. </a:t>
              </a:r>
              <a:r>
                <a:rPr lang="en-US" sz="1000">
                  <a:latin typeface="Calibri" pitchFamily="34" charset="0"/>
                </a:rPr>
                <a:t>777431</a:t>
              </a:r>
              <a:r>
                <a:rPr lang="en-US" sz="1000" smtClean="0">
                  <a:latin typeface="Calibri" pitchFamily="34" charset="0"/>
                </a:rPr>
                <a:t>.</a:t>
              </a:r>
              <a:endParaRPr lang="en-GB" sz="1000" smtClean="0">
                <a:latin typeface="Calibri" pitchFamily="34" charset="0"/>
              </a:endParaRPr>
            </a:p>
            <a:p>
              <a:pPr>
                <a:spcBef>
                  <a:spcPts val="1800"/>
                </a:spcBef>
              </a:pPr>
              <a:r>
                <a:rPr lang="de-DE" sz="1200" u="sng" smtClean="0">
                  <a:hlinkClick r:id="rId21"/>
                </a:rPr>
                <a:t>CompactLight@elettra.eu</a:t>
              </a:r>
              <a:r>
                <a:rPr lang="de-DE" sz="1200" smtClean="0"/>
                <a:t>   	   		</a:t>
              </a:r>
              <a:r>
                <a:rPr lang="de-DE" sz="1200" b="1" smtClean="0">
                  <a:solidFill>
                    <a:srgbClr val="C00000"/>
                  </a:solidFill>
                </a:rPr>
                <a:t>XLS</a:t>
              </a:r>
              <a:r>
                <a:rPr lang="de-DE" sz="1200" smtClean="0"/>
                <a:t> 	   		           </a:t>
              </a:r>
              <a:r>
                <a:rPr lang="de-DE" sz="1200" u="sng" smtClean="0">
                  <a:hlinkClick r:id="rId22"/>
                </a:rPr>
                <a:t>www.CompactLight.eu</a:t>
              </a:r>
              <a:endParaRPr lang="de-DE" sz="1200">
                <a:latin typeface="Calibri" pitchFamily="34" charset="0"/>
              </a:endParaRPr>
            </a:p>
          </p:txBody>
        </p:sp>
        <p:cxnSp>
          <p:nvCxnSpPr>
            <p:cNvPr id="52" name="Straight Connector 51"/>
            <p:cNvCxnSpPr/>
            <p:nvPr/>
          </p:nvCxnSpPr>
          <p:spPr bwMode="auto">
            <a:xfrm>
              <a:off x="91800" y="12334726"/>
              <a:ext cx="94176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263</Words>
  <Application>Microsoft Office PowerPoint</Application>
  <PresentationFormat>A3 Paper (297x420 mm)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Arial Unicode MS</vt:lpstr>
      <vt:lpstr>ＭＳ Ｐゴシック</vt:lpstr>
      <vt:lpstr>Wingdings</vt:lpstr>
      <vt:lpstr>Struttura predefinita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regina.rochow</cp:lastModifiedBy>
  <cp:revision>18</cp:revision>
  <dcterms:created xsi:type="dcterms:W3CDTF">2018-11-08T16:03:25Z</dcterms:created>
  <dcterms:modified xsi:type="dcterms:W3CDTF">2018-11-09T09:59:49Z</dcterms:modified>
</cp:coreProperties>
</file>