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14"/>
  </p:notesMasterIdLst>
  <p:handoutMasterIdLst>
    <p:handoutMasterId r:id="rId15"/>
  </p:handoutMasterIdLst>
  <p:sldIdLst>
    <p:sldId id="332" r:id="rId2"/>
    <p:sldId id="344" r:id="rId3"/>
    <p:sldId id="345" r:id="rId4"/>
    <p:sldId id="346" r:id="rId5"/>
    <p:sldId id="335" r:id="rId6"/>
    <p:sldId id="339" r:id="rId7"/>
    <p:sldId id="340" r:id="rId8"/>
    <p:sldId id="341" r:id="rId9"/>
    <p:sldId id="348" r:id="rId10"/>
    <p:sldId id="349" r:id="rId11"/>
    <p:sldId id="347" r:id="rId12"/>
    <p:sldId id="337" r:id="rId13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>
        <p:scale>
          <a:sx n="90" d="100"/>
          <a:sy n="90" d="100"/>
        </p:scale>
        <p:origin x="-324" y="-19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05/12/2018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lIns="100794" tIns="50397" rIns="100794" bIns="50397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lIns="100794" tIns="50397" rIns="100794" bIns="5039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AE0FD363-B7C0-4513-B16E-3B3B3816A666}" type="datetimeFigureOut">
              <a:rPr lang="en-GB" smtClean="0"/>
              <a:t>05/12/2018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36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0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295" r:id="rId7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mtClean="0"/>
              <a:t>11</a:t>
            </a:r>
            <a:r>
              <a:rPr lang="en-GB" baseline="30000" smtClean="0"/>
              <a:t>th</a:t>
            </a:r>
            <a:r>
              <a:rPr lang="en-GB" smtClean="0"/>
              <a:t> December 2018, ALBA, Barcelona</a:t>
            </a:r>
            <a:endParaRPr lang="en-GB" dirty="0" smtClean="0"/>
          </a:p>
          <a:p>
            <a:r>
              <a:rPr lang="en-GB" err="1" smtClean="0"/>
              <a:t>CompactLight</a:t>
            </a:r>
            <a:r>
              <a:rPr lang="en-GB" smtClean="0"/>
              <a:t> </a:t>
            </a:r>
            <a:r>
              <a:rPr lang="en-GB" smtClean="0"/>
              <a:t>Annual Meeting</a:t>
            </a:r>
            <a:r>
              <a:rPr lang="en-GB"/>
              <a:t>, </a:t>
            </a:r>
            <a:r>
              <a:rPr lang="en-GB" smtClean="0"/>
              <a:t>Barcelona</a:t>
            </a:r>
            <a:endParaRPr lang="en-GB" dirty="0"/>
          </a:p>
          <a:p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WP2 Introduction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Jim Clarke, STFC Daresbury Laboratory</a:t>
            </a:r>
            <a:endParaRPr lang="de-DE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0" b="17810"/>
          <a:stretch>
            <a:fillRect/>
          </a:stretch>
        </p:blipFill>
        <p:spPr/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65" y="730859"/>
            <a:ext cx="8623696" cy="625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0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smtClean="0">
                <a:latin typeface="Calibri" panose="020F0502020204030204" pitchFamily="34" charset="0"/>
              </a:rPr>
              <a:t>Other Interactions with Users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28" y="1763613"/>
            <a:ext cx="9677198" cy="57960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Representatives </a:t>
            </a:r>
            <a:r>
              <a:rPr lang="en-GB" sz="2000" dirty="0">
                <a:latin typeface="Calibri" panose="020F0502020204030204" pitchFamily="34" charset="0"/>
              </a:rPr>
              <a:t>of CompactLight </a:t>
            </a:r>
            <a:r>
              <a:rPr lang="en-GB" sz="2000" dirty="0">
                <a:latin typeface="Calibri" panose="020F0502020204030204" pitchFamily="34" charset="0"/>
              </a:rPr>
              <a:t>were </a:t>
            </a:r>
            <a:r>
              <a:rPr lang="en-GB" sz="2000" dirty="0">
                <a:latin typeface="Calibri" panose="020F0502020204030204" pitchFamily="34" charset="0"/>
              </a:rPr>
              <a:t>at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Science@FELs Conference </a:t>
            </a:r>
            <a:r>
              <a:rPr lang="en-GB" sz="2000">
                <a:latin typeface="Calibri" panose="020F0502020204030204" pitchFamily="34" charset="0"/>
              </a:rPr>
              <a:t>in </a:t>
            </a:r>
            <a:r>
              <a:rPr lang="en-GB" sz="2000" smtClean="0">
                <a:latin typeface="Calibri" panose="020F0502020204030204" pitchFamily="34" charset="0"/>
              </a:rPr>
              <a:t>Stockholm and interacted with potential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>
                <a:latin typeface="Calibri" panose="020F0502020204030204" pitchFamily="34" charset="0"/>
              </a:rPr>
              <a:t>Representatives </a:t>
            </a:r>
            <a:r>
              <a:rPr lang="en-GB" sz="2000" dirty="0">
                <a:latin typeface="Calibri" panose="020F0502020204030204" pitchFamily="34" charset="0"/>
              </a:rPr>
              <a:t>of CompactLight </a:t>
            </a:r>
            <a:r>
              <a:rPr lang="en-GB" sz="2000" dirty="0">
                <a:latin typeface="Calibri" panose="020F0502020204030204" pitchFamily="34" charset="0"/>
              </a:rPr>
              <a:t>were at the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Attosecond and FEL Science Conference </a:t>
            </a:r>
            <a:r>
              <a:rPr lang="en-GB" sz="2000">
                <a:latin typeface="Calibri" panose="020F0502020204030204" pitchFamily="34" charset="0"/>
              </a:rPr>
              <a:t>in </a:t>
            </a:r>
            <a:r>
              <a:rPr lang="en-GB" sz="2000" smtClean="0">
                <a:latin typeface="Calibri" panose="020F0502020204030204" pitchFamily="34" charset="0"/>
              </a:rPr>
              <a:t>London</a:t>
            </a:r>
            <a:r>
              <a:rPr lang="en-GB" sz="2000">
                <a:latin typeface="Calibri" panose="020F0502020204030204" pitchFamily="34" charset="0"/>
              </a:rPr>
              <a:t> and interacted with potential users</a:t>
            </a:r>
            <a:endParaRPr lang="en-GB" sz="2000" smtClean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>
                <a:latin typeface="Calibri" panose="020F0502020204030204" pitchFamily="34" charset="0"/>
              </a:rPr>
              <a:t>A dedicated </a:t>
            </a:r>
            <a:r>
              <a:rPr lang="en-GB" sz="2000" smtClean="0">
                <a:solidFill>
                  <a:srgbClr val="FF0000"/>
                </a:solidFill>
                <a:latin typeface="Calibri" panose="020F0502020204030204" pitchFamily="34" charset="0"/>
              </a:rPr>
              <a:t>CompactLight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User Meeting </a:t>
            </a:r>
            <a:r>
              <a:rPr lang="en-GB" sz="2000">
                <a:latin typeface="Calibri" panose="020F0502020204030204" pitchFamily="34" charset="0"/>
              </a:rPr>
              <a:t>was </a:t>
            </a:r>
            <a:r>
              <a:rPr lang="en-GB" sz="2000" smtClean="0">
                <a:latin typeface="Calibri" panose="020F0502020204030204" pitchFamily="34" charset="0"/>
              </a:rPr>
              <a:t>held at CERN in Nov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smtClean="0">
                <a:latin typeface="Calibri" panose="020F0502020204030204" pitchFamily="34" charset="0"/>
              </a:rPr>
              <a:t>A </a:t>
            </a:r>
            <a:r>
              <a:rPr lang="en-GB" sz="2000" smtClean="0">
                <a:solidFill>
                  <a:srgbClr val="FF0000"/>
                </a:solidFill>
                <a:latin typeface="Calibri" panose="020F0502020204030204" pitchFamily="34" charset="0"/>
              </a:rPr>
              <a:t>questionnaire</a:t>
            </a:r>
            <a:r>
              <a:rPr lang="en-GB" sz="2000" smtClean="0">
                <a:latin typeface="Calibri" panose="020F0502020204030204" pitchFamily="34" charset="0"/>
              </a:rPr>
              <a:t> has been developed and sent to ~50 users.</a:t>
            </a:r>
            <a:endParaRPr lang="en-GB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17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</a:rPr>
              <a:t>WP2  FEL Science Requirements and Facility Design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28" y="1475581"/>
            <a:ext cx="9677198" cy="57174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Task 2.1 -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FEL user scientists and potential users will provide specification</a:t>
            </a:r>
            <a:r>
              <a:rPr lang="en-GB" sz="2000" dirty="0">
                <a:latin typeface="Calibri" panose="020F0502020204030204" pitchFamily="34" charset="0"/>
              </a:rPr>
              <a:t> for the Hard X-ray FEL output parameters (in terms of wavelength range, pulse energy, polarisation, beam structure, pulse duration, synchronisation to external laser, etc.).</a:t>
            </a:r>
          </a:p>
          <a:p>
            <a:endParaRPr lang="en-GB" sz="2000" dirty="0"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Deliverable 2.1</a:t>
            </a:r>
            <a:r>
              <a:rPr lang="en-GB" sz="2000" dirty="0">
                <a:latin typeface="Calibri" panose="020F0502020204030204" pitchFamily="34" charset="0"/>
              </a:rPr>
              <a:t> - A report summarising the requests from the users and defining the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performance specifications </a:t>
            </a:r>
            <a:r>
              <a:rPr lang="en-GB" sz="2000" dirty="0">
                <a:latin typeface="Calibri" panose="020F0502020204030204" pitchFamily="34" charset="0"/>
              </a:rPr>
              <a:t>for the FEL, 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(31/12/18). 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Task Leader – Vitaliy Goryashko, </a:t>
            </a:r>
            <a:r>
              <a:rPr lang="en-GB" sz="2000" b="1">
                <a:solidFill>
                  <a:srgbClr val="0070C0"/>
                </a:solidFill>
                <a:latin typeface="Calibri" panose="020F0502020204030204" pitchFamily="34" charset="0"/>
              </a:rPr>
              <a:t>Uppsala </a:t>
            </a:r>
            <a:r>
              <a:rPr lang="en-GB" sz="2000" b="1" smtClean="0">
                <a:solidFill>
                  <a:srgbClr val="0070C0"/>
                </a:solidFill>
                <a:latin typeface="Calibri" panose="020F0502020204030204" pitchFamily="34" charset="0"/>
              </a:rPr>
              <a:t>University</a:t>
            </a:r>
            <a:endParaRPr lang="en-GB" sz="20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778029" lvl="2" indent="-377979">
              <a:buFont typeface="Arial" panose="020B0604020202020204" pitchFamily="34" charset="0"/>
              <a:buChar char="•"/>
            </a:pPr>
            <a:r>
              <a:rPr lang="en-GB" sz="1600" b="1" smtClean="0">
                <a:solidFill>
                  <a:srgbClr val="0070C0"/>
                </a:solidFill>
                <a:latin typeface="Calibri" panose="020F0502020204030204" pitchFamily="34" charset="0"/>
              </a:rPr>
              <a:t>Vitaliy will provide a report from the User Meeting that was held in November</a:t>
            </a:r>
          </a:p>
          <a:p>
            <a:pPr marL="778029" lvl="2" indent="-377979">
              <a:buFont typeface="Arial" panose="020B0604020202020204" pitchFamily="34" charset="0"/>
              <a:buChar char="•"/>
            </a:pPr>
            <a:endParaRPr lang="en-GB" sz="1600" b="1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smtClean="0">
                <a:solidFill>
                  <a:srgbClr val="FF0000"/>
                </a:solidFill>
                <a:latin typeface="Calibri" panose="020F0502020204030204" pitchFamily="34" charset="0"/>
              </a:rPr>
              <a:t>Agreeing the FEL specification this week is a key outcome from this meeting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23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08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</a:rPr>
              <a:t>WP2  FEL Science Requirements and Facility Design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28" y="1763613"/>
            <a:ext cx="9677198" cy="518457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Task 2.2 - </a:t>
            </a:r>
            <a:r>
              <a:rPr lang="en-GB" sz="2000" dirty="0">
                <a:latin typeface="Calibri" panose="020F0502020204030204" pitchFamily="34" charset="0"/>
              </a:rPr>
              <a:t>The outcome of the previous task will be used by FEL experts (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</a:rPr>
              <a:t>working closely with WP3, 4, &amp; 5</a:t>
            </a:r>
            <a:r>
              <a:rPr lang="en-GB" sz="2000" dirty="0">
                <a:latin typeface="Calibri" panose="020F0502020204030204" pitchFamily="34" charset="0"/>
              </a:rPr>
              <a:t>) to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define the FEL system, with the accelerator and undulator requirements that are needed to achieve the specification </a:t>
            </a:r>
            <a:r>
              <a:rPr lang="en-GB" sz="2000" dirty="0">
                <a:latin typeface="Calibri" panose="020F0502020204030204" pitchFamily="34" charset="0"/>
              </a:rPr>
              <a:t>(electron energy, bunch charge, peak current, emittance, energy spread, period, field strength, etc.). Then the task will identify and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choose the most appropriate technical solutions considering cost, technical risk and performance. </a:t>
            </a:r>
            <a:r>
              <a:rPr lang="en-GB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The other WPs make recommendations for all the technical solutions which are then agreed within this task.</a:t>
            </a:r>
          </a:p>
          <a:p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Deliverable </a:t>
            </a:r>
            <a:r>
              <a:rPr lang="en-GB" sz="2000" b="1" dirty="0">
                <a:latin typeface="Calibri" panose="020F0502020204030204" pitchFamily="34" charset="0"/>
              </a:rPr>
              <a:t>2.2 </a:t>
            </a:r>
            <a:r>
              <a:rPr lang="en-GB" sz="2000" dirty="0">
                <a:latin typeface="Calibri" panose="020F0502020204030204" pitchFamily="34" charset="0"/>
              </a:rPr>
              <a:t>- A report summarising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the FEL design, with the accelerator and undulator requirements </a:t>
            </a:r>
            <a:r>
              <a:rPr lang="en-GB" sz="2000" dirty="0">
                <a:latin typeface="Calibri" panose="020F0502020204030204" pitchFamily="34" charset="0"/>
              </a:rPr>
              <a:t>to achieve the specification, i.e. electron energy, bunch charge, peak current, emittance, energy spread, undulator </a:t>
            </a:r>
            <a:r>
              <a:rPr lang="fr-FR" sz="2000" dirty="0">
                <a:latin typeface="Calibri" panose="020F0502020204030204" pitchFamily="34" charset="0"/>
              </a:rPr>
              <a:t>parameters, etc., 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(31/12/19). 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lvl="1" indent="0"/>
            <a:endParaRPr lang="en-GB" sz="20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Task Leader – Simone DiMitri, Sincrotrone 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Trieste</a:t>
            </a:r>
          </a:p>
          <a:p>
            <a:pPr marL="778029" lvl="2" indent="-377979"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rgbClr val="0070C0"/>
                </a:solidFill>
                <a:latin typeface="Calibri" panose="020F0502020204030204" pitchFamily="34" charset="0"/>
              </a:rPr>
              <a:t>Simone will talk about the process of selecting the technical solutions in the year ahead </a:t>
            </a:r>
            <a:endParaRPr lang="en-GB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lvl="1" indent="0"/>
            <a:endParaRPr lang="en-GB" sz="20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lvl="1" indent="0"/>
            <a:r>
              <a:rPr lang="en-US" sz="2000" dirty="0">
                <a:latin typeface="Calibri" panose="020F0502020204030204" pitchFamily="34" charset="0"/>
              </a:rPr>
              <a:t> </a:t>
            </a:r>
            <a:endParaRPr lang="en-GB" sz="20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05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816" y="755501"/>
            <a:ext cx="8979585" cy="937084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</a:rPr>
              <a:t>WP2  FEL Science Requirements and Facility Design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776" y="1691605"/>
            <a:ext cx="9677198" cy="5213346"/>
          </a:xfrm>
        </p:spPr>
        <p:txBody>
          <a:bodyPr>
            <a:normAutofit/>
          </a:bodyPr>
          <a:lstStyle/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Task 2.3 – </a:t>
            </a:r>
            <a:r>
              <a:rPr lang="en-GB" sz="2000" dirty="0">
                <a:latin typeface="Calibri" panose="020F0502020204030204" pitchFamily="34" charset="0"/>
              </a:rPr>
              <a:t>Engineers, accelerator physicists, undulator and RF experts will receive machine specification from FEL experts and will then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design a user facility </a:t>
            </a:r>
            <a:r>
              <a:rPr lang="en-GB" sz="2000" dirty="0">
                <a:latin typeface="Calibri" panose="020F0502020204030204" pitchFamily="34" charset="0"/>
              </a:rPr>
              <a:t>capable of achieving these requirements. Regular contact and iterations between the FEL experts, engineers, accelerator and undulator designers will be essential to achieve an optimised design. The Hard X-ray FEL </a:t>
            </a:r>
            <a:r>
              <a:rPr lang="en-GB" sz="2000" b="1" i="1" dirty="0">
                <a:solidFill>
                  <a:srgbClr val="0070C0"/>
                </a:solidFill>
                <a:latin typeface="Calibri" panose="020F0502020204030204" pitchFamily="34" charset="0"/>
              </a:rPr>
              <a:t>conceptual design report </a:t>
            </a:r>
            <a:r>
              <a:rPr lang="en-GB" sz="2000" dirty="0">
                <a:latin typeface="Calibri" panose="020F0502020204030204" pitchFamily="34" charset="0"/>
              </a:rPr>
              <a:t>will also include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options for Soft Xray FEL and Compton Source. </a:t>
            </a:r>
            <a:r>
              <a:rPr lang="en-GB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WP2 </a:t>
            </a:r>
            <a:r>
              <a:rPr lang="en-GB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has responsibility to ensure facility design is self </a:t>
            </a:r>
            <a:r>
              <a:rPr lang="en-GB" sz="2000" i="1">
                <a:solidFill>
                  <a:srgbClr val="0070C0"/>
                </a:solidFill>
                <a:latin typeface="Calibri" panose="020F0502020204030204" pitchFamily="34" charset="0"/>
              </a:rPr>
              <a:t>consistent</a:t>
            </a:r>
            <a:r>
              <a:rPr lang="en-GB" sz="2000" i="1" smtClean="0">
                <a:solidFill>
                  <a:srgbClr val="0070C0"/>
                </a:solidFill>
                <a:latin typeface="Calibri" panose="020F0502020204030204" pitchFamily="34" charset="0"/>
              </a:rPr>
              <a:t>.</a:t>
            </a:r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</a:rPr>
              <a:t>Deliverable 2.3</a:t>
            </a:r>
            <a:r>
              <a:rPr lang="en-GB" sz="2000" dirty="0">
                <a:latin typeface="Calibri" panose="020F0502020204030204" pitchFamily="34" charset="0"/>
              </a:rPr>
              <a:t> - The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conceptual design report </a:t>
            </a:r>
            <a:r>
              <a:rPr lang="en-GB" sz="2000" dirty="0">
                <a:latin typeface="Calibri" panose="020F0502020204030204" pitchFamily="34" charset="0"/>
              </a:rPr>
              <a:t>for a Hard X-ray FEL facility, including cost estimates, with options for Soft X-ray FEL and Compton Source, 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(31/12/20). 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</a:endParaRPr>
          </a:p>
          <a:p>
            <a:pPr marL="377979" lvl="1" indent="-377979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Task Leader – 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Neil Thompson, STFC </a:t>
            </a:r>
            <a:r>
              <a:rPr lang="en-GB" sz="2000" b="1">
                <a:solidFill>
                  <a:srgbClr val="0070C0"/>
                </a:solidFill>
                <a:latin typeface="Calibri" panose="020F0502020204030204" pitchFamily="34" charset="0"/>
              </a:rPr>
              <a:t>Daresbury </a:t>
            </a:r>
            <a:r>
              <a:rPr lang="en-GB" sz="2000" b="1" smtClean="0">
                <a:solidFill>
                  <a:srgbClr val="0070C0"/>
                </a:solidFill>
                <a:latin typeface="Calibri" panose="020F0502020204030204" pitchFamily="34" charset="0"/>
              </a:rPr>
              <a:t>Laboratory</a:t>
            </a:r>
          </a:p>
          <a:p>
            <a:pPr marL="778029" lvl="2" indent="-377979">
              <a:buFont typeface="Arial" panose="020B0604020202020204" pitchFamily="34" charset="0"/>
              <a:buChar char="•"/>
            </a:pPr>
            <a:r>
              <a:rPr lang="en-GB" sz="1600" b="1" smtClean="0">
                <a:solidFill>
                  <a:srgbClr val="0070C0"/>
                </a:solidFill>
                <a:latin typeface="Calibri" panose="020F0502020204030204" pitchFamily="34" charset="0"/>
              </a:rPr>
              <a:t>Neil will talk about planning for the CDR</a:t>
            </a:r>
            <a:endParaRPr lang="en-GB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lvl="1" indent="0"/>
            <a:endParaRPr lang="en-GB" sz="20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94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Calibri" panose="020F0502020204030204" pitchFamily="34" charset="0"/>
              </a:rPr>
              <a:t>REMINDER: Compact </a:t>
            </a:r>
            <a:r>
              <a:rPr lang="en-GB" b="1" dirty="0">
                <a:latin typeface="Calibri" panose="020F0502020204030204" pitchFamily="34" charset="0"/>
              </a:rPr>
              <a:t>Light FEL Preliminary Specification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613"/>
            <a:ext cx="9072562" cy="5236752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libri" panose="020F0502020204030204" pitchFamily="34" charset="0"/>
              </a:rPr>
              <a:t>Two informal </a:t>
            </a:r>
            <a:r>
              <a:rPr lang="en-GB" sz="2400">
                <a:latin typeface="Calibri" panose="020F0502020204030204" pitchFamily="34" charset="0"/>
              </a:rPr>
              <a:t>meetings </a:t>
            </a:r>
            <a:r>
              <a:rPr lang="en-GB" sz="2400" smtClean="0">
                <a:latin typeface="Calibri" panose="020F0502020204030204" pitchFamily="34" charset="0"/>
              </a:rPr>
              <a:t>were held </a:t>
            </a:r>
            <a:r>
              <a:rPr lang="en-GB" sz="2400" dirty="0">
                <a:latin typeface="Calibri" panose="020F0502020204030204" pitchFamily="34" charset="0"/>
              </a:rPr>
              <a:t>with leading proposers of UK XFEL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</a:rPr>
              <a:t>All of them are experienced users of LCLS, and other FEL user facilities, including European XFEL now</a:t>
            </a:r>
          </a:p>
          <a:p>
            <a:pPr lvl="1"/>
            <a:r>
              <a:rPr lang="en-GB" sz="2000" dirty="0" err="1">
                <a:latin typeface="Calibri" panose="020F0502020204030204" pitchFamily="34" charset="0"/>
              </a:rPr>
              <a:t>CompactLight</a:t>
            </a:r>
            <a:r>
              <a:rPr lang="en-GB" sz="2000" dirty="0">
                <a:latin typeface="Calibri" panose="020F0502020204030204" pitchFamily="34" charset="0"/>
              </a:rPr>
              <a:t> proposal stated that “we will develop a hard X-ray FEL design tailored to the UK user specifications”</a:t>
            </a:r>
            <a:endParaRPr lang="en-GB" sz="2400" dirty="0"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</a:rPr>
              <a:t>General comments from UK users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If UK XFEL is not world leading then why would anyone want to use it? 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We will all just go to the best facility for our research whatever country it is in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We can’t justify funding UK XFEL unless it has unique capabilities, enabling science that is not possible on other FELs</a:t>
            </a:r>
          </a:p>
          <a:p>
            <a:pPr lvl="1"/>
            <a:endParaRPr lang="en-GB" sz="2000" smtClean="0">
              <a:latin typeface="Calibri" panose="020F0502020204030204" pitchFamily="34" charset="0"/>
            </a:endParaRPr>
          </a:p>
          <a:p>
            <a:pPr lvl="1"/>
            <a:r>
              <a:rPr lang="en-GB" sz="2000" smtClean="0">
                <a:latin typeface="Calibri" panose="020F0502020204030204" pitchFamily="34" charset="0"/>
              </a:rPr>
              <a:t>A preliminary set of parameters were discussed in Trieste based on this input</a:t>
            </a:r>
            <a:endParaRPr lang="en-GB" sz="2000" dirty="0">
              <a:latin typeface="Calibri" panose="020F0502020204030204" pitchFamily="34" charset="0"/>
            </a:endParaRPr>
          </a:p>
          <a:p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5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Calibri" panose="020F0502020204030204" pitchFamily="34" charset="0"/>
              </a:rPr>
              <a:t>REMINDER: CompactLight </a:t>
            </a:r>
            <a:r>
              <a:rPr lang="en-GB" b="1" dirty="0">
                <a:latin typeface="Calibri" panose="020F0502020204030204" pitchFamily="34" charset="0"/>
              </a:rPr>
              <a:t>Preliminary Specification Notes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613"/>
            <a:ext cx="9072562" cy="5236752"/>
          </a:xfrm>
        </p:spPr>
        <p:txBody>
          <a:bodyPr>
            <a:normAutofit fontScale="85000" lnSpcReduction="20000"/>
          </a:bodyPr>
          <a:lstStyle/>
          <a:p>
            <a:r>
              <a:rPr lang="en-GB" sz="1800" b="1" dirty="0"/>
              <a:t>250 eV – to cover the carbon K edge</a:t>
            </a:r>
          </a:p>
          <a:p>
            <a:r>
              <a:rPr lang="en-GB" sz="1800" b="1" dirty="0"/>
              <a:t>25 </a:t>
            </a:r>
            <a:r>
              <a:rPr lang="en-GB" sz="1800" b="1" dirty="0" err="1"/>
              <a:t>keV</a:t>
            </a:r>
            <a:r>
              <a:rPr lang="en-GB" sz="1800" b="1" dirty="0"/>
              <a:t> – requested by group studying extreme materials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Pulse duration </a:t>
            </a:r>
            <a:r>
              <a:rPr lang="en-GB" sz="1800" b="1" dirty="0"/>
              <a:t>– 100as isolated pulses have definite science need identified (atomic and molecular physics), </a:t>
            </a:r>
            <a:r>
              <a:rPr lang="en-GB" sz="1800" b="1" i="1" dirty="0"/>
              <a:t>case for shorter pulses than 100as </a:t>
            </a:r>
            <a:r>
              <a:rPr lang="en-GB" sz="1800" b="1" i="1" dirty="0">
                <a:solidFill>
                  <a:srgbClr val="FF0000"/>
                </a:solidFill>
              </a:rPr>
              <a:t>to be determined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Pulse duration </a:t>
            </a:r>
            <a:r>
              <a:rPr lang="en-GB" sz="1800" b="1" dirty="0"/>
              <a:t>– 50 fs not a definite requirement, </a:t>
            </a:r>
            <a:r>
              <a:rPr lang="en-GB" sz="1800" b="1" i="1" dirty="0"/>
              <a:t>just a typical number</a:t>
            </a:r>
          </a:p>
          <a:p>
            <a:r>
              <a:rPr lang="en-GB" sz="1800" b="1" dirty="0"/>
              <a:t>Pulse energy – 1mJ at 25keV highly desired by extreme materials, </a:t>
            </a:r>
            <a:r>
              <a:rPr lang="en-GB" sz="1800" b="1" i="1" dirty="0">
                <a:solidFill>
                  <a:srgbClr val="FF0000"/>
                </a:solidFill>
              </a:rPr>
              <a:t>higher welcome </a:t>
            </a:r>
            <a:r>
              <a:rPr lang="en-GB" sz="1800" b="1" dirty="0"/>
              <a:t>but may not be realistic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Repetition rate </a:t>
            </a:r>
            <a:r>
              <a:rPr lang="en-GB" sz="1800" b="1" dirty="0"/>
              <a:t>– 100Hz at 25keV (high power lasers are combined in experiment and they only have low </a:t>
            </a:r>
            <a:r>
              <a:rPr lang="en-GB" sz="1800" b="1" dirty="0" err="1"/>
              <a:t>repetiton</a:t>
            </a:r>
            <a:r>
              <a:rPr lang="en-GB" sz="1800" b="1" dirty="0"/>
              <a:t> rate)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Repetition rate </a:t>
            </a:r>
            <a:r>
              <a:rPr lang="en-GB" sz="1800" b="1" dirty="0"/>
              <a:t>– 1000Hz or greater </a:t>
            </a:r>
            <a:r>
              <a:rPr lang="en-GB" sz="1800" b="1" i="1" dirty="0">
                <a:solidFill>
                  <a:srgbClr val="FF0000"/>
                </a:solidFill>
              </a:rPr>
              <a:t>highly desirable </a:t>
            </a:r>
            <a:r>
              <a:rPr lang="en-GB" sz="1800" b="1" dirty="0"/>
              <a:t>for the soft X-ray, 250eV to 2keV</a:t>
            </a:r>
          </a:p>
          <a:p>
            <a:r>
              <a:rPr lang="en-GB" sz="1800" b="1" dirty="0">
                <a:solidFill>
                  <a:srgbClr val="7030A0"/>
                </a:solidFill>
              </a:rPr>
              <a:t>Two colour </a:t>
            </a:r>
            <a:r>
              <a:rPr lang="en-GB" sz="1800" b="1" dirty="0"/>
              <a:t>output is required – see slide</a:t>
            </a:r>
          </a:p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Two pulse </a:t>
            </a:r>
            <a:r>
              <a:rPr lang="en-GB" sz="1800" b="1" dirty="0"/>
              <a:t>output required with time separation of pulses set by the FEL between -20fs and +40fs. Larger time separations will be achieved within the beamline (split and delay)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Polarization</a:t>
            </a:r>
            <a:r>
              <a:rPr lang="en-GB" sz="1800" b="1" dirty="0"/>
              <a:t> – variable, selectable  below 2 </a:t>
            </a:r>
            <a:r>
              <a:rPr lang="en-GB" sz="1800" b="1" dirty="0" err="1"/>
              <a:t>keV</a:t>
            </a:r>
            <a:r>
              <a:rPr lang="en-GB" sz="1800" b="1" dirty="0"/>
              <a:t>.</a:t>
            </a:r>
          </a:p>
          <a:p>
            <a:r>
              <a:rPr lang="en-GB" sz="1800" b="1" dirty="0">
                <a:solidFill>
                  <a:srgbClr val="0070C0"/>
                </a:solidFill>
              </a:rPr>
              <a:t>Polarization</a:t>
            </a:r>
            <a:r>
              <a:rPr lang="en-GB" sz="1800" b="1" dirty="0"/>
              <a:t> – above 2keV </a:t>
            </a:r>
            <a:r>
              <a:rPr lang="en-GB" sz="1800" b="1" i="1" dirty="0">
                <a:solidFill>
                  <a:srgbClr val="FF0000"/>
                </a:solidFill>
              </a:rPr>
              <a:t>to be determined.</a:t>
            </a:r>
          </a:p>
          <a:p>
            <a:r>
              <a:rPr lang="en-GB" sz="1800" dirty="0"/>
              <a:t>We are not expected to cover this photon range with one beamline</a:t>
            </a:r>
          </a:p>
          <a:p>
            <a:r>
              <a:rPr lang="en-GB" sz="1800" dirty="0"/>
              <a:t>There is a natural beamline breakpoint at ~2keV where gratings are replaced by crystals</a:t>
            </a:r>
          </a:p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6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4627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Calibri" panose="020F0502020204030204" pitchFamily="34" charset="0"/>
              </a:rPr>
              <a:t>REMINDER: CompactLight </a:t>
            </a:r>
            <a:r>
              <a:rPr lang="en-GB" b="1" dirty="0">
                <a:latin typeface="Calibri" panose="020F0502020204030204" pitchFamily="34" charset="0"/>
              </a:rPr>
              <a:t>Preliminary Specification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613"/>
            <a:ext cx="9072562" cy="5236752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0"/>
              </a:spcBef>
            </a:pPr>
            <a:r>
              <a:rPr lang="en-GB" sz="1800" dirty="0"/>
              <a:t>The table below separates the FEL output requirements into the two regimes of operation (soft/hard x-ray) to show which parameters are required in combination.</a:t>
            </a:r>
          </a:p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48105"/>
              </p:ext>
            </p:extLst>
          </p:nvPr>
        </p:nvGraphicFramePr>
        <p:xfrm>
          <a:off x="783483" y="2483693"/>
          <a:ext cx="8145261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0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150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50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7409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Soft</a:t>
                      </a:r>
                      <a:r>
                        <a:rPr lang="en-GB" sz="1600" baseline="0" dirty="0" smtClean="0"/>
                        <a:t> x-ray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Hard x-ray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78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Photon energy [</a:t>
                      </a:r>
                      <a:r>
                        <a:rPr lang="en-GB" sz="1600" dirty="0" err="1" smtClean="0"/>
                        <a:t>keV</a:t>
                      </a:r>
                      <a:r>
                        <a:rPr lang="en-GB" sz="1600" dirty="0" smtClean="0"/>
                        <a:t>] (min-max)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0.25 - 2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2 - 25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Wavelength [nm] (max-min)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5 - 0.6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0.6 - 0.05</a:t>
                      </a:r>
                      <a:endParaRPr lang="en-GB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Repetition rate [Hz]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1000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Maximum pulse energy [</a:t>
                      </a:r>
                      <a:r>
                        <a:rPr lang="en-GB" sz="1600" dirty="0" err="1" smtClean="0"/>
                        <a:t>mJ</a:t>
                      </a:r>
                      <a:r>
                        <a:rPr lang="en-GB" sz="1600" dirty="0" smtClean="0"/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6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600" dirty="0">
                        <a:solidFill>
                          <a:srgbClr val="C45D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(at 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keV, less at other energies?)</a:t>
                      </a:r>
                      <a:endParaRPr lang="en-GB" sz="16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smtClean="0"/>
                        <a:t>Number of photons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6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600" smtClean="0">
                        <a:solidFill>
                          <a:srgbClr val="C45D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 x 10</a:t>
                      </a:r>
                      <a:r>
                        <a:rPr kumimoji="0" lang="en-GB" sz="1600" b="0" i="0" u="none" strike="noStrike" kern="1200" cap="none" spc="0" normalizeH="0" baseline="3000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at 25 keV</a:t>
                      </a:r>
                      <a:endParaRPr lang="en-GB" sz="16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Pulse duration [fs]</a:t>
                      </a:r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863D"/>
                          </a:solidFill>
                        </a:rPr>
                        <a:t>0.</a:t>
                      </a:r>
                      <a:r>
                        <a:rPr lang="en-GB" sz="1600" baseline="0" dirty="0" smtClean="0">
                          <a:solidFill>
                            <a:srgbClr val="00863D"/>
                          </a:solidFill>
                        </a:rPr>
                        <a:t>1 </a:t>
                      </a:r>
                      <a:r>
                        <a:rPr lang="en-GB" sz="1600" baseline="0" smtClean="0">
                          <a:solidFill>
                            <a:srgbClr val="00863D"/>
                          </a:solidFill>
                        </a:rPr>
                        <a:t>– 50</a:t>
                      </a:r>
                      <a:endParaRPr lang="en-GB" sz="1600" baseline="30000" dirty="0">
                        <a:solidFill>
                          <a:srgbClr val="00863D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4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Polarisation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, selectable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6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600" dirty="0">
                        <a:solidFill>
                          <a:srgbClr val="C45D08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069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Two-colour</a:t>
                      </a:r>
                      <a:r>
                        <a:rPr lang="en-GB" sz="1600" baseline="0" dirty="0" smtClean="0"/>
                        <a:t> pulses: time separation [fs]</a:t>
                      </a:r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863D"/>
                          </a:solidFill>
                        </a:rPr>
                        <a:t>-20 -&gt;</a:t>
                      </a:r>
                      <a:r>
                        <a:rPr lang="en-GB" sz="1600" baseline="0" dirty="0" smtClean="0">
                          <a:solidFill>
                            <a:srgbClr val="00863D"/>
                          </a:solidFill>
                        </a:rPr>
                        <a:t> +40</a:t>
                      </a:r>
                      <a:endParaRPr lang="en-GB" sz="1600" dirty="0">
                        <a:solidFill>
                          <a:srgbClr val="00863D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069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Two-colour</a:t>
                      </a:r>
                      <a:r>
                        <a:rPr lang="en-GB" sz="1600" baseline="0" dirty="0" smtClean="0"/>
                        <a:t> pulses: photon energy variation (max. of E2/E1)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 (270-530eV), 1.2 for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the rest of the range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3858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Calibri" panose="020F0502020204030204" pitchFamily="34" charset="0"/>
              </a:rPr>
              <a:t>REMINDER: CompactLight </a:t>
            </a:r>
            <a:r>
              <a:rPr lang="en-GB" b="1" dirty="0">
                <a:latin typeface="Calibri" panose="020F0502020204030204" pitchFamily="34" charset="0"/>
              </a:rPr>
              <a:t>Preliminary Specification Proposal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18" y="1996175"/>
            <a:ext cx="872146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54" y="4837831"/>
            <a:ext cx="52768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4543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842078"/>
            <a:ext cx="8249940" cy="60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</TotalTime>
  <Words>989</Words>
  <Application>Microsoft Office PowerPoint</Application>
  <PresentationFormat>Custom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CompactLight_Template Slides ENG</vt:lpstr>
      <vt:lpstr>WP2 Introduction</vt:lpstr>
      <vt:lpstr>WP2  FEL Science Requirements and Facility Design</vt:lpstr>
      <vt:lpstr>WP2  FEL Science Requirements and Facility Design</vt:lpstr>
      <vt:lpstr>WP2  FEL Science Requirements and Facility Design</vt:lpstr>
      <vt:lpstr>REMINDER: Compact Light FEL Preliminary Specification</vt:lpstr>
      <vt:lpstr>REMINDER: CompactLight Preliminary Specification Notes</vt:lpstr>
      <vt:lpstr>REMINDER: CompactLight Preliminary Specification</vt:lpstr>
      <vt:lpstr>REMINDER: CompactLight Preliminary Specification Proposal</vt:lpstr>
      <vt:lpstr>PowerPoint Presentation</vt:lpstr>
      <vt:lpstr>PowerPoint Presentation</vt:lpstr>
      <vt:lpstr>Other Interactions with Users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JAC</cp:lastModifiedBy>
  <cp:revision>301</cp:revision>
  <cp:lastPrinted>2015-12-09T13:35:49Z</cp:lastPrinted>
  <dcterms:created xsi:type="dcterms:W3CDTF">2015-12-09T11:23:36Z</dcterms:created>
  <dcterms:modified xsi:type="dcterms:W3CDTF">2018-12-06T09:37:47Z</dcterms:modified>
</cp:coreProperties>
</file>