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1"/>
  </p:sldMasterIdLst>
  <p:notesMasterIdLst>
    <p:notesMasterId r:id="rId22"/>
  </p:notesMasterIdLst>
  <p:handoutMasterIdLst>
    <p:handoutMasterId r:id="rId23"/>
  </p:handoutMasterIdLst>
  <p:sldIdLst>
    <p:sldId id="333" r:id="rId2"/>
    <p:sldId id="345" r:id="rId3"/>
    <p:sldId id="350" r:id="rId4"/>
    <p:sldId id="347" r:id="rId5"/>
    <p:sldId id="335" r:id="rId6"/>
    <p:sldId id="336" r:id="rId7"/>
    <p:sldId id="337" r:id="rId8"/>
    <p:sldId id="339" r:id="rId9"/>
    <p:sldId id="348" r:id="rId10"/>
    <p:sldId id="351" r:id="rId11"/>
    <p:sldId id="352" r:id="rId12"/>
    <p:sldId id="343" r:id="rId13"/>
    <p:sldId id="341" r:id="rId14"/>
    <p:sldId id="354" r:id="rId15"/>
    <p:sldId id="355" r:id="rId16"/>
    <p:sldId id="356" r:id="rId17"/>
    <p:sldId id="353" r:id="rId18"/>
    <p:sldId id="338" r:id="rId19"/>
    <p:sldId id="342" r:id="rId20"/>
    <p:sldId id="346" r:id="rId21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CC"/>
    <a:srgbClr val="FFFFCC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 autoAdjust="0"/>
    <p:restoredTop sz="86410" autoAdjust="0"/>
  </p:normalViewPr>
  <p:slideViewPr>
    <p:cSldViewPr>
      <p:cViewPr>
        <p:scale>
          <a:sx n="80" d="100"/>
          <a:sy n="80" d="100"/>
        </p:scale>
        <p:origin x="200" y="48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1779" d="250000"/>
        <a:sy n="331779" d="250000"/>
      </p:scale>
      <p:origin x="0" y="-6776"/>
    </p:cViewPr>
  </p:sorter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10/12/2018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4031" y="7006699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AAC0D638-E9CE-4F89-8ECF-EA1AFFD54CAB}" type="datetime1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4214" y="7006699"/>
            <a:ext cx="3192198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2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485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7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95" r:id="rId3"/>
    <p:sldLayoutId id="2147484296" r:id="rId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75817" y="2051050"/>
            <a:ext cx="8424936" cy="1368747"/>
          </a:xfrm>
        </p:spPr>
        <p:txBody>
          <a:bodyPr/>
          <a:lstStyle/>
          <a:p>
            <a:r>
              <a:rPr lang="en-US" cap="small" dirty="0" smtClean="0"/>
              <a:t>User requirements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75123" y="3518843"/>
            <a:ext cx="8641653" cy="1053082"/>
          </a:xfrm>
        </p:spPr>
        <p:txBody>
          <a:bodyPr/>
          <a:lstStyle/>
          <a:p>
            <a:r>
              <a:rPr lang="en-US" b="1" dirty="0" err="1">
                <a:solidFill>
                  <a:schemeClr val="tx2"/>
                </a:solidFill>
                <a:latin typeface="Times New Roman" pitchFamily="18" charset="0"/>
              </a:rPr>
              <a:t>Vitaliy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Goryashko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, Alan </a:t>
            </a:r>
            <a:r>
              <a:rPr lang="en-US" dirty="0" err="1" smtClean="0">
                <a:solidFill>
                  <a:schemeClr val="tx2"/>
                </a:solidFill>
                <a:latin typeface="Times New Roman" pitchFamily="18" charset="0"/>
              </a:rPr>
              <a:t>Mak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</a:rPr>
              <a:t>, Peter </a:t>
            </a:r>
            <a:r>
              <a:rPr lang="en-US" dirty="0" err="1" smtClean="0">
                <a:solidFill>
                  <a:schemeClr val="tx2"/>
                </a:solidFill>
                <a:latin typeface="Times New Roman" pitchFamily="18" charset="0"/>
              </a:rPr>
              <a:t>Salen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</a:rPr>
              <a:t>Jim Clarke, Regina </a:t>
            </a:r>
            <a:r>
              <a:rPr lang="en-US" dirty="0" err="1" smtClean="0">
                <a:solidFill>
                  <a:schemeClr val="tx2"/>
                </a:solidFill>
                <a:latin typeface="Times New Roman" pitchFamily="18" charset="0"/>
              </a:rPr>
              <a:t>Rochow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</a:rPr>
              <a:t>, and Gerardo </a:t>
            </a:r>
            <a:r>
              <a:rPr lang="en-US" dirty="0" err="1" smtClean="0">
                <a:solidFill>
                  <a:schemeClr val="tx2"/>
                </a:solidFill>
                <a:latin typeface="Times New Roman" pitchFamily="18" charset="0"/>
              </a:rPr>
              <a:t>D’Auria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76684" y="6418981"/>
            <a:ext cx="6503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95" tIns="45698" rIns="91395" bIns="45698" anchor="ctr"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defTabSz="801688"/>
            <a:r>
              <a:rPr lang="en-US" sz="2400" dirty="0" err="1">
                <a:solidFill>
                  <a:schemeClr val="tx2"/>
                </a:solidFill>
                <a:latin typeface="Times New Roman" pitchFamily="18" charset="0"/>
              </a:rPr>
              <a:t>CompactLight</a:t>
            </a:r>
            <a:r>
              <a:rPr lang="en-US" sz="2400" dirty="0">
                <a:solidFill>
                  <a:schemeClr val="tx2"/>
                </a:solidFill>
                <a:latin typeface="Times New Roman" pitchFamily="18" charset="0"/>
              </a:rPr>
              <a:t> Users Meeting, 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</a:rPr>
              <a:t>CERN, 2018</a:t>
            </a:r>
            <a:endParaRPr lang="en-US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7" name="Picture 2" descr="SUFEL-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101" y="20781"/>
            <a:ext cx="2330251" cy="95074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416" y="-27933"/>
            <a:ext cx="129614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699110"/>
              </p:ext>
            </p:extLst>
          </p:nvPr>
        </p:nvGraphicFramePr>
        <p:xfrm>
          <a:off x="215776" y="2149359"/>
          <a:ext cx="468052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4328">
                  <a:extLst>
                    <a:ext uri="{9D8B030D-6E8A-4147-A177-3AD203B41FA5}">
                      <a16:colId xmlns:a16="http://schemas.microsoft.com/office/drawing/2014/main" val="1623073727"/>
                    </a:ext>
                  </a:extLst>
                </a:gridCol>
                <a:gridCol w="780087">
                  <a:extLst>
                    <a:ext uri="{9D8B030D-6E8A-4147-A177-3AD203B41FA5}">
                      <a16:colId xmlns:a16="http://schemas.microsoft.com/office/drawing/2014/main" val="3569946137"/>
                    </a:ext>
                  </a:extLst>
                </a:gridCol>
                <a:gridCol w="936105">
                  <a:extLst>
                    <a:ext uri="{9D8B030D-6E8A-4147-A177-3AD203B41FA5}">
                      <a16:colId xmlns:a16="http://schemas.microsoft.com/office/drawing/2014/main" val="36115425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Pink beamline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839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X-ray photon energy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keV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0.2-1.2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438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Pulse duration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1-10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998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Pulse energy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mJ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970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Focus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um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997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Bandwidth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460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Polarization</a:t>
                      </a:r>
                      <a:r>
                        <a:rPr lang="en-US" baseline="0" dirty="0" smtClean="0"/>
                        <a:t> control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387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Coherence time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0766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Two pulse</a:t>
                      </a:r>
                      <a:r>
                        <a:rPr lang="en-US" baseline="0" dirty="0" smtClean="0"/>
                        <a:t> delay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±100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240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Two color separation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ev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10-100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604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Synchronization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43441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821858"/>
              </p:ext>
            </p:extLst>
          </p:nvPr>
        </p:nvGraphicFramePr>
        <p:xfrm>
          <a:off x="5326619" y="2159669"/>
          <a:ext cx="4536504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118">
                  <a:extLst>
                    <a:ext uri="{9D8B030D-6E8A-4147-A177-3AD203B41FA5}">
                      <a16:colId xmlns:a16="http://schemas.microsoft.com/office/drawing/2014/main" val="1623073727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3569946137"/>
                    </a:ext>
                  </a:extLst>
                </a:gridCol>
                <a:gridCol w="907302">
                  <a:extLst>
                    <a:ext uri="{9D8B030D-6E8A-4147-A177-3AD203B41FA5}">
                      <a16:colId xmlns:a16="http://schemas.microsoft.com/office/drawing/2014/main" val="36115425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Mono beamline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839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X-ray photon energy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keV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0.2-1.2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438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Pulse duration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10+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998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Pulse energy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mJ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970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Focus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um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997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Bandwidth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460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Polarization</a:t>
                      </a:r>
                      <a:r>
                        <a:rPr lang="en-US" baseline="0" dirty="0" smtClean="0"/>
                        <a:t> control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387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Coherence time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3764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Two pulse</a:t>
                      </a:r>
                      <a:r>
                        <a:rPr lang="en-US" baseline="0" dirty="0" smtClean="0"/>
                        <a:t> delay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240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Two color separation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ev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604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Synchronization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4344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64048" y="107429"/>
            <a:ext cx="529106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Requirements on soft X-ray FEL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 bwMode="auto">
          <a:xfrm>
            <a:off x="215776" y="755501"/>
            <a:ext cx="8712968" cy="146071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47675" rtl="0" eaLnBrk="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 kern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1363" indent="-284163" algn="l" defTabSz="447675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1413" indent="-227013" algn="l" defTabSz="447675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598613" indent="-227013" algn="l" defTabSz="447675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5813" indent="-227013" algn="l" defTabSz="447675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1.2 </a:t>
            </a:r>
            <a:r>
              <a:rPr lang="en-US" sz="2000" dirty="0" err="1"/>
              <a:t>keV</a:t>
            </a:r>
            <a:r>
              <a:rPr lang="en-US" sz="2000" dirty="0"/>
              <a:t> is often considered as a boundary between soft and hard X-ray</a:t>
            </a:r>
            <a:r>
              <a:rPr lang="en-US" sz="2000" dirty="0" smtClean="0"/>
              <a:t>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1.2 </a:t>
            </a:r>
            <a:r>
              <a:rPr lang="en-US" sz="2000" dirty="0" err="1" smtClean="0"/>
              <a:t>keV</a:t>
            </a:r>
            <a:r>
              <a:rPr lang="en-US" sz="2000" dirty="0" smtClean="0"/>
              <a:t> corresponds to a transition from grating-based optical components to crystals for X-ray optics.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Other choices of the boundary are 2 or 3 </a:t>
            </a:r>
            <a:r>
              <a:rPr lang="en-US" sz="2000" dirty="0" err="1" smtClean="0"/>
              <a:t>keV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spcAft>
                <a:spcPts val="600"/>
              </a:spcAft>
            </a:pPr>
            <a:endParaRPr lang="en-US" sz="2000" dirty="0" smtClean="0"/>
          </a:p>
          <a:p>
            <a:pPr>
              <a:spcAft>
                <a:spcPts val="600"/>
              </a:spcAft>
            </a:pPr>
            <a:endParaRPr lang="en-US" sz="2000" dirty="0" smtClean="0"/>
          </a:p>
          <a:p>
            <a:pPr>
              <a:spcAft>
                <a:spcPts val="600"/>
              </a:spcAft>
            </a:pP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71760" y="6342508"/>
            <a:ext cx="9872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0000FF"/>
                </a:solidFill>
              </a:rPr>
              <a:t>These parameters are from Science Case (100+ users) for SXL (2018).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75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437725"/>
              </p:ext>
            </p:extLst>
          </p:nvPr>
        </p:nvGraphicFramePr>
        <p:xfrm>
          <a:off x="215776" y="755501"/>
          <a:ext cx="4536504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118">
                  <a:extLst>
                    <a:ext uri="{9D8B030D-6E8A-4147-A177-3AD203B41FA5}">
                      <a16:colId xmlns:a16="http://schemas.microsoft.com/office/drawing/2014/main" val="1623073727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3569946137"/>
                    </a:ext>
                  </a:extLst>
                </a:gridCol>
                <a:gridCol w="907302">
                  <a:extLst>
                    <a:ext uri="{9D8B030D-6E8A-4147-A177-3AD203B41FA5}">
                      <a16:colId xmlns:a16="http://schemas.microsoft.com/office/drawing/2014/main" val="36115425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Pink beamline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839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X-ray photon energy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keV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1.2-16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438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Pulse duration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998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Pulse energy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mJ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970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Focus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um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0.1-1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997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Bandwidth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460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Polarization</a:t>
                      </a:r>
                      <a:r>
                        <a:rPr lang="en-US" baseline="0" dirty="0" smtClean="0"/>
                        <a:t> control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387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Coherence time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427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Two pulse</a:t>
                      </a:r>
                      <a:r>
                        <a:rPr lang="en-US" baseline="0" dirty="0" smtClean="0"/>
                        <a:t> delay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±100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240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Two color separation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ev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604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Synchronization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43441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830240"/>
              </p:ext>
            </p:extLst>
          </p:nvPr>
        </p:nvGraphicFramePr>
        <p:xfrm>
          <a:off x="5326619" y="765811"/>
          <a:ext cx="4536504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118">
                  <a:extLst>
                    <a:ext uri="{9D8B030D-6E8A-4147-A177-3AD203B41FA5}">
                      <a16:colId xmlns:a16="http://schemas.microsoft.com/office/drawing/2014/main" val="1623073727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3569946137"/>
                    </a:ext>
                  </a:extLst>
                </a:gridCol>
                <a:gridCol w="907302">
                  <a:extLst>
                    <a:ext uri="{9D8B030D-6E8A-4147-A177-3AD203B41FA5}">
                      <a16:colId xmlns:a16="http://schemas.microsoft.com/office/drawing/2014/main" val="36115425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Mono beamline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839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X-ray photon energy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keV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1-10</a:t>
                      </a:r>
                      <a:endParaRPr lang="sv-S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438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Pulse duration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sv-S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998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Pulse energy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mJ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sv-S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970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Focus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um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sv-S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997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Bandwidth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0.01</a:t>
                      </a:r>
                      <a:endParaRPr lang="sv-S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460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Polarization</a:t>
                      </a:r>
                      <a:r>
                        <a:rPr lang="en-US" baseline="0" dirty="0" smtClean="0"/>
                        <a:t> control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387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Coherence</a:t>
                      </a:r>
                      <a:r>
                        <a:rPr lang="en-US" baseline="0" dirty="0" smtClean="0"/>
                        <a:t> time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37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Two pulse</a:t>
                      </a:r>
                      <a:r>
                        <a:rPr lang="en-US" baseline="0" dirty="0" smtClean="0"/>
                        <a:t> delay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±100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240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Two color separation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ev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604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Synchronization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4344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64048" y="107429"/>
            <a:ext cx="541590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Requirements on hard X-ray FEL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8923" y="4931965"/>
            <a:ext cx="9879720" cy="46166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0000FF"/>
                </a:solidFill>
              </a:rPr>
              <a:t>The parameters are mostly based on the survey </a:t>
            </a:r>
            <a:r>
              <a:rPr lang="en-US" dirty="0" smtClean="0">
                <a:solidFill>
                  <a:srgbClr val="0000FF"/>
                </a:solidFill>
              </a:rPr>
              <a:t>and </a:t>
            </a:r>
            <a:r>
              <a:rPr lang="en-US" dirty="0" smtClean="0">
                <a:solidFill>
                  <a:srgbClr val="0000FF"/>
                </a:solidFill>
              </a:rPr>
              <a:t>not </a:t>
            </a:r>
            <a:r>
              <a:rPr lang="en-US" dirty="0" smtClean="0">
                <a:solidFill>
                  <a:srgbClr val="0000FF"/>
                </a:solidFill>
              </a:rPr>
              <a:t>well consistent.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11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12</a:t>
            </a:fld>
            <a:endParaRPr lang="it-IT" altLang="it-IT" dirty="0"/>
          </a:p>
        </p:txBody>
      </p:sp>
      <p:sp>
        <p:nvSpPr>
          <p:cNvPr id="7" name="Rectangle 6"/>
          <p:cNvSpPr/>
          <p:nvPr/>
        </p:nvSpPr>
        <p:spPr>
          <a:xfrm>
            <a:off x="771274" y="944517"/>
            <a:ext cx="8445502" cy="3416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FEL designers have proposed many ideas how to extend the capabilities of FELs 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only very few ideas are of interest to the user community: </a:t>
            </a:r>
          </a:p>
          <a:p>
            <a:pPr marL="396875" lvl="1" indent="-396875">
              <a:spcAft>
                <a:spcPts val="600"/>
              </a:spcAft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marL="396875" lvl="1" indent="-396875">
              <a:spcAft>
                <a:spcPts val="6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High </a:t>
            </a:r>
            <a:r>
              <a:rPr lang="en-GB" dirty="0">
                <a:solidFill>
                  <a:schemeClr val="tx1"/>
                </a:solidFill>
              </a:rPr>
              <a:t>pulse </a:t>
            </a:r>
            <a:r>
              <a:rPr lang="en-GB" dirty="0" smtClean="0">
                <a:solidFill>
                  <a:schemeClr val="tx1"/>
                </a:solidFill>
              </a:rPr>
              <a:t>energy </a:t>
            </a:r>
            <a:r>
              <a:rPr lang="en-GB" dirty="0">
                <a:solidFill>
                  <a:schemeClr val="tx1"/>
                </a:solidFill>
              </a:rPr>
              <a:t>&gt;</a:t>
            </a:r>
            <a:r>
              <a:rPr lang="en-GB" dirty="0" smtClean="0">
                <a:solidFill>
                  <a:schemeClr val="tx1"/>
                </a:solidFill>
              </a:rPr>
              <a:t> 10 </a:t>
            </a:r>
            <a:r>
              <a:rPr lang="en-GB" dirty="0" err="1" smtClean="0">
                <a:solidFill>
                  <a:schemeClr val="tx1"/>
                </a:solidFill>
              </a:rPr>
              <a:t>mJ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pPr marL="396875" lvl="1" indent="-396875">
              <a:spcAft>
                <a:spcPts val="600"/>
              </a:spcAft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</a:rPr>
              <a:t>Ultratight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focusing ~ 0.1 </a:t>
            </a:r>
            <a:r>
              <a:rPr lang="en-US" dirty="0" smtClean="0">
                <a:solidFill>
                  <a:schemeClr val="tx1"/>
                </a:solidFill>
              </a:rPr>
              <a:t>um</a:t>
            </a:r>
          </a:p>
          <a:p>
            <a:pPr marL="396875" lvl="1" indent="-396875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Independently tunable two-color pulses</a:t>
            </a:r>
            <a:endParaRPr lang="en-GB" dirty="0">
              <a:solidFill>
                <a:schemeClr val="tx1"/>
              </a:solidFill>
            </a:endParaRPr>
          </a:p>
          <a:p>
            <a:pPr marL="396875" lvl="1" indent="-396875">
              <a:spcAft>
                <a:spcPts val="600"/>
              </a:spcAft>
              <a:buFont typeface="+mj-lt"/>
              <a:buAutoNum type="arabicPeriod"/>
            </a:pPr>
            <a:r>
              <a:rPr lang="en-GB" dirty="0" err="1" smtClean="0">
                <a:solidFill>
                  <a:schemeClr val="tx1"/>
                </a:solidFill>
              </a:rPr>
              <a:t>Attosecond</a:t>
            </a:r>
            <a:r>
              <a:rPr lang="en-GB" dirty="0" smtClean="0">
                <a:solidFill>
                  <a:schemeClr val="tx1"/>
                </a:solidFill>
              </a:rPr>
              <a:t> and sub-fs </a:t>
            </a:r>
            <a:r>
              <a:rPr lang="en-GB" dirty="0">
                <a:solidFill>
                  <a:schemeClr val="tx1"/>
                </a:solidFill>
              </a:rPr>
              <a:t>pulses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08064" y="107429"/>
            <a:ext cx="486171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Requirements </a:t>
            </a: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beyond </a:t>
            </a: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basics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03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13</a:t>
            </a:fld>
            <a:endParaRPr lang="it-IT" altLang="it-IT" dirty="0"/>
          </a:p>
        </p:txBody>
      </p:sp>
      <p:sp>
        <p:nvSpPr>
          <p:cNvPr id="5" name="Rectangle 4"/>
          <p:cNvSpPr/>
          <p:nvPr/>
        </p:nvSpPr>
        <p:spPr>
          <a:xfrm>
            <a:off x="395795" y="727620"/>
            <a:ext cx="9397045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defTabSz="914400" eaLnBrk="1" fontAlgn="auto" hangingPunct="1"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  <a:ea typeface="+mn-ea"/>
              </a:rPr>
              <a:t>X-ray pump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Pink </a:t>
            </a:r>
            <a:r>
              <a:rPr lang="en-US" dirty="0" smtClean="0">
                <a:solidFill>
                  <a:prstClr val="black"/>
                </a:solidFill>
              </a:rPr>
              <a:t>coherent</a:t>
            </a: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 pulses tunable from VUV to soft X-ray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Pulse duration 50 fs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Minimum pulse energy 1-10 </a:t>
            </a:r>
            <a:r>
              <a:rPr lang="en-US" dirty="0" err="1" smtClean="0">
                <a:solidFill>
                  <a:prstClr val="black"/>
                </a:solidFill>
                <a:latin typeface="+mj-lt"/>
                <a:ea typeface="+mn-ea"/>
              </a:rPr>
              <a:t>mJ</a:t>
            </a: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, desirable 10-100 </a:t>
            </a:r>
            <a:r>
              <a:rPr lang="en-US" dirty="0" err="1" smtClean="0">
                <a:solidFill>
                  <a:prstClr val="black"/>
                </a:solidFill>
                <a:latin typeface="+mj-lt"/>
                <a:ea typeface="+mn-ea"/>
              </a:rPr>
              <a:t>mJ</a:t>
            </a: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 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>
              <a:solidFill>
                <a:prstClr val="black"/>
              </a:solidFill>
              <a:latin typeface="+mj-lt"/>
              <a:ea typeface="+mn-ea"/>
            </a:endParaRPr>
          </a:p>
          <a:p>
            <a:pPr marL="0" lvl="1" indent="0" defTabSz="914400" eaLnBrk="1" fontAlgn="auto" hangingPunct="1"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  <a:ea typeface="+mn-ea"/>
              </a:rPr>
              <a:t>X-ray probe</a:t>
            </a:r>
            <a:endParaRPr lang="en-US" b="1" dirty="0">
              <a:solidFill>
                <a:prstClr val="black"/>
              </a:solidFill>
              <a:latin typeface="+mj-lt"/>
              <a:ea typeface="+mn-ea"/>
            </a:endParaRP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5-10 </a:t>
            </a:r>
            <a:r>
              <a:rPr lang="en-US" dirty="0" err="1" smtClean="0">
                <a:solidFill>
                  <a:prstClr val="black"/>
                </a:solidFill>
                <a:latin typeface="+mj-lt"/>
                <a:ea typeface="+mn-ea"/>
              </a:rPr>
              <a:t>keV</a:t>
            </a: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 for spectroscopic studies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10-50 </a:t>
            </a:r>
            <a:r>
              <a:rPr lang="en-US" dirty="0" err="1" smtClean="0">
                <a:solidFill>
                  <a:prstClr val="black"/>
                </a:solidFill>
                <a:latin typeface="+mj-lt"/>
                <a:ea typeface="+mn-ea"/>
              </a:rPr>
              <a:t>keV</a:t>
            </a: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 for diffraction studies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Monochromatic pulses with energies around 1 </a:t>
            </a:r>
            <a:r>
              <a:rPr lang="en-US" dirty="0" err="1" smtClean="0">
                <a:solidFill>
                  <a:prstClr val="black"/>
                </a:solidFill>
                <a:latin typeface="+mj-lt"/>
                <a:ea typeface="+mn-ea"/>
              </a:rPr>
              <a:t>mJ</a:t>
            </a: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 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Synchronization better than 50 fs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Delay between the pulses from -1 </a:t>
            </a:r>
            <a:r>
              <a:rPr lang="en-US" dirty="0" err="1" smtClean="0">
                <a:solidFill>
                  <a:prstClr val="black"/>
                </a:solidFill>
                <a:latin typeface="+mj-lt"/>
                <a:ea typeface="+mn-ea"/>
              </a:rPr>
              <a:t>ps</a:t>
            </a: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 to 10 </a:t>
            </a:r>
            <a:r>
              <a:rPr lang="en-US" dirty="0" err="1" smtClean="0">
                <a:solidFill>
                  <a:prstClr val="black"/>
                </a:solidFill>
                <a:latin typeface="+mj-lt"/>
                <a:ea typeface="+mn-ea"/>
              </a:rPr>
              <a:t>ps</a:t>
            </a:r>
            <a:endParaRPr lang="en-US" dirty="0" smtClean="0">
              <a:solidFill>
                <a:prstClr val="black"/>
              </a:solidFill>
              <a:latin typeface="+mj-lt"/>
              <a:ea typeface="+mn-ea"/>
            </a:endParaRP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Pulses should be incident at slightly different angles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The same focal spot regardless of wavelength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61372" y="127551"/>
            <a:ext cx="4548094" cy="5559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Extreme pump-probe FEL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2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14</a:t>
            </a:fld>
            <a:endParaRPr lang="it-IT" alt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68" y="683493"/>
            <a:ext cx="9880681" cy="54209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192" y="107429"/>
            <a:ext cx="6053512" cy="5054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Requirements on </a:t>
            </a:r>
            <a:r>
              <a:rPr lang="en-US" sz="3200" b="1" dirty="0" err="1" smtClean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attosecond</a:t>
            </a: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FEL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02320" y="6558532"/>
            <a:ext cx="6706544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Courtesy of Jon </a:t>
            </a:r>
            <a:r>
              <a:rPr lang="sv-SE" i="1" dirty="0">
                <a:solidFill>
                  <a:srgbClr val="000000"/>
                </a:solidFill>
                <a:latin typeface="Calibri" panose="020F0502020204030204" pitchFamily="34" charset="0"/>
              </a:rPr>
              <a:t>Marangos, Imperial College London</a:t>
            </a:r>
            <a:endParaRPr lang="sv-SE" i="1" dirty="0"/>
          </a:p>
        </p:txBody>
      </p:sp>
    </p:spTree>
    <p:extLst>
      <p:ext uri="{BB962C8B-B14F-4D97-AF65-F5344CB8AC3E}">
        <p14:creationId xmlns:p14="http://schemas.microsoft.com/office/powerpoint/2010/main" val="173698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5776" y="755501"/>
            <a:ext cx="9649072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</a:rPr>
              <a:t>If the sources can be more monochromatic, ideally removing the need for the </a:t>
            </a:r>
            <a:r>
              <a:rPr lang="en-US" dirty="0" err="1">
                <a:solidFill>
                  <a:srgbClr val="1F497D"/>
                </a:solidFill>
                <a:latin typeface="Calibri" panose="020F0502020204030204" pitchFamily="34" charset="0"/>
              </a:rPr>
              <a:t>monochromator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</a:rPr>
              <a:t>, that would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</a:rPr>
              <a:t>be very beneficial.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</a:rPr>
              <a:t>Many photons are lost in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</a:rPr>
              <a:t>a </a:t>
            </a:r>
            <a:r>
              <a:rPr lang="en-US" dirty="0" err="1" smtClean="0">
                <a:solidFill>
                  <a:srgbClr val="1F497D"/>
                </a:solidFill>
                <a:latin typeface="Calibri" panose="020F0502020204030204" pitchFamily="34" charset="0"/>
              </a:rPr>
              <a:t>monochromator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</a:rPr>
              <a:t>.</a:t>
            </a:r>
            <a:endParaRPr lang="en-US" dirty="0">
              <a:solidFill>
                <a:srgbClr val="1F497D"/>
              </a:solidFill>
              <a:latin typeface="Calibri" panose="020F0502020204030204" pitchFamily="34" charset="0"/>
            </a:endParaRPr>
          </a:p>
          <a:p>
            <a:pPr marL="342900" lvl="0" indent="-3429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altLang="sv-SE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beam properties can be measured every shot then often the instability can be lived with.</a:t>
            </a:r>
            <a:endParaRPr lang="sv-SE" altLang="sv-SE" sz="1100" dirty="0">
              <a:solidFill>
                <a:schemeClr val="tx1"/>
              </a:solidFill>
            </a:endParaRPr>
          </a:p>
          <a:p>
            <a:pPr marL="342900" lvl="0" indent="-3429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altLang="sv-SE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Detectors are more limiting than FEL output performance currently.</a:t>
            </a:r>
            <a:endParaRPr lang="sv-SE" altLang="sv-SE" sz="1100" dirty="0">
              <a:solidFill>
                <a:schemeClr val="tx1"/>
              </a:solidFill>
            </a:endParaRPr>
          </a:p>
          <a:p>
            <a:pPr marL="342900" lvl="0" indent="-3429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altLang="sv-SE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Peak brilliance is the primary parameter that should be optimised for all classes of </a:t>
            </a:r>
            <a:r>
              <a:rPr lang="sv-SE" altLang="sv-SE" dirty="0" smtClean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experiment.</a:t>
            </a:r>
            <a:endParaRPr lang="en-US" altLang="sv-SE" dirty="0">
              <a:solidFill>
                <a:srgbClr val="1F497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altLang="sv-SE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FERMI is highly regarded because it is seeded and this gives greater stability.</a:t>
            </a:r>
            <a:endParaRPr lang="sv-SE" altLang="sv-SE" sz="1100" dirty="0">
              <a:solidFill>
                <a:schemeClr val="tx1"/>
              </a:solidFill>
            </a:endParaRPr>
          </a:p>
          <a:p>
            <a:pPr marL="342900" lvl="0" indent="-3429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altLang="sv-SE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FELs are unstable but are improving with time as diagnostics improve</a:t>
            </a:r>
            <a:r>
              <a:rPr lang="sv-SE" altLang="sv-SE" dirty="0" smtClean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2855395" y="107429"/>
            <a:ext cx="477720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comments from users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13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55395" y="107429"/>
            <a:ext cx="473026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of XFEL workshop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3768" y="789761"/>
            <a:ext cx="9793089" cy="60939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S. </a:t>
            </a:r>
            <a:r>
              <a:rPr lang="en-US" dirty="0" err="1" smtClean="0">
                <a:solidFill>
                  <a:schemeClr val="tx1"/>
                </a:solidFill>
              </a:rPr>
              <a:t>Molodtsov</a:t>
            </a:r>
            <a:r>
              <a:rPr lang="en-US" dirty="0" smtClean="0">
                <a:solidFill>
                  <a:schemeClr val="tx1"/>
                </a:solidFill>
              </a:rPr>
              <a:t>: science drivers for </a:t>
            </a:r>
            <a:r>
              <a:rPr lang="en-US" dirty="0" err="1" smtClean="0">
                <a:solidFill>
                  <a:schemeClr val="tx1"/>
                </a:solidFill>
              </a:rPr>
              <a:t>attosecond</a:t>
            </a:r>
            <a:r>
              <a:rPr lang="en-US" dirty="0" smtClean="0">
                <a:solidFill>
                  <a:schemeClr val="tx1"/>
                </a:solidFill>
              </a:rPr>
              <a:t> FEL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E. </a:t>
            </a:r>
            <a:r>
              <a:rPr lang="en-US" dirty="0" err="1" smtClean="0">
                <a:solidFill>
                  <a:schemeClr val="tx1"/>
                </a:solidFill>
              </a:rPr>
              <a:t>Schneidmiller</a:t>
            </a:r>
            <a:r>
              <a:rPr lang="en-US" dirty="0" smtClean="0">
                <a:solidFill>
                  <a:schemeClr val="tx1"/>
                </a:solidFill>
              </a:rPr>
              <a:t>: very hard X-ray 25-100 </a:t>
            </a:r>
            <a:r>
              <a:rPr lang="en-US" dirty="0" err="1" smtClean="0">
                <a:solidFill>
                  <a:schemeClr val="tx1"/>
                </a:solidFill>
              </a:rPr>
              <a:t>keV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M. </a:t>
            </a:r>
            <a:r>
              <a:rPr lang="en-US" dirty="0" err="1" smtClean="0">
                <a:solidFill>
                  <a:schemeClr val="tx1"/>
                </a:solidFill>
              </a:rPr>
              <a:t>Yurkov</a:t>
            </a:r>
            <a:r>
              <a:rPr lang="en-US" dirty="0" smtClean="0">
                <a:solidFill>
                  <a:schemeClr val="tx1"/>
                </a:solidFill>
              </a:rPr>
              <a:t>: soft X-ray, HLSS + tapering, 100+ </a:t>
            </a:r>
            <a:r>
              <a:rPr lang="en-US" dirty="0" err="1" smtClean="0">
                <a:solidFill>
                  <a:schemeClr val="tx1"/>
                </a:solidFill>
              </a:rPr>
              <a:t>mJ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T. </a:t>
            </a:r>
            <a:r>
              <a:rPr lang="en-US" dirty="0" err="1" smtClean="0">
                <a:solidFill>
                  <a:schemeClr val="tx1"/>
                </a:solidFill>
              </a:rPr>
              <a:t>Tanikawa</a:t>
            </a:r>
            <a:r>
              <a:rPr lang="en-US" dirty="0" smtClean="0">
                <a:solidFill>
                  <a:schemeClr val="tx1"/>
                </a:solidFill>
              </a:rPr>
              <a:t>: seeded (eco + fresh bunch) 1-10 nm FEL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G. </a:t>
            </a:r>
            <a:r>
              <a:rPr lang="en-US" dirty="0" err="1" smtClean="0">
                <a:solidFill>
                  <a:schemeClr val="tx1"/>
                </a:solidFill>
              </a:rPr>
              <a:t>Geloni</a:t>
            </a:r>
            <a:r>
              <a:rPr lang="en-US" dirty="0" smtClean="0">
                <a:solidFill>
                  <a:schemeClr val="tx1"/>
                </a:solidFill>
              </a:rPr>
              <a:t>: hard X-ray, double self-seeding + tapering, 10+ </a:t>
            </a:r>
            <a:r>
              <a:rPr lang="en-US" dirty="0" err="1" smtClean="0">
                <a:solidFill>
                  <a:schemeClr val="tx1"/>
                </a:solidFill>
              </a:rPr>
              <a:t>mJ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E. Prat: sub-fs </a:t>
            </a:r>
            <a:r>
              <a:rPr lang="en-US" dirty="0" err="1" smtClean="0">
                <a:solidFill>
                  <a:schemeClr val="tx1"/>
                </a:solidFill>
              </a:rPr>
              <a:t>superradiant</a:t>
            </a:r>
            <a:r>
              <a:rPr lang="en-US" dirty="0" smtClean="0">
                <a:solidFill>
                  <a:schemeClr val="tx1"/>
                </a:solidFill>
              </a:rPr>
              <a:t> soft X-ray FEL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V. Goryashko: 100 as soft X-ray FEL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M. </a:t>
            </a:r>
            <a:r>
              <a:rPr lang="en-US" dirty="0" err="1" smtClean="0">
                <a:solidFill>
                  <a:schemeClr val="tx1"/>
                </a:solidFill>
              </a:rPr>
              <a:t>Krasilnikov</a:t>
            </a:r>
            <a:r>
              <a:rPr lang="en-US" dirty="0" smtClean="0">
                <a:solidFill>
                  <a:schemeClr val="tx1"/>
                </a:solidFill>
              </a:rPr>
              <a:t>: 5 </a:t>
            </a:r>
            <a:r>
              <a:rPr lang="en-US" dirty="0" err="1" smtClean="0">
                <a:solidFill>
                  <a:schemeClr val="tx1"/>
                </a:solidFill>
              </a:rPr>
              <a:t>nC</a:t>
            </a:r>
            <a:r>
              <a:rPr lang="en-US" dirty="0" smtClean="0">
                <a:solidFill>
                  <a:schemeClr val="tx1"/>
                </a:solidFill>
              </a:rPr>
              <a:t> ellipsoidal bunches with a very dedicated laser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M. </a:t>
            </a:r>
            <a:r>
              <a:rPr lang="en-US" dirty="0" err="1" smtClean="0">
                <a:solidFill>
                  <a:schemeClr val="tx1"/>
                </a:solidFill>
              </a:rPr>
              <a:t>Krasilnikov</a:t>
            </a:r>
            <a:r>
              <a:rPr lang="en-US" dirty="0" smtClean="0">
                <a:solidFill>
                  <a:schemeClr val="tx1"/>
                </a:solidFill>
              </a:rPr>
              <a:t>: THz FEL for European XFEL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E. </a:t>
            </a:r>
            <a:r>
              <a:rPr lang="en-US" dirty="0" err="1" smtClean="0">
                <a:solidFill>
                  <a:schemeClr val="tx1"/>
                </a:solidFill>
              </a:rPr>
              <a:t>Glushkin</a:t>
            </a:r>
            <a:r>
              <a:rPr lang="en-US" dirty="0" smtClean="0">
                <a:solidFill>
                  <a:schemeClr val="tx1"/>
                </a:solidFill>
              </a:rPr>
              <a:t>: SC </a:t>
            </a:r>
            <a:r>
              <a:rPr lang="en-US" dirty="0" err="1" smtClean="0">
                <a:solidFill>
                  <a:schemeClr val="tx1"/>
                </a:solidFill>
              </a:rPr>
              <a:t>undulators</a:t>
            </a:r>
            <a:r>
              <a:rPr lang="en-US" dirty="0" smtClean="0">
                <a:solidFill>
                  <a:schemeClr val="tx1"/>
                </a:solidFill>
              </a:rPr>
              <a:t> at 10 and 12 mm with K ~ 2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T. Schmidt: CMPU at 12 mm, K ~2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0" lvl="1" indent="0">
              <a:spcAft>
                <a:spcPts val="600"/>
              </a:spcAft>
            </a:pPr>
            <a:r>
              <a:rPr lang="en-US" dirty="0" smtClean="0">
                <a:solidFill>
                  <a:srgbClr val="0000FF"/>
                </a:solidFill>
              </a:rPr>
              <a:t>The main directions of R&amp;D at European XFEL are on external and self-seeding, and short pulse capabilities. Both soft and hard X-ray modes.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77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17</a:t>
            </a:fld>
            <a:endParaRPr lang="it-IT" altLang="it-IT" dirty="0"/>
          </a:p>
        </p:txBody>
      </p:sp>
      <p:sp>
        <p:nvSpPr>
          <p:cNvPr id="7" name="Rectangle 6"/>
          <p:cNvSpPr/>
          <p:nvPr/>
        </p:nvSpPr>
        <p:spPr>
          <a:xfrm>
            <a:off x="431800" y="683493"/>
            <a:ext cx="914501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defTabSz="914400" eaLnBrk="1" fontAlgn="auto" hangingPunct="1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</a:rPr>
              <a:t>The message that we have heard over and over at conferences and workshops: </a:t>
            </a:r>
            <a:r>
              <a:rPr lang="en-US" b="1" dirty="0">
                <a:solidFill>
                  <a:schemeClr val="tx1"/>
                </a:solidFill>
              </a:rPr>
              <a:t>STABILITY is a key requirement</a:t>
            </a:r>
          </a:p>
          <a:p>
            <a:pPr marL="342900" lvl="1" indent="-342900" defTabSz="9144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Pointing </a:t>
            </a:r>
            <a:r>
              <a:rPr lang="en-US" dirty="0" smtClean="0">
                <a:solidFill>
                  <a:schemeClr val="tx1"/>
                </a:solidFill>
              </a:rPr>
              <a:t>stability of emerging FEL pulses</a:t>
            </a:r>
            <a:endParaRPr lang="en-US" dirty="0">
              <a:solidFill>
                <a:schemeClr val="tx1"/>
              </a:solidFill>
            </a:endParaRPr>
          </a:p>
          <a:p>
            <a:pPr marL="342900" lvl="1" indent="-342900" defTabSz="9144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Beam energy stability</a:t>
            </a:r>
          </a:p>
          <a:p>
            <a:pPr marL="342900" lvl="1" indent="-342900" defTabSz="9144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Beam arrival time </a:t>
            </a:r>
            <a:r>
              <a:rPr lang="en-US" dirty="0" smtClean="0">
                <a:solidFill>
                  <a:schemeClr val="tx1"/>
                </a:solidFill>
              </a:rPr>
              <a:t>stability</a:t>
            </a:r>
          </a:p>
          <a:p>
            <a:pPr marL="342900" lvl="1" indent="-342900" defTabSz="9144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+mn-ea"/>
              </a:rPr>
              <a:t>Beam charge stability</a:t>
            </a:r>
            <a:endParaRPr lang="en-US" dirty="0">
              <a:solidFill>
                <a:schemeClr val="tx1"/>
              </a:solidFill>
              <a:latin typeface="+mj-lt"/>
              <a:ea typeface="+mn-ea"/>
            </a:endParaRPr>
          </a:p>
          <a:p>
            <a:pPr marL="342900" lvl="1" indent="-342900" defTabSz="9144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 smtClean="0">
              <a:solidFill>
                <a:prstClr val="black"/>
              </a:solidFill>
              <a:latin typeface="+mj-lt"/>
              <a:ea typeface="+mn-ea"/>
            </a:endParaRPr>
          </a:p>
          <a:p>
            <a:pPr marL="0" lvl="1" indent="0" defTabSz="914400" eaLnBrk="1" fontAlgn="auto" hangingPunct="1"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  <a:ea typeface="+mn-ea"/>
              </a:rPr>
              <a:t>Other key requirements</a:t>
            </a: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: 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Polarization control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Synchronization: 10 fs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Repetition rate: &gt; 100 Hz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Full coherence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Two pulses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Short pulses.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33464" y="107429"/>
            <a:ext cx="5503192" cy="5054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Summary: general requirements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48424" y="2915741"/>
            <a:ext cx="3560356" cy="34257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Bottom line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for many </a:t>
            </a:r>
            <a:r>
              <a:rPr lang="en-US" u="sng" dirty="0" smtClean="0">
                <a:solidFill>
                  <a:schemeClr val="tx1"/>
                </a:solidFill>
              </a:rPr>
              <a:t>currently ongoing</a:t>
            </a:r>
            <a:r>
              <a:rPr lang="en-US" dirty="0" smtClean="0">
                <a:solidFill>
                  <a:schemeClr val="tx1"/>
                </a:solidFill>
              </a:rPr>
              <a:t> studies at FELs, users want just a copy of </a:t>
            </a:r>
            <a:r>
              <a:rPr lang="en-US" dirty="0" err="1" smtClean="0">
                <a:solidFill>
                  <a:schemeClr val="tx1"/>
                </a:solidFill>
              </a:rPr>
              <a:t>SwissFEL</a:t>
            </a:r>
            <a:r>
              <a:rPr lang="en-US" dirty="0" smtClean="0">
                <a:solidFill>
                  <a:schemeClr val="tx1"/>
                </a:solidFill>
              </a:rPr>
              <a:t> but with much better stability. 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Make an X-ray FEL really like a laser.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83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096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2374" y="0"/>
            <a:ext cx="2869247" cy="542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527" dirty="0">
                <a:latin typeface="Calibri" panose="020F0502020204030204" pitchFamily="34" charset="0"/>
                <a:cs typeface="Calibri" panose="020F0502020204030204" pitchFamily="34" charset="0"/>
              </a:rPr>
              <a:t>State-of-the-art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10" y="878661"/>
            <a:ext cx="8987614" cy="61415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5896" y="35421"/>
            <a:ext cx="8645007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200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ttosecond</a:t>
            </a: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sz="3200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ngle</a:t>
            </a: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-Cycle </a:t>
            </a:r>
            <a:r>
              <a:rPr lang="en-US" sz="3200" b="1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3200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ndulator</a:t>
            </a: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32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ight: </a:t>
            </a: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LUSIA</a:t>
            </a:r>
            <a:endParaRPr lang="en-GB" sz="32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69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59792" y="827509"/>
            <a:ext cx="9433048" cy="6048672"/>
          </a:xfrm>
        </p:spPr>
        <p:txBody>
          <a:bodyPr/>
          <a:lstStyle/>
          <a:p>
            <a:r>
              <a:rPr lang="en-US" sz="2400" dirty="0" smtClean="0"/>
              <a:t>To communicate to and receive feedback from the FEL user community, we have undertaken the following steps: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Conference “</a:t>
            </a:r>
            <a:r>
              <a:rPr lang="en-US" sz="2400" dirty="0" err="1" smtClean="0"/>
              <a:t>Science@FELs</a:t>
            </a:r>
            <a:r>
              <a:rPr lang="en-US" sz="2400" dirty="0" smtClean="0"/>
              <a:t>,” Stockholm June, 2018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Workshop “FEL </a:t>
            </a:r>
            <a:r>
              <a:rPr lang="en-US" sz="2400" dirty="0"/>
              <a:t>User-Developer Forum</a:t>
            </a:r>
            <a:r>
              <a:rPr lang="en-US" sz="2400" dirty="0" smtClean="0"/>
              <a:t>”, Stockholm, June, 2018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Conference “</a:t>
            </a:r>
            <a:r>
              <a:rPr lang="en-US" sz="2400" dirty="0" err="1" smtClean="0"/>
              <a:t>Attosecond</a:t>
            </a:r>
            <a:r>
              <a:rPr lang="en-US" sz="2400" dirty="0" smtClean="0"/>
              <a:t> </a:t>
            </a:r>
            <a:r>
              <a:rPr lang="en-US" sz="2400" dirty="0"/>
              <a:t>and Free Electron Science</a:t>
            </a:r>
            <a:r>
              <a:rPr lang="en-US" sz="2400" dirty="0" smtClean="0"/>
              <a:t>”, London, July 2018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err="1" smtClean="0">
                <a:solidFill>
                  <a:srgbClr val="0000CC"/>
                </a:solidFill>
              </a:rPr>
              <a:t>CompactLight</a:t>
            </a:r>
            <a:r>
              <a:rPr lang="en-US" sz="2400" dirty="0" smtClean="0">
                <a:solidFill>
                  <a:srgbClr val="0000CC"/>
                </a:solidFill>
              </a:rPr>
              <a:t> User Workshop, CERN, November, 2018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rgbClr val="0000CC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00CC"/>
                </a:solidFill>
              </a:rPr>
              <a:t>Online user survey (Gerardo and Regina)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rgbClr val="0000CC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Workshop “Shaping </a:t>
            </a:r>
            <a:r>
              <a:rPr lang="en-US" sz="2400" dirty="0"/>
              <a:t>the future of the European XFEL</a:t>
            </a:r>
            <a:r>
              <a:rPr lang="en-US" sz="2400" dirty="0" smtClean="0"/>
              <a:t>”, Hamburg, December, 2018</a:t>
            </a:r>
          </a:p>
          <a:p>
            <a:endParaRPr lang="sv-SE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773710" y="106083"/>
            <a:ext cx="4939392" cy="5054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Communication </a:t>
            </a: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activities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05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20</a:t>
            </a:fld>
            <a:endParaRPr lang="it-IT" altLang="it-IT" dirty="0"/>
          </a:p>
        </p:txBody>
      </p:sp>
      <p:sp>
        <p:nvSpPr>
          <p:cNvPr id="5" name="Rectangle 4"/>
          <p:cNvSpPr/>
          <p:nvPr/>
        </p:nvSpPr>
        <p:spPr>
          <a:xfrm>
            <a:off x="323788" y="683493"/>
            <a:ext cx="4572508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defTabSz="914400" eaLnBrk="1" fontAlgn="auto" hangingPunct="1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Target group: </a:t>
            </a:r>
            <a:r>
              <a:rPr lang="en-US" b="1" dirty="0" smtClean="0">
                <a:solidFill>
                  <a:prstClr val="black"/>
                </a:solidFill>
                <a:latin typeface="+mj-lt"/>
                <a:ea typeface="+mn-ea"/>
              </a:rPr>
              <a:t>Universities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>
              <a:solidFill>
                <a:prstClr val="black"/>
              </a:solidFill>
              <a:latin typeface="+mj-lt"/>
              <a:ea typeface="+mn-ea"/>
            </a:endParaRP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Very high-risk experiments that are not granted beam time at mega scale FELs.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Must be affordable by Universities: 25-30 </a:t>
            </a:r>
            <a:r>
              <a:rPr lang="en-US" dirty="0" err="1" smtClean="0">
                <a:solidFill>
                  <a:prstClr val="black"/>
                </a:solidFill>
                <a:latin typeface="+mj-lt"/>
                <a:ea typeface="+mn-ea"/>
              </a:rPr>
              <a:t>MEuro</a:t>
            </a: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 (</a:t>
            </a:r>
            <a:r>
              <a:rPr lang="en-US" i="1" dirty="0" smtClean="0">
                <a:solidFill>
                  <a:prstClr val="black"/>
                </a:solidFill>
                <a:latin typeface="+mj-lt"/>
                <a:ea typeface="+mn-ea"/>
              </a:rPr>
              <a:t>including civil construction</a:t>
            </a: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).</a:t>
            </a:r>
          </a:p>
        </p:txBody>
      </p:sp>
      <p:sp>
        <p:nvSpPr>
          <p:cNvPr id="6" name="Rectangle 5"/>
          <p:cNvSpPr/>
          <p:nvPr/>
        </p:nvSpPr>
        <p:spPr>
          <a:xfrm>
            <a:off x="5184328" y="683493"/>
            <a:ext cx="4572508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defTabSz="914400" eaLnBrk="1" fontAlgn="auto" hangingPunct="1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000FF"/>
                </a:solidFill>
                <a:latin typeface="+mj-lt"/>
                <a:ea typeface="+mn-ea"/>
              </a:rPr>
              <a:t>Target group: </a:t>
            </a:r>
            <a:r>
              <a:rPr lang="en-US" b="1" dirty="0" smtClean="0">
                <a:solidFill>
                  <a:srgbClr val="0000FF"/>
                </a:solidFill>
                <a:latin typeface="+mj-lt"/>
                <a:ea typeface="+mn-ea"/>
              </a:rPr>
              <a:t>Infrastructure beyond the-state-of-the-art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>
              <a:solidFill>
                <a:srgbClr val="0000FF"/>
              </a:solidFill>
              <a:latin typeface="+mj-lt"/>
              <a:ea typeface="+mn-ea"/>
            </a:endParaRP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+mj-lt"/>
                <a:ea typeface="+mn-ea"/>
              </a:rPr>
              <a:t>Groundbreaking research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+mj-lt"/>
                <a:ea typeface="+mn-ea"/>
              </a:rPr>
              <a:t>Mega scale FEL facility.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+mj-lt"/>
                <a:ea typeface="+mn-ea"/>
              </a:rPr>
              <a:t>Pulse energy: </a:t>
            </a:r>
            <a:r>
              <a:rPr lang="en-US" dirty="0">
                <a:solidFill>
                  <a:srgbClr val="0000FF"/>
                </a:solidFill>
                <a:latin typeface="+mj-lt"/>
                <a:ea typeface="+mn-ea"/>
              </a:rPr>
              <a:t>&gt;</a:t>
            </a:r>
            <a:r>
              <a:rPr lang="en-US" dirty="0" smtClean="0">
                <a:solidFill>
                  <a:srgbClr val="0000FF"/>
                </a:solidFill>
                <a:latin typeface="+mj-lt"/>
                <a:ea typeface="+mn-ea"/>
              </a:rPr>
              <a:t>10 </a:t>
            </a:r>
            <a:r>
              <a:rPr lang="en-US" dirty="0" err="1" smtClean="0">
                <a:solidFill>
                  <a:srgbClr val="0000FF"/>
                </a:solidFill>
                <a:latin typeface="+mj-lt"/>
                <a:ea typeface="+mn-ea"/>
              </a:rPr>
              <a:t>mJ</a:t>
            </a:r>
            <a:endParaRPr lang="en-US" dirty="0" smtClean="0">
              <a:solidFill>
                <a:srgbClr val="0000FF"/>
              </a:solidFill>
              <a:latin typeface="+mj-lt"/>
              <a:ea typeface="+mn-ea"/>
            </a:endParaRP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+mj-lt"/>
                <a:ea typeface="+mn-ea"/>
              </a:rPr>
              <a:t>Pulse duration: 0.2-1 fs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+mj-lt"/>
                <a:ea typeface="+mn-ea"/>
              </a:rPr>
              <a:t>Focus: 0.1-1 um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+mj-lt"/>
                <a:ea typeface="+mn-ea"/>
              </a:rPr>
              <a:t>Photon energy up to 25 </a:t>
            </a:r>
            <a:r>
              <a:rPr lang="en-US" dirty="0" err="1" smtClean="0">
                <a:solidFill>
                  <a:srgbClr val="0000FF"/>
                </a:solidFill>
                <a:latin typeface="+mj-lt"/>
                <a:ea typeface="+mn-ea"/>
              </a:rPr>
              <a:t>keV</a:t>
            </a:r>
            <a:r>
              <a:rPr lang="en-US" dirty="0" smtClean="0">
                <a:solidFill>
                  <a:srgbClr val="0000FF"/>
                </a:solidFill>
                <a:latin typeface="+mj-lt"/>
                <a:ea typeface="+mn-ea"/>
              </a:rPr>
              <a:t>.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latin typeface="+mj-lt"/>
                <a:ea typeface="+mn-ea"/>
              </a:rPr>
              <a:t>User experiments in 10 years from now.</a:t>
            </a:r>
          </a:p>
          <a:p>
            <a:pPr marL="0" lvl="1" indent="0" defTabSz="914400" eaLnBrk="1" fontAlgn="auto" hangingPunct="1">
              <a:spcBef>
                <a:spcPts val="0"/>
              </a:spcBef>
              <a:spcAft>
                <a:spcPts val="600"/>
              </a:spcAft>
            </a:pPr>
            <a:endParaRPr lang="en-US" dirty="0" smtClean="0">
              <a:solidFill>
                <a:srgbClr val="0000FF"/>
              </a:solidFill>
              <a:latin typeface="+mj-lt"/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96096" y="107429"/>
            <a:ext cx="41346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Marketing of future FEL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35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3193943" y="106083"/>
            <a:ext cx="4343257" cy="5054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Warning: potential biases</a:t>
            </a:r>
            <a:endParaRPr lang="en-US" sz="3200" b="1" dirty="0">
              <a:solidFill>
                <a:srgbClr val="FF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59791" y="755501"/>
            <a:ext cx="9145018" cy="325133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b="1" dirty="0" smtClean="0"/>
              <a:t>Bias of representation.</a:t>
            </a:r>
            <a:r>
              <a:rPr lang="en-US" sz="2400" dirty="0" smtClean="0"/>
              <a:t> The sets of users and replies to the survey are not representative. Only 12 users attended the meeting and only 10 replies out of 50.</a:t>
            </a:r>
          </a:p>
          <a:p>
            <a:pPr>
              <a:spcAft>
                <a:spcPts val="600"/>
              </a:spcAft>
            </a:pPr>
            <a:r>
              <a:rPr lang="en-US" sz="2400" b="1" dirty="0" smtClean="0"/>
              <a:t>Bias of perspective.</a:t>
            </a:r>
            <a:r>
              <a:rPr lang="en-US" sz="2400" dirty="0" smtClean="0"/>
              <a:t> The survey and discussion with users mostly  </a:t>
            </a:r>
            <a:r>
              <a:rPr lang="en-US" sz="2400" dirty="0" smtClean="0"/>
              <a:t>represented </a:t>
            </a:r>
            <a:r>
              <a:rPr lang="en-US" sz="2400" dirty="0" smtClean="0"/>
              <a:t>backward looking perspective. The users were mostly talking about their ongoing experiments. </a:t>
            </a:r>
          </a:p>
          <a:p>
            <a:pPr>
              <a:spcAft>
                <a:spcPts val="600"/>
              </a:spcAft>
            </a:pPr>
            <a:r>
              <a:rPr lang="en-US" sz="2400" b="1" dirty="0" smtClean="0"/>
              <a:t>Bias of communication.</a:t>
            </a:r>
            <a:r>
              <a:rPr lang="en-US" sz="2400" dirty="0" smtClean="0"/>
              <a:t> Some users communicated their messages </a:t>
            </a:r>
            <a:r>
              <a:rPr lang="en-US" sz="2400" dirty="0"/>
              <a:t>across</a:t>
            </a:r>
            <a:r>
              <a:rPr lang="en-US" sz="2400" dirty="0" smtClean="0"/>
              <a:t> better than the other.</a:t>
            </a:r>
          </a:p>
          <a:p>
            <a:pPr>
              <a:spcAft>
                <a:spcPts val="600"/>
              </a:spcAft>
            </a:pPr>
            <a:endParaRPr lang="en-US" sz="2400" dirty="0"/>
          </a:p>
          <a:p>
            <a:pPr>
              <a:spcAft>
                <a:spcPts val="600"/>
              </a:spcAft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4301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75816" y="2771725"/>
            <a:ext cx="9145016" cy="792088"/>
          </a:xfrm>
        </p:spPr>
        <p:txBody>
          <a:bodyPr/>
          <a:lstStyle/>
          <a:p>
            <a:r>
              <a:rPr lang="en-US" sz="4000" dirty="0" smtClean="0"/>
              <a:t>Results of the </a:t>
            </a:r>
            <a:r>
              <a:rPr lang="en-US" sz="3600" dirty="0"/>
              <a:t>survey</a:t>
            </a:r>
            <a:r>
              <a:rPr lang="en-US" sz="4000" dirty="0"/>
              <a:t> (only 10 replies </a:t>
            </a:r>
            <a:r>
              <a:rPr lang="en-US" sz="4000" dirty="0" smtClean="0">
                <a:sym typeface="Wingdings" panose="05000000000000000000" pitchFamily="2" charset="2"/>
              </a:rPr>
              <a:t></a:t>
            </a:r>
            <a:r>
              <a:rPr lang="en-US" sz="4000" dirty="0" smtClean="0"/>
              <a:t>)</a:t>
            </a:r>
            <a:endParaRPr lang="sv-SE" sz="4000" dirty="0"/>
          </a:p>
        </p:txBody>
      </p:sp>
    </p:spTree>
    <p:extLst>
      <p:ext uri="{BB962C8B-B14F-4D97-AF65-F5344CB8AC3E}">
        <p14:creationId xmlns:p14="http://schemas.microsoft.com/office/powerpoint/2010/main" val="199173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15" y="3923853"/>
            <a:ext cx="4846383" cy="31078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08" y="671972"/>
            <a:ext cx="4920105" cy="31798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324" y="807133"/>
            <a:ext cx="4653962" cy="29727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862" y="3995861"/>
            <a:ext cx="4773758" cy="30213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07572" y="107429"/>
            <a:ext cx="516904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hoton Range</a:t>
            </a:r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</a:t>
            </a:r>
            <a:endParaRPr lang="en-US" sz="3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43968" y="747216"/>
            <a:ext cx="2959072" cy="440333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b</a:t>
            </a:r>
            <a:r>
              <a:rPr lang="en-US" sz="2200" dirty="0" smtClean="0">
                <a:solidFill>
                  <a:srgbClr val="FF0000"/>
                </a:solidFill>
              </a:rPr>
              <a:t>ottom </a:t>
            </a:r>
            <a:r>
              <a:rPr lang="en-US" sz="2200" dirty="0" smtClean="0">
                <a:solidFill>
                  <a:srgbClr val="FF0000"/>
                </a:solidFill>
              </a:rPr>
              <a:t>limit  200 </a:t>
            </a:r>
            <a:r>
              <a:rPr lang="en-US" sz="2200" dirty="0" err="1" smtClean="0">
                <a:solidFill>
                  <a:srgbClr val="FF0000"/>
                </a:solidFill>
              </a:rPr>
              <a:t>ev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5816" y="4355901"/>
            <a:ext cx="2959072" cy="440333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upper limit  25 </a:t>
            </a:r>
            <a:r>
              <a:rPr lang="en-US" sz="2200" dirty="0" err="1" smtClean="0">
                <a:solidFill>
                  <a:srgbClr val="FF0000"/>
                </a:solidFill>
              </a:rPr>
              <a:t>kev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33755" y="4355901"/>
            <a:ext cx="2223195" cy="440333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focus 0.1-1 um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80472" y="1187549"/>
            <a:ext cx="2592288" cy="440333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pulse energy </a:t>
            </a:r>
            <a:r>
              <a:rPr lang="en-US" sz="2200" dirty="0" smtClean="0">
                <a:solidFill>
                  <a:srgbClr val="FF0000"/>
                </a:solidFill>
              </a:rPr>
              <a:t>1 </a:t>
            </a:r>
            <a:r>
              <a:rPr lang="en-US" sz="2200" dirty="0" err="1">
                <a:solidFill>
                  <a:srgbClr val="FF0000"/>
                </a:solidFill>
              </a:rPr>
              <a:t>m</a:t>
            </a:r>
            <a:r>
              <a:rPr lang="en-US" sz="2200" dirty="0" err="1" smtClean="0">
                <a:solidFill>
                  <a:srgbClr val="FF0000"/>
                </a:solidFill>
              </a:rPr>
              <a:t>J</a:t>
            </a:r>
            <a:endParaRPr lang="en-GB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0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318" y="755968"/>
            <a:ext cx="4883248" cy="30238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5" y="3961919"/>
            <a:ext cx="4956307" cy="30450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329" y="3961918"/>
            <a:ext cx="4775918" cy="30450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10" y="755968"/>
            <a:ext cx="4769236" cy="30238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39798" y="107429"/>
            <a:ext cx="416075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Temporal Characteristics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1566" y="4715941"/>
            <a:ext cx="1596073" cy="440333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1-100 fs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20515" y="818899"/>
            <a:ext cx="1463751" cy="44104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10-100 fs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32600" y="3947830"/>
            <a:ext cx="1128256" cy="440333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10 fs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49302" y="827509"/>
            <a:ext cx="3451450" cy="77888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0.1% bandwidth is OK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for many applications</a:t>
            </a:r>
            <a:endParaRPr lang="en-GB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35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66613" y="107429"/>
            <a:ext cx="139377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Stability</a:t>
            </a:r>
            <a:endParaRPr lang="en-US" sz="32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324" y="807133"/>
            <a:ext cx="4653962" cy="29727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74" y="812732"/>
            <a:ext cx="4805439" cy="30238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95" y="3989917"/>
            <a:ext cx="4775918" cy="30450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956" y="4031827"/>
            <a:ext cx="4883248" cy="30238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192198" y="1175950"/>
            <a:ext cx="2100130" cy="77888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Energy stability </a:t>
            </a:r>
            <a:r>
              <a:rPr lang="en-US" sz="2200" dirty="0" smtClean="0">
                <a:solidFill>
                  <a:srgbClr val="FF0000"/>
                </a:solidFill>
              </a:rPr>
              <a:t>is important.</a:t>
            </a:r>
            <a:endParaRPr lang="en-GB" sz="2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2040" y="3989917"/>
            <a:ext cx="1128256" cy="440333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10 fs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16508" y="1187549"/>
            <a:ext cx="1128256" cy="440333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1 </a:t>
            </a:r>
            <a:r>
              <a:rPr lang="en-US" sz="2200" dirty="0" err="1" smtClean="0">
                <a:solidFill>
                  <a:srgbClr val="FF0000"/>
                </a:solidFill>
              </a:rPr>
              <a:t>mJ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08464" y="4643933"/>
            <a:ext cx="1099738" cy="440333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0.1-1%</a:t>
            </a:r>
            <a:endParaRPr lang="en-GB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73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8</a:t>
            </a:fld>
            <a:endParaRPr lang="it-IT" altLang="it-IT" dirty="0"/>
          </a:p>
        </p:txBody>
      </p:sp>
      <p:sp>
        <p:nvSpPr>
          <p:cNvPr id="7" name="Rectangle 6"/>
          <p:cNvSpPr/>
          <p:nvPr/>
        </p:nvSpPr>
        <p:spPr>
          <a:xfrm>
            <a:off x="431800" y="683493"/>
            <a:ext cx="914501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defTabSz="914400" eaLnBrk="1" fontAlgn="auto" hangingPunct="1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</a:rPr>
              <a:t>The message that we have heard over and over at conferences and workshops: </a:t>
            </a:r>
            <a:r>
              <a:rPr lang="en-US" b="1" dirty="0">
                <a:solidFill>
                  <a:schemeClr val="tx1"/>
                </a:solidFill>
              </a:rPr>
              <a:t>STABILITY is a key requirement</a:t>
            </a:r>
          </a:p>
          <a:p>
            <a:pPr marL="342900" lvl="1" indent="-342900" defTabSz="9144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Pointing </a:t>
            </a:r>
            <a:r>
              <a:rPr lang="en-US" dirty="0" smtClean="0">
                <a:solidFill>
                  <a:schemeClr val="tx1"/>
                </a:solidFill>
              </a:rPr>
              <a:t>stability of emerging FEL pulses</a:t>
            </a:r>
            <a:endParaRPr lang="en-US" dirty="0">
              <a:solidFill>
                <a:schemeClr val="tx1"/>
              </a:solidFill>
            </a:endParaRPr>
          </a:p>
          <a:p>
            <a:pPr marL="342900" lvl="1" indent="-342900" defTabSz="9144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Beam energy stability</a:t>
            </a:r>
          </a:p>
          <a:p>
            <a:pPr marL="342900" lvl="1" indent="-342900" defTabSz="9144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Beam arrival time </a:t>
            </a:r>
            <a:r>
              <a:rPr lang="en-US" dirty="0" smtClean="0">
                <a:solidFill>
                  <a:schemeClr val="tx1"/>
                </a:solidFill>
              </a:rPr>
              <a:t>stability</a:t>
            </a:r>
          </a:p>
          <a:p>
            <a:pPr marL="342900" lvl="1" indent="-342900" defTabSz="9144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+mn-ea"/>
              </a:rPr>
              <a:t>Peak current 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+mn-ea"/>
              </a:rPr>
              <a:t>stability</a:t>
            </a:r>
            <a:endParaRPr lang="en-US" dirty="0">
              <a:solidFill>
                <a:schemeClr val="tx1"/>
              </a:solidFill>
              <a:latin typeface="+mj-lt"/>
              <a:ea typeface="+mn-ea"/>
            </a:endParaRPr>
          </a:p>
          <a:p>
            <a:pPr marL="342900" lvl="1" indent="-342900" defTabSz="9144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 smtClean="0">
              <a:solidFill>
                <a:prstClr val="black"/>
              </a:solidFill>
              <a:latin typeface="+mj-lt"/>
              <a:ea typeface="+mn-ea"/>
            </a:endParaRPr>
          </a:p>
          <a:p>
            <a:pPr marL="0" lvl="1" indent="0" defTabSz="914400" eaLnBrk="1" fontAlgn="auto" hangingPunct="1"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  <a:ea typeface="+mn-ea"/>
              </a:rPr>
              <a:t>Other key requirements</a:t>
            </a: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: 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Polarization control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Synchronization: 10 fs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latin typeface="+mj-lt"/>
                <a:ea typeface="+mn-ea"/>
              </a:rPr>
              <a:t>Repetition rate: &gt; 100 Hz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Full coherence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Two pulses</a:t>
            </a:r>
          </a:p>
          <a:p>
            <a:pPr marL="457200" lvl="1" indent="-457200" defTabSz="91440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Short </a:t>
            </a:r>
            <a:r>
              <a:rPr lang="en-US" dirty="0" smtClean="0">
                <a:solidFill>
                  <a:prstClr val="black"/>
                </a:solidFill>
              </a:rPr>
              <a:t>pulses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40112" y="107429"/>
            <a:ext cx="41346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General requirements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48424" y="2915741"/>
            <a:ext cx="3560356" cy="34257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Bottom line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for many </a:t>
            </a:r>
            <a:r>
              <a:rPr lang="en-US" u="sng" dirty="0" smtClean="0">
                <a:solidFill>
                  <a:schemeClr val="tx1"/>
                </a:solidFill>
              </a:rPr>
              <a:t>currently ongoing</a:t>
            </a:r>
            <a:r>
              <a:rPr lang="en-US" dirty="0" smtClean="0">
                <a:solidFill>
                  <a:schemeClr val="tx1"/>
                </a:solidFill>
              </a:rPr>
              <a:t> studies at FELs, users want just a copy of </a:t>
            </a:r>
            <a:r>
              <a:rPr lang="en-US" dirty="0" err="1" smtClean="0">
                <a:solidFill>
                  <a:schemeClr val="tx1"/>
                </a:solidFill>
              </a:rPr>
              <a:t>SwissFEL</a:t>
            </a:r>
            <a:r>
              <a:rPr lang="en-US" dirty="0" smtClean="0">
                <a:solidFill>
                  <a:schemeClr val="tx1"/>
                </a:solidFill>
              </a:rPr>
              <a:t> but with much better stability. 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Make an X-ray FEL really like a laser.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85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9</a:t>
            </a:fld>
            <a:endParaRPr lang="it-IT" alt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2736056" y="107429"/>
            <a:ext cx="526507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Key categories of experiments</a:t>
            </a:r>
            <a:endParaRPr lang="en-US" sz="3200" b="1" dirty="0">
              <a:solidFill>
                <a:srgbClr val="0000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89" y="4044518"/>
            <a:ext cx="5089439" cy="3047687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184328" y="755501"/>
            <a:ext cx="4749229" cy="3251339"/>
          </a:xfrm>
        </p:spPr>
        <p:txBody>
          <a:bodyPr lIns="0"/>
          <a:lstStyle/>
          <a:p>
            <a:pPr>
              <a:spcAft>
                <a:spcPts val="600"/>
              </a:spcAft>
            </a:pPr>
            <a:r>
              <a:rPr lang="en-US" sz="2000" b="1" dirty="0" smtClean="0"/>
              <a:t>Spectroscopy technique: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photon-in/photon-out </a:t>
            </a:r>
            <a:r>
              <a:rPr lang="en-US" sz="2000" dirty="0" smtClean="0"/>
              <a:t>technique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measures the </a:t>
            </a:r>
            <a:r>
              <a:rPr lang="en-US" sz="2000" dirty="0"/>
              <a:t>energy and momentum change of the scattered </a:t>
            </a:r>
            <a:r>
              <a:rPr lang="en-US" sz="2000" dirty="0" smtClean="0"/>
              <a:t>photon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element and orbital specific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</a:t>
            </a:r>
            <a:r>
              <a:rPr lang="en-US" sz="2000" dirty="0" smtClean="0"/>
              <a:t>nelastic scattering </a:t>
            </a:r>
            <a:r>
              <a:rPr lang="en-US" sz="2000" dirty="0"/>
              <a:t>from materials or matter under extreme </a:t>
            </a:r>
            <a:r>
              <a:rPr lang="en-US" sz="2000" dirty="0" smtClean="0"/>
              <a:t>conditions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</a:t>
            </a:r>
            <a:r>
              <a:rPr lang="en-US" sz="2000" dirty="0" smtClean="0"/>
              <a:t>equired </a:t>
            </a:r>
            <a:r>
              <a:rPr lang="en-US" sz="2000" dirty="0"/>
              <a:t>coherence volume </a:t>
            </a:r>
            <a:r>
              <a:rPr lang="en-US" sz="2000" dirty="0" smtClean="0"/>
              <a:t>&gt;1 um^3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59791" y="755501"/>
            <a:ext cx="4840362" cy="325133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b="1" dirty="0" smtClean="0"/>
              <a:t>Diffraction (scattering) technique: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measures </a:t>
            </a:r>
            <a:r>
              <a:rPr lang="en-US" sz="2000" dirty="0"/>
              <a:t>the angles and intensities of </a:t>
            </a:r>
            <a:r>
              <a:rPr lang="en-US" sz="2000" dirty="0" smtClean="0"/>
              <a:t>diffracted photon beams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gives information about the electron density distribution in the sample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he more photons, the better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</a:t>
            </a:r>
            <a:r>
              <a:rPr lang="en-US" sz="2000" dirty="0" smtClean="0"/>
              <a:t>maging of microcrystals ~ 1 um</a:t>
            </a:r>
            <a:endParaRPr lang="en-US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requires an FEL beam spot of 1 um </a:t>
            </a:r>
            <a:br>
              <a:rPr lang="en-US" sz="2000" dirty="0" smtClean="0"/>
            </a:br>
            <a:r>
              <a:rPr lang="en-US" sz="2000" dirty="0" smtClean="0"/>
              <a:t>with longitudinal coherence ~ 1 um.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360" y="3719982"/>
            <a:ext cx="4420101" cy="337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28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2264</TotalTime>
  <Words>1267</Words>
  <Application>Microsoft Office PowerPoint</Application>
  <PresentationFormat>Custom</PresentationFormat>
  <Paragraphs>299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MS PGothic</vt:lpstr>
      <vt:lpstr>MS PGothic</vt:lpstr>
      <vt:lpstr>Arial</vt:lpstr>
      <vt:lpstr>Calibri</vt:lpstr>
      <vt:lpstr>Times New Roman</vt:lpstr>
      <vt:lpstr>Wingdings</vt:lpstr>
      <vt:lpstr>CompactLight_Template Slides ENG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Vitaliy Goryashko</cp:lastModifiedBy>
  <cp:revision>487</cp:revision>
  <cp:lastPrinted>2015-12-09T13:35:49Z</cp:lastPrinted>
  <dcterms:created xsi:type="dcterms:W3CDTF">2015-12-09T11:23:36Z</dcterms:created>
  <dcterms:modified xsi:type="dcterms:W3CDTF">2018-12-10T11:28:36Z</dcterms:modified>
</cp:coreProperties>
</file>