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0" r:id="rId3"/>
    <p:sldId id="296" r:id="rId4"/>
    <p:sldId id="299" r:id="rId5"/>
    <p:sldId id="300" r:id="rId6"/>
    <p:sldId id="314" r:id="rId7"/>
    <p:sldId id="313" r:id="rId8"/>
    <p:sldId id="319" r:id="rId9"/>
    <p:sldId id="294" r:id="rId10"/>
    <p:sldId id="306" r:id="rId11"/>
    <p:sldId id="307" r:id="rId12"/>
    <p:sldId id="320" r:id="rId13"/>
    <p:sldId id="324" r:id="rId14"/>
    <p:sldId id="325" r:id="rId15"/>
    <p:sldId id="321" r:id="rId16"/>
    <p:sldId id="323" r:id="rId17"/>
    <p:sldId id="269" r:id="rId18"/>
  </p:sldIdLst>
  <p:sldSz cx="9144000" cy="6858000" type="screen4x3"/>
  <p:notesSz cx="6797675" cy="99822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1" autoAdjust="0"/>
    <p:restoredTop sz="94660"/>
  </p:normalViewPr>
  <p:slideViewPr>
    <p:cSldViewPr>
      <p:cViewPr varScale="1">
        <p:scale>
          <a:sx n="67" d="100"/>
          <a:sy n="67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DE7DDAB0-6EDF-4588-A289-F34346BE1E29}" type="datetimeFigureOut">
              <a:rPr lang="zh-CN" altLang="en-US"/>
              <a:pPr>
                <a:defRPr/>
              </a:pPr>
              <a:t>2018/12/7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821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82138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C26CD18-2F63-434F-9248-15C39A1F13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20995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3CBE0DD-D9AB-41D0-8FC6-0C3C7A77E6F8}" type="datetimeFigureOut">
              <a:rPr lang="zh-CN" altLang="en-US"/>
              <a:pPr>
                <a:defRPr/>
              </a:pPr>
              <a:t>2018/12/7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9300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41863"/>
            <a:ext cx="5438775" cy="44910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821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482138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48BE419-1D23-4295-8CCA-1D8C317FDB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78786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FA238-7996-4A51-94E1-17B4B49E34E8}" type="datetime1">
              <a:rPr lang="zh-CN" altLang="en-US"/>
              <a:pPr>
                <a:defRPr/>
              </a:pPr>
              <a:t>2018/12/7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780088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3132138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E7CBEE-EDA2-4630-9F2C-C0860B55709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58772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C6212-B007-4E10-BD9F-5B102BE4F55F}" type="datetime1">
              <a:rPr lang="zh-CN" altLang="en-US"/>
              <a:pPr>
                <a:defRPr/>
              </a:pPr>
              <a:t>2018/12/7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2B774-71F0-4206-AD0B-11A8AAFEE43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75652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B7522-3BF4-4A92-B038-93011DC0A079}" type="datetime1">
              <a:rPr lang="zh-CN" altLang="en-US"/>
              <a:pPr>
                <a:defRPr/>
              </a:pPr>
              <a:t>2018/12/7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EBCEB-1219-4AFD-BF8B-D2B76888B68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47976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A5E97-BB2B-4724-A4DF-E93883B60019}" type="datetime1">
              <a:rPr lang="zh-CN" altLang="en-US"/>
              <a:pPr>
                <a:defRPr/>
              </a:pPr>
              <a:t>2018/12/7</a:t>
            </a:fld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37755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B3303-4EC5-4871-9953-B76AFFD0AAF5}" type="datetime1">
              <a:rPr lang="zh-CN" altLang="en-US"/>
              <a:pPr>
                <a:defRPr/>
              </a:pPr>
              <a:t>2018/12/7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37EFF-7A9F-4061-9FB6-000F2726C86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45109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B903B-B358-401D-9882-5A6DED720554}" type="datetime1">
              <a:rPr lang="zh-CN" altLang="en-US"/>
              <a:pPr>
                <a:defRPr/>
              </a:pPr>
              <a:t>2018/12/7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93CCB-1B51-4286-9563-A8268E88CD7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60815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1E1F6-B9B8-47A7-82A7-0F44F4FA91EE}" type="datetime1">
              <a:rPr lang="zh-CN" altLang="en-US"/>
              <a:pPr>
                <a:defRPr/>
              </a:pPr>
              <a:t>2018/12/7</a:t>
            </a:fld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4ACF5-A0B0-4010-9700-FF7B98F8353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6228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FD8F0-9AE6-4D89-84FB-F8BEE16F4618}" type="datetime1">
              <a:rPr lang="zh-CN" altLang="en-US"/>
              <a:pPr>
                <a:defRPr/>
              </a:pPr>
              <a:t>2018/12/7</a:t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EAC16-31BF-433F-9886-A4BA17DBC74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6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89335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4A57-A4EB-42C2-BD8C-B7E01CCDB0FB}" type="datetime1">
              <a:rPr lang="zh-CN" altLang="en-US"/>
              <a:pPr>
                <a:defRPr/>
              </a:pPr>
              <a:t>2018/12/7</a:t>
            </a:fld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F99F2-5D88-48D8-8D43-20BF333E828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5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5096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E7743-A212-4092-A5C1-D3B5E8D4D7C3}" type="datetime1">
              <a:rPr lang="zh-CN" altLang="en-US"/>
              <a:pPr>
                <a:defRPr/>
              </a:pPr>
              <a:t>2018/12/7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94FE2-EE43-4C48-B46F-E012F03C6F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93381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2A50B-38A1-4B5E-A301-EBFCF626EED8}" type="datetime1">
              <a:rPr lang="zh-CN" altLang="en-US"/>
              <a:pPr>
                <a:defRPr/>
              </a:pPr>
              <a:t>2018/12/7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D2C8B-5322-4458-BE41-6854D2E15F4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53388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1275"/>
            <a:ext cx="1736725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30C6BE41-C15C-40A2-BAEC-02801A714A05}" type="datetime1">
              <a:rPr lang="zh-CN" altLang="en-US"/>
              <a:pPr>
                <a:defRPr/>
              </a:pPr>
              <a:t>2018/12/7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A61D4F3-8DE6-4C87-882F-B1339FE4D1F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2" name="Group 16"/>
          <p:cNvGrpSpPr>
            <a:grpSpLocks/>
          </p:cNvGrpSpPr>
          <p:nvPr userDrawn="1"/>
        </p:nvGrpSpPr>
        <p:grpSpPr bwMode="auto">
          <a:xfrm>
            <a:off x="7323138" y="6381750"/>
            <a:ext cx="1857375" cy="436563"/>
            <a:chOff x="4105" y="3901"/>
            <a:chExt cx="1608" cy="391"/>
          </a:xfrm>
        </p:grpSpPr>
        <p:pic>
          <p:nvPicPr>
            <p:cNvPr id="1034" name="Picture 17" descr="blue chunk pict final 1_6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000F5E"/>
                </a:clrFrom>
                <a:clrTo>
                  <a:srgbClr val="000F5E">
                    <a:alpha val="0"/>
                  </a:srgbClr>
                </a:clrTo>
              </a:clrChange>
              <a:lum bright="-36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" y="3901"/>
              <a:ext cx="1492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18" descr="reld2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6495" r="55801" b="24742"/>
            <a:stretch>
              <a:fillRect/>
            </a:stretch>
          </p:blipFill>
          <p:spPr bwMode="auto">
            <a:xfrm>
              <a:off x="4786" y="4033"/>
              <a:ext cx="23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6" name="Rectangle 19"/>
            <p:cNvSpPr>
              <a:spLocks noChangeArrowheads="1"/>
            </p:cNvSpPr>
            <p:nvPr/>
          </p:nvSpPr>
          <p:spPr bwMode="auto">
            <a:xfrm>
              <a:off x="5053" y="4018"/>
              <a:ext cx="660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56" tIns="0" rIns="91256" bIns="0">
              <a:spAutoFit/>
            </a:bodyPr>
            <a:lstStyle>
              <a:lvl1pPr marL="1560513" indent="-1560513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zh-CN" b="1">
                  <a:solidFill>
                    <a:schemeClr val="bg1"/>
                  </a:solidFill>
                  <a:latin typeface="Book Antiqua" panose="02040602050305030304" pitchFamily="18" charset="0"/>
                </a:rPr>
                <a:t>ABP</a:t>
              </a:r>
            </a:p>
          </p:txBody>
        </p:sp>
      </p:grpSp>
      <p:pic>
        <p:nvPicPr>
          <p:cNvPr id="1033" name="Picture 13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008" y="6126163"/>
            <a:ext cx="1475656" cy="69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8" descr="CI_logo_smaller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tiff"/><Relationship Id="rId4" Type="http://schemas.openxmlformats.org/officeDocument/2006/relationships/image" Target="../media/image36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ctrTitle"/>
          </p:nvPr>
        </p:nvSpPr>
        <p:spPr>
          <a:xfrm>
            <a:off x="577788" y="548680"/>
            <a:ext cx="8314692" cy="792088"/>
          </a:xfrm>
        </p:spPr>
        <p:txBody>
          <a:bodyPr/>
          <a:lstStyle/>
          <a:p>
            <a:pPr eaLnBrk="1" hangingPunct="1"/>
            <a:r>
              <a:rPr lang="en-GB" altLang="zh-CN" dirty="0" smtClean="0"/>
              <a:t>WP4: RF systems </a:t>
            </a:r>
            <a:endParaRPr lang="zh-CN" altLang="en-US" dirty="0" smtClean="0"/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433772" y="1700808"/>
            <a:ext cx="8314692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altLang="zh-CN" dirty="0"/>
              <a:t>Update on the </a:t>
            </a:r>
            <a:r>
              <a:rPr lang="en-GB" altLang="zh-CN" dirty="0" smtClean="0"/>
              <a:t>36 GHz </a:t>
            </a:r>
            <a:r>
              <a:rPr lang="en-GB" altLang="zh-CN" dirty="0"/>
              <a:t>and 48 GHz power sources</a:t>
            </a:r>
            <a:endParaRPr lang="en-US" altLang="zh-CN" dirty="0"/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323528" y="3789040"/>
            <a:ext cx="8640960" cy="20431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400" dirty="0" err="1" smtClean="0">
                <a:solidFill>
                  <a:schemeClr val="tx1"/>
                </a:solidFill>
              </a:rPr>
              <a:t>Wenlong</a:t>
            </a:r>
            <a:r>
              <a:rPr lang="en-US" altLang="zh-CN" sz="2400" dirty="0" smtClean="0">
                <a:solidFill>
                  <a:schemeClr val="tx1"/>
                </a:solidFill>
              </a:rPr>
              <a:t> He, </a:t>
            </a:r>
            <a:r>
              <a:rPr lang="en-US" altLang="zh-CN" sz="2400" dirty="0">
                <a:solidFill>
                  <a:schemeClr val="tx1"/>
                </a:solidFill>
              </a:rPr>
              <a:t>Laurence Nix, </a:t>
            </a:r>
            <a:r>
              <a:rPr lang="en-US" altLang="zh-CN" sz="2400" u="sng" dirty="0">
                <a:solidFill>
                  <a:schemeClr val="tx1"/>
                </a:solidFill>
              </a:rPr>
              <a:t>Liang </a:t>
            </a:r>
            <a:r>
              <a:rPr lang="en-US" altLang="zh-CN" sz="2400" u="sng" dirty="0" smtClean="0">
                <a:solidFill>
                  <a:schemeClr val="tx1"/>
                </a:solidFill>
              </a:rPr>
              <a:t>Zhang</a:t>
            </a:r>
            <a:r>
              <a:rPr lang="en-US" altLang="zh-CN" sz="2400" dirty="0" smtClean="0">
                <a:solidFill>
                  <a:schemeClr val="tx1"/>
                </a:solidFill>
              </a:rPr>
              <a:t>, Li Wang &amp; A.W. Cross</a:t>
            </a:r>
          </a:p>
          <a:p>
            <a:pPr eaLnBrk="1" hangingPunct="1">
              <a:lnSpc>
                <a:spcPct val="90000"/>
              </a:lnSpc>
            </a:pPr>
            <a:endParaRPr lang="en-US" altLang="zh-CN" sz="20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sz="2000" dirty="0" smtClean="0">
                <a:solidFill>
                  <a:schemeClr val="tx1"/>
                </a:solidFill>
              </a:rPr>
              <a:t>on behalf of research teams of</a:t>
            </a:r>
          </a:p>
          <a:p>
            <a:pPr algn="l" eaLnBrk="1" hangingPunct="1">
              <a:lnSpc>
                <a:spcPct val="90000"/>
              </a:lnSpc>
            </a:pPr>
            <a:r>
              <a:rPr lang="en-US" altLang="zh-CN" sz="2000" dirty="0" smtClean="0">
                <a:solidFill>
                  <a:schemeClr val="tx1"/>
                </a:solidFill>
              </a:rPr>
              <a:t>Department of Physics, SUPA, University of </a:t>
            </a:r>
            <a:r>
              <a:rPr lang="en-US" altLang="zh-CN" sz="2000" dirty="0">
                <a:solidFill>
                  <a:schemeClr val="tx1"/>
                </a:solidFill>
              </a:rPr>
              <a:t>Strathclyde</a:t>
            </a:r>
            <a:r>
              <a:rPr lang="en-US" altLang="zh-CN" sz="2000" dirty="0" smtClean="0">
                <a:solidFill>
                  <a:schemeClr val="tx1"/>
                </a:solidFill>
              </a:rPr>
              <a:t>, Glasgow</a:t>
            </a:r>
            <a:r>
              <a:rPr lang="en-US" altLang="zh-CN" sz="2000" dirty="0">
                <a:solidFill>
                  <a:schemeClr val="tx1"/>
                </a:solidFill>
              </a:rPr>
              <a:t>, </a:t>
            </a:r>
            <a:r>
              <a:rPr lang="en-US" altLang="zh-CN" sz="2000" dirty="0" smtClean="0">
                <a:solidFill>
                  <a:schemeClr val="tx1"/>
                </a:solidFill>
              </a:rPr>
              <a:t>G4 0NG, UK</a:t>
            </a:r>
            <a:endParaRPr lang="en-US" altLang="zh-CN" sz="2000" dirty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sz="2000" dirty="0" smtClean="0">
                <a:solidFill>
                  <a:schemeClr val="tx1"/>
                </a:solidFill>
              </a:rPr>
              <a:t>Electronic </a:t>
            </a:r>
            <a:r>
              <a:rPr lang="en-US" altLang="zh-CN" sz="2000" dirty="0">
                <a:solidFill>
                  <a:schemeClr val="tx1"/>
                </a:solidFill>
              </a:rPr>
              <a:t>Engineering </a:t>
            </a:r>
            <a:r>
              <a:rPr lang="en-US" altLang="zh-CN" sz="2000" dirty="0" smtClean="0">
                <a:solidFill>
                  <a:schemeClr val="tx1"/>
                </a:solidFill>
              </a:rPr>
              <a:t>Department, </a:t>
            </a:r>
            <a:r>
              <a:rPr lang="en-US" altLang="zh-CN" sz="2000" dirty="0">
                <a:solidFill>
                  <a:schemeClr val="tx1"/>
                </a:solidFill>
              </a:rPr>
              <a:t>UESTC, Chengdu</a:t>
            </a:r>
            <a:r>
              <a:rPr lang="en-US" altLang="zh-CN" sz="2000" dirty="0" smtClean="0">
                <a:solidFill>
                  <a:schemeClr val="tx1"/>
                </a:solidFill>
              </a:rPr>
              <a:t>, China</a:t>
            </a:r>
            <a:endParaRPr lang="zh-CN" altLang="en-US" sz="2000" dirty="0" smtClean="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27784" y="6093296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XLS | </a:t>
            </a:r>
            <a:r>
              <a:rPr lang="en-US" altLang="zh-CN" dirty="0" err="1" smtClean="0">
                <a:latin typeface="Times New Roman" pitchFamily="18" charset="0"/>
                <a:cs typeface="Times New Roman" pitchFamily="18" charset="0"/>
              </a:rPr>
              <a:t>CompactLight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1st Annual Meeting,</a:t>
            </a:r>
          </a:p>
          <a:p>
            <a:pPr algn="ctr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Barcelona, 10th-12th December 2018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6"/>
          <p:cNvPicPr>
            <a:picLocks noChangeAspect="1" noChangeArrowheads="1"/>
          </p:cNvPicPr>
          <p:nvPr/>
        </p:nvPicPr>
        <p:blipFill>
          <a:blip r:embed="rId2" cstate="print"/>
          <a:srcRect t="46480" r="14764" b="17253"/>
          <a:stretch>
            <a:fillRect/>
          </a:stretch>
        </p:blipFill>
        <p:spPr bwMode="auto">
          <a:xfrm>
            <a:off x="3531593" y="5301208"/>
            <a:ext cx="550490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3" cstate="print"/>
          <a:srcRect b="17183"/>
          <a:stretch>
            <a:fillRect/>
          </a:stretch>
        </p:blipFill>
        <p:spPr bwMode="auto">
          <a:xfrm>
            <a:off x="35496" y="620689"/>
            <a:ext cx="4766911" cy="187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44624"/>
            <a:ext cx="5904656" cy="634191"/>
          </a:xfrm>
        </p:spPr>
        <p:txBody>
          <a:bodyPr/>
          <a:lstStyle/>
          <a:p>
            <a:r>
              <a:rPr lang="en-US" altLang="zh-CN" sz="3600" dirty="0"/>
              <a:t>PIC </a:t>
            </a:r>
            <a:r>
              <a:rPr lang="en-US" altLang="zh-CN" sz="3600" dirty="0" smtClean="0"/>
              <a:t>simulations results</a:t>
            </a:r>
            <a:endParaRPr lang="en-US" altLang="zh-CN" sz="3600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161682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7781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6" name="Rectangle 25"/>
          <p:cNvSpPr/>
          <p:nvPr/>
        </p:nvSpPr>
        <p:spPr>
          <a:xfrm>
            <a:off x="6228184" y="4797152"/>
            <a:ext cx="1447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</a:rPr>
              <a:t>Output cavity</a:t>
            </a:r>
            <a:endParaRPr lang="zh-CN" altLang="en-US" dirty="0"/>
          </a:p>
        </p:txBody>
      </p:sp>
      <p:pic>
        <p:nvPicPr>
          <p:cNvPr id="16" name="图片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7504" y="2564904"/>
            <a:ext cx="3384376" cy="1671401"/>
          </a:xfrm>
          <a:prstGeom prst="rect">
            <a:avLst/>
          </a:prstGeom>
        </p:spPr>
      </p:pic>
      <p:pic>
        <p:nvPicPr>
          <p:cNvPr id="18" name="图片 2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4186664"/>
            <a:ext cx="3816424" cy="1762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183"/>
          <a:stretch>
            <a:fillRect/>
          </a:stretch>
        </p:blipFill>
        <p:spPr bwMode="auto">
          <a:xfrm>
            <a:off x="3516113" y="2674287"/>
            <a:ext cx="2660559" cy="157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113"/>
          <a:stretch>
            <a:fillRect/>
          </a:stretch>
        </p:blipFill>
        <p:spPr bwMode="auto">
          <a:xfrm>
            <a:off x="6262861" y="2674287"/>
            <a:ext cx="2776407" cy="1591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253"/>
          <a:stretch>
            <a:fillRect/>
          </a:stretch>
        </p:blipFill>
        <p:spPr bwMode="auto">
          <a:xfrm>
            <a:off x="3504145" y="4186664"/>
            <a:ext cx="2672528" cy="1452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8"/>
          <p:cNvPicPr>
            <a:picLocks noChangeAspect="1" noChangeArrowheads="1"/>
          </p:cNvPicPr>
          <p:nvPr/>
        </p:nvPicPr>
        <p:blipFill>
          <a:blip r:embed="rId9" cstate="print"/>
          <a:srcRect b="17113"/>
          <a:stretch>
            <a:fillRect/>
          </a:stretch>
        </p:blipFill>
        <p:spPr bwMode="auto">
          <a:xfrm>
            <a:off x="4701611" y="656672"/>
            <a:ext cx="4406893" cy="183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0677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106055"/>
            <a:ext cx="4536504" cy="626204"/>
          </a:xfrm>
        </p:spPr>
        <p:txBody>
          <a:bodyPr/>
          <a:lstStyle/>
          <a:p>
            <a:r>
              <a:rPr lang="en-US" altLang="zh-CN" sz="3200" dirty="0" smtClean="0"/>
              <a:t>Gain curves in simulations</a:t>
            </a:r>
            <a:endParaRPr lang="en-US" altLang="zh-CN" sz="3200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7781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2" name="图片 5396" descr="E:\Magic_segment\20170404_95kV_step\HF\2D\Die5_200W_Alpha1P31\hot results\DiffPin_Alpha_1p31_gain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440" y="744835"/>
            <a:ext cx="4046512" cy="2469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5398" descr="E:\Magic_segment\20170404_95kV_step\HF\2D\Die5_200W_Alpha1P31\hot results\Die5_200W_1P31_36GHz_95kV_DiffI_1P3498T_efficiency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45024"/>
            <a:ext cx="4248472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5399" descr="E:\Magic_segment\20170404_95kV_step\HF\2D\Die5_200W_Alpha1P31\hot results\Die5_200W_1P31_36GHz_DiffV_45A_1P3498T_efficiency.t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44835"/>
            <a:ext cx="4320480" cy="2469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5403" descr="E:\Magic_segment\20170404_95kV_step\HF\2D\Die5_200W_Alpha1P31\hot results\Die5_200W_1P31_DiffF_95kV_45A_1P3498T.t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4032448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2987824" y="6393904"/>
            <a:ext cx="2307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</a:rPr>
              <a:t>Output power and gain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0783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9632" y="179327"/>
            <a:ext cx="5976664" cy="657385"/>
          </a:xfrm>
        </p:spPr>
        <p:txBody>
          <a:bodyPr/>
          <a:lstStyle/>
          <a:p>
            <a:pPr algn="l"/>
            <a:r>
              <a:rPr lang="en-US" altLang="zh-CN" sz="3200" dirty="0" smtClean="0">
                <a:cs typeface="Times New Roman" panose="02020603050405020304" pitchFamily="18" charset="0"/>
              </a:rPr>
              <a:t>36 GHz 3 MW </a:t>
            </a:r>
            <a:r>
              <a:rPr lang="en-US" altLang="zh-CN" sz="3200" dirty="0" err="1" smtClean="0">
                <a:cs typeface="Times New Roman" panose="02020603050405020304" pitchFamily="18" charset="0"/>
              </a:rPr>
              <a:t>gyroklystron</a:t>
            </a:r>
            <a:r>
              <a:rPr lang="en-US" altLang="zh-CN" sz="3200" dirty="0" smtClean="0">
                <a:cs typeface="Times New Roman" panose="02020603050405020304" pitchFamily="18" charset="0"/>
              </a:rPr>
              <a:t> design</a:t>
            </a:r>
            <a:endParaRPr lang="zh-CN" altLang="en-US" sz="3200" dirty="0"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288032" y="4365104"/>
            <a:ext cx="889248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defTabSz="914400" latinLnBrk="0">
              <a:lnSpc>
                <a:spcPct val="150000"/>
              </a:lnSpc>
              <a:buClr>
                <a:srgbClr val="0000A0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2400" dirty="0" smtClean="0">
                <a:cs typeface="Times New Roman" panose="02020603050405020304" pitchFamily="18" charset="0"/>
              </a:rPr>
              <a:t>Similar configuration but with a higher operating voltage</a:t>
            </a:r>
          </a:p>
          <a:p>
            <a:pPr marL="627063" lvl="1" indent="-271463">
              <a:lnSpc>
                <a:spcPct val="150000"/>
              </a:lnSpc>
              <a:buClr>
                <a:srgbClr val="0000A0"/>
              </a:buClr>
              <a:buSzPct val="120000"/>
              <a:buFont typeface="Arial" panose="020B0604020202020204" pitchFamily="34" charset="0"/>
              <a:buChar char="­"/>
              <a:defRPr/>
            </a:pPr>
            <a:r>
              <a:rPr lang="en-US" altLang="zh-CN" sz="2400" dirty="0" smtClean="0">
                <a:cs typeface="Times New Roman" panose="02020603050405020304" pitchFamily="18" charset="0"/>
              </a:rPr>
              <a:t>it is challenging to Increase the current using an MIG, it will reduce the beam quality, reducing the interaction efficiency</a:t>
            </a:r>
            <a:endParaRPr kumimoji="0" lang="zh-CN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8" name="Group 7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48133341"/>
              </p:ext>
            </p:extLst>
          </p:nvPr>
        </p:nvGraphicFramePr>
        <p:xfrm>
          <a:off x="395535" y="1196752"/>
          <a:ext cx="8280921" cy="2885124"/>
        </p:xfrm>
        <a:graphic>
          <a:graphicData uri="http://schemas.openxmlformats.org/drawingml/2006/table">
            <a:tbl>
              <a:tblPr/>
              <a:tblGrid>
                <a:gridCol w="30833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931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792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25227">
                  <a:extLst>
                    <a:ext uri="{9D8B030D-6E8A-4147-A177-3AD203B41FA5}">
                      <a16:colId xmlns:a16="http://schemas.microsoft.com/office/drawing/2014/main" xmlns="" val="1563859342"/>
                    </a:ext>
                  </a:extLst>
                </a:gridCol>
              </a:tblGrid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Voltage (kV)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Current 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Velocity ratio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Drive power (W)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Beam guide radius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Magnetic field (T)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1.46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24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result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Power (MW)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Bandwidth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Efficiency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Gain (dB)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39 (max 42)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5261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44624"/>
            <a:ext cx="5904656" cy="634191"/>
          </a:xfrm>
        </p:spPr>
        <p:txBody>
          <a:bodyPr/>
          <a:lstStyle/>
          <a:p>
            <a:r>
              <a:rPr lang="en-US" altLang="zh-CN" sz="3600" dirty="0" smtClean="0"/>
              <a:t>36GHz simulation results</a:t>
            </a:r>
            <a:endParaRPr lang="en-US" altLang="zh-CN" sz="3600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161682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7781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5" name="图片 4" descr="E:\Magic_segment\20170404_150kV\GUN\R_150kV_1p34T_cathode_STEP\20Acm-2\45A\EGUN_TRAJ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3" y="620688"/>
            <a:ext cx="4104457" cy="180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5" descr="E:\Magic_segment\20170404_150kV\GUN\R_150kV_1p34T_cathode_STEP\20Acm-2\45A\ALPHA_EGUNvsMAGIC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75396"/>
            <a:ext cx="3888433" cy="220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" name="Group 18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06076485"/>
              </p:ext>
            </p:extLst>
          </p:nvPr>
        </p:nvGraphicFramePr>
        <p:xfrm>
          <a:off x="395536" y="4581128"/>
          <a:ext cx="3475796" cy="2194560"/>
        </p:xfrm>
        <a:graphic>
          <a:graphicData uri="http://schemas.openxmlformats.org/drawingml/2006/table">
            <a:tbl>
              <a:tblPr/>
              <a:tblGrid>
                <a:gridCol w="26858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9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Current </a:t>
                      </a:r>
                      <a:r>
                        <a:rPr kumimoji="0" lang="en-US" altLang="zh-CN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I</a:t>
                      </a:r>
                      <a:r>
                        <a:rPr kumimoji="0" lang="en-US" altLang="zh-CN" sz="12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0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 (A)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45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951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Anode voltage </a:t>
                      </a:r>
                      <a:r>
                        <a:rPr kumimoji="0" lang="en-US" altLang="zh-CN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V</a:t>
                      </a:r>
                      <a:r>
                        <a:rPr kumimoji="0" lang="en-US" altLang="zh-CN" sz="12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0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 (kV)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150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858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Modulating anode voltage </a:t>
                      </a:r>
                      <a:r>
                        <a:rPr kumimoji="0" lang="en-US" altLang="zh-CN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V</a:t>
                      </a:r>
                      <a:r>
                        <a:rPr kumimoji="0" lang="en-US" altLang="zh-CN" sz="1200" b="1" i="1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m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 (kV)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38.5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951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Magnetic field @ gun exit </a:t>
                      </a:r>
                      <a:r>
                        <a:rPr kumimoji="0" lang="en-US" altLang="zh-CN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</a:t>
                      </a:r>
                      <a:r>
                        <a:rPr kumimoji="0" lang="en-US" altLang="zh-CN" sz="12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0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 (T)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1.34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858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Magnetic compression ratio </a:t>
                      </a:r>
                      <a:r>
                        <a:rPr kumimoji="0" lang="en-US" altLang="zh-CN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f</a:t>
                      </a:r>
                      <a:r>
                        <a:rPr kumimoji="0" lang="en-US" altLang="zh-CN" sz="1200" b="1" i="1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m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10.5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951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Velocity ratio </a:t>
                      </a:r>
                      <a:r>
                        <a:rPr kumimoji="0" lang="en-US" altLang="zh-CN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α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1.32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858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Axial velocity spread Δ</a:t>
                      </a:r>
                      <a:r>
                        <a:rPr kumimoji="0" lang="en-US" altLang="zh-CN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β</a:t>
                      </a:r>
                      <a:r>
                        <a:rPr kumimoji="0" lang="en-US" altLang="zh-CN" sz="1200" b="1" i="1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z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 (%)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2.25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754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Mean guiding center </a:t>
                      </a:r>
                      <a:r>
                        <a:rPr kumimoji="0" lang="en-US" altLang="zh-CN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r</a:t>
                      </a:r>
                      <a:r>
                        <a:rPr kumimoji="0" lang="en-US" altLang="zh-CN" sz="1200" b="1" i="1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g</a:t>
                      </a:r>
                      <a:r>
                        <a:rPr kumimoji="0" lang="en-US" altLang="zh-CN" sz="12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0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 (mm)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2.5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6565" y="678816"/>
            <a:ext cx="4555915" cy="224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12" descr="E:\Magic_segment\20170404_150kV\HF\POUT_2P7MW\results_files\Ephi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28730"/>
            <a:ext cx="4680520" cy="201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12" descr="E:\Magic_segment\20170404_150kV\HF\POUT_2P7MW\results_files\pout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7" y="4941168"/>
            <a:ext cx="4896543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6590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55676" y="146686"/>
            <a:ext cx="4536504" cy="626204"/>
          </a:xfrm>
        </p:spPr>
        <p:txBody>
          <a:bodyPr/>
          <a:lstStyle/>
          <a:p>
            <a:r>
              <a:rPr lang="en-US" altLang="zh-CN" sz="3600" dirty="0" smtClean="0"/>
              <a:t>Collector design</a:t>
            </a:r>
            <a:endParaRPr lang="en-US" altLang="zh-CN" sz="3600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7781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4" name="图片 6" descr="E:\Magic_segment\20170404_95kV_step\Collector\Int_16mm\CollectorPowerDensity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1907"/>
            <a:ext cx="3816424" cy="2899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3906625" y="967189"/>
            <a:ext cx="511733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beam power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6.75 MW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/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Output microwave power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2.77 MW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eaLnBrk="1" hangingPunct="1"/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 loss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kW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/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 in the spent beam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3.88 MW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/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collector power density is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85W/cm</a:t>
            </a:r>
            <a:r>
              <a:rPr lang="en-US" altLang="zh-CN" sz="24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图片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853768"/>
            <a:ext cx="4884005" cy="28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3822580"/>
            <a:ext cx="3744416" cy="291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8452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5" y="210902"/>
            <a:ext cx="6912768" cy="720378"/>
          </a:xfrm>
        </p:spPr>
        <p:txBody>
          <a:bodyPr/>
          <a:lstStyle/>
          <a:p>
            <a:r>
              <a:rPr lang="en-US" altLang="zh-CN" sz="3600" dirty="0" smtClean="0"/>
              <a:t>48 GHz 1.5 MW </a:t>
            </a:r>
            <a:r>
              <a:rPr lang="en-US" altLang="zh-CN" sz="3600" dirty="0" err="1" smtClean="0"/>
              <a:t>Gyroklystron</a:t>
            </a:r>
            <a:endParaRPr lang="en-US" altLang="zh-CN" sz="3600" dirty="0"/>
          </a:p>
        </p:txBody>
      </p:sp>
      <p:pic>
        <p:nvPicPr>
          <p:cNvPr id="262" name="Picture 28" descr="CI_logo_small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93812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162E5C9-6528-40AC-AAB2-12F9FC708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1700808"/>
            <a:ext cx="9036496" cy="3528392"/>
          </a:xfrm>
        </p:spPr>
        <p:txBody>
          <a:bodyPr/>
          <a:lstStyle/>
          <a:p>
            <a:r>
              <a:rPr lang="en-GB" sz="2800" dirty="0" smtClean="0"/>
              <a:t>Higher frequency, smaller dimensions has limit in the beam current due to the space charge effect</a:t>
            </a:r>
          </a:p>
          <a:p>
            <a:r>
              <a:rPr lang="en-GB" sz="2800" dirty="0" smtClean="0"/>
              <a:t>Higher operating voltage up to 300 kV is being investigated</a:t>
            </a:r>
          </a:p>
          <a:p>
            <a:r>
              <a:rPr lang="en-GB" sz="2800" dirty="0" smtClean="0"/>
              <a:t>Higher operating mode than the TE</a:t>
            </a:r>
            <a:r>
              <a:rPr lang="en-GB" sz="2800" baseline="-25000" dirty="0" smtClean="0"/>
              <a:t>02</a:t>
            </a:r>
            <a:r>
              <a:rPr lang="en-GB" sz="2800" dirty="0" smtClean="0"/>
              <a:t> is being studied.</a:t>
            </a:r>
          </a:p>
          <a:p>
            <a:r>
              <a:rPr lang="en-GB" sz="2800" dirty="0" smtClean="0"/>
              <a:t>Improved inverse-MIG gun for the </a:t>
            </a:r>
            <a:r>
              <a:rPr lang="en-GB" sz="2800" dirty="0" err="1" smtClean="0"/>
              <a:t>gyroklystron</a:t>
            </a:r>
            <a:endParaRPr lang="en-GB" sz="2800" dirty="0" smtClean="0"/>
          </a:p>
        </p:txBody>
      </p:sp>
      <p:sp>
        <p:nvSpPr>
          <p:cNvPr id="11" name="矩形 10"/>
          <p:cNvSpPr/>
          <p:nvPr/>
        </p:nvSpPr>
        <p:spPr>
          <a:xfrm>
            <a:off x="2627784" y="980728"/>
            <a:ext cx="3618298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PhD student: Laurence Nix </a:t>
            </a:r>
            <a:endParaRPr lang="en-US" altLang="zh-C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2216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B82B9C-0272-4EDB-9E64-7DBC9A3AE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/>
          <a:lstStyle/>
          <a:p>
            <a:r>
              <a:rPr lang="en-GB" dirty="0" smtClean="0"/>
              <a:t>Preliminary results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D477BD0-E9D0-4383-BE82-6F8DF2FF7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pPr>
                <a:defRPr/>
              </a:pPr>
              <a:t>16</a:t>
            </a:fld>
            <a:endParaRPr lang="en-US" altLang="zh-C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647602B-5450-4232-A859-710556D14C69}"/>
              </a:ext>
            </a:extLst>
          </p:cNvPr>
          <p:cNvSpPr txBox="1"/>
          <p:nvPr/>
        </p:nvSpPr>
        <p:spPr>
          <a:xfrm>
            <a:off x="5004048" y="1268760"/>
            <a:ext cx="3960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CN" sz="2400" dirty="0" smtClean="0">
                <a:latin typeface="Times New Roman" pitchFamily="18" charset="0"/>
                <a:ea typeface="+mn-ea"/>
              </a:rPr>
              <a:t>TE01 </a:t>
            </a:r>
            <a:r>
              <a:rPr lang="en-GB" altLang="zh-CN" sz="2400" dirty="0">
                <a:latin typeface="Times New Roman" pitchFamily="18" charset="0"/>
                <a:ea typeface="+mn-ea"/>
              </a:rPr>
              <a:t>mode in an example </a:t>
            </a:r>
            <a:r>
              <a:rPr lang="en-GB" altLang="zh-CN" sz="2400" dirty="0" smtClean="0">
                <a:latin typeface="Times New Roman" pitchFamily="18" charset="0"/>
                <a:ea typeface="+mn-ea"/>
              </a:rPr>
              <a:t> gyro-klystron </a:t>
            </a:r>
            <a:r>
              <a:rPr lang="en-GB" altLang="zh-CN" sz="2400" dirty="0">
                <a:latin typeface="Times New Roman" pitchFamily="18" charset="0"/>
                <a:ea typeface="+mn-ea"/>
              </a:rPr>
              <a:t>cavity ready for further design work to determine optimal frequency and properties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C6980C9-D139-42BD-98C1-023491CBFCE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795" y="908721"/>
            <a:ext cx="4970745" cy="288032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01441" y="3547882"/>
            <a:ext cx="3591550" cy="2232248"/>
          </a:xfrm>
          <a:prstGeom prst="rect">
            <a:avLst/>
          </a:prstGeom>
        </p:spPr>
      </p:pic>
      <p:sp>
        <p:nvSpPr>
          <p:cNvPr id="7" name="Rectangle 7"/>
          <p:cNvSpPr/>
          <p:nvPr/>
        </p:nvSpPr>
        <p:spPr>
          <a:xfrm>
            <a:off x="1331640" y="5807005"/>
            <a:ext cx="777686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of MIG and IMIG. An example from KIT for 2MW coaxial-cavity gyrotron. Inverted MIG allows a larger emitter ring to have larger beam current and is able to produce a high quality beam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0816" y="3770615"/>
            <a:ext cx="3335288" cy="19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9762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Acknowledgement</a:t>
            </a:r>
            <a:endParaRPr lang="zh-CN" altLang="en-US" dirty="0" smtClean="0"/>
          </a:p>
        </p:txBody>
      </p:sp>
      <p:sp>
        <p:nvSpPr>
          <p:cNvPr id="54275" name="内容占位符 2"/>
          <p:cNvSpPr>
            <a:spLocks noGrp="1"/>
          </p:cNvSpPr>
          <p:nvPr>
            <p:ph idx="1"/>
          </p:nvPr>
        </p:nvSpPr>
        <p:spPr>
          <a:xfrm>
            <a:off x="457200" y="1556792"/>
            <a:ext cx="7992888" cy="1512168"/>
          </a:xfrm>
        </p:spPr>
        <p:txBody>
          <a:bodyPr/>
          <a:lstStyle/>
          <a:p>
            <a:pPr indent="0" algn="just" eaLnBrk="1" hangingPunct="1">
              <a:buNone/>
            </a:pPr>
            <a:r>
              <a:rPr lang="en-US" altLang="zh-CN" sz="2400" dirty="0" smtClean="0"/>
              <a:t>This </a:t>
            </a:r>
            <a:r>
              <a:rPr lang="en-US" altLang="zh-CN" sz="2400" dirty="0"/>
              <a:t>work </a:t>
            </a:r>
            <a:r>
              <a:rPr lang="en-US" altLang="zh-CN" sz="2400" dirty="0" smtClean="0"/>
              <a:t>is </a:t>
            </a:r>
            <a:r>
              <a:rPr lang="en-US" altLang="zh-CN" sz="2400" dirty="0"/>
              <a:t>supported by </a:t>
            </a:r>
            <a:r>
              <a:rPr lang="en-US" altLang="zh-CN" sz="2400" dirty="0" smtClean="0"/>
              <a:t>the European </a:t>
            </a:r>
            <a:r>
              <a:rPr lang="en-US" altLang="zh-CN" sz="2400" dirty="0"/>
              <a:t>Commission Horizon 2020 Project </a:t>
            </a:r>
            <a:r>
              <a:rPr lang="en-US" altLang="zh-CN" sz="2400" dirty="0" smtClean="0"/>
              <a:t>“</a:t>
            </a:r>
            <a:r>
              <a:rPr lang="en-US" altLang="zh-CN" sz="2400" dirty="0" err="1" smtClean="0"/>
              <a:t>CompactLight</a:t>
            </a:r>
            <a:r>
              <a:rPr lang="en-US" altLang="zh-CN" sz="2400" dirty="0" smtClean="0"/>
              <a:t>” </a:t>
            </a:r>
            <a:r>
              <a:rPr lang="en-US" altLang="zh-CN" sz="2400" dirty="0"/>
              <a:t>(</a:t>
            </a:r>
            <a:r>
              <a:rPr lang="en-US" altLang="zh-CN" sz="2400" dirty="0" smtClean="0"/>
              <a:t>777431-XLS), and the </a:t>
            </a:r>
            <a:r>
              <a:rPr lang="en-US" altLang="zh-CN" sz="2400" dirty="0"/>
              <a:t>State Scholarship </a:t>
            </a:r>
            <a:r>
              <a:rPr lang="en-US" altLang="zh-CN" sz="2400" dirty="0" smtClean="0"/>
              <a:t>Fund from </a:t>
            </a:r>
            <a:r>
              <a:rPr lang="en-US" altLang="zh-CN" sz="2400" dirty="0"/>
              <a:t>the China Scholarship </a:t>
            </a:r>
            <a:r>
              <a:rPr lang="en-US" altLang="zh-CN" sz="2400" dirty="0" smtClean="0"/>
              <a:t>Council and </a:t>
            </a:r>
            <a:r>
              <a:rPr lang="en-US" altLang="zh-CN" sz="2400" dirty="0"/>
              <a:t>the STFC, UK </a:t>
            </a:r>
            <a:r>
              <a:rPr lang="en-US" altLang="zh-CN" sz="2400" dirty="0" smtClean="0"/>
              <a:t>(Cockcroft </a:t>
            </a:r>
            <a:r>
              <a:rPr lang="en-US" altLang="zh-CN" sz="2400" dirty="0"/>
              <a:t>Institute Core </a:t>
            </a:r>
            <a:r>
              <a:rPr lang="en-US" altLang="zh-CN" sz="2400" dirty="0" smtClean="0"/>
              <a:t>Grant) </a:t>
            </a: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D26505-63AE-4E04-A714-360B4A0B301D}" type="slidenum">
              <a:rPr lang="zh-CN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14705" y="3684377"/>
            <a:ext cx="751458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0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Thank you for your attention!</a:t>
            </a:r>
            <a:endParaRPr lang="en-US" altLang="zh-CN" sz="40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4617" y="6021288"/>
            <a:ext cx="23653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166" b="17197"/>
          <a:stretch/>
        </p:blipFill>
        <p:spPr bwMode="auto">
          <a:xfrm>
            <a:off x="5076055" y="6021288"/>
            <a:ext cx="1656185" cy="71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Outline</a:t>
            </a:r>
            <a:endParaRPr lang="zh-CN" altLang="en-US" dirty="0" smtClean="0"/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518864" y="1268760"/>
            <a:ext cx="8229600" cy="4896544"/>
          </a:xfrm>
        </p:spPr>
        <p:txBody>
          <a:bodyPr/>
          <a:lstStyle/>
          <a:p>
            <a:pPr eaLnBrk="1" hangingPunct="1"/>
            <a:r>
              <a:rPr lang="en-US" altLang="zh-CN" dirty="0"/>
              <a:t>Research </a:t>
            </a:r>
            <a:r>
              <a:rPr lang="en-US" altLang="zh-CN" dirty="0" smtClean="0"/>
              <a:t>groups (Strathclyde &amp; UESTC)</a:t>
            </a:r>
            <a:endParaRPr lang="en-US" altLang="zh-CN" dirty="0"/>
          </a:p>
          <a:p>
            <a:pPr eaLnBrk="1" hangingPunct="1"/>
            <a:r>
              <a:rPr lang="en-US" altLang="zh-CN" dirty="0" smtClean="0"/>
              <a:t>Motivation</a:t>
            </a:r>
          </a:p>
          <a:p>
            <a:pPr eaLnBrk="1" hangingPunct="1"/>
            <a:r>
              <a:rPr lang="en-US" altLang="zh-CN" dirty="0" smtClean="0"/>
              <a:t>Principles of klystron and gyro-klystron</a:t>
            </a:r>
          </a:p>
          <a:p>
            <a:pPr eaLnBrk="1" hangingPunct="1"/>
            <a:r>
              <a:rPr lang="en-US" altLang="zh-CN" dirty="0" smtClean="0"/>
              <a:t>36GHz 2 MW </a:t>
            </a:r>
            <a:r>
              <a:rPr lang="en-US" altLang="zh-CN" dirty="0" err="1" smtClean="0"/>
              <a:t>gyroklystron</a:t>
            </a:r>
            <a:r>
              <a:rPr lang="en-US" altLang="zh-CN" dirty="0" smtClean="0"/>
              <a:t> </a:t>
            </a:r>
            <a:r>
              <a:rPr lang="en-US" altLang="zh-CN" dirty="0" smtClean="0"/>
              <a:t>s</a:t>
            </a:r>
            <a:r>
              <a:rPr lang="en-US" altLang="zh-CN" dirty="0" smtClean="0"/>
              <a:t>imulation </a:t>
            </a:r>
            <a:r>
              <a:rPr lang="en-US" altLang="zh-CN" dirty="0" smtClean="0"/>
              <a:t>results</a:t>
            </a:r>
          </a:p>
          <a:p>
            <a:pPr lvl="1" eaLnBrk="1" hangingPunct="1"/>
            <a:r>
              <a:rPr lang="en-US" altLang="zh-CN" dirty="0" smtClean="0"/>
              <a:t>MIG gun</a:t>
            </a:r>
          </a:p>
          <a:p>
            <a:pPr lvl="1" eaLnBrk="1" hangingPunct="1"/>
            <a:r>
              <a:rPr lang="en-US" altLang="zh-CN" dirty="0" smtClean="0"/>
              <a:t>Cavity simulation</a:t>
            </a:r>
          </a:p>
          <a:p>
            <a:pPr eaLnBrk="1" hangingPunct="1"/>
            <a:r>
              <a:rPr lang="en-US" altLang="zh-CN" dirty="0" smtClean="0"/>
              <a:t>36 GHz 3 </a:t>
            </a:r>
            <a:r>
              <a:rPr lang="en-US" altLang="zh-CN" dirty="0" smtClean="0"/>
              <a:t>MW </a:t>
            </a:r>
            <a:r>
              <a:rPr lang="en-US" altLang="zh-CN" dirty="0" err="1" smtClean="0"/>
              <a:t>gyroklystron</a:t>
            </a:r>
            <a:r>
              <a:rPr lang="en-US" altLang="zh-CN" dirty="0" smtClean="0"/>
              <a:t> simulation results</a:t>
            </a:r>
          </a:p>
          <a:p>
            <a:pPr eaLnBrk="1" hangingPunct="1"/>
            <a:r>
              <a:rPr lang="en-US" altLang="zh-CN" dirty="0" smtClean="0"/>
              <a:t>48 </a:t>
            </a:r>
            <a:r>
              <a:rPr lang="en-US" altLang="zh-CN" dirty="0" smtClean="0"/>
              <a:t>GHz 1.5 MW </a:t>
            </a:r>
            <a:r>
              <a:rPr lang="en-US" altLang="zh-CN" dirty="0" smtClean="0"/>
              <a:t>studies</a:t>
            </a:r>
            <a:endParaRPr lang="en-US" altLang="zh-CN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0BCD81-E513-4406-867A-0280781236A8}" type="slidenum">
              <a:rPr lang="zh-CN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zh-CN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166" y="1102445"/>
            <a:ext cx="2314338" cy="1390451"/>
          </a:xfrm>
          <a:prstGeom prst="rect">
            <a:avLst/>
          </a:prstGeom>
        </p:spPr>
      </p:pic>
      <p:sp>
        <p:nvSpPr>
          <p:cNvPr id="22530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50106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cs typeface="Times New Roman" panose="02020603050405020304" pitchFamily="18" charset="0"/>
              </a:rPr>
              <a:t>Motivation</a:t>
            </a:r>
            <a:endParaRPr lang="zh-CN" altLang="en-US" dirty="0" smtClean="0">
              <a:cs typeface="Times New Roman" panose="02020603050405020304" pitchFamily="18" charset="0"/>
            </a:endParaRPr>
          </a:p>
        </p:txBody>
      </p:sp>
      <p:sp>
        <p:nvSpPr>
          <p:cNvPr id="22531" name="内容占位符 2"/>
          <p:cNvSpPr>
            <a:spLocks noGrp="1"/>
          </p:cNvSpPr>
          <p:nvPr>
            <p:ph idx="1"/>
          </p:nvPr>
        </p:nvSpPr>
        <p:spPr>
          <a:xfrm>
            <a:off x="107504" y="908720"/>
            <a:ext cx="9001000" cy="552450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400" dirty="0" smtClean="0">
                <a:cs typeface="Times New Roman" panose="02020603050405020304" pitchFamily="18" charset="0"/>
              </a:rPr>
              <a:t> </a:t>
            </a:r>
            <a:r>
              <a:rPr lang="en-GB" altLang="zh-CN" sz="2400" b="1" dirty="0" smtClean="0">
                <a:cs typeface="Times New Roman" panose="02020603050405020304" pitchFamily="18" charset="0"/>
              </a:rPr>
              <a:t>Accelerator (High acceleration gradient, CERN)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000" dirty="0" smtClean="0">
                <a:cs typeface="Times New Roman" panose="02020603050405020304" pitchFamily="18" charset="0"/>
              </a:rPr>
              <a:t>Higher operating frequency</a:t>
            </a:r>
          </a:p>
          <a:p>
            <a:pPr lvl="1">
              <a:lnSpc>
                <a:spcPct val="80000"/>
              </a:lnSpc>
              <a:spcAft>
                <a:spcPts val="600"/>
              </a:spcAft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000" dirty="0" smtClean="0">
                <a:cs typeface="Times New Roman" panose="02020603050405020304" pitchFamily="18" charset="0"/>
              </a:rPr>
              <a:t>Breakdown limit</a:t>
            </a:r>
            <a:endParaRPr lang="en-GB" altLang="zh-CN" sz="2800" dirty="0" smtClean="0"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400" dirty="0" smtClean="0"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cs typeface="Times New Roman" panose="02020603050405020304" pitchFamily="18" charset="0"/>
              </a:rPr>
              <a:t>Microwave</a:t>
            </a:r>
            <a:r>
              <a:rPr lang="en-GB" altLang="zh-CN" sz="2400" b="1" dirty="0" smtClean="0">
                <a:cs typeface="Times New Roman" panose="02020603050405020304" pitchFamily="18" charset="0"/>
              </a:rPr>
              <a:t> undulator (</a:t>
            </a:r>
            <a:r>
              <a:rPr lang="en-US" altLang="zh-CN" sz="2400" b="1" dirty="0" smtClean="0">
                <a:cs typeface="Times New Roman" panose="02020603050405020304" pitchFamily="18" charset="0"/>
              </a:rPr>
              <a:t>WP5</a:t>
            </a:r>
            <a:r>
              <a:rPr lang="en-GB" altLang="zh-CN" sz="2400" b="1" dirty="0" smtClean="0">
                <a:cs typeface="Times New Roman" panose="02020603050405020304" pitchFamily="18" charset="0"/>
              </a:rPr>
              <a:t>)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000" dirty="0">
                <a:cs typeface="Times New Roman" panose="02020603050405020304" pitchFamily="18" charset="0"/>
              </a:rPr>
              <a:t>Smaller </a:t>
            </a:r>
            <a:r>
              <a:rPr lang="en-GB" altLang="zh-CN" sz="2000" dirty="0" smtClean="0">
                <a:cs typeface="Times New Roman" panose="02020603050405020304" pitchFamily="18" charset="0"/>
              </a:rPr>
              <a:t>period </a:t>
            </a:r>
            <a:r>
              <a:rPr lang="en-GB" altLang="zh-CN" sz="2000" dirty="0">
                <a:cs typeface="Times New Roman" panose="02020603050405020304" pitchFamily="18" charset="0"/>
              </a:rPr>
              <a:t>requires higher </a:t>
            </a:r>
            <a:r>
              <a:rPr lang="en-GB" altLang="zh-CN" sz="2000" dirty="0" smtClean="0">
                <a:cs typeface="Times New Roman" panose="02020603050405020304" pitchFamily="18" charset="0"/>
              </a:rPr>
              <a:t>frequency</a:t>
            </a:r>
            <a:endParaRPr lang="en-GB" altLang="zh-CN" sz="2000" dirty="0"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  <a:spcAft>
                <a:spcPts val="600"/>
              </a:spcAft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000" dirty="0">
                <a:cs typeface="Times New Roman" panose="02020603050405020304" pitchFamily="18" charset="0"/>
              </a:rPr>
              <a:t>High </a:t>
            </a:r>
            <a:r>
              <a:rPr lang="en-GB" altLang="zh-CN" sz="2000" dirty="0" smtClean="0">
                <a:cs typeface="Times New Roman" panose="02020603050405020304" pitchFamily="18" charset="0"/>
              </a:rPr>
              <a:t>power required </a:t>
            </a:r>
            <a:endParaRPr lang="en-GB" altLang="zh-CN" sz="2400" dirty="0" smtClean="0"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400" dirty="0" smtClean="0">
                <a:cs typeface="Times New Roman" panose="02020603050405020304" pitchFamily="18" charset="0"/>
              </a:rPr>
              <a:t> </a:t>
            </a:r>
            <a:r>
              <a:rPr lang="en-GB" altLang="zh-CN" sz="2400" b="1" dirty="0" smtClean="0">
                <a:cs typeface="Times New Roman" panose="02020603050405020304" pitchFamily="18" charset="0"/>
              </a:rPr>
              <a:t>Lineariser </a:t>
            </a:r>
            <a:r>
              <a:rPr lang="en-GB" altLang="zh-CN" sz="2400" b="1" dirty="0">
                <a:cs typeface="Times New Roman" panose="02020603050405020304" pitchFamily="18" charset="0"/>
              </a:rPr>
              <a:t>(</a:t>
            </a:r>
            <a:r>
              <a:rPr lang="en-GB" altLang="zh-CN" sz="2400" b="1" dirty="0" err="1" smtClean="0">
                <a:cs typeface="Times New Roman" panose="02020603050405020304" pitchFamily="18" charset="0"/>
              </a:rPr>
              <a:t>CompactLight</a:t>
            </a:r>
            <a:r>
              <a:rPr lang="en-GB" altLang="zh-CN" sz="2400" b="1" dirty="0" smtClean="0">
                <a:cs typeface="Times New Roman" panose="02020603050405020304" pitchFamily="18" charset="0"/>
              </a:rPr>
              <a:t>, Cockcroft Institute)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000" dirty="0" smtClean="0">
                <a:cs typeface="Times New Roman" panose="02020603050405020304" pitchFamily="18" charset="0"/>
              </a:rPr>
              <a:t>Correct the longitudinal phase space non-linearity from X-band </a:t>
            </a:r>
            <a:r>
              <a:rPr lang="en-GB" altLang="zh-CN" sz="2000" dirty="0" err="1" smtClean="0">
                <a:cs typeface="Times New Roman" panose="02020603050405020304" pitchFamily="18" charset="0"/>
              </a:rPr>
              <a:t>linac</a:t>
            </a:r>
            <a:r>
              <a:rPr lang="en-GB" altLang="zh-CN" sz="2000" dirty="0" smtClean="0">
                <a:cs typeface="Times New Roman" panose="02020603050405020304" pitchFamily="18" charset="0"/>
              </a:rPr>
              <a:t> </a:t>
            </a:r>
          </a:p>
          <a:p>
            <a:pPr lvl="2">
              <a:lnSpc>
                <a:spcPct val="80000"/>
              </a:lnSpc>
              <a:buClr>
                <a:srgbClr val="0000A0"/>
              </a:buClr>
              <a:buSzPct val="120000"/>
              <a:buFont typeface="Times New Roman" panose="02020603050405020304" pitchFamily="18" charset="0"/>
              <a:buChar char="‒"/>
            </a:pPr>
            <a:r>
              <a:rPr lang="en-GB" altLang="zh-CN" sz="1600" dirty="0" smtClean="0">
                <a:cs typeface="Times New Roman" panose="02020603050405020304" pitchFamily="18" charset="0"/>
              </a:rPr>
              <a:t>compensate for the curvature imposed on the bunch by the fundamental by adding harmonic </a:t>
            </a:r>
          </a:p>
          <a:p>
            <a:pPr lvl="1">
              <a:lnSpc>
                <a:spcPct val="80000"/>
              </a:lnSpc>
              <a:spcAft>
                <a:spcPts val="0"/>
              </a:spcAft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000" dirty="0" smtClean="0">
                <a:cs typeface="Times New Roman" panose="02020603050405020304" pitchFamily="18" charset="0"/>
              </a:rPr>
              <a:t>3</a:t>
            </a:r>
            <a:r>
              <a:rPr lang="en-GB" altLang="zh-CN" sz="2000" baseline="30000" dirty="0" smtClean="0">
                <a:cs typeface="Times New Roman" panose="02020603050405020304" pitchFamily="18" charset="0"/>
              </a:rPr>
              <a:t>rd</a:t>
            </a:r>
            <a:r>
              <a:rPr lang="en-GB" altLang="zh-CN" sz="2000" dirty="0" smtClean="0">
                <a:cs typeface="Times New Roman" panose="02020603050405020304" pitchFamily="18" charset="0"/>
              </a:rPr>
              <a:t> (36GHz) or 4</a:t>
            </a:r>
            <a:r>
              <a:rPr lang="en-GB" altLang="zh-CN" sz="2000" baseline="30000" dirty="0" smtClean="0">
                <a:cs typeface="Times New Roman" panose="02020603050405020304" pitchFamily="18" charset="0"/>
              </a:rPr>
              <a:t>th</a:t>
            </a:r>
            <a:r>
              <a:rPr lang="en-GB" altLang="zh-CN" sz="2000" dirty="0" smtClean="0">
                <a:cs typeface="Times New Roman" panose="02020603050405020304" pitchFamily="18" charset="0"/>
              </a:rPr>
              <a:t> (48GHz) harmonic of X-band (12GHz) LINAC frequency</a:t>
            </a:r>
          </a:p>
          <a:p>
            <a:pPr lvl="2">
              <a:lnSpc>
                <a:spcPct val="80000"/>
              </a:lnSpc>
              <a:spcAft>
                <a:spcPts val="600"/>
              </a:spcAft>
              <a:buClr>
                <a:srgbClr val="0000A0"/>
              </a:buClr>
              <a:buSzPct val="120000"/>
              <a:buFont typeface="Times New Roman" panose="02020603050405020304" pitchFamily="18" charset="0"/>
              <a:buChar char="‒"/>
            </a:pPr>
            <a:r>
              <a:rPr lang="en-GB" altLang="zh-CN" sz="1600" dirty="0">
                <a:cs typeface="Times New Roman" panose="02020603050405020304" pitchFamily="18" charset="0"/>
              </a:rPr>
              <a:t>the </a:t>
            </a:r>
            <a:r>
              <a:rPr lang="en-GB" altLang="zh-CN" sz="1600" dirty="0" smtClean="0">
                <a:cs typeface="Times New Roman" panose="02020603050405020304" pitchFamily="18" charset="0"/>
              </a:rPr>
              <a:t>higher the </a:t>
            </a:r>
            <a:r>
              <a:rPr lang="en-GB" altLang="zh-CN" sz="1600" dirty="0">
                <a:cs typeface="Times New Roman" panose="02020603050405020304" pitchFamily="18" charset="0"/>
              </a:rPr>
              <a:t>harmonic, the less amplitude (and thus RF power) </a:t>
            </a:r>
            <a:r>
              <a:rPr lang="en-GB" altLang="zh-CN" sz="1600" dirty="0" smtClean="0">
                <a:cs typeface="Times New Roman" panose="02020603050405020304" pitchFamily="18" charset="0"/>
              </a:rPr>
              <a:t>required</a:t>
            </a:r>
          </a:p>
          <a:p>
            <a:pPr lvl="2">
              <a:lnSpc>
                <a:spcPct val="80000"/>
              </a:lnSpc>
              <a:spcAft>
                <a:spcPts val="600"/>
              </a:spcAft>
              <a:buClr>
                <a:srgbClr val="0000A0"/>
              </a:buClr>
              <a:buSzPct val="120000"/>
              <a:buFont typeface="Times New Roman" panose="02020603050405020304" pitchFamily="18" charset="0"/>
              <a:buChar char="‒"/>
            </a:pPr>
            <a:r>
              <a:rPr lang="en-GB" altLang="zh-CN" sz="1600" dirty="0" smtClean="0">
                <a:cs typeface="Times New Roman" panose="02020603050405020304" pitchFamily="18" charset="0"/>
              </a:rPr>
              <a:t>The </a:t>
            </a:r>
            <a:r>
              <a:rPr lang="en-GB" altLang="zh-CN" sz="1600" dirty="0">
                <a:cs typeface="Times New Roman" panose="02020603050405020304" pitchFamily="18" charset="0"/>
              </a:rPr>
              <a:t>higher the </a:t>
            </a:r>
            <a:r>
              <a:rPr lang="en-GB" altLang="zh-CN" sz="1600" dirty="0" smtClean="0">
                <a:cs typeface="Times New Roman" panose="02020603050405020304" pitchFamily="18" charset="0"/>
              </a:rPr>
              <a:t>frequency and power </a:t>
            </a:r>
            <a:r>
              <a:rPr lang="en-GB" altLang="zh-CN" sz="1600" dirty="0">
                <a:cs typeface="Times New Roman" panose="02020603050405020304" pitchFamily="18" charset="0"/>
              </a:rPr>
              <a:t>the shorter the lineariser</a:t>
            </a:r>
          </a:p>
          <a:p>
            <a:pPr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Design targets</a:t>
            </a:r>
            <a:endParaRPr lang="en-GB" altLang="zh-CN" sz="24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0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Gyro-klystron (amplifier, narrow bandwidth)</a:t>
            </a:r>
            <a:endParaRPr lang="en-GB" altLang="zh-CN" sz="2000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0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36 GHz, &gt;2MW</a:t>
            </a:r>
          </a:p>
          <a:p>
            <a:pPr lvl="2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US" altLang="zh-CN" sz="16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Design for </a:t>
            </a:r>
            <a:r>
              <a:rPr lang="en-GB" altLang="zh-CN" sz="16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48 GHz, 1.5MW output power (Laurence Nix)</a:t>
            </a:r>
            <a:endParaRPr lang="en-GB" altLang="zh-CN" sz="1600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0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        Pulse duration 2 us, PRF 100 Hz.</a:t>
            </a:r>
            <a:endParaRPr lang="en-US" altLang="zh-CN" sz="20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698EA8-2B18-47AD-BD25-F9FEFEFEB21F}" type="slidenum">
              <a:rPr lang="zh-CN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3" b="1579"/>
          <a:stretch/>
        </p:blipFill>
        <p:spPr bwMode="auto">
          <a:xfrm>
            <a:off x="6372200" y="4581128"/>
            <a:ext cx="2664297" cy="174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/>
          <a:srcRect b="3472"/>
          <a:stretch/>
        </p:blipFill>
        <p:spPr>
          <a:xfrm rot="1425717">
            <a:off x="5772174" y="2600371"/>
            <a:ext cx="3232676" cy="56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064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>
          <a:xfrm>
            <a:off x="1403648" y="85512"/>
            <a:ext cx="5149552" cy="751200"/>
          </a:xfrm>
        </p:spPr>
        <p:txBody>
          <a:bodyPr/>
          <a:lstStyle/>
          <a:p>
            <a:pPr eaLnBrk="1" hangingPunct="1"/>
            <a:r>
              <a:rPr lang="en-US" altLang="zh-CN" sz="4000" dirty="0" smtClean="0">
                <a:cs typeface="Times New Roman" panose="02020603050405020304" pitchFamily="18" charset="0"/>
              </a:rPr>
              <a:t>MW amplifiers</a:t>
            </a:r>
            <a:endParaRPr lang="zh-CN" altLang="en-US" sz="4000" dirty="0" smtClean="0">
              <a:cs typeface="Times New Roman" panose="02020603050405020304" pitchFamily="18" charset="0"/>
            </a:endParaRPr>
          </a:p>
        </p:txBody>
      </p:sp>
      <p:sp>
        <p:nvSpPr>
          <p:cNvPr id="22531" name="内容占位符 2"/>
          <p:cNvSpPr>
            <a:spLocks noGrp="1"/>
          </p:cNvSpPr>
          <p:nvPr>
            <p:ph idx="1"/>
          </p:nvPr>
        </p:nvSpPr>
        <p:spPr>
          <a:xfrm>
            <a:off x="5015209" y="1052736"/>
            <a:ext cx="4021287" cy="354154"/>
          </a:xfrm>
        </p:spPr>
        <p:txBody>
          <a:bodyPr/>
          <a:lstStyle/>
          <a:p>
            <a:pPr marL="0" indent="0">
              <a:lnSpc>
                <a:spcPct val="80000"/>
              </a:lnSpc>
              <a:buClr>
                <a:srgbClr val="0000A0"/>
              </a:buClr>
              <a:buSzPct val="120000"/>
              <a:buNone/>
            </a:pPr>
            <a:r>
              <a:rPr lang="en-US" altLang="zh-CN" sz="2600" dirty="0" smtClean="0">
                <a:cs typeface="Times New Roman" panose="02020603050405020304" pitchFamily="18" charset="0"/>
              </a:rPr>
              <a:t>X-band (~12 GHz) klystrons</a:t>
            </a:r>
            <a:endParaRPr lang="en-GB" altLang="zh-CN" sz="2600" dirty="0" smtClean="0">
              <a:cs typeface="Times New Roman" panose="02020603050405020304" pitchFamily="18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614864" y="6337183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698EA8-2B18-47AD-BD25-F9FEFEFEB21F}" type="slidenum">
              <a:rPr lang="zh-CN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4455759"/>
            <a:ext cx="1330030" cy="20721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4437113"/>
            <a:ext cx="1015198" cy="210265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13411667"/>
              </p:ext>
            </p:extLst>
          </p:nvPr>
        </p:nvGraphicFramePr>
        <p:xfrm>
          <a:off x="4898454" y="1495216"/>
          <a:ext cx="4138042" cy="2864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3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3885309671"/>
                    </a:ext>
                  </a:extLst>
                </a:gridCol>
                <a:gridCol w="861555">
                  <a:extLst>
                    <a:ext uri="{9D8B030D-6E8A-4147-A177-3AD203B41FA5}">
                      <a16:colId xmlns:a16="http://schemas.microsoft.com/office/drawing/2014/main" xmlns="" val="605290712"/>
                    </a:ext>
                  </a:extLst>
                </a:gridCol>
              </a:tblGrid>
              <a:tr h="503229">
                <a:tc>
                  <a:txBody>
                    <a:bodyPr/>
                    <a:lstStyle/>
                    <a:p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SLAC</a:t>
                      </a:r>
                    </a:p>
                    <a:p>
                      <a:pPr algn="ctr"/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XL4,5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CPI </a:t>
                      </a:r>
                    </a:p>
                    <a:p>
                      <a:pPr algn="ctr"/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8311A 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Toshiba</a:t>
                      </a:r>
                    </a:p>
                    <a:p>
                      <a:pPr algn="ctr"/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E3768B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94243802"/>
                  </a:ext>
                </a:extLst>
              </a:tr>
              <a:tr h="459944"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r>
                        <a:rPr lang="zh-CN" alt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(GHz)</a:t>
                      </a:r>
                      <a:endParaRPr lang="en-US" altLang="zh-CN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11.424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11.994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11.424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0614"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Voltage (kV)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0614"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Current (A)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0614"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Power (MW)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altLang="en-US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altLang="en-US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zh-CN" altLang="en-US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3442"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 (dB)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zh-CN" alt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0614"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Efficiency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55%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79324" y="4437112"/>
            <a:ext cx="769140" cy="208811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85303" y="4653136"/>
            <a:ext cx="462990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80000"/>
              </a:lnSpc>
              <a:spcBef>
                <a:spcPct val="20000"/>
              </a:spcBef>
              <a:buClr>
                <a:srgbClr val="0000A0"/>
              </a:buClr>
              <a:buSzPct val="120000"/>
            </a:pPr>
            <a:r>
              <a:rPr lang="en-GB" altLang="zh-CN" sz="2400" dirty="0" smtClean="0">
                <a:latin typeface="Times New Roman" pitchFamily="18" charset="0"/>
                <a:ea typeface="+mn-ea"/>
                <a:cs typeface="Times New Roman" panose="02020603050405020304" pitchFamily="18" charset="0"/>
              </a:rPr>
              <a:t>Klystrons: Operating </a:t>
            </a:r>
            <a:r>
              <a:rPr lang="en-GB" altLang="zh-CN" sz="2400" dirty="0">
                <a:latin typeface="Times New Roman" pitchFamily="18" charset="0"/>
                <a:ea typeface="+mn-ea"/>
                <a:cs typeface="Times New Roman" panose="02020603050405020304" pitchFamily="18" charset="0"/>
              </a:rPr>
              <a:t>frequency determined by the cavity size, difficult to achieve high power at high frequency</a:t>
            </a:r>
          </a:p>
        </p:txBody>
      </p: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107504" y="1232563"/>
            <a:ext cx="4608512" cy="3276557"/>
            <a:chOff x="1094" y="1302"/>
            <a:chExt cx="3516" cy="2389"/>
          </a:xfrm>
        </p:grpSpPr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H="1">
              <a:off x="1498" y="1520"/>
              <a:ext cx="1" cy="16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1499" y="3189"/>
              <a:ext cx="31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2047" y="318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2596" y="318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3145" y="318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>
              <a:off x="3694" y="318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1425" y="2168"/>
              <a:ext cx="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1426" y="1759"/>
              <a:ext cx="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1425" y="1963"/>
              <a:ext cx="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1426" y="2576"/>
              <a:ext cx="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2" name="Group 18"/>
            <p:cNvGrpSpPr>
              <a:grpSpLocks/>
            </p:cNvGrpSpPr>
            <p:nvPr/>
          </p:nvGrpSpPr>
          <p:grpSpPr bwMode="auto">
            <a:xfrm>
              <a:off x="1124" y="1673"/>
              <a:ext cx="286" cy="1638"/>
              <a:chOff x="1121" y="1895"/>
              <a:chExt cx="286" cy="1470"/>
            </a:xfrm>
          </p:grpSpPr>
          <p:sp>
            <p:nvSpPr>
              <p:cNvPr id="58" name="Text Box 19"/>
              <p:cNvSpPr txBox="1">
                <a:spLocks noChangeArrowheads="1"/>
              </p:cNvSpPr>
              <p:nvPr/>
            </p:nvSpPr>
            <p:spPr bwMode="auto">
              <a:xfrm>
                <a:off x="1260" y="3224"/>
                <a:ext cx="123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00618A"/>
                    </a:solidFill>
                    <a:latin typeface="Times New Roman" pitchFamily="18" charset="0"/>
                  </a:rPr>
                  <a:t>0</a:t>
                </a:r>
              </a:p>
            </p:txBody>
          </p:sp>
          <p:sp>
            <p:nvSpPr>
              <p:cNvPr id="59" name="Text Box 20"/>
              <p:cNvSpPr txBox="1">
                <a:spLocks noChangeArrowheads="1"/>
              </p:cNvSpPr>
              <p:nvPr/>
            </p:nvSpPr>
            <p:spPr bwMode="auto">
              <a:xfrm>
                <a:off x="1182" y="3004"/>
                <a:ext cx="213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00618A"/>
                    </a:solidFill>
                    <a:latin typeface="Times New Roman" pitchFamily="18" charset="0"/>
                  </a:rPr>
                  <a:t>0.01</a:t>
                </a:r>
              </a:p>
            </p:txBody>
          </p:sp>
          <p:sp>
            <p:nvSpPr>
              <p:cNvPr id="60" name="Text Box 21"/>
              <p:cNvSpPr txBox="1">
                <a:spLocks noChangeArrowheads="1"/>
              </p:cNvSpPr>
              <p:nvPr/>
            </p:nvSpPr>
            <p:spPr bwMode="auto">
              <a:xfrm>
                <a:off x="1169" y="2822"/>
                <a:ext cx="213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00618A"/>
                    </a:solidFill>
                    <a:latin typeface="Times New Roman" pitchFamily="18" charset="0"/>
                  </a:rPr>
                  <a:t>0.10</a:t>
                </a:r>
              </a:p>
            </p:txBody>
          </p:sp>
          <p:sp>
            <p:nvSpPr>
              <p:cNvPr id="61" name="Text Box 22"/>
              <p:cNvSpPr txBox="1">
                <a:spLocks noChangeArrowheads="1"/>
              </p:cNvSpPr>
              <p:nvPr/>
            </p:nvSpPr>
            <p:spPr bwMode="auto">
              <a:xfrm>
                <a:off x="1160" y="2639"/>
                <a:ext cx="213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00618A"/>
                    </a:solidFill>
                    <a:latin typeface="Times New Roman" pitchFamily="18" charset="0"/>
                  </a:rPr>
                  <a:t>1.00</a:t>
                </a:r>
              </a:p>
            </p:txBody>
          </p:sp>
          <p:sp>
            <p:nvSpPr>
              <p:cNvPr id="62" name="Text Box 23"/>
              <p:cNvSpPr txBox="1">
                <a:spLocks noChangeArrowheads="1"/>
              </p:cNvSpPr>
              <p:nvPr/>
            </p:nvSpPr>
            <p:spPr bwMode="auto">
              <a:xfrm>
                <a:off x="1160" y="2456"/>
                <a:ext cx="213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00618A"/>
                    </a:solidFill>
                    <a:latin typeface="Times New Roman" pitchFamily="18" charset="0"/>
                  </a:rPr>
                  <a:t>10.0</a:t>
                </a:r>
              </a:p>
            </p:txBody>
          </p:sp>
          <p:sp>
            <p:nvSpPr>
              <p:cNvPr id="63" name="Text Box 24"/>
              <p:cNvSpPr txBox="1">
                <a:spLocks noChangeArrowheads="1"/>
              </p:cNvSpPr>
              <p:nvPr/>
            </p:nvSpPr>
            <p:spPr bwMode="auto">
              <a:xfrm>
                <a:off x="1147" y="2261"/>
                <a:ext cx="250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00618A"/>
                    </a:solidFill>
                    <a:latin typeface="Times New Roman" pitchFamily="18" charset="0"/>
                  </a:rPr>
                  <a:t>100.0</a:t>
                </a:r>
              </a:p>
            </p:txBody>
          </p:sp>
          <p:sp>
            <p:nvSpPr>
              <p:cNvPr id="64" name="Text Box 25"/>
              <p:cNvSpPr txBox="1">
                <a:spLocks noChangeArrowheads="1"/>
              </p:cNvSpPr>
              <p:nvPr/>
            </p:nvSpPr>
            <p:spPr bwMode="auto">
              <a:xfrm>
                <a:off x="1137" y="2076"/>
                <a:ext cx="250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00618A"/>
                    </a:solidFill>
                    <a:latin typeface="Times New Roman" pitchFamily="18" charset="0"/>
                  </a:rPr>
                  <a:t>1,000</a:t>
                </a:r>
              </a:p>
            </p:txBody>
          </p:sp>
          <p:sp>
            <p:nvSpPr>
              <p:cNvPr id="65" name="Text Box 26"/>
              <p:cNvSpPr txBox="1">
                <a:spLocks noChangeArrowheads="1"/>
              </p:cNvSpPr>
              <p:nvPr/>
            </p:nvSpPr>
            <p:spPr bwMode="auto">
              <a:xfrm>
                <a:off x="1121" y="1895"/>
                <a:ext cx="286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00618A"/>
                    </a:solidFill>
                    <a:latin typeface="Times New Roman" pitchFamily="18" charset="0"/>
                  </a:rPr>
                  <a:t>10,000</a:t>
                </a:r>
              </a:p>
            </p:txBody>
          </p:sp>
        </p:grp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>
              <a:off x="1426" y="2780"/>
              <a:ext cx="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Line 28"/>
            <p:cNvSpPr>
              <a:spLocks noChangeShapeType="1"/>
            </p:cNvSpPr>
            <p:nvPr/>
          </p:nvSpPr>
          <p:spPr bwMode="auto">
            <a:xfrm>
              <a:off x="1425" y="2985"/>
              <a:ext cx="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29"/>
            <p:cNvSpPr>
              <a:spLocks noChangeShapeType="1"/>
            </p:cNvSpPr>
            <p:nvPr/>
          </p:nvSpPr>
          <p:spPr bwMode="auto">
            <a:xfrm>
              <a:off x="1426" y="2372"/>
              <a:ext cx="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Text Box 30"/>
            <p:cNvSpPr txBox="1">
              <a:spLocks noChangeArrowheads="1"/>
            </p:cNvSpPr>
            <p:nvPr/>
          </p:nvSpPr>
          <p:spPr bwMode="auto">
            <a:xfrm>
              <a:off x="1414" y="3217"/>
              <a:ext cx="123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618A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27" name="Line 31"/>
            <p:cNvSpPr>
              <a:spLocks noChangeShapeType="1"/>
            </p:cNvSpPr>
            <p:nvPr/>
          </p:nvSpPr>
          <p:spPr bwMode="auto">
            <a:xfrm>
              <a:off x="4244" y="318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8" name="Group 32"/>
            <p:cNvGrpSpPr>
              <a:grpSpLocks/>
            </p:cNvGrpSpPr>
            <p:nvPr/>
          </p:nvGrpSpPr>
          <p:grpSpPr bwMode="auto">
            <a:xfrm>
              <a:off x="1953" y="3280"/>
              <a:ext cx="2405" cy="160"/>
              <a:chOff x="1953" y="3301"/>
              <a:chExt cx="2405" cy="145"/>
            </a:xfrm>
          </p:grpSpPr>
          <p:sp>
            <p:nvSpPr>
              <p:cNvPr id="53" name="Text Box 33"/>
              <p:cNvSpPr txBox="1">
                <a:spLocks noChangeArrowheads="1"/>
              </p:cNvSpPr>
              <p:nvPr/>
            </p:nvSpPr>
            <p:spPr bwMode="auto">
              <a:xfrm>
                <a:off x="1953" y="3304"/>
                <a:ext cx="177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00618A"/>
                    </a:solidFill>
                    <a:latin typeface="Times New Roman" pitchFamily="18" charset="0"/>
                  </a:rPr>
                  <a:t>0.1</a:t>
                </a:r>
              </a:p>
            </p:txBody>
          </p:sp>
          <p:sp>
            <p:nvSpPr>
              <p:cNvPr id="54" name="Text Box 34"/>
              <p:cNvSpPr txBox="1">
                <a:spLocks noChangeArrowheads="1"/>
              </p:cNvSpPr>
              <p:nvPr/>
            </p:nvSpPr>
            <p:spPr bwMode="auto">
              <a:xfrm>
                <a:off x="2503" y="3301"/>
                <a:ext cx="177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00618A"/>
                    </a:solidFill>
                    <a:latin typeface="Times New Roman" pitchFamily="18" charset="0"/>
                  </a:rPr>
                  <a:t>1.0</a:t>
                </a:r>
              </a:p>
            </p:txBody>
          </p:sp>
          <p:sp>
            <p:nvSpPr>
              <p:cNvPr id="55" name="Text Box 35"/>
              <p:cNvSpPr txBox="1">
                <a:spLocks noChangeArrowheads="1"/>
              </p:cNvSpPr>
              <p:nvPr/>
            </p:nvSpPr>
            <p:spPr bwMode="auto">
              <a:xfrm>
                <a:off x="3054" y="3301"/>
                <a:ext cx="159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00618A"/>
                    </a:solidFill>
                    <a:latin typeface="Times New Roman" pitchFamily="18" charset="0"/>
                  </a:rPr>
                  <a:t>10</a:t>
                </a:r>
              </a:p>
            </p:txBody>
          </p:sp>
          <p:sp>
            <p:nvSpPr>
              <p:cNvPr id="56" name="Text Box 36"/>
              <p:cNvSpPr txBox="1">
                <a:spLocks noChangeArrowheads="1"/>
              </p:cNvSpPr>
              <p:nvPr/>
            </p:nvSpPr>
            <p:spPr bwMode="auto">
              <a:xfrm>
                <a:off x="3610" y="3301"/>
                <a:ext cx="195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00618A"/>
                    </a:solidFill>
                    <a:latin typeface="Times New Roman" pitchFamily="18" charset="0"/>
                  </a:rPr>
                  <a:t>100</a:t>
                </a:r>
              </a:p>
            </p:txBody>
          </p:sp>
          <p:sp>
            <p:nvSpPr>
              <p:cNvPr id="57" name="Text Box 37"/>
              <p:cNvSpPr txBox="1">
                <a:spLocks noChangeArrowheads="1"/>
              </p:cNvSpPr>
              <p:nvPr/>
            </p:nvSpPr>
            <p:spPr bwMode="auto">
              <a:xfrm>
                <a:off x="4127" y="3301"/>
                <a:ext cx="231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00618A"/>
                    </a:solidFill>
                    <a:latin typeface="Times New Roman" pitchFamily="18" charset="0"/>
                  </a:rPr>
                  <a:t>1000</a:t>
                </a:r>
              </a:p>
            </p:txBody>
          </p:sp>
        </p:grp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2010" y="2746"/>
              <a:ext cx="1201" cy="2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8" y="35"/>
                </a:cxn>
                <a:cxn ang="0">
                  <a:pos x="702" y="101"/>
                </a:cxn>
                <a:cxn ang="0">
                  <a:pos x="1201" y="214"/>
                </a:cxn>
              </a:cxnLst>
              <a:rect l="0" t="0" r="r" b="b"/>
              <a:pathLst>
                <a:path w="1201" h="214">
                  <a:moveTo>
                    <a:pt x="0" y="0"/>
                  </a:moveTo>
                  <a:lnTo>
                    <a:pt x="348" y="35"/>
                  </a:lnTo>
                  <a:lnTo>
                    <a:pt x="702" y="101"/>
                  </a:lnTo>
                  <a:lnTo>
                    <a:pt x="1201" y="21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Line 39"/>
            <p:cNvSpPr>
              <a:spLocks noChangeShapeType="1"/>
            </p:cNvSpPr>
            <p:nvPr/>
          </p:nvSpPr>
          <p:spPr bwMode="auto">
            <a:xfrm flipH="1" flipV="1">
              <a:off x="2084" y="2065"/>
              <a:ext cx="329" cy="5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40"/>
            <p:cNvSpPr>
              <a:spLocks noChangeShapeType="1"/>
            </p:cNvSpPr>
            <p:nvPr/>
          </p:nvSpPr>
          <p:spPr bwMode="auto">
            <a:xfrm>
              <a:off x="2523" y="2269"/>
              <a:ext cx="1025" cy="7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Line 41"/>
            <p:cNvSpPr>
              <a:spLocks noChangeShapeType="1"/>
            </p:cNvSpPr>
            <p:nvPr/>
          </p:nvSpPr>
          <p:spPr bwMode="auto">
            <a:xfrm>
              <a:off x="3456" y="2722"/>
              <a:ext cx="318" cy="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auto">
            <a:xfrm>
              <a:off x="3120" y="1858"/>
              <a:ext cx="684" cy="51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43"/>
            <p:cNvSpPr>
              <a:spLocks noChangeShapeType="1"/>
            </p:cNvSpPr>
            <p:nvPr/>
          </p:nvSpPr>
          <p:spPr bwMode="auto">
            <a:xfrm>
              <a:off x="2633" y="2405"/>
              <a:ext cx="21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Line 44"/>
            <p:cNvSpPr>
              <a:spLocks noChangeShapeType="1"/>
            </p:cNvSpPr>
            <p:nvPr/>
          </p:nvSpPr>
          <p:spPr bwMode="auto">
            <a:xfrm>
              <a:off x="2852" y="2405"/>
              <a:ext cx="476" cy="30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Line 45"/>
            <p:cNvSpPr>
              <a:spLocks noChangeShapeType="1"/>
            </p:cNvSpPr>
            <p:nvPr/>
          </p:nvSpPr>
          <p:spPr bwMode="auto">
            <a:xfrm>
              <a:off x="2633" y="2236"/>
              <a:ext cx="247" cy="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" name="Line 46"/>
            <p:cNvSpPr>
              <a:spLocks noChangeShapeType="1"/>
            </p:cNvSpPr>
            <p:nvPr/>
          </p:nvSpPr>
          <p:spPr bwMode="auto">
            <a:xfrm>
              <a:off x="2880" y="2256"/>
              <a:ext cx="768" cy="3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Line 47"/>
            <p:cNvSpPr>
              <a:spLocks noChangeShapeType="1"/>
            </p:cNvSpPr>
            <p:nvPr/>
          </p:nvSpPr>
          <p:spPr bwMode="auto">
            <a:xfrm>
              <a:off x="2303" y="1929"/>
              <a:ext cx="732" cy="23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3035" y="2168"/>
              <a:ext cx="265" cy="38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" y="65"/>
                </a:cxn>
                <a:cxn ang="0">
                  <a:pos x="162" y="127"/>
                </a:cxn>
                <a:cxn ang="0">
                  <a:pos x="228" y="259"/>
                </a:cxn>
                <a:cxn ang="0">
                  <a:pos x="265" y="383"/>
                </a:cxn>
              </a:cxnLst>
              <a:rect l="0" t="0" r="r" b="b"/>
              <a:pathLst>
                <a:path w="265" h="383">
                  <a:moveTo>
                    <a:pt x="0" y="0"/>
                  </a:moveTo>
                  <a:lnTo>
                    <a:pt x="88" y="65"/>
                  </a:lnTo>
                  <a:lnTo>
                    <a:pt x="162" y="127"/>
                  </a:lnTo>
                  <a:lnTo>
                    <a:pt x="228" y="259"/>
                  </a:lnTo>
                  <a:lnTo>
                    <a:pt x="265" y="38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Freeform 49"/>
            <p:cNvSpPr>
              <a:spLocks/>
            </p:cNvSpPr>
            <p:nvPr/>
          </p:nvSpPr>
          <p:spPr bwMode="auto">
            <a:xfrm>
              <a:off x="2303" y="1827"/>
              <a:ext cx="807" cy="2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7" y="270"/>
                </a:cxn>
                <a:cxn ang="0">
                  <a:pos x="805" y="266"/>
                </a:cxn>
                <a:cxn ang="0">
                  <a:pos x="804" y="276"/>
                </a:cxn>
              </a:cxnLst>
              <a:rect l="0" t="0" r="r" b="b"/>
              <a:pathLst>
                <a:path w="807" h="276">
                  <a:moveTo>
                    <a:pt x="0" y="0"/>
                  </a:moveTo>
                  <a:lnTo>
                    <a:pt x="807" y="270"/>
                  </a:lnTo>
                  <a:lnTo>
                    <a:pt x="805" y="266"/>
                  </a:lnTo>
                  <a:lnTo>
                    <a:pt x="804" y="276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" name="Text Box 50"/>
            <p:cNvSpPr txBox="1">
              <a:spLocks noChangeArrowheads="1"/>
            </p:cNvSpPr>
            <p:nvPr/>
          </p:nvSpPr>
          <p:spPr bwMode="auto">
            <a:xfrm>
              <a:off x="1632" y="2729"/>
              <a:ext cx="548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618A"/>
                  </a:solidFill>
                  <a:latin typeface="Arial" pitchFamily="34" charset="0"/>
                </a:rPr>
                <a:t>Solid state</a:t>
              </a:r>
              <a:endParaRPr lang="en-GB" sz="1200" b="1" dirty="0">
                <a:solidFill>
                  <a:srgbClr val="00618A"/>
                </a:solidFill>
                <a:latin typeface="Arial" pitchFamily="34" charset="0"/>
              </a:endParaRPr>
            </a:p>
          </p:txBody>
        </p:sp>
        <p:sp>
          <p:nvSpPr>
            <p:cNvPr id="42" name="Text Box 51"/>
            <p:cNvSpPr txBox="1">
              <a:spLocks noChangeArrowheads="1"/>
            </p:cNvSpPr>
            <p:nvPr/>
          </p:nvSpPr>
          <p:spPr bwMode="auto">
            <a:xfrm>
              <a:off x="1594" y="2254"/>
              <a:ext cx="61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618A"/>
                  </a:solidFill>
                  <a:latin typeface="Arial" pitchFamily="34" charset="0"/>
                </a:rPr>
                <a:t>Triodes</a:t>
              </a:r>
              <a:endParaRPr lang="en-GB" sz="1200" b="1" dirty="0">
                <a:solidFill>
                  <a:srgbClr val="00618A"/>
                </a:solidFill>
                <a:latin typeface="Arial" pitchFamily="34" charset="0"/>
              </a:endParaRPr>
            </a:p>
          </p:txBody>
        </p:sp>
        <p:sp>
          <p:nvSpPr>
            <p:cNvPr id="43" name="Text Box 52"/>
            <p:cNvSpPr txBox="1">
              <a:spLocks noChangeArrowheads="1"/>
            </p:cNvSpPr>
            <p:nvPr/>
          </p:nvSpPr>
          <p:spPr bwMode="auto">
            <a:xfrm>
              <a:off x="2070" y="1811"/>
              <a:ext cx="231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618A"/>
                  </a:solidFill>
                  <a:latin typeface="Arial" pitchFamily="34" charset="0"/>
                </a:rPr>
                <a:t>CFA</a:t>
              </a:r>
            </a:p>
          </p:txBody>
        </p:sp>
        <p:sp>
          <p:nvSpPr>
            <p:cNvPr id="44" name="Text Box 53"/>
            <p:cNvSpPr txBox="1">
              <a:spLocks noChangeArrowheads="1"/>
            </p:cNvSpPr>
            <p:nvPr/>
          </p:nvSpPr>
          <p:spPr bwMode="auto">
            <a:xfrm>
              <a:off x="2011" y="1614"/>
              <a:ext cx="95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FF0000"/>
                  </a:solidFill>
                  <a:latin typeface="Arial" pitchFamily="34" charset="0"/>
                </a:rPr>
                <a:t>Klystron</a:t>
              </a:r>
              <a:endParaRPr lang="en-GB" sz="1200" b="1" dirty="0">
                <a:solidFill>
                  <a:srgbClr val="FF0000"/>
                </a:solidFill>
                <a:latin typeface="Arial" pitchFamily="34" charset="0"/>
              </a:endParaRPr>
            </a:p>
          </p:txBody>
        </p:sp>
        <p:sp>
          <p:nvSpPr>
            <p:cNvPr id="45" name="Text Box 54"/>
            <p:cNvSpPr txBox="1">
              <a:spLocks noChangeArrowheads="1"/>
            </p:cNvSpPr>
            <p:nvPr/>
          </p:nvSpPr>
          <p:spPr bwMode="auto">
            <a:xfrm>
              <a:off x="3358" y="2944"/>
              <a:ext cx="81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618A"/>
                  </a:solidFill>
                  <a:latin typeface="Arial" pitchFamily="34" charset="0"/>
                </a:rPr>
                <a:t>Magnetron</a:t>
              </a:r>
              <a:endParaRPr lang="en-GB" sz="1200" b="1" dirty="0">
                <a:solidFill>
                  <a:srgbClr val="00618A"/>
                </a:solidFill>
                <a:latin typeface="Arial" pitchFamily="34" charset="0"/>
              </a:endParaRPr>
            </a:p>
          </p:txBody>
        </p:sp>
        <p:sp>
          <p:nvSpPr>
            <p:cNvPr id="46" name="Text Box 55"/>
            <p:cNvSpPr txBox="1">
              <a:spLocks noChangeArrowheads="1"/>
            </p:cNvSpPr>
            <p:nvPr/>
          </p:nvSpPr>
          <p:spPr bwMode="auto">
            <a:xfrm>
              <a:off x="3568" y="2702"/>
              <a:ext cx="6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618A"/>
                  </a:solidFill>
                  <a:latin typeface="Arial" pitchFamily="34" charset="0"/>
                </a:rPr>
                <a:t>EIA, EIO</a:t>
              </a:r>
            </a:p>
          </p:txBody>
        </p:sp>
        <p:sp>
          <p:nvSpPr>
            <p:cNvPr id="47" name="Text Box 56"/>
            <p:cNvSpPr txBox="1">
              <a:spLocks noChangeArrowheads="1"/>
            </p:cNvSpPr>
            <p:nvPr/>
          </p:nvSpPr>
          <p:spPr bwMode="auto">
            <a:xfrm>
              <a:off x="2361" y="2366"/>
              <a:ext cx="499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rgbClr val="00618A"/>
                  </a:solidFill>
                  <a:latin typeface="Arial" pitchFamily="34" charset="0"/>
                </a:rPr>
                <a:t>Helix </a:t>
              </a:r>
            </a:p>
            <a:p>
              <a:pPr algn="ctr"/>
              <a:r>
                <a:rPr lang="en-US" altLang="zh-CN" sz="1200" b="1" dirty="0" smtClean="0">
                  <a:solidFill>
                    <a:srgbClr val="00618A"/>
                  </a:solidFill>
                  <a:latin typeface="Arial" pitchFamily="34" charset="0"/>
                </a:rPr>
                <a:t>TWT</a:t>
              </a:r>
              <a:endParaRPr lang="en-GB" sz="1200" b="1" dirty="0">
                <a:solidFill>
                  <a:srgbClr val="00618A"/>
                </a:solidFill>
                <a:latin typeface="Arial" pitchFamily="34" charset="0"/>
              </a:endParaRPr>
            </a:p>
          </p:txBody>
        </p:sp>
        <p:sp>
          <p:nvSpPr>
            <p:cNvPr id="48" name="Text Box 57"/>
            <p:cNvSpPr txBox="1">
              <a:spLocks noChangeArrowheads="1"/>
            </p:cNvSpPr>
            <p:nvPr/>
          </p:nvSpPr>
          <p:spPr bwMode="auto">
            <a:xfrm>
              <a:off x="3748" y="2424"/>
              <a:ext cx="348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618A"/>
                  </a:solidFill>
                  <a:latin typeface="Arial" pitchFamily="34" charset="0"/>
                </a:rPr>
                <a:t>CCTWT</a:t>
              </a:r>
            </a:p>
          </p:txBody>
        </p:sp>
        <p:sp>
          <p:nvSpPr>
            <p:cNvPr id="49" name="Text Box 58"/>
            <p:cNvSpPr txBox="1">
              <a:spLocks noChangeArrowheads="1"/>
            </p:cNvSpPr>
            <p:nvPr/>
          </p:nvSpPr>
          <p:spPr bwMode="auto">
            <a:xfrm>
              <a:off x="3142" y="1786"/>
              <a:ext cx="97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GB" sz="1200" b="1" dirty="0" smtClean="0">
                  <a:solidFill>
                    <a:srgbClr val="C00000"/>
                  </a:solidFill>
                  <a:latin typeface="Arial" pitchFamily="34" charset="0"/>
                </a:rPr>
                <a:t>Gyro-devices</a:t>
              </a:r>
              <a:endParaRPr lang="en-GB" sz="1200" b="1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50" name="Text Box 59"/>
            <p:cNvSpPr txBox="1">
              <a:spLocks noChangeArrowheads="1"/>
            </p:cNvSpPr>
            <p:nvPr/>
          </p:nvSpPr>
          <p:spPr bwMode="auto">
            <a:xfrm>
              <a:off x="1094" y="1302"/>
              <a:ext cx="1667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 b="1" dirty="0" smtClean="0">
                  <a:solidFill>
                    <a:srgbClr val="00618A"/>
                  </a:solidFill>
                  <a:latin typeface="Arial" pitchFamily="34" charset="0"/>
                </a:rPr>
                <a:t>Average power (KW)</a:t>
              </a:r>
              <a:endParaRPr lang="en-GB" sz="1400" b="1" dirty="0">
                <a:solidFill>
                  <a:srgbClr val="00618A"/>
                </a:solidFill>
                <a:latin typeface="Arial" pitchFamily="34" charset="0"/>
              </a:endParaRPr>
            </a:p>
          </p:txBody>
        </p:sp>
        <p:sp>
          <p:nvSpPr>
            <p:cNvPr id="51" name="Text Box 60"/>
            <p:cNvSpPr txBox="1">
              <a:spLocks noChangeArrowheads="1"/>
            </p:cNvSpPr>
            <p:nvPr/>
          </p:nvSpPr>
          <p:spPr bwMode="auto">
            <a:xfrm>
              <a:off x="2180" y="3433"/>
              <a:ext cx="1355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 b="1" dirty="0" smtClean="0">
                  <a:solidFill>
                    <a:srgbClr val="00618A"/>
                  </a:solidFill>
                  <a:latin typeface="Arial" pitchFamily="34" charset="0"/>
                </a:rPr>
                <a:t>Frequency </a:t>
              </a:r>
              <a:r>
                <a:rPr lang="en-GB" sz="1400" b="1" dirty="0">
                  <a:solidFill>
                    <a:srgbClr val="00618A"/>
                  </a:solidFill>
                  <a:latin typeface="Arial" pitchFamily="34" charset="0"/>
                </a:rPr>
                <a:t>(GHz)</a:t>
              </a:r>
            </a:p>
          </p:txBody>
        </p:sp>
        <p:sp>
          <p:nvSpPr>
            <p:cNvPr id="52" name="Freeform 61"/>
            <p:cNvSpPr>
              <a:spLocks/>
            </p:cNvSpPr>
            <p:nvPr/>
          </p:nvSpPr>
          <p:spPr bwMode="auto">
            <a:xfrm>
              <a:off x="3116" y="2101"/>
              <a:ext cx="286" cy="4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" y="24"/>
                </a:cxn>
                <a:cxn ang="0">
                  <a:pos x="94" y="63"/>
                </a:cxn>
                <a:cxn ang="0">
                  <a:pos x="132" y="105"/>
                </a:cxn>
                <a:cxn ang="0">
                  <a:pos x="175" y="158"/>
                </a:cxn>
                <a:cxn ang="0">
                  <a:pos x="208" y="207"/>
                </a:cxn>
                <a:cxn ang="0">
                  <a:pos x="232" y="255"/>
                </a:cxn>
                <a:cxn ang="0">
                  <a:pos x="250" y="303"/>
                </a:cxn>
                <a:cxn ang="0">
                  <a:pos x="261" y="325"/>
                </a:cxn>
                <a:cxn ang="0">
                  <a:pos x="270" y="350"/>
                </a:cxn>
                <a:cxn ang="0">
                  <a:pos x="286" y="423"/>
                </a:cxn>
              </a:cxnLst>
              <a:rect l="0" t="0" r="r" b="b"/>
              <a:pathLst>
                <a:path w="286" h="423">
                  <a:moveTo>
                    <a:pt x="0" y="0"/>
                  </a:moveTo>
                  <a:lnTo>
                    <a:pt x="49" y="24"/>
                  </a:lnTo>
                  <a:lnTo>
                    <a:pt x="94" y="63"/>
                  </a:lnTo>
                  <a:lnTo>
                    <a:pt x="132" y="105"/>
                  </a:lnTo>
                  <a:lnTo>
                    <a:pt x="175" y="158"/>
                  </a:lnTo>
                  <a:lnTo>
                    <a:pt x="208" y="207"/>
                  </a:lnTo>
                  <a:lnTo>
                    <a:pt x="232" y="255"/>
                  </a:lnTo>
                  <a:lnTo>
                    <a:pt x="250" y="303"/>
                  </a:lnTo>
                  <a:lnTo>
                    <a:pt x="261" y="325"/>
                  </a:lnTo>
                  <a:lnTo>
                    <a:pt x="270" y="350"/>
                  </a:lnTo>
                  <a:lnTo>
                    <a:pt x="286" y="423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xmlns="" val="264997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>
          <a:xfrm>
            <a:off x="1043608" y="-27384"/>
            <a:ext cx="6399633" cy="850106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cs typeface="Times New Roman" panose="02020603050405020304" pitchFamily="18" charset="0"/>
              </a:rPr>
              <a:t>Klystrons &amp; </a:t>
            </a:r>
            <a:r>
              <a:rPr lang="en-US" altLang="zh-CN" dirty="0" err="1" smtClean="0">
                <a:cs typeface="Times New Roman" panose="02020603050405020304" pitchFamily="18" charset="0"/>
              </a:rPr>
              <a:t>Gyroklystrons</a:t>
            </a:r>
            <a:endParaRPr lang="zh-CN" altLang="en-US" dirty="0" smtClean="0">
              <a:cs typeface="Times New Roman" panose="02020603050405020304" pitchFamily="18" charset="0"/>
            </a:endParaRPr>
          </a:p>
        </p:txBody>
      </p:sp>
      <p:sp>
        <p:nvSpPr>
          <p:cNvPr id="22531" name="内容占位符 2"/>
          <p:cNvSpPr>
            <a:spLocks noGrp="1"/>
          </p:cNvSpPr>
          <p:nvPr>
            <p:ph idx="1"/>
          </p:nvPr>
        </p:nvSpPr>
        <p:spPr>
          <a:xfrm>
            <a:off x="107504" y="980728"/>
            <a:ext cx="8784976" cy="3719561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q"/>
            </a:pPr>
            <a:r>
              <a:rPr lang="en-GB" altLang="zh-CN" sz="1800" dirty="0" smtClean="0">
                <a:cs typeface="Times New Roman" panose="02020603050405020304" pitchFamily="18" charset="0"/>
              </a:rPr>
              <a:t>Conventional klystron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1800" dirty="0" smtClean="0">
                <a:cs typeface="Times New Roman" panose="02020603050405020304" pitchFamily="18" charset="0"/>
              </a:rPr>
              <a:t>Bunching in axial direction, TM modes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1800" dirty="0" smtClean="0">
                <a:cs typeface="Times New Roman" panose="02020603050405020304" pitchFamily="18" charset="0"/>
              </a:rPr>
              <a:t>Operating frequency determined by the cavity size, difficult to achieve high power at high frequency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US" altLang="zh-CN" sz="1800" dirty="0" smtClean="0">
                <a:cs typeface="Times New Roman" panose="02020603050405020304" pitchFamily="18" charset="0"/>
              </a:rPr>
              <a:t>High beam voltage, high frequency leads to small cavity gap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1800" dirty="0" smtClean="0">
                <a:cs typeface="Times New Roman" panose="02020603050405020304" pitchFamily="18" charset="0"/>
              </a:rPr>
              <a:t>To reduce the space charge effect and get higher power (still small dimensions)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1800" dirty="0" smtClean="0">
                <a:cs typeface="Times New Roman" panose="02020603050405020304" pitchFamily="18" charset="0"/>
              </a:rPr>
              <a:t>Multiple-beam </a:t>
            </a:r>
            <a:r>
              <a:rPr lang="en-GB" altLang="zh-CN" sz="1800" dirty="0">
                <a:cs typeface="Times New Roman" panose="02020603050405020304" pitchFamily="18" charset="0"/>
              </a:rPr>
              <a:t>klystron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1800" dirty="0">
                <a:cs typeface="Times New Roman" panose="02020603050405020304" pitchFamily="18" charset="0"/>
              </a:rPr>
              <a:t>Sheet-beam klystron</a:t>
            </a:r>
          </a:p>
          <a:p>
            <a:pPr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q"/>
            </a:pPr>
            <a:r>
              <a:rPr lang="en-GB" altLang="zh-CN" sz="1800" dirty="0" smtClean="0">
                <a:cs typeface="Times New Roman" panose="02020603050405020304" pitchFamily="18" charset="0"/>
              </a:rPr>
              <a:t>Gyro-klystron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1800" dirty="0" smtClean="0">
                <a:cs typeface="Times New Roman" panose="02020603050405020304" pitchFamily="18" charset="0"/>
              </a:rPr>
              <a:t>Bunching in azimuthal direction. TE modes.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1800" dirty="0" smtClean="0">
                <a:cs typeface="Times New Roman" panose="02020603050405020304" pitchFamily="18" charset="0"/>
              </a:rPr>
              <a:t>Lower axial velocity due to the beam alpha results in larger cavity size.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1800" dirty="0" smtClean="0">
                <a:cs typeface="Times New Roman" panose="02020603050405020304" pitchFamily="18" charset="0"/>
              </a:rPr>
              <a:t>Operating frequency determined by the external magnetic field.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1800" dirty="0" smtClean="0">
                <a:cs typeface="Times New Roman" panose="02020603050405020304" pitchFamily="18" charset="0"/>
              </a:rPr>
              <a:t>Open output cavity, high power capability. 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698EA8-2B18-47AD-BD25-F9FEFEFEB21F}" type="slidenum">
              <a:rPr lang="zh-CN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463154"/>
            <a:ext cx="4392488" cy="1681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0197" y="4835639"/>
            <a:ext cx="4086528" cy="164905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45767" y="6300028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lystron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42705" y="6144785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Gyro-klystron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629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5616" y="44624"/>
            <a:ext cx="7619528" cy="1668958"/>
          </a:xfrm>
        </p:spPr>
        <p:txBody>
          <a:bodyPr/>
          <a:lstStyle/>
          <a:p>
            <a:pPr algn="l"/>
            <a:r>
              <a:rPr lang="en-US" altLang="zh-CN" sz="3600" dirty="0" err="1" smtClean="0"/>
              <a:t>Ka</a:t>
            </a:r>
            <a:r>
              <a:rPr lang="en-US" altLang="zh-CN" sz="3600" dirty="0" smtClean="0"/>
              <a:t>-band gyro-klystron at UESTC</a:t>
            </a:r>
            <a:br>
              <a:rPr lang="en-US" altLang="zh-CN" sz="3600" dirty="0" smtClean="0"/>
            </a:br>
            <a:r>
              <a:rPr lang="en-US" altLang="zh-CN" sz="3600" dirty="0" smtClean="0"/>
              <a:t/>
            </a:r>
            <a:br>
              <a:rPr lang="en-US" altLang="zh-CN" sz="3600" dirty="0" smtClean="0"/>
            </a:br>
            <a:r>
              <a:rPr lang="en-US" altLang="zh-CN" sz="2800" dirty="0" smtClean="0"/>
              <a:t>Medium-power demonstration version</a:t>
            </a:r>
            <a:endParaRPr lang="zh-CN" altLang="en-US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32513995"/>
              </p:ext>
            </p:extLst>
          </p:nvPr>
        </p:nvGraphicFramePr>
        <p:xfrm>
          <a:off x="3930588" y="1713582"/>
          <a:ext cx="5101080" cy="1759479"/>
        </p:xfrm>
        <a:graphic>
          <a:graphicData uri="http://schemas.openxmlformats.org/presentationml/2006/ole">
            <p:oleObj spid="_x0000_s49235" r:id="rId3" imgW="26485714" imgH="8392696" progId="">
              <p:embed/>
            </p:oleObj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1571977"/>
              </p:ext>
            </p:extLst>
          </p:nvPr>
        </p:nvGraphicFramePr>
        <p:xfrm>
          <a:off x="103337" y="1713582"/>
          <a:ext cx="3586533" cy="359743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4879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986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9944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Output power (kW)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92341665"/>
                  </a:ext>
                </a:extLst>
              </a:tr>
              <a:tr h="459944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voltage (kV)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0614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current (A)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0614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field (T)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1.32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0614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Output frequency (GHz)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33.98</a:t>
                      </a:r>
                      <a:endParaRPr lang="zh-CN" altLang="en-US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0614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Drive power (W)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3864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 (dB)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38.8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0614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Efficiency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0614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Bandwidth</a:t>
                      </a:r>
                      <a:r>
                        <a:rPr lang="en-US" altLang="zh-CN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(MHz)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</a:t>
                      </a:r>
                      <a:endParaRPr lang="zh-CN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26145081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3790006"/>
            <a:ext cx="4528155" cy="101992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6084168" y="2852936"/>
            <a:ext cx="1768371" cy="129614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16434" y="4809926"/>
            <a:ext cx="35894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Dual-anode MIG gun.</a:t>
            </a: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alpha 1.2</a:t>
            </a: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 compression ratio 7.8</a:t>
            </a:r>
          </a:p>
        </p:txBody>
      </p:sp>
      <p:pic>
        <p:nvPicPr>
          <p:cNvPr id="10" name="Picture 54" descr="https://upload.wikimedia.org/wikipedia/en/6/6c/UESTC_xiaohu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185608"/>
            <a:ext cx="1115616" cy="107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7876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4" descr="https://upload.wikimedia.org/wikipedia/en/6/6c/UESTC_xiaohu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229200"/>
            <a:ext cx="1115616" cy="107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47664" y="179327"/>
            <a:ext cx="5747320" cy="809836"/>
          </a:xfrm>
        </p:spPr>
        <p:txBody>
          <a:bodyPr/>
          <a:lstStyle/>
          <a:p>
            <a:pPr algn="l"/>
            <a:r>
              <a:rPr lang="en-US" altLang="zh-CN" sz="3200" dirty="0" err="1" smtClean="0">
                <a:cs typeface="Times New Roman" panose="02020603050405020304" pitchFamily="18" charset="0"/>
              </a:rPr>
              <a:t>Ka</a:t>
            </a:r>
            <a:r>
              <a:rPr lang="en-US" altLang="zh-CN" sz="3200" dirty="0" smtClean="0">
                <a:cs typeface="Times New Roman" panose="02020603050405020304" pitchFamily="18" charset="0"/>
              </a:rPr>
              <a:t>-band </a:t>
            </a:r>
            <a:r>
              <a:rPr lang="en-US" altLang="zh-CN" sz="3200" dirty="0" err="1" smtClean="0">
                <a:cs typeface="Times New Roman" panose="02020603050405020304" pitchFamily="18" charset="0"/>
              </a:rPr>
              <a:t>gyroklystron</a:t>
            </a:r>
            <a:r>
              <a:rPr lang="en-US" altLang="zh-CN" sz="3200" dirty="0" smtClean="0">
                <a:cs typeface="Times New Roman" panose="02020603050405020304" pitchFamily="18" charset="0"/>
              </a:rPr>
              <a:t> at UESTC</a:t>
            </a:r>
            <a:endParaRPr lang="zh-CN" altLang="en-US" sz="3200" dirty="0"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4731" y="5026074"/>
            <a:ext cx="3091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setup</a:t>
            </a:r>
          </a:p>
          <a:p>
            <a:pPr algn="ctr"/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PRF 220 Hz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7" descr="IMG_00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3535617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IMG_006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1138" y="1083407"/>
            <a:ext cx="2431940" cy="182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28402" y="3032956"/>
            <a:ext cx="2378779" cy="20172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07182" y="1083407"/>
            <a:ext cx="3001322" cy="22735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54033" y="3356992"/>
            <a:ext cx="2963288" cy="223118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643121" y="5046290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TE01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mode pattern captured on film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91680" y="5951021"/>
            <a:ext cx="5840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Successfully verified the design, further improvements on the electron gun and collector are required.</a:t>
            </a:r>
          </a:p>
        </p:txBody>
      </p:sp>
    </p:spTree>
    <p:extLst>
      <p:ext uri="{BB962C8B-B14F-4D97-AF65-F5344CB8AC3E}">
        <p14:creationId xmlns:p14="http://schemas.microsoft.com/office/powerpoint/2010/main" xmlns="" val="105600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9632" y="179327"/>
            <a:ext cx="6264696" cy="657385"/>
          </a:xfrm>
        </p:spPr>
        <p:txBody>
          <a:bodyPr/>
          <a:lstStyle/>
          <a:p>
            <a:pPr algn="l"/>
            <a:r>
              <a:rPr lang="en-US" altLang="zh-CN" sz="3200" dirty="0" smtClean="0">
                <a:cs typeface="Times New Roman" panose="02020603050405020304" pitchFamily="18" charset="0"/>
              </a:rPr>
              <a:t>36 GHz, 2 MW gyro-klystron design</a:t>
            </a:r>
            <a:endParaRPr lang="zh-CN" altLang="en-US" sz="3200" dirty="0"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Group 7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4198645918"/>
              </p:ext>
            </p:extLst>
          </p:nvPr>
        </p:nvGraphicFramePr>
        <p:xfrm>
          <a:off x="395535" y="1268760"/>
          <a:ext cx="8280921" cy="2885124"/>
        </p:xfrm>
        <a:graphic>
          <a:graphicData uri="http://schemas.openxmlformats.org/drawingml/2006/table">
            <a:tbl>
              <a:tblPr/>
              <a:tblGrid>
                <a:gridCol w="30833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931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792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25227">
                  <a:extLst>
                    <a:ext uri="{9D8B030D-6E8A-4147-A177-3AD203B41FA5}">
                      <a16:colId xmlns:a16="http://schemas.microsoft.com/office/drawing/2014/main" xmlns="" val="1563859342"/>
                    </a:ext>
                  </a:extLst>
                </a:gridCol>
              </a:tblGrid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Voltage (kV)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Current 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Velocity ratio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Drive power (W)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Beam guide radius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Magnetic field (T)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1.33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24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Result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Power (MW)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Bandwidth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Efficiency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Gain (dB)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39 (max 42)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标题 1"/>
          <p:cNvSpPr txBox="1">
            <a:spLocks/>
          </p:cNvSpPr>
          <p:nvPr/>
        </p:nvSpPr>
        <p:spPr bwMode="auto">
          <a:xfrm>
            <a:off x="1691680" y="4365104"/>
            <a:ext cx="6624736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latinLnBrk="0">
              <a:lnSpc>
                <a:spcPct val="150000"/>
              </a:lnSpc>
              <a:buClr>
                <a:srgbClr val="0000A0"/>
              </a:buClr>
              <a:buSzPct val="120000"/>
              <a:buFont typeface="Wingdings" pitchFamily="2" charset="2"/>
              <a:buChar char="l"/>
              <a:tabLst/>
              <a:defRPr/>
            </a:pPr>
            <a:r>
              <a:rPr lang="en-US" altLang="zh-CN" sz="2400" dirty="0" smtClean="0">
                <a:cs typeface="Times New Roman" panose="02020603050405020304" pitchFamily="18" charset="0"/>
              </a:rPr>
              <a:t>MIG-type electron gun</a:t>
            </a:r>
          </a:p>
          <a:p>
            <a:pPr>
              <a:lnSpc>
                <a:spcPct val="150000"/>
              </a:lnSpc>
              <a:buClr>
                <a:srgbClr val="0000A0"/>
              </a:buClr>
              <a:buSzPct val="120000"/>
              <a:buFont typeface="Wingdings" pitchFamily="2" charset="2"/>
              <a:buChar char="l"/>
            </a:pPr>
            <a:r>
              <a:rPr lang="en-US" altLang="zh-CN" sz="2400" dirty="0" smtClean="0">
                <a:cs typeface="Times New Roman" panose="02020603050405020304" pitchFamily="18" charset="0"/>
              </a:rPr>
              <a:t>Three-cavity structure</a:t>
            </a:r>
          </a:p>
          <a:p>
            <a:pPr>
              <a:lnSpc>
                <a:spcPct val="150000"/>
              </a:lnSpc>
              <a:buClr>
                <a:srgbClr val="0000A0"/>
              </a:buClr>
              <a:buSzPct val="120000"/>
              <a:buFont typeface="Wingdings" pitchFamily="2" charset="2"/>
              <a:buChar char="l"/>
            </a:pPr>
            <a:r>
              <a:rPr lang="en-US" altLang="zh-CN" sz="2400" dirty="0" smtClean="0">
                <a:cs typeface="Times New Roman" panose="02020603050405020304" pitchFamily="18" charset="0"/>
              </a:rPr>
              <a:t>TE01 mode for input and intermediate cavity</a:t>
            </a:r>
          </a:p>
          <a:p>
            <a:pPr>
              <a:lnSpc>
                <a:spcPct val="150000"/>
              </a:lnSpc>
              <a:buClr>
                <a:srgbClr val="0000A0"/>
              </a:buClr>
              <a:buSzPct val="120000"/>
              <a:buFont typeface="Wingdings" pitchFamily="2" charset="2"/>
              <a:buChar char="l"/>
            </a:pPr>
            <a:r>
              <a:rPr lang="en-US" altLang="zh-CN" sz="2400" dirty="0" smtClean="0">
                <a:cs typeface="Times New Roman" panose="02020603050405020304" pitchFamily="18" charset="0"/>
              </a:rPr>
              <a:t>TE02 for output cavity</a:t>
            </a:r>
            <a:endParaRPr kumimoji="0" lang="zh-CN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61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260401" y="116632"/>
            <a:ext cx="6191919" cy="720378"/>
          </a:xfrm>
        </p:spPr>
        <p:txBody>
          <a:bodyPr/>
          <a:lstStyle/>
          <a:p>
            <a:r>
              <a:rPr lang="en-US" altLang="zh-CN" dirty="0" smtClean="0"/>
              <a:t>Electron gun and cavity</a:t>
            </a:r>
            <a:endParaRPr lang="en-US" altLang="zh-CN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79512" y="837010"/>
            <a:ext cx="8712968" cy="129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/>
              <a:t>Three-cavity structure</a:t>
            </a:r>
          </a:p>
          <a:p>
            <a:r>
              <a:rPr lang="en-US" altLang="zh-CN" sz="2400" dirty="0" smtClean="0"/>
              <a:t>The operating mode of  input and </a:t>
            </a:r>
            <a:r>
              <a:rPr lang="en-US" altLang="zh-CN" sz="2400" dirty="0" err="1" smtClean="0"/>
              <a:t>buncher</a:t>
            </a:r>
            <a:r>
              <a:rPr lang="en-US" altLang="zh-CN" sz="2400" dirty="0" smtClean="0"/>
              <a:t> cavity are TE01. The mode of output cavity is TE02, to have larger power capability.</a:t>
            </a:r>
          </a:p>
          <a:p>
            <a:endParaRPr lang="en-US" altLang="zh-CN" sz="2400" dirty="0"/>
          </a:p>
        </p:txBody>
      </p:sp>
      <p:sp>
        <p:nvSpPr>
          <p:cNvPr id="9" name="Rectangle 8"/>
          <p:cNvSpPr/>
          <p:nvPr/>
        </p:nvSpPr>
        <p:spPr>
          <a:xfrm>
            <a:off x="4860032" y="3871942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en-US" altLang="zh-CN" dirty="0">
                <a:latin typeface="Times New Roman" panose="02020603050405020304" pitchFamily="18" charset="0"/>
              </a:rPr>
              <a:t> is the input cavity,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en-US" altLang="zh-CN" dirty="0">
                <a:latin typeface="Times New Roman" panose="02020603050405020304" pitchFamily="18" charset="0"/>
              </a:rPr>
              <a:t> is the 1</a:t>
            </a:r>
            <a:r>
              <a:rPr lang="en-US" altLang="zh-CN" baseline="30000" dirty="0">
                <a:latin typeface="Times New Roman" panose="02020603050405020304" pitchFamily="18" charset="0"/>
              </a:rPr>
              <a:t>st</a:t>
            </a:r>
            <a:r>
              <a:rPr lang="en-US" altLang="zh-CN" dirty="0">
                <a:latin typeface="Times New Roman" panose="02020603050405020304" pitchFamily="18" charset="0"/>
              </a:rPr>
              <a:t> drift tunnel,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en-US" altLang="zh-CN" dirty="0">
                <a:latin typeface="Times New Roman" panose="02020603050405020304" pitchFamily="18" charset="0"/>
              </a:rPr>
              <a:t> is the bunching cavity,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en-US" altLang="zh-CN" dirty="0">
                <a:latin typeface="Times New Roman" panose="02020603050405020304" pitchFamily="18" charset="0"/>
              </a:rPr>
              <a:t> is the 2</a:t>
            </a:r>
            <a:r>
              <a:rPr lang="en-US" altLang="zh-CN" baseline="30000" dirty="0">
                <a:latin typeface="Times New Roman" panose="02020603050405020304" pitchFamily="18" charset="0"/>
              </a:rPr>
              <a:t>nd</a:t>
            </a:r>
            <a:r>
              <a:rPr lang="en-US" altLang="zh-CN" dirty="0">
                <a:latin typeface="Times New Roman" panose="02020603050405020304" pitchFamily="18" charset="0"/>
              </a:rPr>
              <a:t> drift tunnel,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⑤</a:t>
            </a:r>
            <a:r>
              <a:rPr lang="en-US" altLang="zh-CN" dirty="0">
                <a:latin typeface="Times New Roman" panose="02020603050405020304" pitchFamily="18" charset="0"/>
              </a:rPr>
              <a:t> is the output cavity and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⑥</a:t>
            </a:r>
            <a:r>
              <a:rPr lang="en-US" altLang="zh-CN" dirty="0">
                <a:latin typeface="Times New Roman" panose="02020603050405020304" pitchFamily="18" charset="0"/>
              </a:rPr>
              <a:t> is the collector.</a:t>
            </a:r>
            <a:endParaRPr lang="zh-CN" alt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5754222"/>
              </p:ext>
            </p:extLst>
          </p:nvPr>
        </p:nvGraphicFramePr>
        <p:xfrm>
          <a:off x="5508104" y="5088364"/>
          <a:ext cx="3384376" cy="1653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xmlns="" val="91653929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82511198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3271735988"/>
                    </a:ext>
                  </a:extLst>
                </a:gridCol>
              </a:tblGrid>
              <a:tr h="4132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320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zh-CN" sz="3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zh-CN" sz="320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60493248"/>
                  </a:ext>
                </a:extLst>
              </a:tr>
              <a:tr h="4132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1</a:t>
                      </a:r>
                      <a:endParaRPr lang="zh-CN" sz="320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35.25</a:t>
                      </a:r>
                      <a:endParaRPr lang="zh-CN" sz="3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52.6</a:t>
                      </a:r>
                      <a:endParaRPr lang="zh-CN" sz="3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94994307"/>
                  </a:ext>
                </a:extLst>
              </a:tr>
              <a:tr h="4132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2</a:t>
                      </a:r>
                      <a:endParaRPr lang="zh-CN" sz="320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34.58</a:t>
                      </a:r>
                      <a:endParaRPr lang="zh-CN" sz="3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23.5</a:t>
                      </a:r>
                      <a:endParaRPr lang="zh-CN" sz="3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41034759"/>
                  </a:ext>
                </a:extLst>
              </a:tr>
              <a:tr h="4132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3</a:t>
                      </a:r>
                      <a:endParaRPr lang="zh-CN" sz="3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35.79</a:t>
                      </a:r>
                      <a:endParaRPr lang="zh-CN" sz="320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78.6</a:t>
                      </a:r>
                      <a:endParaRPr lang="zh-CN" sz="3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15412150"/>
                  </a:ext>
                </a:extLst>
              </a:tr>
            </a:tbl>
          </a:graphicData>
        </a:graphic>
      </p:graphicFrame>
      <p:pic>
        <p:nvPicPr>
          <p:cNvPr id="262" name="图片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4204880"/>
            <a:ext cx="4859497" cy="2495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91" y="2207665"/>
            <a:ext cx="4809441" cy="1941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764"/>
          <a:stretch/>
        </p:blipFill>
        <p:spPr bwMode="auto">
          <a:xfrm>
            <a:off x="4716016" y="2390331"/>
            <a:ext cx="3096344" cy="12241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2204" y="2907230"/>
            <a:ext cx="1599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= 1.34 T</a:t>
            </a:r>
            <a:endParaRPr lang="en-GB" dirty="0"/>
          </a:p>
        </p:txBody>
      </p:sp>
      <p:pic>
        <p:nvPicPr>
          <p:cNvPr id="13" name="Picture 20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223" t="17589" r="33344" b="17822"/>
          <a:stretch/>
        </p:blipFill>
        <p:spPr bwMode="auto">
          <a:xfrm>
            <a:off x="7286819" y="1988840"/>
            <a:ext cx="1821685" cy="190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8884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5146</TotalTime>
  <Words>1079</Words>
  <Application>Microsoft Office PowerPoint</Application>
  <PresentationFormat>全屏显示(4:3)</PresentationFormat>
  <Paragraphs>250</Paragraphs>
  <Slides>17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WP4: RF systems </vt:lpstr>
      <vt:lpstr>Outline</vt:lpstr>
      <vt:lpstr>Motivation</vt:lpstr>
      <vt:lpstr>MW amplifiers</vt:lpstr>
      <vt:lpstr>Klystrons &amp; Gyroklystrons</vt:lpstr>
      <vt:lpstr>Ka-band gyro-klystron at UESTC  Medium-power demonstration version</vt:lpstr>
      <vt:lpstr>Ka-band gyroklystron at UESTC</vt:lpstr>
      <vt:lpstr>36 GHz, 2 MW gyro-klystron design</vt:lpstr>
      <vt:lpstr>Electron gun and cavity</vt:lpstr>
      <vt:lpstr>PIC simulations results</vt:lpstr>
      <vt:lpstr>Gain curves in simulations</vt:lpstr>
      <vt:lpstr>36 GHz 3 MW gyroklystron design</vt:lpstr>
      <vt:lpstr>36GHz simulation results</vt:lpstr>
      <vt:lpstr>Collector design</vt:lpstr>
      <vt:lpstr>48 GHz 1.5 MW Gyroklystron</vt:lpstr>
      <vt:lpstr>Preliminary results</vt:lpstr>
      <vt:lpstr>Acknowledgement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张良</dc:creator>
  <cp:lastModifiedBy>Administrator</cp:lastModifiedBy>
  <cp:revision>343</cp:revision>
  <dcterms:created xsi:type="dcterms:W3CDTF">2012-11-18T13:14:05Z</dcterms:created>
  <dcterms:modified xsi:type="dcterms:W3CDTF">2018-12-07T23:14:16Z</dcterms:modified>
</cp:coreProperties>
</file>