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mov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658" r:id="rId1"/>
    <p:sldMasterId id="2147485833" r:id="rId2"/>
    <p:sldMasterId id="2147485896" r:id="rId3"/>
    <p:sldMasterId id="2147486412" r:id="rId4"/>
    <p:sldMasterId id="2147487869" r:id="rId5"/>
    <p:sldMasterId id="2147487875" r:id="rId6"/>
    <p:sldMasterId id="2147487974" r:id="rId7"/>
  </p:sldMasterIdLst>
  <p:notesMasterIdLst>
    <p:notesMasterId r:id="rId22"/>
  </p:notesMasterIdLst>
  <p:handoutMasterIdLst>
    <p:handoutMasterId r:id="rId23"/>
  </p:handoutMasterIdLst>
  <p:sldIdLst>
    <p:sldId id="2995" r:id="rId8"/>
    <p:sldId id="2915" r:id="rId9"/>
    <p:sldId id="2984" r:id="rId10"/>
    <p:sldId id="2999" r:id="rId11"/>
    <p:sldId id="2998" r:id="rId12"/>
    <p:sldId id="3000" r:id="rId13"/>
    <p:sldId id="2991" r:id="rId14"/>
    <p:sldId id="2985" r:id="rId15"/>
    <p:sldId id="2994" r:id="rId16"/>
    <p:sldId id="2997" r:id="rId17"/>
    <p:sldId id="2987" r:id="rId18"/>
    <p:sldId id="2992" r:id="rId19"/>
    <p:sldId id="2996" r:id="rId20"/>
    <p:sldId id="2928" r:id="rId21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1pPr>
    <a:lvl2pPr marL="45630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2pPr>
    <a:lvl3pPr marL="91261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3pPr>
    <a:lvl4pPr marL="1368922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4pPr>
    <a:lvl5pPr marL="1825223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5pPr>
    <a:lvl6pPr marL="2281535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6pPr>
    <a:lvl7pPr marL="2737849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7pPr>
    <a:lvl8pPr marL="3194148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8pPr>
    <a:lvl9pPr marL="3650461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 Dabagov" initials="S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7AD17"/>
    <a:srgbClr val="354CB2"/>
    <a:srgbClr val="1B2418"/>
    <a:srgbClr val="0C130D"/>
    <a:srgbClr val="F4F4F4"/>
    <a:srgbClr val="BC7ABF"/>
    <a:srgbClr val="74595A"/>
    <a:srgbClr val="FF8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220" autoAdjust="0"/>
    <p:restoredTop sz="90929"/>
  </p:normalViewPr>
  <p:slideViewPr>
    <p:cSldViewPr>
      <p:cViewPr>
        <p:scale>
          <a:sx n="100" d="100"/>
          <a:sy n="100" d="100"/>
        </p:scale>
        <p:origin x="-1352" y="-2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D8F97F-1600-104E-8E0F-F1E48F1EF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E09899-564E-B74C-A004-0CDC12EC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ＭＳ Ｐゴシック" charset="0"/>
      </a:defRPr>
    </a:lvl1pPr>
    <a:lvl2pPr marL="45630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2pPr>
    <a:lvl3pPr marL="91261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3pPr>
    <a:lvl4pPr marL="136892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4pPr>
    <a:lvl5pPr marL="182522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5pPr>
    <a:lvl6pPr marL="2281535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849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148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0461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369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843" indent="0" algn="ctr">
              <a:buNone/>
              <a:defRPr/>
            </a:lvl2pPr>
            <a:lvl3pPr marL="911686" indent="0" algn="ctr">
              <a:buNone/>
              <a:defRPr/>
            </a:lvl3pPr>
            <a:lvl4pPr marL="1367532" indent="0" algn="ctr">
              <a:buNone/>
              <a:defRPr/>
            </a:lvl4pPr>
            <a:lvl5pPr marL="1823374" indent="0" algn="ctr">
              <a:buNone/>
              <a:defRPr/>
            </a:lvl5pPr>
            <a:lvl6pPr marL="2279219" indent="0" algn="ctr">
              <a:buNone/>
              <a:defRPr/>
            </a:lvl6pPr>
            <a:lvl7pPr marL="2735067" indent="0" algn="ctr">
              <a:buNone/>
              <a:defRPr/>
            </a:lvl7pPr>
            <a:lvl8pPr marL="3190900" indent="0" algn="ctr">
              <a:buNone/>
              <a:defRPr/>
            </a:lvl8pPr>
            <a:lvl9pPr marL="364675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54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4562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185" y="107950"/>
            <a:ext cx="2065337" cy="5964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472" y="107950"/>
            <a:ext cx="6043613" cy="5964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6865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9634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05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7444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1775280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85900" y="3573016"/>
            <a:ext cx="69342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Name</a:t>
            </a:r>
            <a:endParaRPr lang="it-IT" dirty="0" smtClean="0"/>
          </a:p>
          <a:p>
            <a:r>
              <a:rPr lang="it-IT" dirty="0" err="1" smtClean="0"/>
              <a:t>Affiliation</a:t>
            </a:r>
            <a:endParaRPr lang="it-IT" dirty="0" smtClean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8301" y="442700"/>
            <a:ext cx="2989400" cy="973903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9" name="Sottotitolo 2"/>
          <p:cNvSpPr txBox="1">
            <a:spLocks/>
          </p:cNvSpPr>
          <p:nvPr userDrawn="1"/>
        </p:nvSpPr>
        <p:spPr>
          <a:xfrm>
            <a:off x="1491244" y="4679770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559" y="6093296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72559" y="6255567"/>
            <a:ext cx="9283031" cy="33855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 and Applications of  High Brightness Beams </a:t>
            </a:r>
            <a:r>
              <a:rPr lang="it-IT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2016 Havana, Cuba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2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8237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85" y="1600201"/>
            <a:ext cx="8826185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52" y="282377"/>
            <a:ext cx="1898150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9165022" y="6374203"/>
            <a:ext cx="446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9243560" y="6349997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80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91" y="6365386"/>
            <a:ext cx="1092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8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77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89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89" y="2174875"/>
            <a:ext cx="4378589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6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A333-2A72-4206-9B18-93EAA842E2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449277" y="29291"/>
            <a:ext cx="2311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65100" y="6403264"/>
            <a:ext cx="94107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  New challenges in emittance measurements	SIF – Pisa 2014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16463" y="53752"/>
            <a:ext cx="8915400" cy="92697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782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8890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61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6700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2319225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46896" y="5517233"/>
            <a:ext cx="69342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554664" y="5543867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480" y="6165304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554664" y="6237312"/>
            <a:ext cx="69342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</a:rPr>
              <a:t>On behalf of SPARC_LAB collaboration</a:t>
            </a:r>
          </a:p>
          <a:p>
            <a:pPr fontAlgn="auto">
              <a:spcAft>
                <a:spcPts val="0"/>
              </a:spcAft>
            </a:pPr>
            <a:endParaRPr lang="it-IT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06" y="1600201"/>
            <a:ext cx="8826185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852156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006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280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9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57" y="44102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57" y="2906732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843" indent="0">
              <a:buNone/>
              <a:defRPr sz="1800"/>
            </a:lvl2pPr>
            <a:lvl3pPr marL="911686" indent="0">
              <a:buNone/>
              <a:defRPr sz="1600"/>
            </a:lvl3pPr>
            <a:lvl4pPr marL="1367532" indent="0">
              <a:buNone/>
              <a:defRPr sz="1400"/>
            </a:lvl4pPr>
            <a:lvl5pPr marL="1823374" indent="0">
              <a:buNone/>
              <a:defRPr sz="1400"/>
            </a:lvl5pPr>
            <a:lvl6pPr marL="2279219" indent="0">
              <a:buNone/>
              <a:defRPr sz="1400"/>
            </a:lvl6pPr>
            <a:lvl7pPr marL="2735067" indent="0">
              <a:buNone/>
              <a:defRPr sz="1400"/>
            </a:lvl7pPr>
            <a:lvl8pPr marL="3190900" indent="0">
              <a:buNone/>
              <a:defRPr sz="1400"/>
            </a:lvl8pPr>
            <a:lvl9pPr marL="364675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46813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67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451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130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05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467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33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5694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207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51968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544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437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28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2666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3" y="1709783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3" y="4589508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97617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63215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26073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63207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44397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57" y="987470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7006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357" y="987470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941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6640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6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2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900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71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7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2385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1014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7175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629" y="276361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62300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843" indent="0">
              <a:buNone/>
              <a:defRPr sz="2800"/>
            </a:lvl2pPr>
            <a:lvl3pPr marL="911686" indent="0">
              <a:buNone/>
              <a:defRPr sz="2400"/>
            </a:lvl3pPr>
            <a:lvl4pPr marL="1367532" indent="0">
              <a:buNone/>
              <a:defRPr sz="2000"/>
            </a:lvl4pPr>
            <a:lvl5pPr marL="1823374" indent="0">
              <a:buNone/>
              <a:defRPr sz="2000"/>
            </a:lvl5pPr>
            <a:lvl6pPr marL="2279219" indent="0">
              <a:buNone/>
              <a:defRPr sz="2000"/>
            </a:lvl6pPr>
            <a:lvl7pPr marL="2735067" indent="0">
              <a:buNone/>
              <a:defRPr sz="2000"/>
            </a:lvl7pPr>
            <a:lvl8pPr marL="3190900" indent="0">
              <a:buNone/>
              <a:defRPr sz="2000"/>
            </a:lvl8pPr>
            <a:lvl9pPr marL="3646752" indent="0">
              <a:buNone/>
              <a:defRPr sz="2000"/>
            </a:lvl9pPr>
          </a:lstStyle>
          <a:p>
            <a:pPr lvl="0"/>
            <a:endParaRPr lang="en-US" noProof="0" smtClean="0">
              <a:sym typeface="American Typewriter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160705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22402" y="107950"/>
            <a:ext cx="8261351" cy="1473200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402" y="1776432"/>
            <a:ext cx="8261351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59" r:id="rId1"/>
    <p:sldLayoutId id="2147485660" r:id="rId2"/>
    <p:sldLayoutId id="2147485661" r:id="rId3"/>
    <p:sldLayoutId id="2147485662" r:id="rId4"/>
    <p:sldLayoutId id="2147485663" r:id="rId5"/>
    <p:sldLayoutId id="2147485664" r:id="rId6"/>
    <p:sldLayoutId id="2147485665" r:id="rId7"/>
    <p:sldLayoutId id="2147485666" r:id="rId8"/>
    <p:sldLayoutId id="2147485667" r:id="rId9"/>
    <p:sldLayoutId id="2147485668" r:id="rId10"/>
    <p:sldLayoutId id="2147485669" r:id="rId11"/>
  </p:sldLayoutIdLst>
  <p:transition xmlns:p14="http://schemas.microsoft.com/office/powerpoint/2010/main"/>
  <p:txStyles>
    <p:titleStyle>
      <a:lvl1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+mj-lt"/>
          <a:ea typeface="+mj-ea"/>
          <a:cs typeface="+mj-cs"/>
          <a:sym typeface="American Typewriter" charset="0"/>
        </a:defRPr>
      </a:lvl1pPr>
      <a:lvl2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2pPr>
      <a:lvl3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3pPr>
      <a:lvl4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4pPr>
      <a:lvl5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5pPr>
      <a:lvl6pPr marL="455843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6pPr>
      <a:lvl7pPr marL="911686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7pPr>
      <a:lvl8pPr marL="1367532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8pPr>
      <a:lvl9pPr marL="1823374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9pPr>
    </p:titleStyle>
    <p:bodyStyle>
      <a:lvl1pPr marL="62678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011400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384940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1771144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15575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261160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067449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352328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3979130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43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686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3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374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219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067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90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75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881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73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98" r:id="rId2"/>
    <p:sldLayoutId id="2147485899" r:id="rId3"/>
    <p:sldLayoutId id="2147485900" r:id="rId4"/>
    <p:sldLayoutId id="2147485901" r:id="rId5"/>
    <p:sldLayoutId id="2147485902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3" r:id="rId1"/>
    <p:sldLayoutId id="214748641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56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0" r:id="rId1"/>
    <p:sldLayoutId id="2147487871" r:id="rId2"/>
    <p:sldLayoutId id="2147487872" r:id="rId3"/>
    <p:sldLayoutId id="2147487873" r:id="rId4"/>
    <p:sldLayoutId id="214748787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7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6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  <p:sldLayoutId id="2147487883" r:id="rId8"/>
    <p:sldLayoutId id="2147487884" r:id="rId9"/>
    <p:sldLayoutId id="2147487885" r:id="rId10"/>
    <p:sldLayoutId id="21474878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3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3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9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10/12/18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8" y="6356395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9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586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75" r:id="rId1"/>
    <p:sldLayoutId id="2147487976" r:id="rId2"/>
    <p:sldLayoutId id="2147487977" r:id="rId3"/>
    <p:sldLayoutId id="2147487978" r:id="rId4"/>
    <p:sldLayoutId id="2147487979" r:id="rId5"/>
    <p:sldLayoutId id="2147487980" r:id="rId6"/>
    <p:sldLayoutId id="2147487981" r:id="rId7"/>
    <p:sldLayoutId id="2147487982" r:id="rId8"/>
    <p:sldLayoutId id="2147487983" r:id="rId9"/>
    <p:sldLayoutId id="2147487984" r:id="rId10"/>
    <p:sldLayoutId id="21474879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4" Type="http://schemas.openxmlformats.org/officeDocument/2006/relationships/video" Target="../media/media2.mov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.png"/><Relationship Id="rId9" Type="http://schemas.openxmlformats.org/officeDocument/2006/relationships/image" Target="../media/image14.emf"/><Relationship Id="rId10" Type="http://schemas.openxmlformats.org/officeDocument/2006/relationships/image" Target="../media/image15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gif"/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erences.pa.ucla.edu/hbb-2019/index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u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5872" y="1484825"/>
            <a:ext cx="4265744" cy="2843829"/>
          </a:xfrm>
          <a:prstGeom prst="rect">
            <a:avLst/>
          </a:prstGeom>
        </p:spPr>
      </p:pic>
      <p:pic>
        <p:nvPicPr>
          <p:cNvPr id="6" name="Chicane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20716" y="1505696"/>
            <a:ext cx="4201113" cy="2802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4508" y="4509194"/>
            <a:ext cx="4248472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Laser/Photocathode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RF/DC Gun 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Solenoid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RF Velocity Bunching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97016" y="4509177"/>
            <a:ext cx="4248472" cy="1323439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RF Linearizer and </a:t>
            </a:r>
            <a:r>
              <a:rPr lang="en-US" sz="2000" dirty="0" smtClean="0">
                <a:solidFill>
                  <a:srgbClr val="F7AD17"/>
                </a:solidFill>
              </a:rPr>
              <a:t>L.  Heater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Magnetic Chicane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err="1" smtClean="0"/>
              <a:t>Transv</a:t>
            </a:r>
            <a:r>
              <a:rPr lang="en-US" sz="2000" dirty="0" smtClean="0"/>
              <a:t>. RF Deflector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Beam Diagnostics</a:t>
            </a:r>
            <a:endParaRPr lang="en-US" sz="20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2144717" y="1196752"/>
            <a:ext cx="914401" cy="914400"/>
          </a:xfrm>
          <a:prstGeom prst="straightConnector1">
            <a:avLst/>
          </a:prstGeom>
          <a:blipFill dpi="0" rotWithShape="0">
            <a:blip r:embed="rId8"/>
            <a:srcRect/>
            <a:tile tx="0" ty="0" sx="100000" sy="100000" flip="none" algn="tl"/>
          </a:blip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992591" y="260668"/>
            <a:ext cx="7920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7AD17"/>
                </a:solidFill>
              </a:rPr>
              <a:t>WP3 – Gun and Injector</a:t>
            </a:r>
          </a:p>
          <a:p>
            <a:r>
              <a:rPr lang="en-US" sz="2400" dirty="0" err="1"/>
              <a:t>Massimo.Ferrario@LNF.INFN.IT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6556" y="5949349"/>
            <a:ext cx="882893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F7AD17"/>
                </a:solidFill>
              </a:rPr>
              <a:t>To design the Compact High Brightness Injector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F7AD17"/>
                </a:solidFill>
              </a:rPr>
              <a:t>To design the proper matching with the X-band Linac</a:t>
            </a:r>
          </a:p>
        </p:txBody>
      </p:sp>
      <p:pic>
        <p:nvPicPr>
          <p:cNvPr id="16" name="Picture 15" descr="XLS_logo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24" y="243580"/>
            <a:ext cx="1135541" cy="5677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13" y="116706"/>
            <a:ext cx="1338605" cy="8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523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0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Picture 4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365" y="866920"/>
            <a:ext cx="7311137" cy="2731580"/>
          </a:xfrm>
          <a:prstGeom prst="rect">
            <a:avLst/>
          </a:prstGeom>
        </p:spPr>
      </p:pic>
      <p:sp>
        <p:nvSpPr>
          <p:cNvPr id="489" name="TextBox 488"/>
          <p:cNvSpPr txBox="1"/>
          <p:nvPr/>
        </p:nvSpPr>
        <p:spPr>
          <a:xfrm>
            <a:off x="463922" y="159034"/>
            <a:ext cx="881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2060"/>
                </a:solidFill>
                <a:latin typeface="Calibri"/>
              </a:rPr>
              <a:t>Already developed and available material </a:t>
            </a:r>
            <a:endParaRPr lang="en-US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490" name="Picture 489">
            <a:extLst>
              <a:ext uri="{FF2B5EF4-FFF2-40B4-BE49-F238E27FC236}">
                <a16:creationId xmlns:a16="http://schemas.microsoft.com/office/drawing/2014/main" xmlns="" id="{07E12126-B99F-4029-A3BF-EF5B34A1DF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4" y="4349408"/>
            <a:ext cx="2188234" cy="1834745"/>
          </a:xfrm>
          <a:prstGeom prst="rect">
            <a:avLst/>
          </a:prstGeom>
        </p:spPr>
      </p:pic>
      <p:pic>
        <p:nvPicPr>
          <p:cNvPr id="493" name="Picture 492">
            <a:extLst>
              <a:ext uri="{FF2B5EF4-FFF2-40B4-BE49-F238E27FC236}">
                <a16:creationId xmlns:a16="http://schemas.microsoft.com/office/drawing/2014/main" xmlns="" id="{1DDFB59F-A5BB-4CDF-8B42-C80BE5D955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24" y="4347862"/>
            <a:ext cx="2652420" cy="1836291"/>
          </a:xfrm>
          <a:prstGeom prst="rect">
            <a:avLst/>
          </a:prstGeom>
        </p:spPr>
      </p:pic>
      <p:pic>
        <p:nvPicPr>
          <p:cNvPr id="495" name="Picture 49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226" y="4349408"/>
            <a:ext cx="1987640" cy="1834745"/>
          </a:xfrm>
          <a:prstGeom prst="rect">
            <a:avLst/>
          </a:prstGeom>
        </p:spPr>
      </p:pic>
      <p:cxnSp>
        <p:nvCxnSpPr>
          <p:cNvPr id="497" name="Straight Arrow Connector 496"/>
          <p:cNvCxnSpPr/>
          <p:nvPr/>
        </p:nvCxnSpPr>
        <p:spPr>
          <a:xfrm>
            <a:off x="6970832" y="3115194"/>
            <a:ext cx="251957" cy="121827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8" name="Straight Arrow Connector 497"/>
          <p:cNvCxnSpPr/>
          <p:nvPr/>
        </p:nvCxnSpPr>
        <p:spPr>
          <a:xfrm>
            <a:off x="4081879" y="3399579"/>
            <a:ext cx="52823" cy="91003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0" name="Straight Arrow Connector 499"/>
          <p:cNvCxnSpPr/>
          <p:nvPr/>
        </p:nvCxnSpPr>
        <p:spPr>
          <a:xfrm flipH="1">
            <a:off x="1652729" y="3309148"/>
            <a:ext cx="165735" cy="103227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3" name="TextBox 502"/>
          <p:cNvSpPr txBox="1"/>
          <p:nvPr/>
        </p:nvSpPr>
        <p:spPr>
          <a:xfrm>
            <a:off x="649823" y="6223856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Made by ACCTEC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3563002" y="6223856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Made by ACCTEC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6673636" y="6223856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CLIC accelerator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593" y="6388495"/>
            <a:ext cx="1748409" cy="45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9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592" y="-25772"/>
            <a:ext cx="7549905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568624" y="3429000"/>
            <a:ext cx="7416824" cy="4320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496616" y="5229200"/>
            <a:ext cx="7416824" cy="4320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453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WP3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Croia</a:t>
            </a:r>
            <a:r>
              <a:rPr lang="en-US" dirty="0" smtClean="0"/>
              <a:t> (INFN), C-band injector design study (10’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Mostacci</a:t>
            </a:r>
            <a:r>
              <a:rPr lang="en-US" dirty="0" smtClean="0"/>
              <a:t> (</a:t>
            </a:r>
            <a:r>
              <a:rPr lang="en-US" dirty="0"/>
              <a:t>Sapienza), X-Band Velocity </a:t>
            </a:r>
            <a:r>
              <a:rPr lang="en-US" dirty="0" smtClean="0"/>
              <a:t>Bunching </a:t>
            </a:r>
            <a:r>
              <a:rPr lang="en-US" dirty="0" smtClean="0"/>
              <a:t>(</a:t>
            </a:r>
            <a:r>
              <a:rPr lang="en-US" dirty="0" smtClean="0"/>
              <a:t>10’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S. Di Mitri (ST), Magnetic Compressor design study (10’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G. </a:t>
            </a:r>
            <a:r>
              <a:rPr lang="en-US" dirty="0"/>
              <a:t>Campbell Burt (ULANC), K-Band RF Linearizer </a:t>
            </a:r>
            <a:r>
              <a:rPr lang="en-US" dirty="0" smtClean="0"/>
              <a:t>Design (10’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Spataro</a:t>
            </a:r>
            <a:r>
              <a:rPr lang="en-US" dirty="0"/>
              <a:t> (INFN), A possible linearizer at 35.982 </a:t>
            </a:r>
            <a:r>
              <a:rPr lang="en-US" dirty="0" smtClean="0"/>
              <a:t>GHz (10’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Discussion (all), 15’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062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2480" y="560879"/>
            <a:ext cx="94330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hlinkClick r:id="rId2"/>
              </a:rPr>
              <a:t>https://conferences.pa.ucla.edu/hbb-2019/</a:t>
            </a:r>
            <a:r>
              <a:rPr lang="en-US" sz="2800" dirty="0" smtClean="0">
                <a:solidFill>
                  <a:schemeClr val="tx1"/>
                </a:solidFill>
                <a:hlinkClick r:id="rId2"/>
              </a:rPr>
              <a:t>index.html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FFFF00"/>
                </a:solidFill>
              </a:rPr>
              <a:t>High Brightness Beam Physics</a:t>
            </a:r>
            <a:r>
              <a:rPr lang="en-US" sz="2800" dirty="0" smtClean="0"/>
              <a:t>” </a:t>
            </a:r>
          </a:p>
          <a:p>
            <a:r>
              <a:rPr lang="en-US" sz="2800" dirty="0" smtClean="0"/>
              <a:t>7-11 April 2019</a:t>
            </a:r>
          </a:p>
          <a:p>
            <a:r>
              <a:rPr lang="en-US" sz="2800" dirty="0" smtClean="0"/>
              <a:t>Crete – Greece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64" y="2821510"/>
            <a:ext cx="4692318" cy="351923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164505" y="2420888"/>
            <a:ext cx="4201112" cy="4320480"/>
            <a:chOff x="5164505" y="2492896"/>
            <a:chExt cx="4201112" cy="43204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2205" y="2492896"/>
              <a:ext cx="4185712" cy="158417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64505" y="4237223"/>
              <a:ext cx="4201112" cy="25761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6067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LS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1" y="1687510"/>
            <a:ext cx="9243618" cy="462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2566" y="560874"/>
            <a:ext cx="792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for your attention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47425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D3.1 </a:t>
            </a:r>
            <a:r>
              <a:rPr lang="en-GB" dirty="0"/>
              <a:t>- Preliminary assessments and evaluations of the optimum e-gun and injector solution for the </a:t>
            </a:r>
            <a:r>
              <a:rPr lang="en-GB" dirty="0" err="1"/>
              <a:t>CompactLight</a:t>
            </a:r>
            <a:r>
              <a:rPr lang="en-GB" dirty="0"/>
              <a:t> design,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FF0000"/>
                </a:solidFill>
              </a:rPr>
              <a:t>D3.2</a:t>
            </a:r>
            <a:r>
              <a:rPr lang="en-GB" dirty="0"/>
              <a:t> – A review report on the bunch compression techniques and phase space linearization,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D3.3 – Design of the injector diagnostics/beam manipulations based on a X-band cavities, </a:t>
            </a:r>
            <a:r>
              <a:rPr lang="en-GB" dirty="0" smtClean="0"/>
              <a:t>(=&gt;M36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 D3.4 - Design of the </a:t>
            </a:r>
            <a:r>
              <a:rPr lang="en-GB" dirty="0" err="1"/>
              <a:t>CompactLight</a:t>
            </a:r>
            <a:r>
              <a:rPr lang="en-GB" dirty="0"/>
              <a:t> e-gun and injector, with phase space linearizer </a:t>
            </a:r>
            <a:r>
              <a:rPr lang="en-GB" dirty="0" smtClean="0"/>
              <a:t>(=&gt;M36</a:t>
            </a:r>
            <a:r>
              <a:rPr lang="en-GB" dirty="0"/>
              <a:t>).</a:t>
            </a:r>
            <a:r>
              <a:rPr lang="it-IT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8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Tasks and sub-Tasks</a:t>
            </a:r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/>
            </a:r>
            <a:b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task 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leaders institutes  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in </a:t>
            </a: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bold) </a:t>
            </a:r>
            <a:endParaRPr lang="en-US" sz="2000" b="1" dirty="0">
              <a:solidFill>
                <a:srgbClr val="00000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340768"/>
            <a:ext cx="9649072" cy="5400600"/>
          </a:xfrm>
          <a:ln>
            <a:solidFill>
              <a:srgbClr val="00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GB" b="1" dirty="0"/>
              <a:t>Task </a:t>
            </a:r>
            <a:r>
              <a:rPr lang="en-GB" b="1" dirty="0" smtClean="0"/>
              <a:t>3.1 -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Gun Design 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RF, Solenoid, Cathode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, Laser, Diagnostics)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D3.1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Gun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IASA+UAIAT-INFN+ALBA 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IASA+Sapienza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>
                <a:ea typeface="Calibri"/>
                <a:cs typeface="Calibri"/>
              </a:rPr>
              <a:t>CSIC-IFIC</a:t>
            </a:r>
            <a:r>
              <a:rPr lang="en-US" b="1" dirty="0" smtClean="0"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UAIAT+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DC Gun Design 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TU/e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>
                <a:solidFill>
                  <a:srgbClr val="0000FF"/>
                </a:solidFill>
                <a:ea typeface="Calibri"/>
                <a:cs typeface="Calibri"/>
              </a:rPr>
              <a:t>Laser/</a:t>
            </a:r>
            <a:r>
              <a:rPr lang="en-US" dirty="0" smtClean="0">
                <a:solidFill>
                  <a:srgbClr val="0000FF"/>
                </a:solidFill>
                <a:ea typeface="Calibri"/>
                <a:cs typeface="Calibri"/>
              </a:rPr>
              <a:t>Photocathode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IASA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+CNRS+INFN )</a:t>
            </a:r>
          </a:p>
          <a:p>
            <a:pPr marL="971550" lvl="1" indent="-514350">
              <a:buFont typeface="+mj-lt"/>
              <a:buAutoNum type="alphaLcParenR"/>
            </a:pPr>
            <a:endParaRPr lang="it-IT" dirty="0" smtClean="0"/>
          </a:p>
          <a:p>
            <a:r>
              <a:rPr lang="en-GB" b="1" dirty="0" smtClean="0"/>
              <a:t>Task 3.2 -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Compressor Design (Velocity Bunching, Magnetic Chicane) 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Velocity Bunching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TU/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IASA+ALBA)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Bunching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+IASA+TU/e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Bunching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 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+CERN+IASA+INFN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   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Magnetic Compressor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ST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 CERN+INFN+CNRS)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457200" lvl="1" indent="0">
              <a:buNone/>
            </a:pPr>
            <a:endParaRPr lang="it-IT" dirty="0" smtClean="0"/>
          </a:p>
          <a:p>
            <a:pPr marL="342900" lvl="1" indent="-342900">
              <a:buFont typeface="Arial"/>
              <a:buChar char="•"/>
            </a:pPr>
            <a:r>
              <a:rPr lang="en-GB" sz="3300" b="1" dirty="0">
                <a:solidFill>
                  <a:srgbClr val="000000"/>
                </a:solidFill>
                <a:ea typeface="Calibri"/>
                <a:cs typeface="Calibri"/>
              </a:rPr>
              <a:t>Task 3.3 – X-Band </a:t>
            </a:r>
            <a:r>
              <a:rPr lang="en-US" sz="3300" b="1" dirty="0">
                <a:solidFill>
                  <a:srgbClr val="000000"/>
                </a:solidFill>
                <a:ea typeface="Calibri"/>
                <a:cs typeface="Calibri"/>
              </a:rPr>
              <a:t>Transverse RF Deflector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err="1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+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IASA+  </a:t>
            </a:r>
            <a:r>
              <a:rPr lang="en-US" sz="3300" dirty="0" smtClean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=</a:t>
            </a:r>
            <a:r>
              <a:rPr lang="en-US" sz="3300" b="1" dirty="0">
                <a:solidFill>
                  <a:srgbClr val="0000FF"/>
                </a:solidFill>
                <a:ea typeface="Calibri"/>
                <a:cs typeface="Calibri"/>
              </a:rPr>
              <a:t>&gt;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D3.3 M36</a:t>
            </a:r>
            <a:endParaRPr lang="en-US" sz="3300" b="1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it-IT" b="1" dirty="0"/>
          </a:p>
          <a:p>
            <a:r>
              <a:rPr lang="en-GB" b="1" dirty="0"/>
              <a:t>Task 3.4 - </a:t>
            </a:r>
            <a:r>
              <a:rPr lang="en-US" b="1" dirty="0" smtClean="0"/>
              <a:t>: </a:t>
            </a:r>
            <a:r>
              <a:rPr lang="en-US" b="1" dirty="0"/>
              <a:t>RF Linearizer </a:t>
            </a:r>
            <a:r>
              <a:rPr lang="en-US" b="1" dirty="0" smtClean="0"/>
              <a:t>Design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X-Band RF Linearizer Design (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  <a:endParaRPr lang="en-US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K-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Band RF Linearizer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ULANC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Passive linearizer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  )</a:t>
            </a:r>
            <a:endParaRPr lang="en-US" b="1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21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55600" y="0"/>
            <a:ext cx="9192638" cy="6858000"/>
            <a:chOff x="355600" y="0"/>
            <a:chExt cx="9192638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600" y="0"/>
              <a:ext cx="9192638" cy="6858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64568" y="2924944"/>
              <a:ext cx="2736304" cy="28803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948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0"/>
            <a:ext cx="91128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55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920552" y="332656"/>
            <a:ext cx="6552728" cy="965360"/>
            <a:chOff x="920552" y="332656"/>
            <a:chExt cx="6552728" cy="965360"/>
          </a:xfrm>
        </p:grpSpPr>
        <p:sp>
          <p:nvSpPr>
            <p:cNvPr id="5" name="Left-Right Arrow Callout 4"/>
            <p:cNvSpPr/>
            <p:nvPr/>
          </p:nvSpPr>
          <p:spPr>
            <a:xfrm>
              <a:off x="3008784" y="455296"/>
              <a:ext cx="2880320" cy="720080"/>
            </a:xfrm>
            <a:prstGeom prst="leftRightArrowCallout">
              <a:avLst>
                <a:gd name="adj1" fmla="val 28527"/>
                <a:gd name="adj2" fmla="val 25000"/>
                <a:gd name="adj3" fmla="val 30291"/>
                <a:gd name="adj4" fmla="val 5606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Reference</a:t>
              </a:r>
            </a:p>
            <a:p>
              <a:pPr algn="ctr"/>
              <a:r>
                <a:rPr lang="en-US" sz="2000" dirty="0" smtClean="0"/>
                <a:t>Parameters</a:t>
              </a:r>
              <a:endParaRPr lang="en-US" sz="2000" dirty="0"/>
            </a:p>
          </p:txBody>
        </p:sp>
        <p:sp>
          <p:nvSpPr>
            <p:cNvPr id="8" name="Left Arrow Callout 7"/>
            <p:cNvSpPr/>
            <p:nvPr/>
          </p:nvSpPr>
          <p:spPr>
            <a:xfrm>
              <a:off x="5889104" y="455296"/>
              <a:ext cx="1584176" cy="720080"/>
            </a:xfrm>
            <a:prstGeom prst="left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FEL &amp;</a:t>
              </a:r>
            </a:p>
            <a:p>
              <a:pPr algn="ctr"/>
              <a:r>
                <a:rPr lang="en-US" sz="2000" dirty="0" smtClean="0"/>
                <a:t>Users</a:t>
              </a:r>
              <a:endParaRPr lang="en-US" sz="20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16578" t="28899" r="23628"/>
            <a:stretch/>
          </p:blipFill>
          <p:spPr>
            <a:xfrm>
              <a:off x="920552" y="332656"/>
              <a:ext cx="2076074" cy="965360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3296816" y="1268760"/>
            <a:ext cx="4320480" cy="2736304"/>
            <a:chOff x="3296816" y="1268760"/>
            <a:chExt cx="4320480" cy="2736304"/>
          </a:xfrm>
        </p:grpSpPr>
        <p:sp>
          <p:nvSpPr>
            <p:cNvPr id="10" name="Down Arrow 9"/>
            <p:cNvSpPr/>
            <p:nvPr/>
          </p:nvSpPr>
          <p:spPr>
            <a:xfrm>
              <a:off x="4232920" y="1268760"/>
              <a:ext cx="432048" cy="5040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296816" y="1772816"/>
              <a:ext cx="4320480" cy="2232248"/>
              <a:chOff x="3296816" y="1988840"/>
              <a:chExt cx="4320480" cy="2232248"/>
            </a:xfrm>
          </p:grpSpPr>
          <p:sp>
            <p:nvSpPr>
              <p:cNvPr id="12" name="Left Arrow Callout 11"/>
              <p:cNvSpPr/>
              <p:nvPr/>
            </p:nvSpPr>
            <p:spPr>
              <a:xfrm>
                <a:off x="5601072" y="2780928"/>
                <a:ext cx="2016224" cy="720080"/>
              </a:xfrm>
              <a:prstGeom prst="leftArrowCallou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EM &amp; BD</a:t>
                </a:r>
              </a:p>
              <a:p>
                <a:pPr algn="ctr"/>
                <a:r>
                  <a:rPr lang="en-US" sz="2000" dirty="0" smtClean="0"/>
                  <a:t>Codes</a:t>
                </a:r>
                <a:endParaRPr lang="en-US" sz="2000" dirty="0"/>
              </a:p>
            </p:txBody>
          </p:sp>
          <p:sp>
            <p:nvSpPr>
              <p:cNvPr id="15" name="Frame 14"/>
              <p:cNvSpPr/>
              <p:nvPr/>
            </p:nvSpPr>
            <p:spPr>
              <a:xfrm>
                <a:off x="3296816" y="1988840"/>
                <a:ext cx="2304256" cy="2232248"/>
              </a:xfrm>
              <a:prstGeom prst="frame">
                <a:avLst>
                  <a:gd name="adj1" fmla="val 3094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40832" y="3429000"/>
                <a:ext cx="2016224" cy="64807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000" dirty="0"/>
                  <a:t>Magnetic or RF</a:t>
                </a:r>
              </a:p>
              <a:p>
                <a:r>
                  <a:rPr lang="en-US" sz="2000" dirty="0"/>
                  <a:t>Compressor</a:t>
                </a:r>
                <a:endParaRPr lang="en-US" sz="20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440832" y="2132856"/>
                <a:ext cx="2016224" cy="79208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000" dirty="0" smtClean="0"/>
                  <a:t>S-C-X-DC Gun</a:t>
                </a:r>
                <a:endParaRPr lang="en-US" sz="2000" dirty="0"/>
              </a:p>
              <a:p>
                <a:r>
                  <a:rPr lang="en-US" sz="2000" dirty="0" smtClean="0"/>
                  <a:t>Configurations</a:t>
                </a:r>
                <a:endParaRPr lang="en-US" sz="2000" dirty="0"/>
              </a:p>
            </p:txBody>
          </p:sp>
          <p:sp>
            <p:nvSpPr>
              <p:cNvPr id="19" name="Down Arrow 18"/>
              <p:cNvSpPr/>
              <p:nvPr/>
            </p:nvSpPr>
            <p:spPr>
              <a:xfrm>
                <a:off x="4232920" y="2924944"/>
                <a:ext cx="432048" cy="504056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3296816" y="4149080"/>
            <a:ext cx="2232248" cy="1152128"/>
            <a:chOff x="3296816" y="4149080"/>
            <a:chExt cx="2232248" cy="1152128"/>
          </a:xfrm>
        </p:grpSpPr>
        <p:sp>
          <p:nvSpPr>
            <p:cNvPr id="16" name="Rectangle 15"/>
            <p:cNvSpPr/>
            <p:nvPr/>
          </p:nvSpPr>
          <p:spPr>
            <a:xfrm>
              <a:off x="3296816" y="4653136"/>
              <a:ext cx="2232248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D3.1 &amp; D3.2</a:t>
              </a:r>
            </a:p>
            <a:p>
              <a:pPr algn="ctr"/>
              <a:r>
                <a:rPr lang="en-US" sz="2000" dirty="0" smtClean="0"/>
                <a:t>1 or 2 Options</a:t>
              </a:r>
              <a:endParaRPr lang="en-US" sz="2000" dirty="0"/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4232920" y="4149080"/>
              <a:ext cx="432048" cy="5040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296816" y="5373216"/>
            <a:ext cx="2232248" cy="1224136"/>
            <a:chOff x="3296816" y="5373216"/>
            <a:chExt cx="2232248" cy="1224136"/>
          </a:xfrm>
        </p:grpSpPr>
        <p:sp>
          <p:nvSpPr>
            <p:cNvPr id="22" name="Rectangle 21"/>
            <p:cNvSpPr/>
            <p:nvPr/>
          </p:nvSpPr>
          <p:spPr>
            <a:xfrm>
              <a:off x="3296816" y="5949280"/>
              <a:ext cx="2232248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WP6</a:t>
              </a:r>
            </a:p>
            <a:p>
              <a:pPr algn="ctr"/>
              <a:r>
                <a:rPr lang="en-US" sz="2000" dirty="0" smtClean="0"/>
                <a:t>S2E integration</a:t>
              </a:r>
              <a:endParaRPr lang="en-US" sz="2000" dirty="0"/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4232920" y="5373216"/>
              <a:ext cx="432048" cy="5040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urved Right Arrow 26"/>
          <p:cNvSpPr/>
          <p:nvPr/>
        </p:nvSpPr>
        <p:spPr>
          <a:xfrm flipV="1">
            <a:off x="2216696" y="2636912"/>
            <a:ext cx="864096" cy="381642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601072" y="6021288"/>
            <a:ext cx="2808312" cy="648072"/>
            <a:chOff x="5601072" y="6021288"/>
            <a:chExt cx="2808312" cy="648072"/>
          </a:xfrm>
        </p:grpSpPr>
        <p:sp>
          <p:nvSpPr>
            <p:cNvPr id="29" name="Down Arrow 28"/>
            <p:cNvSpPr/>
            <p:nvPr/>
          </p:nvSpPr>
          <p:spPr>
            <a:xfrm rot="16200000">
              <a:off x="5637076" y="6057292"/>
              <a:ext cx="432048" cy="5040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177136" y="6021288"/>
              <a:ext cx="2232248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Optimized</a:t>
              </a:r>
            </a:p>
            <a:p>
              <a:pPr algn="ctr"/>
              <a:r>
                <a:rPr lang="en-US" sz="2000" dirty="0" smtClean="0"/>
                <a:t> Injector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6565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Parameter List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6666"/>
          <a:stretch/>
        </p:blipFill>
        <p:spPr>
          <a:xfrm>
            <a:off x="459928" y="1268760"/>
            <a:ext cx="9245600" cy="3873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6736" y="4077072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FWHM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6776" y="5085184"/>
            <a:ext cx="46085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Rep rate 100 Hz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3718" t="64504" r="26282" b="20272"/>
          <a:stretch/>
        </p:blipFill>
        <p:spPr>
          <a:xfrm>
            <a:off x="2792760" y="5877272"/>
            <a:ext cx="49530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9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32520" y="1700808"/>
            <a:ext cx="8669899" cy="1080084"/>
            <a:chOff x="632520" y="2564904"/>
            <a:chExt cx="8669899" cy="1080084"/>
          </a:xfrm>
        </p:grpSpPr>
        <p:sp>
          <p:nvSpPr>
            <p:cNvPr id="6" name="Direct Access Storage 5"/>
            <p:cNvSpPr/>
            <p:nvPr/>
          </p:nvSpPr>
          <p:spPr>
            <a:xfrm>
              <a:off x="632520" y="2564904"/>
              <a:ext cx="360032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irect Access Storage 7"/>
            <p:cNvSpPr>
              <a:spLocks noChangeAspect="1"/>
            </p:cNvSpPr>
            <p:nvPr/>
          </p:nvSpPr>
          <p:spPr>
            <a:xfrm>
              <a:off x="1772630" y="2978909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rect Access Storage 8"/>
            <p:cNvSpPr/>
            <p:nvPr/>
          </p:nvSpPr>
          <p:spPr>
            <a:xfrm>
              <a:off x="1928664" y="2564904"/>
              <a:ext cx="2592288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irect Access Storage 23"/>
            <p:cNvSpPr/>
            <p:nvPr/>
          </p:nvSpPr>
          <p:spPr>
            <a:xfrm>
              <a:off x="4664968" y="2564904"/>
              <a:ext cx="2592288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ross 35"/>
            <p:cNvSpPr/>
            <p:nvPr/>
          </p:nvSpPr>
          <p:spPr>
            <a:xfrm>
              <a:off x="7473280" y="2996934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632520" y="3086935"/>
              <a:ext cx="8064896" cy="3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Direct Access Storage 40"/>
            <p:cNvSpPr>
              <a:spLocks noChangeAspect="1"/>
            </p:cNvSpPr>
            <p:nvPr/>
          </p:nvSpPr>
          <p:spPr>
            <a:xfrm>
              <a:off x="8697416" y="2978908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4528" y="4113055"/>
            <a:ext cx="5069499" cy="540081"/>
            <a:chOff x="704528" y="4365104"/>
            <a:chExt cx="5069499" cy="540081"/>
          </a:xfrm>
        </p:grpSpPr>
        <p:sp>
          <p:nvSpPr>
            <p:cNvPr id="7" name="Direct Access Storage 6"/>
            <p:cNvSpPr>
              <a:spLocks noChangeAspect="1"/>
            </p:cNvSpPr>
            <p:nvPr/>
          </p:nvSpPr>
          <p:spPr>
            <a:xfrm>
              <a:off x="704528" y="4365104"/>
              <a:ext cx="180032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irect Access Storage 12"/>
            <p:cNvSpPr>
              <a:spLocks noChangeAspect="1"/>
            </p:cNvSpPr>
            <p:nvPr/>
          </p:nvSpPr>
          <p:spPr>
            <a:xfrm>
              <a:off x="1208584" y="4509107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irect Access Storage 24"/>
            <p:cNvSpPr>
              <a:spLocks noChangeAspect="1"/>
            </p:cNvSpPr>
            <p:nvPr/>
          </p:nvSpPr>
          <p:spPr>
            <a:xfrm>
              <a:off x="1352600" y="4365104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Direct Access Storage 25"/>
            <p:cNvSpPr>
              <a:spLocks noChangeAspect="1"/>
            </p:cNvSpPr>
            <p:nvPr/>
          </p:nvSpPr>
          <p:spPr>
            <a:xfrm>
              <a:off x="2648744" y="4365104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ross 41"/>
            <p:cNvSpPr/>
            <p:nvPr/>
          </p:nvSpPr>
          <p:spPr>
            <a:xfrm>
              <a:off x="4088904" y="4527132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rect Access Storage 43"/>
            <p:cNvSpPr>
              <a:spLocks noChangeAspect="1"/>
            </p:cNvSpPr>
            <p:nvPr/>
          </p:nvSpPr>
          <p:spPr>
            <a:xfrm>
              <a:off x="5169024" y="450910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04528" y="4644140"/>
              <a:ext cx="4464496" cy="89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00472" y="260648"/>
            <a:ext cx="9433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Configurations with Velocity Bunching</a:t>
            </a:r>
            <a:endParaRPr lang="en-US" sz="3200" dirty="0" smtClean="0">
              <a:solidFill>
                <a:srgbClr val="000000"/>
              </a:solidFill>
            </a:endParaRPr>
          </a:p>
          <a:p>
            <a:r>
              <a:rPr lang="en-US" sz="3200" dirty="0" smtClean="0">
                <a:solidFill>
                  <a:schemeClr val="accent3"/>
                </a:solidFill>
              </a:rPr>
              <a:t>S</a:t>
            </a:r>
            <a:r>
              <a:rPr lang="en-US" sz="3200" dirty="0" smtClean="0">
                <a:solidFill>
                  <a:schemeClr val="accent3"/>
                </a:solidFill>
              </a:rPr>
              <a:t>-band , </a:t>
            </a:r>
            <a:r>
              <a:rPr lang="en-US" sz="2800" dirty="0" smtClean="0">
                <a:solidFill>
                  <a:srgbClr val="F7AD17"/>
                </a:solidFill>
              </a:rPr>
              <a:t>C</a:t>
            </a:r>
            <a:r>
              <a:rPr lang="en-US" sz="2800" dirty="0">
                <a:solidFill>
                  <a:srgbClr val="F7AD17"/>
                </a:solidFill>
              </a:rPr>
              <a:t>-</a:t>
            </a:r>
            <a:r>
              <a:rPr lang="en-US" sz="2800" dirty="0" smtClean="0">
                <a:solidFill>
                  <a:srgbClr val="F7AD17"/>
                </a:solidFill>
              </a:rPr>
              <a:t>band , </a:t>
            </a:r>
            <a:r>
              <a:rPr lang="en-US" sz="2400" dirty="0" smtClean="0">
                <a:solidFill>
                  <a:srgbClr val="FF0000"/>
                </a:solidFill>
              </a:rPr>
              <a:t>X-band , </a:t>
            </a:r>
            <a:r>
              <a:rPr lang="en-US" sz="2000" dirty="0" smtClean="0">
                <a:solidFill>
                  <a:srgbClr val="3366FF"/>
                </a:solidFill>
              </a:rPr>
              <a:t>K-band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4488" y="288894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Gun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80592" y="166073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Linear.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72680" y="28889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Vel. Bunching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53000" y="28889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Booster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41232" y="162880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TD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961784" y="28889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X-Linac</a:t>
            </a: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15549" y="5517232"/>
            <a:ext cx="3845363" cy="940218"/>
            <a:chOff x="272480" y="5769212"/>
            <a:chExt cx="3845363" cy="940218"/>
          </a:xfrm>
        </p:grpSpPr>
        <p:grpSp>
          <p:nvGrpSpPr>
            <p:cNvPr id="55" name="Group 54"/>
            <p:cNvGrpSpPr/>
            <p:nvPr/>
          </p:nvGrpSpPr>
          <p:grpSpPr>
            <a:xfrm>
              <a:off x="704528" y="5769212"/>
              <a:ext cx="3413315" cy="252076"/>
              <a:chOff x="704528" y="5373216"/>
              <a:chExt cx="3413315" cy="252076"/>
            </a:xfrm>
          </p:grpSpPr>
          <p:sp>
            <p:nvSpPr>
              <p:cNvPr id="18" name="Direct Access Storage 17"/>
              <p:cNvSpPr>
                <a:spLocks noChangeAspect="1"/>
              </p:cNvSpPr>
              <p:nvPr/>
            </p:nvSpPr>
            <p:spPr>
              <a:xfrm>
                <a:off x="704528" y="5373217"/>
                <a:ext cx="84026" cy="252075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Direct Access Storage 18"/>
              <p:cNvSpPr>
                <a:spLocks noChangeAspect="1"/>
              </p:cNvSpPr>
              <p:nvPr/>
            </p:nvSpPr>
            <p:spPr>
              <a:xfrm>
                <a:off x="920552" y="5445218"/>
                <a:ext cx="36025" cy="108073"/>
              </a:xfrm>
              <a:prstGeom prst="flowChartMagneticDrum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rect Access Storage 26"/>
              <p:cNvSpPr>
                <a:spLocks noChangeAspect="1"/>
              </p:cNvSpPr>
              <p:nvPr/>
            </p:nvSpPr>
            <p:spPr>
              <a:xfrm>
                <a:off x="992560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rect Access Storage 27"/>
              <p:cNvSpPr>
                <a:spLocks noChangeAspect="1"/>
              </p:cNvSpPr>
              <p:nvPr/>
            </p:nvSpPr>
            <p:spPr>
              <a:xfrm>
                <a:off x="1640632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Cross 42"/>
              <p:cNvSpPr/>
              <p:nvPr/>
            </p:nvSpPr>
            <p:spPr>
              <a:xfrm>
                <a:off x="2432720" y="5391242"/>
                <a:ext cx="216024" cy="216024"/>
              </a:xfrm>
              <a:prstGeom prst="plus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Direct Access Storage 46"/>
              <p:cNvSpPr>
                <a:spLocks noChangeAspect="1"/>
              </p:cNvSpPr>
              <p:nvPr/>
            </p:nvSpPr>
            <p:spPr>
              <a:xfrm>
                <a:off x="3512840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>
                <a:off x="704528" y="5485747"/>
                <a:ext cx="2808312" cy="314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272480" y="6309320"/>
              <a:ext cx="1368152" cy="400110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K-Linear.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3" name="Straight Arrow Connector 2"/>
            <p:cNvCxnSpPr>
              <a:stCxn id="33" idx="0"/>
            </p:cNvCxnSpPr>
            <p:nvPr/>
          </p:nvCxnSpPr>
          <p:spPr>
            <a:xfrm flipH="1" flipV="1">
              <a:off x="920552" y="6021288"/>
              <a:ext cx="3600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906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59568" y="1340768"/>
            <a:ext cx="10051156" cy="1948282"/>
            <a:chOff x="-159568" y="1340768"/>
            <a:chExt cx="10051156" cy="1948282"/>
          </a:xfrm>
        </p:grpSpPr>
        <p:sp>
          <p:nvSpPr>
            <p:cNvPr id="3" name="Regular Pentagon 2"/>
            <p:cNvSpPr/>
            <p:nvPr/>
          </p:nvSpPr>
          <p:spPr>
            <a:xfrm>
              <a:off x="6537176" y="1880810"/>
              <a:ext cx="1296144" cy="792088"/>
            </a:xfrm>
            <a:prstGeom prst="pentagon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irect Access Storage 36"/>
            <p:cNvSpPr/>
            <p:nvPr/>
          </p:nvSpPr>
          <p:spPr>
            <a:xfrm>
              <a:off x="3872880" y="1736812"/>
              <a:ext cx="2088232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Diamond 1"/>
            <p:cNvSpPr/>
            <p:nvPr/>
          </p:nvSpPr>
          <p:spPr>
            <a:xfrm>
              <a:off x="3008784" y="1952818"/>
              <a:ext cx="792088" cy="648072"/>
            </a:xfrm>
            <a:prstGeom prst="diamond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irect Access Storage 5"/>
            <p:cNvSpPr/>
            <p:nvPr/>
          </p:nvSpPr>
          <p:spPr>
            <a:xfrm>
              <a:off x="56456" y="1736812"/>
              <a:ext cx="360032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irect Access Storage 7"/>
            <p:cNvSpPr>
              <a:spLocks noChangeAspect="1"/>
            </p:cNvSpPr>
            <p:nvPr/>
          </p:nvSpPr>
          <p:spPr>
            <a:xfrm>
              <a:off x="6093110" y="2150817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rect Access Storage 8"/>
            <p:cNvSpPr/>
            <p:nvPr/>
          </p:nvSpPr>
          <p:spPr>
            <a:xfrm>
              <a:off x="848544" y="1736812"/>
              <a:ext cx="2088232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ross 35"/>
            <p:cNvSpPr/>
            <p:nvPr/>
          </p:nvSpPr>
          <p:spPr>
            <a:xfrm>
              <a:off x="8049344" y="2168842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43351" y="2258827"/>
              <a:ext cx="9230129" cy="360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Direct Access Storage 40"/>
            <p:cNvSpPr>
              <a:spLocks noChangeAspect="1"/>
            </p:cNvSpPr>
            <p:nvPr/>
          </p:nvSpPr>
          <p:spPr>
            <a:xfrm>
              <a:off x="9286585" y="215081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-159568" y="2888940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Gun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36776" y="1340768"/>
              <a:ext cx="10801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Heater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20552" y="2852936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Booster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944888" y="2852936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Booster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545288" y="1484784"/>
              <a:ext cx="10801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TD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625408" y="2564904"/>
              <a:ext cx="1208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X-Linac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45088" y="1340768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Lin.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177136" y="2852936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chemeClr val="tx1"/>
                  </a:solidFill>
                </a:rPr>
                <a:t>Magn</a:t>
              </a:r>
              <a:r>
                <a:rPr lang="en-US" sz="2000" dirty="0" smtClean="0">
                  <a:solidFill>
                    <a:schemeClr val="tx1"/>
                  </a:solidFill>
                </a:rPr>
                <a:t>. Comp.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8464" y="3645024"/>
            <a:ext cx="8021827" cy="792088"/>
            <a:chOff x="128464" y="3645024"/>
            <a:chExt cx="8021827" cy="792088"/>
          </a:xfrm>
        </p:grpSpPr>
        <p:sp>
          <p:nvSpPr>
            <p:cNvPr id="46" name="Diamond 45"/>
            <p:cNvSpPr/>
            <p:nvPr/>
          </p:nvSpPr>
          <p:spPr>
            <a:xfrm>
              <a:off x="2144688" y="3717032"/>
              <a:ext cx="792088" cy="648072"/>
            </a:xfrm>
            <a:prstGeom prst="diamond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gular Pentagon 48"/>
            <p:cNvSpPr/>
            <p:nvPr/>
          </p:nvSpPr>
          <p:spPr>
            <a:xfrm>
              <a:off x="4953000" y="3645024"/>
              <a:ext cx="1296144" cy="792088"/>
            </a:xfrm>
            <a:prstGeom prst="pentagon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irect Access Storage 6"/>
            <p:cNvSpPr>
              <a:spLocks noChangeAspect="1"/>
            </p:cNvSpPr>
            <p:nvPr/>
          </p:nvSpPr>
          <p:spPr>
            <a:xfrm>
              <a:off x="128464" y="3771028"/>
              <a:ext cx="180032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irect Access Storage 12"/>
            <p:cNvSpPr>
              <a:spLocks noChangeAspect="1"/>
            </p:cNvSpPr>
            <p:nvPr/>
          </p:nvSpPr>
          <p:spPr>
            <a:xfrm>
              <a:off x="4448944" y="3915031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irect Access Storage 24"/>
            <p:cNvSpPr>
              <a:spLocks noChangeAspect="1"/>
            </p:cNvSpPr>
            <p:nvPr/>
          </p:nvSpPr>
          <p:spPr>
            <a:xfrm>
              <a:off x="776536" y="3771028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Direct Access Storage 25"/>
            <p:cNvSpPr>
              <a:spLocks noChangeAspect="1"/>
            </p:cNvSpPr>
            <p:nvPr/>
          </p:nvSpPr>
          <p:spPr>
            <a:xfrm>
              <a:off x="3008784" y="3771028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rect Access Storage 43"/>
            <p:cNvSpPr>
              <a:spLocks noChangeAspect="1"/>
            </p:cNvSpPr>
            <p:nvPr/>
          </p:nvSpPr>
          <p:spPr>
            <a:xfrm>
              <a:off x="7545288" y="3915030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128464" y="4027575"/>
              <a:ext cx="7416824" cy="269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Cross 49"/>
            <p:cNvSpPr/>
            <p:nvPr/>
          </p:nvSpPr>
          <p:spPr>
            <a:xfrm>
              <a:off x="6465168" y="3933056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1533" y="5301208"/>
            <a:ext cx="6149619" cy="792088"/>
            <a:chOff x="704528" y="5589240"/>
            <a:chExt cx="6149619" cy="792088"/>
          </a:xfrm>
        </p:grpSpPr>
        <p:sp>
          <p:nvSpPr>
            <p:cNvPr id="18" name="Direct Access Storage 17"/>
            <p:cNvSpPr>
              <a:spLocks noChangeAspect="1"/>
            </p:cNvSpPr>
            <p:nvPr/>
          </p:nvSpPr>
          <p:spPr>
            <a:xfrm>
              <a:off x="704528" y="5859247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rect Access Storage 26"/>
            <p:cNvSpPr>
              <a:spLocks noChangeAspect="1"/>
            </p:cNvSpPr>
            <p:nvPr/>
          </p:nvSpPr>
          <p:spPr>
            <a:xfrm>
              <a:off x="992560" y="585924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Direct Access Storage 27"/>
            <p:cNvSpPr>
              <a:spLocks noChangeAspect="1"/>
            </p:cNvSpPr>
            <p:nvPr/>
          </p:nvSpPr>
          <p:spPr>
            <a:xfrm>
              <a:off x="2432720" y="585924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Cross 42"/>
            <p:cNvSpPr/>
            <p:nvPr/>
          </p:nvSpPr>
          <p:spPr>
            <a:xfrm>
              <a:off x="5025008" y="5877272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rect Access Storage 46"/>
            <p:cNvSpPr>
              <a:spLocks noChangeAspect="1"/>
            </p:cNvSpPr>
            <p:nvPr/>
          </p:nvSpPr>
          <p:spPr>
            <a:xfrm>
              <a:off x="6249144" y="585924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704528" y="5985284"/>
              <a:ext cx="55446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Diamond 55"/>
            <p:cNvSpPr/>
            <p:nvPr/>
          </p:nvSpPr>
          <p:spPr>
            <a:xfrm>
              <a:off x="1640632" y="5661248"/>
              <a:ext cx="792088" cy="648072"/>
            </a:xfrm>
            <a:prstGeom prst="diamond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rect Access Storage 56"/>
            <p:cNvSpPr>
              <a:spLocks noChangeAspect="1"/>
            </p:cNvSpPr>
            <p:nvPr/>
          </p:nvSpPr>
          <p:spPr>
            <a:xfrm>
              <a:off x="3080792" y="5931248"/>
              <a:ext cx="36025" cy="108073"/>
            </a:xfrm>
            <a:prstGeom prst="flowChartMagneticDrum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gular Pentagon 63"/>
            <p:cNvSpPr/>
            <p:nvPr/>
          </p:nvSpPr>
          <p:spPr>
            <a:xfrm>
              <a:off x="3584848" y="5589240"/>
              <a:ext cx="1296144" cy="792088"/>
            </a:xfrm>
            <a:prstGeom prst="pentagon">
              <a:avLst/>
            </a:prstGeom>
            <a:solidFill>
              <a:srgbClr val="BC7AB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00472" y="260648"/>
            <a:ext cx="9433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Configurations with Magnetic Compressor</a:t>
            </a:r>
            <a:endParaRPr lang="en-US" sz="3200" dirty="0" smtClean="0">
              <a:solidFill>
                <a:srgbClr val="000000"/>
              </a:solidFill>
            </a:endParaRPr>
          </a:p>
          <a:p>
            <a:r>
              <a:rPr lang="en-US" sz="3200" dirty="0" smtClean="0">
                <a:solidFill>
                  <a:schemeClr val="accent3"/>
                </a:solidFill>
              </a:rPr>
              <a:t>S</a:t>
            </a:r>
            <a:r>
              <a:rPr lang="en-US" sz="3200" dirty="0" smtClean="0">
                <a:solidFill>
                  <a:schemeClr val="accent3"/>
                </a:solidFill>
              </a:rPr>
              <a:t>-band , </a:t>
            </a:r>
            <a:r>
              <a:rPr lang="en-US" sz="2800" dirty="0" smtClean="0">
                <a:solidFill>
                  <a:srgbClr val="F7AD17"/>
                </a:solidFill>
              </a:rPr>
              <a:t>C</a:t>
            </a:r>
            <a:r>
              <a:rPr lang="en-US" sz="2800" dirty="0">
                <a:solidFill>
                  <a:srgbClr val="F7AD17"/>
                </a:solidFill>
              </a:rPr>
              <a:t>-</a:t>
            </a:r>
            <a:r>
              <a:rPr lang="en-US" sz="2800" dirty="0" smtClean="0">
                <a:solidFill>
                  <a:srgbClr val="F7AD17"/>
                </a:solidFill>
              </a:rPr>
              <a:t>band , </a:t>
            </a:r>
            <a:r>
              <a:rPr lang="en-US" sz="2400" dirty="0" smtClean="0">
                <a:solidFill>
                  <a:srgbClr val="FF0000"/>
                </a:solidFill>
              </a:rPr>
              <a:t>X-band , </a:t>
            </a:r>
            <a:r>
              <a:rPr lang="en-US" sz="2000" dirty="0" smtClean="0">
                <a:solidFill>
                  <a:srgbClr val="3366FF"/>
                </a:solidFill>
              </a:rPr>
              <a:t>K-band</a:t>
            </a:r>
            <a:endParaRPr lang="en-US" sz="2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8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6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AF27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CF7C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merican Typewriter"/>
        <a:ea typeface="ヒラギノ明朝 Pro W3"/>
        <a:cs typeface="ヒラギノ明朝 Pro W3"/>
      </a:majorFont>
      <a:minorFont>
        <a:latin typeface="American Typewriter"/>
        <a:ea typeface="ヒラギノ明朝 Pro W3"/>
        <a:cs typeface="ヒラギノ明朝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rclab.potx" id="{C1A3C7CE-2D9B-49F1-888C-39EDD889F26A}" vid="{81DC1F27-88A2-4415-A251-87766527D274}"/>
    </a:ext>
  </a:extLst>
</a:theme>
</file>

<file path=ppt/theme/theme4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33707</TotalTime>
  <Pages>0</Pages>
  <Words>616</Words>
  <Characters>0</Characters>
  <Application>Microsoft Macintosh PowerPoint</Application>
  <PresentationFormat>A4 Paper (210x297 mm)</PresentationFormat>
  <Lines>0</Lines>
  <Paragraphs>101</Paragraphs>
  <Slides>14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16_Title &amp; Bullets</vt:lpstr>
      <vt:lpstr>11_Tema di Office</vt:lpstr>
      <vt:lpstr>8_Tema di Office</vt:lpstr>
      <vt:lpstr>9_Tema di Office</vt:lpstr>
      <vt:lpstr>15_Tema di Office</vt:lpstr>
      <vt:lpstr>Office Theme</vt:lpstr>
      <vt:lpstr>3_Office Theme</vt:lpstr>
      <vt:lpstr>PowerPoint Presentation</vt:lpstr>
      <vt:lpstr>Deliverables</vt:lpstr>
      <vt:lpstr>Tasks and sub-Tasks (task leaders institutes  in bold) </vt:lpstr>
      <vt:lpstr>PowerPoint Presentation</vt:lpstr>
      <vt:lpstr>PowerPoint Presentation</vt:lpstr>
      <vt:lpstr>PowerPoint Presentation</vt:lpstr>
      <vt:lpstr>Reference Parameter List</vt:lpstr>
      <vt:lpstr>PowerPoint Presentation</vt:lpstr>
      <vt:lpstr>PowerPoint Presentation</vt:lpstr>
      <vt:lpstr>PowerPoint Presentation</vt:lpstr>
      <vt:lpstr>PowerPoint Presentation</vt:lpstr>
      <vt:lpstr>Agenda WP3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SPARX FEL Project: a new tool for research in science and technology</dc:title>
  <dc:subject/>
  <dc:creator/>
  <cp:keywords/>
  <dc:description/>
  <cp:lastModifiedBy>Massimo Ferrario</cp:lastModifiedBy>
  <cp:revision>3410</cp:revision>
  <cp:lastPrinted>2018-12-03T09:07:29Z</cp:lastPrinted>
  <dcterms:modified xsi:type="dcterms:W3CDTF">2018-12-10T22:21:56Z</dcterms:modified>
</cp:coreProperties>
</file>