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81" r:id="rId3"/>
    <p:sldId id="276" r:id="rId4"/>
    <p:sldId id="282" r:id="rId5"/>
    <p:sldId id="289" r:id="rId6"/>
    <p:sldId id="287" r:id="rId7"/>
    <p:sldId id="286" r:id="rId8"/>
    <p:sldId id="285" r:id="rId9"/>
    <p:sldId id="269" r:id="rId10"/>
    <p:sldId id="268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50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85015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70601" y="2253162"/>
            <a:ext cx="10364160" cy="1470394"/>
          </a:xfrm>
          <a:prstGeom prst="rect">
            <a:avLst/>
          </a:prstGeom>
        </p:spPr>
        <p:txBody>
          <a:bodyPr anchor="ctr" anchorCtr="0"/>
          <a:lstStyle>
            <a:lvl1pPr>
              <a:defRPr sz="2700" b="1" baseline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6349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133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0393" y="162787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1905" baseline="0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0562" y="1600009"/>
            <a:ext cx="10972801" cy="4526395"/>
          </a:xfrm>
          <a:prstGeom prst="rect">
            <a:avLst/>
          </a:prstGeom>
        </p:spPr>
        <p:txBody>
          <a:bodyPr/>
          <a:lstStyle>
            <a:lvl1pPr marL="233309" indent="-233309">
              <a:lnSpc>
                <a:spcPct val="100000"/>
              </a:lnSpc>
              <a:spcBef>
                <a:spcPts val="0"/>
              </a:spcBef>
              <a:spcAft>
                <a:spcPts val="408"/>
              </a:spcAft>
              <a:buFont typeface="Wingdings" panose="05000000000000000000" pitchFamily="2" charset="2"/>
              <a:buChar char="ü"/>
              <a:defRPr sz="1633" b="0"/>
            </a:lvl1pPr>
            <a:lvl2pPr marL="505503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97"/>
            </a:lvl2pPr>
            <a:lvl3pPr marL="816582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1361" i="1" baseline="0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1495041" y="6627576"/>
            <a:ext cx="606720" cy="20882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0934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3" y="162787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10562" y="1600009"/>
            <a:ext cx="10972801" cy="4526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1633"/>
            </a:lvl1pPr>
            <a:lvl2pPr marL="311079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2pPr>
            <a:lvl3pPr marL="62215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19530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3" y="162787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3097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4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69700" y="162787"/>
            <a:ext cx="8100061" cy="926939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10562" y="1600009"/>
            <a:ext cx="5393281" cy="4526395"/>
          </a:xfrm>
          <a:prstGeom prst="rect">
            <a:avLst/>
          </a:prstGeom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88161" y="1600009"/>
            <a:ext cx="5395200" cy="45263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7245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-90239" y="2550409"/>
            <a:ext cx="1219200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61229" tIns="52166" rIns="61229" bIns="3061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05647"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this opportunity of discussion</a:t>
            </a:r>
          </a:p>
          <a:p>
            <a:pPr algn="ctr" defTabSz="305647">
              <a:defRPr/>
            </a:pPr>
            <a:endParaRPr lang="it-IT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305647"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  <a:p>
            <a:pPr algn="ctr" defTabSz="305647">
              <a:defRPr/>
            </a:pPr>
            <a:endParaRPr lang="it-IT" sz="2000" dirty="0" smtClean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9560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55914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61" y="203062"/>
            <a:ext cx="2615040" cy="9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6531842" y="6562773"/>
            <a:ext cx="4790401" cy="29379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/>
            <a:r>
              <a:rPr lang="en-GB" altLang="en-US" sz="884" dirty="0" smtClean="0">
                <a:solidFill>
                  <a:srgbClr val="000000"/>
                </a:solidFill>
              </a:rPr>
              <a:t>simone.dimitri@elettra.eu</a:t>
            </a:r>
            <a:endParaRPr lang="it-IT" altLang="en-US" sz="884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495041" y="6618935"/>
            <a:ext cx="606720" cy="20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303518" algn="l"/>
                <a:tab pos="609197" algn="l"/>
                <a:tab pos="914875" algn="l"/>
                <a:tab pos="1220552" algn="l"/>
                <a:tab pos="1526231" algn="l"/>
                <a:tab pos="1831909" algn="l"/>
                <a:tab pos="2137588" algn="l"/>
                <a:tab pos="2443265" algn="l"/>
                <a:tab pos="2748944" algn="l"/>
                <a:tab pos="3054622" algn="l"/>
                <a:tab pos="3360300" algn="l"/>
                <a:tab pos="3665978" algn="l"/>
                <a:tab pos="3971657" algn="l"/>
                <a:tab pos="4277335" algn="l"/>
                <a:tab pos="4583013" algn="l"/>
                <a:tab pos="4888691" algn="l"/>
                <a:tab pos="5194370" algn="l"/>
                <a:tab pos="5500048" algn="l"/>
                <a:tab pos="5805726" algn="l"/>
                <a:tab pos="6111404" algn="l"/>
              </a:tabLst>
              <a:defRPr sz="884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  <p:cxnSp>
        <p:nvCxnSpPr>
          <p:cNvPr id="3" name="Connettore 1 2"/>
          <p:cNvCxnSpPr>
            <a:cxnSpLocks noChangeShapeType="1"/>
          </p:cNvCxnSpPr>
          <p:nvPr/>
        </p:nvCxnSpPr>
        <p:spPr bwMode="auto">
          <a:xfrm>
            <a:off x="11322241" y="6591577"/>
            <a:ext cx="0" cy="2217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" y="6564209"/>
            <a:ext cx="6967681" cy="32403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defRPr/>
            </a:pPr>
            <a:r>
              <a:rPr lang="en-US" altLang="en-US" sz="884" dirty="0" err="1" smtClean="0">
                <a:solidFill>
                  <a:srgbClr val="000000"/>
                </a:solidFill>
              </a:rPr>
              <a:t>CompactLight</a:t>
            </a:r>
            <a:r>
              <a:rPr lang="en-US" altLang="en-US" sz="884" dirty="0" smtClean="0">
                <a:solidFill>
                  <a:srgbClr val="000000"/>
                </a:solidFill>
              </a:rPr>
              <a:t> WP3, Annual Meeting</a:t>
            </a:r>
            <a:r>
              <a:rPr lang="en-US" altLang="en-US" sz="884" baseline="0" dirty="0" smtClean="0">
                <a:solidFill>
                  <a:srgbClr val="000000"/>
                </a:solidFill>
              </a:rPr>
              <a:t> 2018, </a:t>
            </a:r>
            <a:r>
              <a:rPr lang="en-US" altLang="en-US" sz="884" baseline="0" dirty="0" err="1" smtClean="0">
                <a:solidFill>
                  <a:srgbClr val="000000"/>
                </a:solidFill>
              </a:rPr>
              <a:t>Barcellona</a:t>
            </a:r>
            <a:r>
              <a:rPr lang="en-US" altLang="en-US" sz="884" baseline="0" dirty="0" smtClean="0">
                <a:solidFill>
                  <a:srgbClr val="000000"/>
                </a:solidFill>
              </a:rPr>
              <a:t>, Spain</a:t>
            </a:r>
            <a:endParaRPr lang="it-IT" altLang="en-US" sz="884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1710757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021804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2332850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2643896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232229" indent="-232229" algn="l" defTabSz="304598" rtl="0" eaLnBrk="1" fontAlgn="base" hangingPunct="1">
        <a:lnSpc>
          <a:spcPct val="93000"/>
        </a:lnSpc>
        <a:spcBef>
          <a:spcPct val="0"/>
        </a:spcBef>
        <a:spcAft>
          <a:spcPts val="962"/>
        </a:spcAft>
        <a:buClr>
          <a:srgbClr val="000000"/>
        </a:buClr>
        <a:buSzPct val="100000"/>
        <a:buFont typeface="Times New Roman" panose="02020603050405020304" pitchFamily="18" charset="0"/>
        <a:defRPr sz="2177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504424" indent="-193345" algn="l" defTabSz="304598" rtl="0" eaLnBrk="1" fontAlgn="base" hangingPunct="1">
        <a:lnSpc>
          <a:spcPct val="93000"/>
        </a:lnSpc>
        <a:spcBef>
          <a:spcPct val="0"/>
        </a:spcBef>
        <a:spcAft>
          <a:spcPts val="774"/>
        </a:spcAft>
        <a:buClr>
          <a:srgbClr val="000000"/>
        </a:buClr>
        <a:buSzPct val="100000"/>
        <a:buFont typeface="Times New Roman" panose="02020603050405020304" pitchFamily="18" charset="0"/>
        <a:defRPr sz="1905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776618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578"/>
        </a:spcAft>
        <a:buClr>
          <a:srgbClr val="000000"/>
        </a:buClr>
        <a:buSzPct val="100000"/>
        <a:buFont typeface="Times New Roman" panose="02020603050405020304" pitchFamily="18" charset="0"/>
        <a:defRPr sz="1633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087697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392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1398776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1710757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6pPr>
      <a:lvl7pPr marL="2021804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7pPr>
      <a:lvl8pPr marL="2332850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8pPr>
      <a:lvl9pPr marL="2643896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1pPr>
      <a:lvl2pPr marL="31104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2pPr>
      <a:lvl3pPr marL="62209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3pPr>
      <a:lvl4pPr marL="93314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4pPr>
      <a:lvl5pPr marL="124418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5pPr>
      <a:lvl6pPr marL="155523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6pPr>
      <a:lvl7pPr marL="186628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7pPr>
      <a:lvl8pPr marL="2177327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8pPr>
      <a:lvl9pPr marL="248837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9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wmf"/><Relationship Id="rId4" Type="http://schemas.openxmlformats.org/officeDocument/2006/relationships/image" Target="../media/image10.png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32.png"/><Relationship Id="rId3" Type="http://schemas.openxmlformats.org/officeDocument/2006/relationships/oleObject" Target="../embeddings/oleObject4.bin"/><Relationship Id="rId21" Type="http://schemas.openxmlformats.org/officeDocument/2006/relationships/image" Target="../media/image22.png"/><Relationship Id="rId7" Type="http://schemas.openxmlformats.org/officeDocument/2006/relationships/image" Target="../media/image144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34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9.png"/><Relationship Id="rId20" Type="http://schemas.openxmlformats.org/officeDocument/2006/relationships/image" Target="../media/image12.wmf"/><Relationship Id="rId29" Type="http://schemas.openxmlformats.org/officeDocument/2006/relationships/image" Target="../media/image38.png"/><Relationship Id="rId1" Type="http://schemas.openxmlformats.org/officeDocument/2006/relationships/vmlDrawing" Target="../drawings/vmlDrawing2.vml"/><Relationship Id="rId11" Type="http://schemas.openxmlformats.org/officeDocument/2006/relationships/image" Target="../media/image140.png"/><Relationship Id="rId24" Type="http://schemas.openxmlformats.org/officeDocument/2006/relationships/image" Target="../media/image33.png"/><Relationship Id="rId15" Type="http://schemas.openxmlformats.org/officeDocument/2006/relationships/image" Target="../media/image18.png"/><Relationship Id="rId23" Type="http://schemas.openxmlformats.org/officeDocument/2006/relationships/image" Target="../media/image24.png"/><Relationship Id="rId28" Type="http://schemas.openxmlformats.org/officeDocument/2006/relationships/image" Target="../media/image37.png"/><Relationship Id="rId10" Type="http://schemas.openxmlformats.org/officeDocument/2006/relationships/image" Target="../media/image13.png"/><Relationship Id="rId19" Type="http://schemas.openxmlformats.org/officeDocument/2006/relationships/oleObject" Target="../embeddings/oleObject5.bin"/><Relationship Id="rId31" Type="http://schemas.openxmlformats.org/officeDocument/2006/relationships/image" Target="../media/image40.png"/><Relationship Id="rId4" Type="http://schemas.openxmlformats.org/officeDocument/2006/relationships/image" Target="../media/image11.wmf"/><Relationship Id="rId9" Type="http://schemas.openxmlformats.org/officeDocument/2006/relationships/image" Target="../media/image14.png"/><Relationship Id="rId14" Type="http://schemas.openxmlformats.org/officeDocument/2006/relationships/image" Target="../media/image17.png"/><Relationship Id="rId22" Type="http://schemas.openxmlformats.org/officeDocument/2006/relationships/image" Target="../media/image23.png"/><Relationship Id="rId27" Type="http://schemas.openxmlformats.org/officeDocument/2006/relationships/image" Target="../media/image36.png"/><Relationship Id="rId30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6.png"/><Relationship Id="rId4" Type="http://schemas.openxmlformats.org/officeDocument/2006/relationships/image" Target="../media/image13.wmf"/><Relationship Id="rId9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892" y="908720"/>
            <a:ext cx="11089232" cy="1470394"/>
          </a:xfrm>
        </p:spPr>
        <p:txBody>
          <a:bodyPr/>
          <a:lstStyle/>
          <a:p>
            <a:r>
              <a:rPr lang="en-GB" sz="3600" dirty="0" smtClean="0"/>
              <a:t>WP3 </a:t>
            </a:r>
            <a:br>
              <a:rPr lang="en-GB" sz="3600" dirty="0" smtClean="0"/>
            </a:br>
            <a:r>
              <a:rPr lang="en-GB" sz="3600" dirty="0" smtClean="0"/>
              <a:t>Magnetic Compressor Design Study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367808" y="2725198"/>
            <a:ext cx="31424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000" dirty="0"/>
              <a:t>S. Di Mitri,</a:t>
            </a:r>
          </a:p>
          <a:p>
            <a:pPr algn="ctr">
              <a:spcAft>
                <a:spcPts val="1200"/>
              </a:spcAft>
            </a:pPr>
            <a:r>
              <a:rPr lang="en-GB" sz="2000" i="1" dirty="0"/>
              <a:t>Elettra Sincrotrone Trieste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23448" y="4077072"/>
            <a:ext cx="4880119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000" b="1" i="1" dirty="0" smtClean="0"/>
              <a:t>Contributors:</a:t>
            </a:r>
            <a:endParaRPr lang="en-GB" sz="2000" b="1" i="1" dirty="0"/>
          </a:p>
          <a:p>
            <a:pPr algn="ctr">
              <a:spcAft>
                <a:spcPts val="600"/>
              </a:spcAft>
            </a:pPr>
            <a:r>
              <a:rPr lang="en-GB" sz="2000" i="1" dirty="0" smtClean="0"/>
              <a:t>A</a:t>
            </a:r>
            <a:r>
              <a:rPr lang="en-GB" sz="2000" i="1" dirty="0"/>
              <a:t>. </a:t>
            </a:r>
            <a:r>
              <a:rPr lang="en-GB" sz="2000" i="1" dirty="0" err="1"/>
              <a:t>Giribono</a:t>
            </a:r>
            <a:r>
              <a:rPr lang="en-GB" sz="2000" i="1" dirty="0"/>
              <a:t>, C. </a:t>
            </a:r>
            <a:r>
              <a:rPr lang="en-GB" sz="2000" i="1" dirty="0" err="1"/>
              <a:t>Vaccarezza</a:t>
            </a:r>
            <a:r>
              <a:rPr lang="en-GB" sz="2000" i="1" dirty="0"/>
              <a:t> – INFN LNF</a:t>
            </a:r>
          </a:p>
          <a:p>
            <a:pPr marL="342900" indent="-342900" algn="ctr">
              <a:spcAft>
                <a:spcPts val="600"/>
              </a:spcAft>
              <a:buAutoNum type="alphaUcPeriod"/>
            </a:pPr>
            <a:r>
              <a:rPr lang="en-GB" sz="2000" i="1" dirty="0" smtClean="0"/>
              <a:t>Latina</a:t>
            </a:r>
            <a:r>
              <a:rPr lang="en-GB" sz="2000" i="1" dirty="0"/>
              <a:t>, X. Liu – CERN </a:t>
            </a:r>
          </a:p>
          <a:p>
            <a:pPr algn="ctr">
              <a:spcAft>
                <a:spcPts val="600"/>
              </a:spcAft>
            </a:pPr>
            <a:r>
              <a:rPr lang="en-GB" sz="2000" i="1" dirty="0"/>
              <a:t>E. Marin, R. Munoz </a:t>
            </a:r>
            <a:r>
              <a:rPr lang="en-GB" sz="2000" i="1" dirty="0" err="1"/>
              <a:t>Horta</a:t>
            </a:r>
            <a:r>
              <a:rPr lang="en-GB" sz="2000" i="1" dirty="0"/>
              <a:t> – ALBA CELLS</a:t>
            </a:r>
          </a:p>
          <a:p>
            <a:pPr algn="ctr">
              <a:spcAft>
                <a:spcPts val="600"/>
              </a:spcAft>
            </a:pPr>
            <a:r>
              <a:rPr lang="en-GB" sz="2000" i="1" dirty="0"/>
              <a:t>A. </a:t>
            </a:r>
            <a:r>
              <a:rPr lang="en-GB" sz="2000" i="1" dirty="0" err="1"/>
              <a:t>Faus</a:t>
            </a:r>
            <a:r>
              <a:rPr lang="en-GB" sz="2000" i="1" dirty="0"/>
              <a:t> </a:t>
            </a:r>
            <a:r>
              <a:rPr lang="en-GB" sz="2000" i="1" dirty="0" err="1"/>
              <a:t>Golfe</a:t>
            </a:r>
            <a:r>
              <a:rPr lang="en-GB" sz="2000" i="1" dirty="0"/>
              <a:t>, Y. Han – LAL</a:t>
            </a:r>
          </a:p>
        </p:txBody>
      </p:sp>
    </p:spTree>
    <p:extLst>
      <p:ext uri="{BB962C8B-B14F-4D97-AF65-F5344CB8AC3E}">
        <p14:creationId xmlns:p14="http://schemas.microsoft.com/office/powerpoint/2010/main" val="2304413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HX FEL – F. Nguyen 18 Oct.’18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295398"/>
            <a:ext cx="7620420" cy="504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3217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Analytical Estimates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638" y="1388481"/>
            <a:ext cx="6984776" cy="244827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5" t="7326" r="14793" b="18210"/>
          <a:stretch/>
        </p:blipFill>
        <p:spPr>
          <a:xfrm rot="1852331">
            <a:off x="643073" y="2178663"/>
            <a:ext cx="1716449" cy="17802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5" t="7326" r="14793" b="18210"/>
          <a:stretch/>
        </p:blipFill>
        <p:spPr>
          <a:xfrm rot="1852331">
            <a:off x="3504129" y="2505775"/>
            <a:ext cx="1085677" cy="1126042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7896200" y="4607244"/>
            <a:ext cx="3744416" cy="2134124"/>
            <a:chOff x="7896200" y="4607244"/>
            <a:chExt cx="3744416" cy="2134124"/>
          </a:xfrm>
        </p:grpSpPr>
        <p:sp>
          <p:nvSpPr>
            <p:cNvPr id="12" name="Down Arrow 11"/>
            <p:cNvSpPr/>
            <p:nvPr/>
          </p:nvSpPr>
          <p:spPr bwMode="auto">
            <a:xfrm rot="20314481">
              <a:off x="8238324" y="4607244"/>
              <a:ext cx="1008112" cy="792088"/>
            </a:xfrm>
            <a:prstGeom prst="downArrow">
              <a:avLst/>
            </a:prstGeom>
            <a:solidFill>
              <a:srgbClr val="FF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96200" y="5541039"/>
              <a:ext cx="3744416" cy="1200329"/>
            </a:xfrm>
            <a:prstGeom prst="rect">
              <a:avLst/>
            </a:prstGeom>
            <a:noFill/>
            <a:ln>
              <a:solidFill>
                <a:srgbClr val="FF00FF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Palatino Linotype" panose="02040502050505030304" pitchFamily="18" charset="0"/>
                </a:rPr>
                <a:t>Practical </a:t>
              </a:r>
              <a:r>
                <a:rPr lang="en-GB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</a:t>
              </a:r>
              <a:r>
                <a:rPr lang="en-GB" dirty="0" smtClean="0">
                  <a:latin typeface="Palatino Linotype" panose="02040502050505030304" pitchFamily="18" charset="0"/>
                </a:rPr>
                <a:t> to limit CSR-induced </a:t>
              </a:r>
              <a:r>
                <a:rPr lang="en-GB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</a:t>
              </a:r>
              <a:r>
                <a:rPr lang="en-GB" baseline="-25000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x</a:t>
              </a:r>
              <a:r>
                <a:rPr lang="en-GB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-growth is &lt; 0.1 rad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Total length &lt; 15 m</a:t>
              </a:r>
            </a:p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 R</a:t>
              </a:r>
              <a:r>
                <a:rPr lang="en-GB" b="1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56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 &lt; 50 mm</a:t>
              </a:r>
              <a:endPara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57771" y="4869405"/>
            <a:ext cx="2774133" cy="1740713"/>
            <a:chOff x="2457771" y="4869405"/>
            <a:chExt cx="2774133" cy="1740713"/>
          </a:xfrm>
        </p:grpSpPr>
        <p:sp>
          <p:nvSpPr>
            <p:cNvPr id="14" name="Down Arrow 13"/>
            <p:cNvSpPr/>
            <p:nvPr/>
          </p:nvSpPr>
          <p:spPr bwMode="auto">
            <a:xfrm rot="1285519" flipH="1">
              <a:off x="3825923" y="4869405"/>
              <a:ext cx="1008112" cy="792088"/>
            </a:xfrm>
            <a:prstGeom prst="downArrow">
              <a:avLst/>
            </a:prstGeom>
            <a:solidFill>
              <a:srgbClr val="FF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57771" y="5686788"/>
              <a:ext cx="2774133" cy="923330"/>
            </a:xfrm>
            <a:prstGeom prst="rect">
              <a:avLst/>
            </a:prstGeom>
            <a:noFill/>
            <a:ln>
              <a:solidFill>
                <a:srgbClr val="FF00FF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Palatino Linotype" panose="02040502050505030304" pitchFamily="18" charset="0"/>
                </a:rPr>
                <a:t>C&gt;&gt;1, E</a:t>
              </a:r>
              <a:r>
                <a:rPr lang="en-GB" baseline="-25000" dirty="0" smtClean="0">
                  <a:latin typeface="Palatino Linotype" panose="02040502050505030304" pitchFamily="18" charset="0"/>
                  <a:sym typeface="Wingdings" panose="05000000000000000000" pitchFamily="2" charset="2"/>
                </a:rPr>
                <a:t>BC1</a:t>
              </a:r>
              <a:r>
                <a:rPr lang="en-GB" dirty="0" smtClean="0">
                  <a:latin typeface="Palatino Linotype" panose="02040502050505030304" pitchFamily="18" charset="0"/>
                </a:rPr>
                <a:t> &lt; 300 MeV</a:t>
              </a:r>
              <a:endParaRPr lang="en-GB" dirty="0" smtClean="0">
                <a:latin typeface="Palatino Linotype" panose="02040502050505030304" pitchFamily="18" charset="0"/>
                <a:sym typeface="Symbol" panose="05050102010706020507" pitchFamily="18" charset="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H = 4</a:t>
              </a:r>
            </a:p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 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Symbol" panose="05050102010706020507" pitchFamily="18" charset="2"/>
                </a:rPr>
                <a:t></a:t>
              </a:r>
              <a:r>
                <a:rPr lang="en-GB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V</a:t>
              </a:r>
              <a:r>
                <a:rPr lang="en-GB" b="1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Xb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 &lt; 25 MV</a:t>
              </a:r>
              <a:endPara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98629" y="954618"/>
            <a:ext cx="3221308" cy="1036596"/>
            <a:chOff x="2298629" y="954618"/>
            <a:chExt cx="3221308" cy="1036596"/>
          </a:xfrm>
        </p:grpSpPr>
        <p:sp>
          <p:nvSpPr>
            <p:cNvPr id="16" name="Down Arrow 15"/>
            <p:cNvSpPr/>
            <p:nvPr/>
          </p:nvSpPr>
          <p:spPr bwMode="auto">
            <a:xfrm rot="16200000">
              <a:off x="2190617" y="1062630"/>
              <a:ext cx="1008112" cy="792088"/>
            </a:xfrm>
            <a:prstGeom prst="downArrow">
              <a:avLst/>
            </a:prstGeom>
            <a:solidFill>
              <a:srgbClr val="FF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34343" y="1067884"/>
              <a:ext cx="2285594" cy="923330"/>
            </a:xfrm>
            <a:prstGeom prst="rect">
              <a:avLst/>
            </a:prstGeom>
            <a:noFill/>
            <a:ln>
              <a:solidFill>
                <a:srgbClr val="FF00FF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Palatino Linotype" panose="02040502050505030304" pitchFamily="18" charset="0"/>
                </a:rPr>
                <a:t>C&gt;&gt;1, </a:t>
              </a:r>
              <a:r>
                <a:rPr lang="en-GB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</a:t>
              </a:r>
              <a:r>
                <a:rPr lang="en-GB" baseline="-25000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</a:t>
              </a:r>
              <a:r>
                <a:rPr lang="en-GB" dirty="0" smtClean="0">
                  <a:latin typeface="Palatino Linotype" panose="02040502050505030304" pitchFamily="18" charset="0"/>
                  <a:sym typeface="Wingdings" panose="05000000000000000000" pitchFamily="2" charset="2"/>
                </a:rPr>
                <a:t> = 0.1deg</a:t>
              </a:r>
              <a:r>
                <a:rPr lang="en-GB" dirty="0" smtClean="0">
                  <a:latin typeface="Palatino Linotype" panose="02040502050505030304" pitchFamily="18" charset="0"/>
                </a:rPr>
                <a:t> </a:t>
              </a:r>
              <a:endParaRPr lang="en-GB" dirty="0" smtClean="0">
                <a:latin typeface="Palatino Linotype" panose="02040502050505030304" pitchFamily="18" charset="0"/>
                <a:sym typeface="Symbol" panose="05050102010706020507" pitchFamily="18" charset="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</a:t>
              </a:r>
              <a:r>
                <a:rPr lang="en-GB" baseline="-25000" dirty="0" smtClean="0">
                  <a:latin typeface="Palatino Linotype" panose="02040502050505030304" pitchFamily="18" charset="0"/>
                  <a:sym typeface="Symbol" panose="05050102010706020507" pitchFamily="18" charset="2"/>
                </a:rPr>
                <a:t>C</a:t>
              </a:r>
              <a:r>
                <a:rPr lang="en-GB" dirty="0" smtClean="0">
                  <a:latin typeface="Palatino Linotype" panose="02040502050505030304" pitchFamily="18" charset="0"/>
                  <a:sym typeface="Wingdings" panose="05000000000000000000" pitchFamily="2" charset="2"/>
                </a:rPr>
                <a:t> &lt; 5%</a:t>
              </a:r>
              <a:endParaRPr lang="en-GB" dirty="0" smtClean="0">
                <a:latin typeface="Palatino Linotype" panose="02040502050505030304" pitchFamily="18" charset="0"/>
                <a:sym typeface="Symbol" panose="05050102010706020507" pitchFamily="18" charset="2"/>
              </a:endParaRPr>
            </a:p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 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Symbol" panose="05050102010706020507" pitchFamily="18" charset="2"/>
                </a:rPr>
                <a:t></a:t>
              </a:r>
              <a:r>
                <a:rPr lang="en-GB" b="1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RF</a:t>
              </a:r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 &lt; 25 </a:t>
              </a:r>
              <a:r>
                <a:rPr lang="en-GB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anose="02040502050505030304" pitchFamily="18" charset="0"/>
                  <a:sym typeface="Wingdings" panose="05000000000000000000" pitchFamily="2" charset="2"/>
                </a:rPr>
                <a:t>deg</a:t>
              </a:r>
              <a:endPara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82454" y="3854795"/>
            <a:ext cx="146706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S-band linac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158052" y="2243285"/>
            <a:ext cx="158248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  <a:r>
              <a:rPr lang="en-GB" dirty="0" smtClean="0"/>
              <a:t>-band cavity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119336" y="2996952"/>
            <a:ext cx="5400601" cy="71844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25" name="Group 24"/>
          <p:cNvGrpSpPr/>
          <p:nvPr/>
        </p:nvGrpSpPr>
        <p:grpSpPr>
          <a:xfrm>
            <a:off x="7392144" y="2968580"/>
            <a:ext cx="2081386" cy="1481907"/>
            <a:chOff x="7392144" y="2968580"/>
            <a:chExt cx="2081386" cy="1481907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9959404"/>
                </p:ext>
              </p:extLst>
            </p:nvPr>
          </p:nvGraphicFramePr>
          <p:xfrm>
            <a:off x="7392144" y="3794776"/>
            <a:ext cx="2081386" cy="6557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02" name="Equation" r:id="rId5" imgW="1330183" imgH="419708" progId="Equation.DSMT4">
                    <p:embed/>
                  </p:oleObj>
                </mc:Choice>
                <mc:Fallback>
                  <p:oleObj name="Equation" r:id="rId5" imgW="1330183" imgH="419708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392144" y="3794776"/>
                          <a:ext cx="2081386" cy="65571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Freeform 21"/>
            <p:cNvSpPr/>
            <p:nvPr/>
          </p:nvSpPr>
          <p:spPr bwMode="auto">
            <a:xfrm>
              <a:off x="8081776" y="2968580"/>
              <a:ext cx="698285" cy="772733"/>
            </a:xfrm>
            <a:custGeom>
              <a:avLst/>
              <a:gdLst>
                <a:gd name="connsiteX0" fmla="*/ 44793 w 698285"/>
                <a:gd name="connsiteY0" fmla="*/ 0 h 772733"/>
                <a:gd name="connsiteX1" fmla="*/ 57672 w 698285"/>
                <a:gd name="connsiteY1" fmla="*/ 425003 h 772733"/>
                <a:gd name="connsiteX2" fmla="*/ 611463 w 698285"/>
                <a:gd name="connsiteY2" fmla="*/ 444321 h 772733"/>
                <a:gd name="connsiteX3" fmla="*/ 688737 w 698285"/>
                <a:gd name="connsiteY3" fmla="*/ 772733 h 77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285" h="772733">
                  <a:moveTo>
                    <a:pt x="44793" y="0"/>
                  </a:moveTo>
                  <a:cubicBezTo>
                    <a:pt x="4010" y="175475"/>
                    <a:pt x="-36773" y="350950"/>
                    <a:pt x="57672" y="425003"/>
                  </a:cubicBezTo>
                  <a:cubicBezTo>
                    <a:pt x="152117" y="499056"/>
                    <a:pt x="506286" y="386366"/>
                    <a:pt x="611463" y="444321"/>
                  </a:cubicBezTo>
                  <a:cubicBezTo>
                    <a:pt x="716640" y="502276"/>
                    <a:pt x="702688" y="637504"/>
                    <a:pt x="688737" y="772733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135560" y="3284624"/>
            <a:ext cx="4773354" cy="1459343"/>
            <a:chOff x="2135560" y="3284624"/>
            <a:chExt cx="4773354" cy="1459343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810009"/>
                </p:ext>
              </p:extLst>
            </p:nvPr>
          </p:nvGraphicFramePr>
          <p:xfrm>
            <a:off x="2135560" y="3925743"/>
            <a:ext cx="4773354" cy="818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03" name="Equation" r:id="rId7" imgW="3287751" imgH="562856" progId="Equation.DSMT4">
                    <p:embed/>
                  </p:oleObj>
                </mc:Choice>
                <mc:Fallback>
                  <p:oleObj name="Equation" r:id="rId7" imgW="3287751" imgH="562856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135560" y="3925743"/>
                          <a:ext cx="4773354" cy="81822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Freeform 22"/>
            <p:cNvSpPr/>
            <p:nvPr/>
          </p:nvSpPr>
          <p:spPr bwMode="auto">
            <a:xfrm>
              <a:off x="4207178" y="3284624"/>
              <a:ext cx="698285" cy="609683"/>
            </a:xfrm>
            <a:custGeom>
              <a:avLst/>
              <a:gdLst>
                <a:gd name="connsiteX0" fmla="*/ 44793 w 698285"/>
                <a:gd name="connsiteY0" fmla="*/ 0 h 772733"/>
                <a:gd name="connsiteX1" fmla="*/ 57672 w 698285"/>
                <a:gd name="connsiteY1" fmla="*/ 425003 h 772733"/>
                <a:gd name="connsiteX2" fmla="*/ 611463 w 698285"/>
                <a:gd name="connsiteY2" fmla="*/ 444321 h 772733"/>
                <a:gd name="connsiteX3" fmla="*/ 688737 w 698285"/>
                <a:gd name="connsiteY3" fmla="*/ 772733 h 77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285" h="772733">
                  <a:moveTo>
                    <a:pt x="44793" y="0"/>
                  </a:moveTo>
                  <a:cubicBezTo>
                    <a:pt x="4010" y="175475"/>
                    <a:pt x="-36773" y="350950"/>
                    <a:pt x="57672" y="425003"/>
                  </a:cubicBezTo>
                  <a:cubicBezTo>
                    <a:pt x="152117" y="499056"/>
                    <a:pt x="506286" y="386366"/>
                    <a:pt x="611463" y="444321"/>
                  </a:cubicBezTo>
                  <a:cubicBezTo>
                    <a:pt x="716640" y="502276"/>
                    <a:pt x="702688" y="637504"/>
                    <a:pt x="688737" y="772733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2094" y="1153753"/>
            <a:ext cx="1871663" cy="1352535"/>
            <a:chOff x="302094" y="1153753"/>
            <a:chExt cx="1871663" cy="1352535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2950562"/>
                </p:ext>
              </p:extLst>
            </p:nvPr>
          </p:nvGraphicFramePr>
          <p:xfrm>
            <a:off x="302094" y="1153753"/>
            <a:ext cx="1871663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04" name="Equation" r:id="rId9" imgW="1320480" imgH="457200" progId="Equation.DSMT4">
                    <p:embed/>
                  </p:oleObj>
                </mc:Choice>
                <mc:Fallback>
                  <p:oleObj name="Equation" r:id="rId9" imgW="1320480" imgH="4572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02094" y="1153753"/>
                          <a:ext cx="1871663" cy="647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Freeform 23"/>
            <p:cNvSpPr/>
            <p:nvPr/>
          </p:nvSpPr>
          <p:spPr bwMode="auto">
            <a:xfrm rot="11141783">
              <a:off x="1092066" y="1733555"/>
              <a:ext cx="698285" cy="772733"/>
            </a:xfrm>
            <a:custGeom>
              <a:avLst/>
              <a:gdLst>
                <a:gd name="connsiteX0" fmla="*/ 44793 w 698285"/>
                <a:gd name="connsiteY0" fmla="*/ 0 h 772733"/>
                <a:gd name="connsiteX1" fmla="*/ 57672 w 698285"/>
                <a:gd name="connsiteY1" fmla="*/ 425003 h 772733"/>
                <a:gd name="connsiteX2" fmla="*/ 611463 w 698285"/>
                <a:gd name="connsiteY2" fmla="*/ 444321 h 772733"/>
                <a:gd name="connsiteX3" fmla="*/ 688737 w 698285"/>
                <a:gd name="connsiteY3" fmla="*/ 772733 h 77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285" h="772733">
                  <a:moveTo>
                    <a:pt x="44793" y="0"/>
                  </a:moveTo>
                  <a:cubicBezTo>
                    <a:pt x="4010" y="175475"/>
                    <a:pt x="-36773" y="350950"/>
                    <a:pt x="57672" y="425003"/>
                  </a:cubicBezTo>
                  <a:cubicBezTo>
                    <a:pt x="152117" y="499056"/>
                    <a:pt x="506286" y="386366"/>
                    <a:pt x="611463" y="444321"/>
                  </a:cubicBezTo>
                  <a:cubicBezTo>
                    <a:pt x="716640" y="502276"/>
                    <a:pt x="702688" y="637504"/>
                    <a:pt x="688737" y="772733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03371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81735" y="1124744"/>
            <a:ext cx="3259558" cy="429942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4812" y="1573101"/>
            <a:ext cx="2377207" cy="215589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Length, Slice Energy Spread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880227"/>
              </p:ext>
            </p:extLst>
          </p:nvPr>
        </p:nvGraphicFramePr>
        <p:xfrm>
          <a:off x="172901" y="4891065"/>
          <a:ext cx="3086057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" name="Equation" r:id="rId3" imgW="1905000" imgH="279400" progId="Equation.DSMT4">
                  <p:embed/>
                </p:oleObj>
              </mc:Choice>
              <mc:Fallback>
                <p:oleObj name="Equation" r:id="rId3" imgW="1905000" imgH="279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901" y="4891065"/>
                        <a:ext cx="3086057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617370" y="1540196"/>
            <a:ext cx="2296289" cy="2058857"/>
            <a:chOff x="525780" y="1200489"/>
            <a:chExt cx="2027851" cy="2152311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525780" y="2362200"/>
              <a:ext cx="198882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EECE1">
                  <a:lumMod val="5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>
            <a:xfrm flipV="1">
              <a:off x="1371600" y="1295400"/>
              <a:ext cx="0" cy="2057400"/>
            </a:xfrm>
            <a:prstGeom prst="straightConnector1">
              <a:avLst/>
            </a:prstGeom>
            <a:noFill/>
            <a:ln w="19050" cap="flat" cmpd="sng" algn="ctr">
              <a:solidFill>
                <a:srgbClr val="EEECE1">
                  <a:lumMod val="50000"/>
                </a:srgbClr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2297162" y="1981553"/>
                  <a:ext cx="256469" cy="293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EEECE1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𝒛</m:t>
                        </m:r>
                      </m:oMath>
                    </m:oMathPara>
                  </a14:m>
                  <a:endPara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EECE1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7162" y="1981553"/>
                  <a:ext cx="256469" cy="293293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152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1377836" y="1200489"/>
                  <a:ext cx="281479" cy="293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EEECE1">
                                <a:lumMod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𝑬</m:t>
                        </m:r>
                      </m:oMath>
                    </m:oMathPara>
                  </a14:m>
                  <a:endPara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EECE1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7836" y="1200489"/>
                  <a:ext cx="281479" cy="293293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1923" b="-2173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Oval 7"/>
          <p:cNvSpPr/>
          <p:nvPr/>
        </p:nvSpPr>
        <p:spPr>
          <a:xfrm rot="19120391">
            <a:off x="304913" y="2603734"/>
            <a:ext cx="2495680" cy="170579"/>
          </a:xfrm>
          <a:prstGeom prst="ellipse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 rot="16200000">
            <a:off x="792804" y="2475751"/>
            <a:ext cx="1571741" cy="443321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265" y="3807705"/>
            <a:ext cx="3082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prstClr val="black"/>
                </a:solidFill>
                <a:latin typeface="Calibri"/>
              </a:rPr>
              <a:t>“Full-compression” (min.  bunch length  set by uncorrelated energy spread </a:t>
            </a:r>
            <a:endParaRPr lang="en-US" b="1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98421" y="3541168"/>
            <a:ext cx="332205" cy="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>
          <a:xfrm flipH="1">
            <a:off x="1743416" y="3541168"/>
            <a:ext cx="283723" cy="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20444" y="1145884"/>
                <a:ext cx="17186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504D">
                              <a:lumMod val="50000"/>
                            </a:srgbClr>
                          </a:solidFill>
                          <a:latin typeface="Cambria Math"/>
                        </a:rPr>
                        <m:t>𝟏</m:t>
                      </m:r>
                      <m:r>
                        <a:rPr lang="en-US" b="1" i="1" smtClean="0">
                          <a:solidFill>
                            <a:srgbClr val="C0504D">
                              <a:lumMod val="50000"/>
                            </a:srgbClr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C050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C0504D">
                                  <a:lumMod val="50000"/>
                                </a:srgbClr>
                              </a:solidFill>
                              <a:latin typeface="Cambria Math"/>
                            </a:rPr>
                            <m:t>𝑹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504D">
                                  <a:lumMod val="50000"/>
                                </a:srgbClr>
                              </a:solidFill>
                              <a:latin typeface="Cambria Math"/>
                            </a:rPr>
                            <m:t>𝟓𝟔</m:t>
                          </m:r>
                        </m:sub>
                      </m:sSub>
                      <m:sSub>
                        <m:sSubPr>
                          <m:ctrlPr>
                            <a:rPr lang="en-US" b="1" i="1">
                              <a:solidFill>
                                <a:srgbClr val="C050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C0504D">
                                  <a:lumMod val="50000"/>
                                </a:srgbClr>
                              </a:solidFill>
                              <a:latin typeface="Cambria Math"/>
                            </a:rPr>
                            <m:t>𝒉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504D">
                                  <a:lumMod val="50000"/>
                                </a:srgbClr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b="1" smtClean="0">
                          <a:solidFill>
                            <a:srgbClr val="C0504D">
                              <a:lumMod val="50000"/>
                            </a:srgbClr>
                          </a:solidFill>
                          <a:latin typeface="Cambria Math"/>
                        </a:rPr>
                        <m:t>=</m:t>
                      </m:r>
                      <m:r>
                        <a:rPr lang="en-US" b="1" smtClean="0">
                          <a:solidFill>
                            <a:srgbClr val="C0504D">
                              <a:lumMod val="50000"/>
                            </a:srgbClr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en-US" b="1" dirty="0">
                  <a:solidFill>
                    <a:srgbClr val="C0504D">
                      <a:lumMod val="50000"/>
                    </a:srgbClr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44" y="1145884"/>
                <a:ext cx="1718613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935760" y="1124744"/>
                <a:ext cx="12782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𝑄</m:t>
                      </m:r>
                      <m:r>
                        <a:rPr lang="en-GB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75 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pC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760" y="1124744"/>
                <a:ext cx="1278235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867547" y="1647615"/>
                <a:ext cx="1247008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547" y="1647615"/>
                <a:ext cx="1247008" cy="391582"/>
              </a:xfrm>
              <a:prstGeom prst="rect">
                <a:avLst/>
              </a:prstGeom>
              <a:blipFill rotWithShape="0">
                <a:blip r:embed="rId11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7981841" y="1404038"/>
                <a:ext cx="2578655" cy="4305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12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𝑘𝐴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1841" y="1404038"/>
                <a:ext cx="2578655" cy="430567"/>
              </a:xfrm>
              <a:prstGeom prst="rect">
                <a:avLst/>
              </a:prstGeom>
              <a:blipFill rotWithShape="0">
                <a:blip r:embed="rId12"/>
                <a:stretch>
                  <a:fillRect t="-90141" b="-146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4004580" y="1844824"/>
                <a:ext cx="11553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15 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4580" y="1844824"/>
                <a:ext cx="1155316" cy="369332"/>
              </a:xfrm>
              <a:prstGeom prst="rect">
                <a:avLst/>
              </a:prstGeom>
              <a:blipFill rotWithShape="0">
                <a:blip r:embed="rId1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7937766" y="1866156"/>
                <a:ext cx="12228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𝐶𝐹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=200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766" y="1866156"/>
                <a:ext cx="1222835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3984779" y="2204864"/>
                <a:ext cx="1445909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779" y="2204864"/>
                <a:ext cx="1445909" cy="38151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406883" y="2836177"/>
                <a:ext cx="1731563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𝐿𝐻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=10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keV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6883" y="2836177"/>
                <a:ext cx="1731563" cy="38151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5723406" y="2587795"/>
                <a:ext cx="1995418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GB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56,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tot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=100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406" y="2587795"/>
                <a:ext cx="1995418" cy="38151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5393503" y="1535301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64854" y="1508703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=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137974" y="2703664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718824" y="2686020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8134678" y="2789873"/>
                <a:ext cx="1521121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fs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678" y="2789873"/>
                <a:ext cx="1521121" cy="38151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147529"/>
              </p:ext>
            </p:extLst>
          </p:nvPr>
        </p:nvGraphicFramePr>
        <p:xfrm>
          <a:off x="833549" y="5791483"/>
          <a:ext cx="10661492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" name="Equation" r:id="rId19" imgW="6730920" imgH="482400" progId="Equation.DSMT4">
                  <p:embed/>
                </p:oleObj>
              </mc:Choice>
              <mc:Fallback>
                <p:oleObj name="Equation" r:id="rId19" imgW="67309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549" y="5791483"/>
                        <a:ext cx="10661492" cy="72866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Left Brace 44"/>
          <p:cNvSpPr/>
          <p:nvPr/>
        </p:nvSpPr>
        <p:spPr bwMode="auto">
          <a:xfrm>
            <a:off x="3731371" y="1211850"/>
            <a:ext cx="288032" cy="129005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9912424" y="5877272"/>
            <a:ext cx="648072" cy="504056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10703732" y="5877272"/>
            <a:ext cx="724936" cy="504056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5723406" y="3030421"/>
                <a:ext cx="1356589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=4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GeV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406" y="3030421"/>
                <a:ext cx="1356589" cy="391582"/>
              </a:xfrm>
              <a:prstGeom prst="rect">
                <a:avLst/>
              </a:prstGeom>
              <a:blipFill rotWithShape="0">
                <a:blip r:embed="rId21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Left Brace 52"/>
          <p:cNvSpPr/>
          <p:nvPr/>
        </p:nvSpPr>
        <p:spPr bwMode="auto">
          <a:xfrm>
            <a:off x="7769745" y="1498258"/>
            <a:ext cx="205251" cy="701579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5755906" y="3514930"/>
                <a:ext cx="12228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𝐶𝐹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=200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906" y="3514930"/>
                <a:ext cx="1222835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5125694" y="3347870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017329" y="3356992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7453958" y="3485177"/>
                <a:ext cx="1616148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=0.05%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958" y="3485177"/>
                <a:ext cx="1616148" cy="391582"/>
              </a:xfrm>
              <a:prstGeom prst="rect">
                <a:avLst/>
              </a:prstGeom>
              <a:blipFill rotWithShape="0">
                <a:blip r:embed="rId23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Left Brace 63"/>
          <p:cNvSpPr/>
          <p:nvPr/>
        </p:nvSpPr>
        <p:spPr bwMode="auto">
          <a:xfrm>
            <a:off x="5642222" y="2597874"/>
            <a:ext cx="227368" cy="81222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8944955" y="3486369"/>
                <a:ext cx="10733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FEL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955" y="3486369"/>
                <a:ext cx="1073371" cy="369332"/>
              </a:xfrm>
              <a:prstGeom prst="rect">
                <a:avLst/>
              </a:prstGeom>
              <a:blipFill rotWithShape="0">
                <a:blip r:embed="rId2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10030930" y="2976434"/>
            <a:ext cx="1433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SX FEL looks OK</a:t>
            </a:r>
            <a:endParaRPr lang="en-GB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3389137" y="4602440"/>
                <a:ext cx="1180195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9 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𝑘𝐴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137" y="4602440"/>
                <a:ext cx="1180195" cy="391582"/>
              </a:xfrm>
              <a:prstGeom prst="rect">
                <a:avLst/>
              </a:prstGeom>
              <a:blipFill rotWithShape="0">
                <a:blip r:embed="rId2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4914528" y="4595448"/>
                <a:ext cx="12782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𝑄</m:t>
                      </m:r>
                      <m:r>
                        <a:rPr lang="en-GB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75 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pC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528" y="4595448"/>
                <a:ext cx="1278235" cy="369332"/>
              </a:xfrm>
              <a:prstGeom prst="rect">
                <a:avLst/>
              </a:prstGeom>
              <a:blipFill rotWithShape="0">
                <a:blip r:embed="rId2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/>
          <p:cNvSpPr txBox="1"/>
          <p:nvPr/>
        </p:nvSpPr>
        <p:spPr>
          <a:xfrm>
            <a:off x="4514513" y="4460758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111123" y="4467794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6724098" y="4185483"/>
                <a:ext cx="1521122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fs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098" y="4185483"/>
                <a:ext cx="1521122" cy="381515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6712467" y="4640239"/>
                <a:ext cx="12228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𝐶𝐹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=600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467" y="4640239"/>
                <a:ext cx="1222835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6730936" y="5053642"/>
                <a:ext cx="1616148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=0.07%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936" y="5053642"/>
                <a:ext cx="1616148" cy="391582"/>
              </a:xfrm>
              <a:prstGeom prst="rect">
                <a:avLst/>
              </a:prstGeom>
              <a:blipFill rotWithShape="0">
                <a:blip r:embed="rId29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8221933" y="5054834"/>
                <a:ext cx="10733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FEL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1933" y="5054834"/>
                <a:ext cx="1073371" cy="369332"/>
              </a:xfrm>
              <a:prstGeom prst="rect">
                <a:avLst/>
              </a:prstGeom>
              <a:blipFill rotWithShape="0">
                <a:blip r:embed="rId30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Left Brace 77"/>
          <p:cNvSpPr/>
          <p:nvPr/>
        </p:nvSpPr>
        <p:spPr bwMode="auto">
          <a:xfrm>
            <a:off x="6586378" y="4220482"/>
            <a:ext cx="227368" cy="1224742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366113" y="4352182"/>
            <a:ext cx="2693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GB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FEL looks critical:</a:t>
            </a:r>
          </a:p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Nonlinear compression (single spike) ?</a:t>
            </a:r>
            <a:endParaRPr lang="en-GB" dirty="0"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3928915" y="1484784"/>
                <a:ext cx="1264320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ps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915" y="1484784"/>
                <a:ext cx="1264320" cy="381515"/>
              </a:xfrm>
              <a:prstGeom prst="rect">
                <a:avLst/>
              </a:prstGeom>
              <a:blipFill rotWithShape="0">
                <a:blip r:embed="rId31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Rectangle 80"/>
          <p:cNvSpPr/>
          <p:nvPr/>
        </p:nvSpPr>
        <p:spPr bwMode="auto">
          <a:xfrm>
            <a:off x="3391570" y="2564904"/>
            <a:ext cx="6641793" cy="12978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H="1" flipV="1">
            <a:off x="7001273" y="2016535"/>
            <a:ext cx="2047055" cy="84706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2" name="Rectangle 81"/>
          <p:cNvSpPr/>
          <p:nvPr/>
        </p:nvSpPr>
        <p:spPr bwMode="auto">
          <a:xfrm>
            <a:off x="3425933" y="4149080"/>
            <a:ext cx="5873264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3723142" y="1162383"/>
            <a:ext cx="6765345" cy="13729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9146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9" grpId="0"/>
      <p:bldP spid="81" grpId="0" animBg="1"/>
      <p:bldP spid="82" grpId="0" animBg="1"/>
      <p:bldP spid="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– Projected Emittance Growth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2537640"/>
              </p:ext>
            </p:extLst>
          </p:nvPr>
        </p:nvGraphicFramePr>
        <p:xfrm>
          <a:off x="1522449" y="1706776"/>
          <a:ext cx="4341546" cy="407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0" name="Equation" r:id="rId3" imgW="2971800" imgH="279360" progId="Equation.3">
                  <p:embed/>
                </p:oleObj>
              </mc:Choice>
              <mc:Fallback>
                <p:oleObj name="Equation" r:id="rId3" imgW="29718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449" y="1706776"/>
                        <a:ext cx="4341546" cy="40724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206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8351" y="1097023"/>
            <a:ext cx="1210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Comic Sans MS" panose="030F0702030302020204" pitchFamily="66" charset="0"/>
              </a:rPr>
              <a:t>In a 4-dipoles chicane, the CSR effect is </a:t>
            </a:r>
            <a:r>
              <a:rPr lang="en-GB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stronger</a:t>
            </a:r>
            <a:r>
              <a:rPr lang="en-GB" sz="2000" dirty="0" smtClean="0">
                <a:latin typeface="Comic Sans MS" panose="030F0702030302020204" pitchFamily="66" charset="0"/>
              </a:rPr>
              <a:t> in the last dipole, where the bunch is </a:t>
            </a:r>
            <a:r>
              <a:rPr lang="en-GB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shorter: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114566" y="2035047"/>
            <a:ext cx="3497262" cy="858662"/>
            <a:chOff x="2344482" y="2005074"/>
            <a:chExt cx="3497262" cy="858662"/>
          </a:xfrm>
        </p:grpSpPr>
        <p:graphicFrame>
          <p:nvGraphicFramePr>
            <p:cNvPr id="13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4639831"/>
                </p:ext>
              </p:extLst>
            </p:nvPr>
          </p:nvGraphicFramePr>
          <p:xfrm>
            <a:off x="2344482" y="2409711"/>
            <a:ext cx="3497262" cy="454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81" name="Equation" r:id="rId5" imgW="2145960" imgH="279360" progId="Equation.3">
                    <p:embed/>
                  </p:oleObj>
                </mc:Choice>
                <mc:Fallback>
                  <p:oleObj name="Equation" r:id="rId5" imgW="214596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4482" y="2409711"/>
                          <a:ext cx="3497262" cy="45402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Straight Connector 13"/>
            <p:cNvCxnSpPr/>
            <p:nvPr/>
          </p:nvCxnSpPr>
          <p:spPr bwMode="auto">
            <a:xfrm flipH="1">
              <a:off x="4314029" y="2005074"/>
              <a:ext cx="363004" cy="404637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1" name="Group 20"/>
          <p:cNvGrpSpPr/>
          <p:nvPr/>
        </p:nvGrpSpPr>
        <p:grpSpPr>
          <a:xfrm>
            <a:off x="309462" y="3743570"/>
            <a:ext cx="4045351" cy="2745803"/>
            <a:chOff x="5770060" y="3837772"/>
            <a:chExt cx="3191138" cy="2523258"/>
          </a:xfrm>
        </p:grpSpPr>
        <p:pic>
          <p:nvPicPr>
            <p:cNvPr id="22" name="Picture 2" descr="C:\Workspace\Documents\USPAS\Lectures\Day2\LectureII\MathScripts\CSRWake_Gauss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383" y="4245762"/>
              <a:ext cx="3077703" cy="2115268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770060" y="3837772"/>
              <a:ext cx="1141752" cy="4808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prstClr val="black"/>
                  </a:solidFill>
                </a:rPr>
                <a:t>Bunch head </a:t>
              </a:r>
            </a:p>
            <a:p>
              <a:r>
                <a:rPr lang="en-US" sz="1400" b="1" i="1" dirty="0" smtClean="0">
                  <a:solidFill>
                    <a:prstClr val="black"/>
                  </a:solidFill>
                </a:rPr>
                <a:t>gains energy</a:t>
              </a:r>
              <a:endParaRPr lang="en-US" sz="1400" b="1" i="1" dirty="0">
                <a:solidFill>
                  <a:prstClr val="black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83526" y="4210615"/>
              <a:ext cx="1177672" cy="4808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prstClr val="black"/>
                  </a:solidFill>
                </a:rPr>
                <a:t>Bunch tail</a:t>
              </a:r>
            </a:p>
            <a:p>
              <a:r>
                <a:rPr lang="en-US" sz="1400" b="1" i="1" dirty="0" smtClean="0">
                  <a:solidFill>
                    <a:prstClr val="black"/>
                  </a:solidFill>
                </a:rPr>
                <a:t>is not affected</a:t>
              </a:r>
              <a:endParaRPr lang="en-US" sz="1400" b="1" i="1" dirty="0">
                <a:solidFill>
                  <a:prstClr val="black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08022" y="4940534"/>
              <a:ext cx="570549" cy="33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head</a:t>
              </a:r>
              <a:endPara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439308" y="4951102"/>
              <a:ext cx="408691" cy="33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tail</a:t>
              </a:r>
              <a:endPara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32087" y="5497043"/>
              <a:ext cx="1077444" cy="4808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prstClr val="black"/>
                  </a:solidFill>
                </a:rPr>
                <a:t>Bunch core</a:t>
              </a:r>
            </a:p>
            <a:p>
              <a:r>
                <a:rPr lang="en-US" sz="1400" b="1" i="1" dirty="0" smtClean="0">
                  <a:solidFill>
                    <a:prstClr val="black"/>
                  </a:solidFill>
                </a:rPr>
                <a:t>loses energy</a:t>
              </a:r>
              <a:endParaRPr lang="en-US" sz="1400" b="1" i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91428" y="4266674"/>
            <a:ext cx="3163890" cy="1810161"/>
            <a:chOff x="6308022" y="4215279"/>
            <a:chExt cx="2505129" cy="1972712"/>
          </a:xfrm>
        </p:grpSpPr>
        <p:sp>
          <p:nvSpPr>
            <p:cNvPr id="29" name="Rectangle 28"/>
            <p:cNvSpPr/>
            <p:nvPr/>
          </p:nvSpPr>
          <p:spPr>
            <a:xfrm>
              <a:off x="6308022" y="4280915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550416" y="421527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805762" y="4484918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42940" y="4917272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277002" y="5331147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511257" y="565428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778716" y="5649461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028007" y="5232636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295463" y="4918748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567973" y="461596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</p:grp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675268"/>
              </p:ext>
            </p:extLst>
          </p:nvPr>
        </p:nvGraphicFramePr>
        <p:xfrm>
          <a:off x="2261023" y="2989249"/>
          <a:ext cx="2908358" cy="696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2" name="Equation" r:id="rId8" imgW="1947871" imgH="467304" progId="Equation.DSMT4">
                  <p:embed/>
                </p:oleObj>
              </mc:Choice>
              <mc:Fallback>
                <p:oleObj name="Equation" r:id="rId8" imgW="1947871" imgH="46730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61023" y="2989249"/>
                        <a:ext cx="2908358" cy="69686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" name="Picture 4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7054" y="2989249"/>
            <a:ext cx="5221474" cy="3320071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8" name="TextBox 47"/>
          <p:cNvSpPr txBox="1"/>
          <p:nvPr/>
        </p:nvSpPr>
        <p:spPr>
          <a:xfrm>
            <a:off x="6915883" y="6288319"/>
            <a:ext cx="2505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GB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Brynes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al., NJP (2018)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875027" y="3109300"/>
            <a:ext cx="1261884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alatino Linotype" panose="02040502050505030304" pitchFamily="18" charset="0"/>
              </a:rPr>
              <a:t>100pC</a:t>
            </a:r>
          </a:p>
          <a:p>
            <a:r>
              <a:rPr lang="en-GB" sz="1600" b="1" dirty="0" smtClean="0">
                <a:latin typeface="Palatino Linotype" panose="02040502050505030304" pitchFamily="18" charset="0"/>
              </a:rPr>
              <a:t>300 MeV</a:t>
            </a:r>
          </a:p>
          <a:p>
            <a:r>
              <a:rPr lang="en-GB" sz="16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=0.105rad</a:t>
            </a:r>
          </a:p>
          <a:p>
            <a:r>
              <a:rPr lang="en-GB" sz="16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R</a:t>
            </a:r>
            <a:r>
              <a:rPr lang="en-GB" sz="1600" b="1" baseline="-25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56</a:t>
            </a:r>
            <a:r>
              <a:rPr lang="en-GB" sz="16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=-50 mm</a:t>
            </a:r>
            <a:endParaRPr lang="en-GB" sz="1600" b="1" dirty="0">
              <a:latin typeface="Palatino Linotype" panose="02040502050505030304" pitchFamily="18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583832" y="3897342"/>
            <a:ext cx="756355" cy="2483986"/>
            <a:chOff x="4583832" y="3897342"/>
            <a:chExt cx="756355" cy="2483986"/>
          </a:xfrm>
        </p:grpSpPr>
        <p:cxnSp>
          <p:nvCxnSpPr>
            <p:cNvPr id="49" name="Straight Arrow Connector 48"/>
            <p:cNvCxnSpPr/>
            <p:nvPr/>
          </p:nvCxnSpPr>
          <p:spPr bwMode="auto">
            <a:xfrm flipV="1">
              <a:off x="4583832" y="4005064"/>
              <a:ext cx="0" cy="2376264"/>
            </a:xfrm>
            <a:prstGeom prst="straightConnector1">
              <a:avLst/>
            </a:prstGeom>
            <a:solidFill>
              <a:srgbClr val="00B8FF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50" name="TextBox 49"/>
            <p:cNvSpPr txBox="1"/>
            <p:nvPr/>
          </p:nvSpPr>
          <p:spPr>
            <a:xfrm>
              <a:off x="4655320" y="3897342"/>
              <a:ext cx="684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0B050"/>
                  </a:solidFill>
                </a:rPr>
                <a:t>x</a:t>
              </a:r>
              <a:r>
                <a:rPr lang="en-GB" b="1" dirty="0" smtClean="0">
                  <a:solidFill>
                    <a:srgbClr val="00B050"/>
                  </a:solidFill>
                </a:rPr>
                <a:t>, x’ 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01753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– Linear Optics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>
            <p:extLst/>
          </p:nvPr>
        </p:nvGraphicFramePr>
        <p:xfrm>
          <a:off x="1522449" y="1706776"/>
          <a:ext cx="4341546" cy="407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Equation" r:id="rId3" imgW="2971800" imgH="279360" progId="Equation.3">
                  <p:embed/>
                </p:oleObj>
              </mc:Choice>
              <mc:Fallback>
                <p:oleObj name="Equation" r:id="rId3" imgW="29718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449" y="1706776"/>
                        <a:ext cx="4341546" cy="40724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206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8351" y="1097023"/>
            <a:ext cx="12103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Comic Sans MS" panose="030F0702030302020204" pitchFamily="66" charset="0"/>
              </a:rPr>
              <a:t>In a 4-dipoles chicane, the CSR effect is </a:t>
            </a:r>
            <a:r>
              <a:rPr lang="en-GB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stronger</a:t>
            </a:r>
            <a:r>
              <a:rPr lang="en-GB" sz="2000" dirty="0" smtClean="0">
                <a:latin typeface="Comic Sans MS" panose="030F0702030302020204" pitchFamily="66" charset="0"/>
              </a:rPr>
              <a:t> in the last dipole, where the bunch is </a:t>
            </a:r>
            <a:r>
              <a:rPr lang="en-GB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shorter: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927611" y="1680636"/>
            <a:ext cx="3811862" cy="541648"/>
            <a:chOff x="8380138" y="1755413"/>
            <a:chExt cx="3811862" cy="541648"/>
          </a:xfrm>
        </p:grpSpPr>
        <p:graphicFrame>
          <p:nvGraphicFramePr>
            <p:cNvPr id="10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8909344" y="1755413"/>
            <a:ext cx="3282656" cy="5416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1" name="Equation" r:id="rId5" imgW="1815840" imgH="304560" progId="Equation.3">
                    <p:embed/>
                  </p:oleObj>
                </mc:Choice>
                <mc:Fallback>
                  <p:oleObj name="Equation" r:id="rId5" imgW="1815840" imgH="3045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09344" y="1755413"/>
                          <a:ext cx="3282656" cy="541648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rgbClr val="00206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Straight Arrow Connector 10"/>
            <p:cNvCxnSpPr/>
            <p:nvPr/>
          </p:nvCxnSpPr>
          <p:spPr bwMode="auto">
            <a:xfrm>
              <a:off x="8380138" y="2005074"/>
              <a:ext cx="471905" cy="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8" name="Group 17"/>
          <p:cNvGrpSpPr/>
          <p:nvPr/>
        </p:nvGrpSpPr>
        <p:grpSpPr>
          <a:xfrm>
            <a:off x="6132040" y="1951459"/>
            <a:ext cx="3852392" cy="956804"/>
            <a:chOff x="8584567" y="2040827"/>
            <a:chExt cx="3852392" cy="956804"/>
          </a:xfrm>
        </p:grpSpPr>
        <p:cxnSp>
          <p:nvCxnSpPr>
            <p:cNvPr id="19" name="Straight Connector 18"/>
            <p:cNvCxnSpPr/>
            <p:nvPr/>
          </p:nvCxnSpPr>
          <p:spPr bwMode="auto">
            <a:xfrm>
              <a:off x="8584567" y="2040827"/>
              <a:ext cx="735046" cy="685981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0" name="TextBox 19"/>
            <p:cNvSpPr txBox="1"/>
            <p:nvPr/>
          </p:nvSpPr>
          <p:spPr>
            <a:xfrm>
              <a:off x="9294866" y="2412856"/>
              <a:ext cx="31420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Horizontal waist between 3</a:t>
              </a:r>
              <a:r>
                <a:rPr lang="en-GB" sz="1600" b="1" baseline="30000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rd</a:t>
              </a:r>
              <a:r>
                <a:rPr lang="en-GB" sz="1600" b="1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 and 4</a:t>
              </a:r>
              <a:r>
                <a:rPr lang="en-GB" sz="1600" b="1" baseline="30000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th</a:t>
              </a:r>
              <a:r>
                <a:rPr lang="en-GB" sz="1600" b="1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 dipole;  &lt;&lt;1</a:t>
              </a:r>
              <a:endParaRPr lang="en-GB" sz="1600" b="1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09462" y="3743570"/>
            <a:ext cx="4045351" cy="2745803"/>
            <a:chOff x="5770060" y="3837772"/>
            <a:chExt cx="3191138" cy="2523258"/>
          </a:xfrm>
        </p:grpSpPr>
        <p:pic>
          <p:nvPicPr>
            <p:cNvPr id="22" name="Picture 2" descr="C:\Workspace\Documents\USPAS\Lectures\Day2\LectureII\MathScripts\CSRWake_Gauss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383" y="4245762"/>
              <a:ext cx="3077703" cy="2115268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770060" y="3837772"/>
              <a:ext cx="1141752" cy="4808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prstClr val="black"/>
                  </a:solidFill>
                </a:rPr>
                <a:t>Bunch head </a:t>
              </a:r>
            </a:p>
            <a:p>
              <a:r>
                <a:rPr lang="en-US" sz="1400" b="1" i="1" dirty="0" smtClean="0">
                  <a:solidFill>
                    <a:prstClr val="black"/>
                  </a:solidFill>
                </a:rPr>
                <a:t>gains energy</a:t>
              </a:r>
              <a:endParaRPr lang="en-US" sz="1400" b="1" i="1" dirty="0">
                <a:solidFill>
                  <a:prstClr val="black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83526" y="4210615"/>
              <a:ext cx="1177672" cy="4808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prstClr val="black"/>
                  </a:solidFill>
                </a:rPr>
                <a:t>Bunch tail</a:t>
              </a:r>
            </a:p>
            <a:p>
              <a:r>
                <a:rPr lang="en-US" sz="1400" b="1" i="1" dirty="0" smtClean="0">
                  <a:solidFill>
                    <a:prstClr val="black"/>
                  </a:solidFill>
                </a:rPr>
                <a:t>is not affected</a:t>
              </a:r>
              <a:endParaRPr lang="en-US" sz="1400" b="1" i="1" dirty="0">
                <a:solidFill>
                  <a:prstClr val="black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08022" y="4940534"/>
              <a:ext cx="570549" cy="33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head</a:t>
              </a:r>
              <a:endPara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439308" y="4951102"/>
              <a:ext cx="408691" cy="33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tail</a:t>
              </a:r>
              <a:endPara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32087" y="5497043"/>
              <a:ext cx="1077444" cy="4808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prstClr val="black"/>
                  </a:solidFill>
                </a:rPr>
                <a:t>Bunch core</a:t>
              </a:r>
            </a:p>
            <a:p>
              <a:r>
                <a:rPr lang="en-US" sz="1400" b="1" i="1" dirty="0" smtClean="0">
                  <a:solidFill>
                    <a:prstClr val="black"/>
                  </a:solidFill>
                </a:rPr>
                <a:t>loses energy</a:t>
              </a:r>
              <a:endParaRPr lang="en-US" sz="1400" b="1" i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91428" y="4595454"/>
            <a:ext cx="3163890" cy="1051460"/>
            <a:chOff x="6308022" y="4573589"/>
            <a:chExt cx="2505129" cy="1145881"/>
          </a:xfrm>
        </p:grpSpPr>
        <p:sp>
          <p:nvSpPr>
            <p:cNvPr id="29" name="Rectangle 28"/>
            <p:cNvSpPr/>
            <p:nvPr/>
          </p:nvSpPr>
          <p:spPr>
            <a:xfrm>
              <a:off x="6308022" y="457358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550416" y="4730538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805762" y="4573590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42940" y="4917272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294159" y="5107293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511257" y="5185768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778716" y="4950347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028007" y="4871873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295463" y="4918748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567973" y="4636451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915883" y="6288319"/>
            <a:ext cx="2505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GB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Brynes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al., NJP (2018)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875027" y="3109300"/>
            <a:ext cx="1261884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Palatino Linotype" panose="02040502050505030304" pitchFamily="18" charset="0"/>
              </a:rPr>
              <a:t>100pC</a:t>
            </a:r>
          </a:p>
          <a:p>
            <a:r>
              <a:rPr lang="en-GB" sz="1600" b="1" dirty="0" smtClean="0">
                <a:latin typeface="Palatino Linotype" panose="02040502050505030304" pitchFamily="18" charset="0"/>
              </a:rPr>
              <a:t>300 MeV</a:t>
            </a:r>
          </a:p>
          <a:p>
            <a:r>
              <a:rPr lang="en-GB" sz="16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=0.105rad</a:t>
            </a:r>
          </a:p>
          <a:p>
            <a:r>
              <a:rPr lang="en-GB" sz="16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R</a:t>
            </a:r>
            <a:r>
              <a:rPr lang="en-GB" sz="1600" b="1" baseline="-25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56</a:t>
            </a:r>
            <a:r>
              <a:rPr lang="en-GB" sz="16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=-50 mm</a:t>
            </a:r>
            <a:endParaRPr lang="en-GB" sz="1600" b="1" dirty="0">
              <a:latin typeface="Palatino Linotype" panose="02040502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7968" y="3054446"/>
            <a:ext cx="4948425" cy="3236139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grpSp>
        <p:nvGrpSpPr>
          <p:cNvPr id="39" name="Group 38"/>
          <p:cNvGrpSpPr/>
          <p:nvPr/>
        </p:nvGrpSpPr>
        <p:grpSpPr>
          <a:xfrm>
            <a:off x="4583832" y="3897342"/>
            <a:ext cx="756355" cy="2483986"/>
            <a:chOff x="4583832" y="3897342"/>
            <a:chExt cx="756355" cy="2483986"/>
          </a:xfrm>
        </p:grpSpPr>
        <p:cxnSp>
          <p:nvCxnSpPr>
            <p:cNvPr id="41" name="Straight Arrow Connector 40"/>
            <p:cNvCxnSpPr/>
            <p:nvPr/>
          </p:nvCxnSpPr>
          <p:spPr bwMode="auto">
            <a:xfrm flipV="1">
              <a:off x="4583832" y="4005064"/>
              <a:ext cx="0" cy="2376264"/>
            </a:xfrm>
            <a:prstGeom prst="straightConnector1">
              <a:avLst/>
            </a:prstGeom>
            <a:solidFill>
              <a:srgbClr val="00B8FF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3" name="TextBox 42"/>
            <p:cNvSpPr txBox="1"/>
            <p:nvPr/>
          </p:nvSpPr>
          <p:spPr>
            <a:xfrm>
              <a:off x="4655320" y="3897342"/>
              <a:ext cx="684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0B050"/>
                  </a:solidFill>
                </a:rPr>
                <a:t>x</a:t>
              </a:r>
              <a:r>
                <a:rPr lang="en-GB" b="1" dirty="0" smtClean="0">
                  <a:solidFill>
                    <a:srgbClr val="00B050"/>
                  </a:solidFill>
                </a:rPr>
                <a:t>, x’ 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9462" y="3743570"/>
            <a:ext cx="4045351" cy="2745803"/>
            <a:chOff x="309462" y="3743570"/>
            <a:chExt cx="4045351" cy="2745803"/>
          </a:xfrm>
        </p:grpSpPr>
        <p:grpSp>
          <p:nvGrpSpPr>
            <p:cNvPr id="44" name="Group 43"/>
            <p:cNvGrpSpPr/>
            <p:nvPr/>
          </p:nvGrpSpPr>
          <p:grpSpPr>
            <a:xfrm>
              <a:off x="309462" y="3743570"/>
              <a:ext cx="4045351" cy="2745803"/>
              <a:chOff x="5770060" y="3837772"/>
              <a:chExt cx="3191138" cy="2523258"/>
            </a:xfrm>
          </p:grpSpPr>
          <p:pic>
            <p:nvPicPr>
              <p:cNvPr id="45" name="Picture 2" descr="C:\Workspace\Documents\USPAS\Lectures\Day2\LectureII\MathScripts\CSRWake_Gauss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21383" y="4245762"/>
                <a:ext cx="3077703" cy="2115268"/>
              </a:xfrm>
              <a:prstGeom prst="rect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5770060" y="3837772"/>
                <a:ext cx="1141752" cy="480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prstClr val="black"/>
                    </a:solidFill>
                  </a:rPr>
                  <a:t>Bunch head </a:t>
                </a:r>
              </a:p>
              <a:p>
                <a:r>
                  <a:rPr lang="en-US" sz="1400" b="1" i="1" dirty="0" smtClean="0">
                    <a:solidFill>
                      <a:prstClr val="black"/>
                    </a:solidFill>
                  </a:rPr>
                  <a:t>gains energy</a:t>
                </a:r>
                <a:endParaRPr lang="en-US" sz="1400" b="1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783526" y="4210615"/>
                <a:ext cx="1177672" cy="480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prstClr val="black"/>
                    </a:solidFill>
                  </a:rPr>
                  <a:t>Bunch tail</a:t>
                </a:r>
              </a:p>
              <a:p>
                <a:r>
                  <a:rPr lang="en-US" sz="1400" b="1" i="1" dirty="0" smtClean="0">
                    <a:solidFill>
                      <a:prstClr val="black"/>
                    </a:solidFill>
                  </a:rPr>
                  <a:t>is not affected</a:t>
                </a:r>
                <a:endParaRPr lang="en-US" sz="1400" b="1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308022" y="4940534"/>
                <a:ext cx="570549" cy="339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head</a:t>
                </a:r>
                <a:endParaRPr lang="en-US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439308" y="4951102"/>
                <a:ext cx="408691" cy="339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tail</a:t>
                </a:r>
                <a:endParaRPr lang="en-US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232087" y="5497043"/>
                <a:ext cx="1077444" cy="480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prstClr val="black"/>
                    </a:solidFill>
                  </a:rPr>
                  <a:t>Bunch core</a:t>
                </a:r>
              </a:p>
              <a:p>
                <a:r>
                  <a:rPr lang="en-US" sz="1400" b="1" i="1" dirty="0" smtClean="0">
                    <a:solidFill>
                      <a:prstClr val="black"/>
                    </a:solidFill>
                  </a:rPr>
                  <a:t>loses energy</a:t>
                </a:r>
                <a:endParaRPr lang="en-US" sz="1400" b="1" i="1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991428" y="4266674"/>
              <a:ext cx="3163890" cy="1810161"/>
              <a:chOff x="6308022" y="4215279"/>
              <a:chExt cx="2505129" cy="1972712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6308022" y="4280915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6550416" y="4215279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805762" y="4484918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7042940" y="4917272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277002" y="5331147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7511257" y="5654289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7778716" y="5649461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8028007" y="5232636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95463" y="4918748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8567973" y="4615969"/>
                <a:ext cx="245178" cy="533702"/>
              </a:xfrm>
              <a:prstGeom prst="rect">
                <a:avLst/>
              </a:prstGeom>
              <a:solidFill>
                <a:srgbClr val="77933C">
                  <a:alpha val="30196"/>
                </a:srgbClr>
              </a:soli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800"/>
              </a:p>
            </p:txBody>
          </p:sp>
        </p:grpSp>
      </p:grpSp>
      <p:sp>
        <p:nvSpPr>
          <p:cNvPr id="8" name="Oval 7"/>
          <p:cNvSpPr/>
          <p:nvPr/>
        </p:nvSpPr>
        <p:spPr bwMode="auto">
          <a:xfrm>
            <a:off x="8256240" y="5229195"/>
            <a:ext cx="576064" cy="551125"/>
          </a:xfrm>
          <a:prstGeom prst="ellipse">
            <a:avLst/>
          </a:prstGeom>
          <a:solidFill>
            <a:srgbClr val="00FF00">
              <a:alpha val="10196"/>
            </a:srgbClr>
          </a:solidFill>
          <a:ln w="571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0019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– Nonlinear Optics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729182"/>
            <a:ext cx="4683646" cy="23815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030" y="1392306"/>
            <a:ext cx="4110785" cy="1224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336" y="1043279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GB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GB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Guetg</a:t>
            </a:r>
            <a:r>
              <a:rPr lang="en-GB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(2013)</a:t>
            </a:r>
            <a:endParaRPr lang="en-GB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7552" y="5304110"/>
            <a:ext cx="58664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Multiple optical knobs (quads, skew quads, </a:t>
            </a:r>
            <a:r>
              <a:rPr lang="en-GB" sz="2000" dirty="0" err="1" smtClean="0">
                <a:solidFill>
                  <a:prstClr val="black"/>
                </a:solidFill>
                <a:latin typeface="Palatino Linotype" panose="02040502050505030304" pitchFamily="18" charset="0"/>
              </a:rPr>
              <a:t>sextupoles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) to align slice centroids in (x,x’,</a:t>
            </a:r>
            <a:r>
              <a:rPr lang="en-GB" sz="2000" dirty="0" err="1" smtClean="0">
                <a:solidFill>
                  <a:prstClr val="black"/>
                </a:solidFill>
                <a:latin typeface="Palatino Linotype" panose="02040502050505030304" pitchFamily="18" charset="0"/>
              </a:rPr>
              <a:t>y,y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’).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Current profile almost unchanged.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704700" y="989945"/>
            <a:ext cx="1804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 Charles (2016)</a:t>
            </a:r>
            <a:endParaRPr lang="en-GB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920" y="1443009"/>
            <a:ext cx="6663531" cy="23468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6076" y="3870479"/>
            <a:ext cx="6502325" cy="139916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544653" y="5328954"/>
            <a:ext cx="567202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Weak </a:t>
            </a:r>
            <a:r>
              <a:rPr lang="en-GB" sz="2000" dirty="0" err="1" smtClean="0">
                <a:solidFill>
                  <a:prstClr val="black"/>
                </a:solidFill>
                <a:latin typeface="Palatino Linotype" panose="02040502050505030304" pitchFamily="18" charset="0"/>
              </a:rPr>
              <a:t>sextupoles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for control up to 3</a:t>
            </a:r>
            <a:r>
              <a:rPr lang="en-GB" sz="2000" baseline="30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rd</a:t>
            </a: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order.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Current spikes are suppressed, compression “efficiency” increased.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854122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– Other Methods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35360" y="1323462"/>
            <a:ext cx="11626283" cy="4625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Bunch </a:t>
            </a:r>
            <a:r>
              <a:rPr lang="en-GB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current shaping</a:t>
            </a: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(ramped, trapezoidal, etc.) from the injector to “linearize” the CSR wake.</a:t>
            </a:r>
          </a:p>
          <a:p>
            <a:pPr marL="800100" lvl="1" indent="-34290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This implies most likely non-uniform slice optics and emittance. Emittance compensation can be limited.</a:t>
            </a:r>
          </a:p>
          <a:p>
            <a:pPr marL="342900" lvl="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Shielding </a:t>
            </a: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of CSR wake with low gap chambers.</a:t>
            </a:r>
            <a:endParaRPr lang="en-GB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800100" lvl="1" indent="-34290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Typically not practical (beam losses and resistive wall </a:t>
            </a:r>
            <a:r>
              <a:rPr lang="en-GB" dirty="0" err="1" smtClean="0">
                <a:solidFill>
                  <a:prstClr val="black"/>
                </a:solidFill>
                <a:latin typeface="Palatino Linotype" panose="02040502050505030304" pitchFamily="18" charset="0"/>
              </a:rPr>
              <a:t>wakefields</a:t>
            </a: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) as &lt; 2 mm (or so) radius pipe is required.</a:t>
            </a:r>
          </a:p>
          <a:p>
            <a:pPr marL="342900" lvl="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Linear optics</a:t>
            </a: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cancellation of CSR kicks by combination of </a:t>
            </a:r>
            <a:r>
              <a:rPr lang="en-GB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multiple compressors.</a:t>
            </a:r>
            <a:endParaRPr lang="en-GB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marL="800100" lvl="1" indent="-34290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This requires very accurate optics tuning along a large portion of the accelerator. It strongly depends on specific beam parameters at the compressors.</a:t>
            </a:r>
            <a:endParaRPr lang="en-GB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“Adiabatic” compression</a:t>
            </a: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– split compression in multiple (&gt; 2) stages.</a:t>
            </a:r>
            <a:endParaRPr lang="en-GB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800100" lvl="1" indent="-342900">
              <a:lnSpc>
                <a:spcPct val="114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latin typeface="Palatino Linotype" panose="02040502050505030304" pitchFamily="18" charset="0"/>
              </a:rPr>
              <a:t>This </a:t>
            </a:r>
            <a:r>
              <a:rPr lang="en-GB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is adopted at PAL XFEL with good results. On paper, 3 chicanes give a lower emittance than 2. In reality, 3 chicanes are the nominal configuration.</a:t>
            </a:r>
            <a:endParaRPr lang="en-GB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8835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&amp; Plan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35360" y="1109644"/>
            <a:ext cx="1144927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dirty="0" smtClean="0">
                <a:latin typeface="Palatino Linotype" panose="02040502050505030304" pitchFamily="18" charset="0"/>
              </a:rPr>
              <a:t>Assumption:</a:t>
            </a:r>
            <a:r>
              <a:rPr lang="en-GB" sz="2000" b="1" dirty="0" smtClean="0">
                <a:latin typeface="Palatino Linotype" panose="02040502050505030304" pitchFamily="18" charset="0"/>
              </a:rPr>
              <a:t> Q = 50 – 100 pC,   I = 2 / </a:t>
            </a:r>
            <a:r>
              <a:rPr lang="en-GB" sz="2000" b="1" dirty="0">
                <a:latin typeface="Palatino Linotype" panose="02040502050505030304" pitchFamily="18" charset="0"/>
              </a:rPr>
              <a:t>9 </a:t>
            </a:r>
            <a:r>
              <a:rPr lang="en-GB" sz="2000" b="1" dirty="0" smtClean="0">
                <a:latin typeface="Palatino Linotype" panose="02040502050505030304" pitchFamily="18" charset="0"/>
              </a:rPr>
              <a:t>kA,   CF </a:t>
            </a:r>
            <a:r>
              <a:rPr lang="en-GB" sz="2000" b="1" dirty="0">
                <a:latin typeface="Palatino Linotype" panose="02040502050505030304" pitchFamily="18" charset="0"/>
              </a:rPr>
              <a:t>&gt; </a:t>
            </a:r>
            <a:r>
              <a:rPr lang="en-GB" sz="2000" b="1" dirty="0" smtClean="0">
                <a:latin typeface="Palatino Linotype" panose="02040502050505030304" pitchFamily="18" charset="0"/>
              </a:rPr>
              <a:t>150 </a:t>
            </a:r>
            <a:endParaRPr lang="en-GB" sz="2000" b="1" dirty="0" smtClean="0">
              <a:latin typeface="Palatino Linotype" panose="02040502050505030304" pitchFamily="18" charset="0"/>
              <a:sym typeface="Symbol" panose="05050102010706020507" pitchFamily="18" charset="2"/>
            </a:endParaRP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Chicanes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 are most suitable devices for allowing E-chirp compensation at a later linac stage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2-stage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 compression </a:t>
            </a:r>
            <a:r>
              <a:rPr lang="en-GB" sz="2000" dirty="0">
                <a:latin typeface="Palatino Linotype" panose="02040502050505030304" pitchFamily="18" charset="0"/>
                <a:sym typeface="Symbol" panose="05050102010706020507" pitchFamily="18" charset="2"/>
              </a:rPr>
              <a:t>(+ 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VB ?) </a:t>
            </a:r>
            <a:r>
              <a:rPr lang="en-GB" sz="2000" dirty="0">
                <a:latin typeface="Palatino Linotype" panose="02040502050505030304" pitchFamily="18" charset="0"/>
                <a:sym typeface="Symbol" panose="05050102010706020507" pitchFamily="18" charset="2"/>
              </a:rPr>
              <a:t>are most likely mandatory for the </a:t>
            </a:r>
            <a:r>
              <a:rPr lang="en-GB" sz="2000" b="1" dirty="0">
                <a:latin typeface="Palatino Linotype" panose="02040502050505030304" pitchFamily="18" charset="0"/>
                <a:sym typeface="Symbol" panose="05050102010706020507" pitchFamily="18" charset="2"/>
              </a:rPr>
              <a:t>HX FEL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Projected normalized emittance growth will be </a:t>
            </a:r>
            <a:r>
              <a:rPr lang="en-GB" sz="20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&gt; 0.2 m rad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 for C&gt;100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Minimization of CSR effect mainly through </a:t>
            </a:r>
            <a:r>
              <a:rPr lang="en-GB" sz="2000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linear and nonlinear optics tuning</a:t>
            </a:r>
            <a:r>
              <a:rPr lang="en-GB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 through each BC.</a:t>
            </a:r>
            <a:endParaRPr lang="en-GB" sz="2000" dirty="0">
              <a:latin typeface="Palatino Linotype" panose="0204050205050503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1869" y="4363908"/>
            <a:ext cx="10927562" cy="200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Semi-analytical setting of compression scheme (Elettra)</a:t>
            </a:r>
            <a:endParaRPr lang="en-GB" sz="2400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</a:endParaRP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FF0000"/>
                </a:solidFill>
                <a:latin typeface="Palatino Linotype" panose="02040502050505030304" pitchFamily="18" charset="0"/>
              </a:rPr>
              <a:t>S2E run with </a:t>
            </a:r>
            <a:r>
              <a:rPr lang="en-GB" sz="2400" dirty="0" err="1" smtClean="0">
                <a:solidFill>
                  <a:srgbClr val="FF0000"/>
                </a:solidFill>
                <a:latin typeface="Palatino Linotype" panose="02040502050505030304" pitchFamily="18" charset="0"/>
              </a:rPr>
              <a:t>Tstep</a:t>
            </a:r>
            <a:r>
              <a:rPr lang="en-GB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Palatino Linotype" panose="02040502050505030304" pitchFamily="18" charset="0"/>
              </a:rPr>
              <a:t>+ </a:t>
            </a:r>
            <a:r>
              <a:rPr lang="en-GB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Elegant, including CSR and ways to overcome it (INFN)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S2E run finalized with GPT/</a:t>
            </a:r>
            <a:r>
              <a:rPr lang="en-GB" sz="2400" dirty="0" err="1" smtClean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Tstep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 + </a:t>
            </a:r>
            <a:r>
              <a:rPr lang="en-GB" sz="2400" dirty="0" err="1" smtClean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Placet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 (ALBA, CERN)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Comparison of performance vs. passive </a:t>
            </a:r>
            <a:r>
              <a:rPr lang="en-GB" sz="2400" dirty="0">
                <a:solidFill>
                  <a:srgbClr val="FF0000"/>
                </a:solidFill>
                <a:latin typeface="Palatino Linotype" panose="02040502050505030304" pitchFamily="18" charset="0"/>
              </a:rPr>
              <a:t>l</a:t>
            </a:r>
            <a:r>
              <a:rPr lang="en-GB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inearizer (LAL, CERN)</a:t>
            </a:r>
            <a:endParaRPr lang="en-GB" sz="24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4871864" y="3669497"/>
            <a:ext cx="1512168" cy="606642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GB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9216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X FEL – F. Nguyen 18 Oct.’18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235471"/>
            <a:ext cx="8100392" cy="515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3056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710</Words>
  <Application>Microsoft Office PowerPoint</Application>
  <PresentationFormat>Widescreen</PresentationFormat>
  <Paragraphs>135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ＭＳ Ｐゴシック</vt:lpstr>
      <vt:lpstr>ＭＳ Ｐゴシック</vt:lpstr>
      <vt:lpstr>Arial</vt:lpstr>
      <vt:lpstr>Calibri</vt:lpstr>
      <vt:lpstr>Cambria Math</vt:lpstr>
      <vt:lpstr>Comic Sans MS</vt:lpstr>
      <vt:lpstr>Palatino Linotype</vt:lpstr>
      <vt:lpstr>Symbol</vt:lpstr>
      <vt:lpstr>Times New Roman</vt:lpstr>
      <vt:lpstr>Wingdings</vt:lpstr>
      <vt:lpstr>Elettra Sincrotrone Trieste_Template Slides ENG</vt:lpstr>
      <vt:lpstr>Equation</vt:lpstr>
      <vt:lpstr>WP3  Magnetic Compressor Design Study</vt:lpstr>
      <vt:lpstr>Analytical Estimates</vt:lpstr>
      <vt:lpstr>Bunch Length, Slice Energy Spread</vt:lpstr>
      <vt:lpstr>CSR – Projected Emittance Growth</vt:lpstr>
      <vt:lpstr>CSR – Linear Optics</vt:lpstr>
      <vt:lpstr>CSR – Nonlinear Optics</vt:lpstr>
      <vt:lpstr>CSR – Other Methods</vt:lpstr>
      <vt:lpstr>Lessons Learned &amp; Plan</vt:lpstr>
      <vt:lpstr>SX FEL – F. Nguyen 18 Oct.’18</vt:lpstr>
      <vt:lpstr>HX FEL – F. Nguyen 18 Oct.’18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Simone Di Mitri</cp:lastModifiedBy>
  <cp:revision>190</cp:revision>
  <dcterms:created xsi:type="dcterms:W3CDTF">2018-05-31T14:40:42Z</dcterms:created>
  <dcterms:modified xsi:type="dcterms:W3CDTF">2018-12-09T14:19:46Z</dcterms:modified>
</cp:coreProperties>
</file>