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tif" ContentType="image/tif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3.xml" ContentType="application/vnd.openxmlformats-officedocument.theme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compatMode="1" saveSubsetFonts="1">
  <p:sldMasterIdLst>
    <p:sldMasterId id="2147483653" r:id="rId1"/>
    <p:sldMasterId id="2147483649" r:id="rId2"/>
    <p:sldMasterId id="2147483654" r:id="rId3"/>
    <p:sldMasterId id="2147483651" r:id="rId4"/>
  </p:sldMasterIdLst>
  <p:notesMasterIdLst>
    <p:notesMasterId r:id="rId13"/>
  </p:notesMasterIdLst>
  <p:sldIdLst>
    <p:sldId id="300" r:id="rId5"/>
    <p:sldId id="342" r:id="rId6"/>
    <p:sldId id="343" r:id="rId7"/>
    <p:sldId id="578" r:id="rId8"/>
    <p:sldId id="576" r:id="rId9"/>
    <p:sldId id="273" r:id="rId10"/>
    <p:sldId id="579" r:id="rId11"/>
    <p:sldId id="339" r:id="rId12"/>
  </p:sldIdLst>
  <p:sldSz cx="9144000" cy="6858000" type="screen4x3"/>
  <p:notesSz cx="6797675" cy="9926638"/>
  <p:defaultTextStyle>
    <a:defPPr>
      <a:defRPr lang="it-IT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269" autoAdjust="0"/>
    <p:restoredTop sz="50000" autoAdjust="0"/>
  </p:normalViewPr>
  <p:slideViewPr>
    <p:cSldViewPr>
      <p:cViewPr>
        <p:scale>
          <a:sx n="92" d="100"/>
          <a:sy n="92" d="100"/>
        </p:scale>
        <p:origin x="704" y="81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>
            <a:extLst>
              <a:ext uri="{FF2B5EF4-FFF2-40B4-BE49-F238E27FC236}">
                <a16:creationId xmlns:a16="http://schemas.microsoft.com/office/drawing/2014/main" id="{6491AD8D-2E6A-B14D-871D-884D86644A78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554" tIns="47777" rIns="95554" bIns="47777" numCol="1" anchor="t" anchorCtr="0" compatLnSpc="1">
            <a:prstTxWarp prst="textNoShape">
              <a:avLst/>
            </a:prstTxWarp>
          </a:bodyPr>
          <a:lstStyle>
            <a:lvl1pPr defTabSz="955675">
              <a:defRPr sz="13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3075" name="Rectangle 3">
            <a:extLst>
              <a:ext uri="{FF2B5EF4-FFF2-40B4-BE49-F238E27FC236}">
                <a16:creationId xmlns:a16="http://schemas.microsoft.com/office/drawing/2014/main" id="{2292D010-BBFB-B549-B658-CAE20224DBDE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6400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554" tIns="47777" rIns="95554" bIns="47777" numCol="1" anchor="t" anchorCtr="0" compatLnSpc="1">
            <a:prstTxWarp prst="textNoShape">
              <a:avLst/>
            </a:prstTxWarp>
          </a:bodyPr>
          <a:lstStyle>
            <a:lvl1pPr algn="r" defTabSz="955675">
              <a:defRPr sz="13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26628" name="Rectangle 4">
            <a:extLst>
              <a:ext uri="{FF2B5EF4-FFF2-40B4-BE49-F238E27FC236}">
                <a16:creationId xmlns:a16="http://schemas.microsoft.com/office/drawing/2014/main" id="{673DFE7E-5870-504A-9AA6-5EE5EF4B3753}"/>
              </a:ext>
            </a:extLst>
          </p:cNvPr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4113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077" name="Rectangle 5">
            <a:extLst>
              <a:ext uri="{FF2B5EF4-FFF2-40B4-BE49-F238E27FC236}">
                <a16:creationId xmlns:a16="http://schemas.microsoft.com/office/drawing/2014/main" id="{6A9CD8B1-E1AE-CA4E-8839-5DF5DC73BAA8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14875"/>
            <a:ext cx="5438775" cy="4467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554" tIns="47777" rIns="95554" bIns="4777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altLang="it-IT" noProof="0"/>
              <a:t>Fare clic per modificare gli stili del testo dello schema</a:t>
            </a:r>
          </a:p>
          <a:p>
            <a:pPr lvl="1"/>
            <a:r>
              <a:rPr lang="it-IT" altLang="it-IT" noProof="0"/>
              <a:t>Secondo livello</a:t>
            </a:r>
          </a:p>
          <a:p>
            <a:pPr lvl="2"/>
            <a:r>
              <a:rPr lang="it-IT" altLang="it-IT" noProof="0"/>
              <a:t>Terzo livello</a:t>
            </a:r>
          </a:p>
          <a:p>
            <a:pPr lvl="3"/>
            <a:r>
              <a:rPr lang="it-IT" altLang="it-IT" noProof="0"/>
              <a:t>Quarto livello</a:t>
            </a:r>
          </a:p>
          <a:p>
            <a:pPr lvl="4"/>
            <a:r>
              <a:rPr lang="it-IT" altLang="it-IT" noProof="0"/>
              <a:t>Quinto livello</a:t>
            </a:r>
          </a:p>
        </p:txBody>
      </p:sp>
      <p:sp>
        <p:nvSpPr>
          <p:cNvPr id="3078" name="Rectangle 6">
            <a:extLst>
              <a:ext uri="{FF2B5EF4-FFF2-40B4-BE49-F238E27FC236}">
                <a16:creationId xmlns:a16="http://schemas.microsoft.com/office/drawing/2014/main" id="{282CE109-C9D5-1943-B55D-8594EA69C3A9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9750"/>
            <a:ext cx="2946400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554" tIns="47777" rIns="95554" bIns="47777" numCol="1" anchor="b" anchorCtr="0" compatLnSpc="1">
            <a:prstTxWarp prst="textNoShape">
              <a:avLst/>
            </a:prstTxWarp>
          </a:bodyPr>
          <a:lstStyle>
            <a:lvl1pPr defTabSz="955675">
              <a:defRPr sz="13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3079" name="Rectangle 7">
            <a:extLst>
              <a:ext uri="{FF2B5EF4-FFF2-40B4-BE49-F238E27FC236}">
                <a16:creationId xmlns:a16="http://schemas.microsoft.com/office/drawing/2014/main" id="{2DF29C60-A150-414C-A799-A197838253CA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29750"/>
            <a:ext cx="2946400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554" tIns="47777" rIns="95554" bIns="47777" numCol="1" anchor="b" anchorCtr="0" compatLnSpc="1">
            <a:prstTxWarp prst="textNoShape">
              <a:avLst/>
            </a:prstTxWarp>
          </a:bodyPr>
          <a:lstStyle>
            <a:lvl1pPr algn="r" defTabSz="955675">
              <a:defRPr sz="1300"/>
            </a:lvl1pPr>
          </a:lstStyle>
          <a:p>
            <a:fld id="{47315118-A9D5-9A4A-9EA4-547C47766C88}" type="slidenum">
              <a:rPr lang="it-IT" altLang="it-IT"/>
              <a:pPr/>
              <a:t>‹Nr.›</a:t>
            </a:fld>
            <a:endParaRPr lang="it-IT" alt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51105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461657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9229704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4637264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Inhaltsplatzhalter 7"/>
          <p:cNvSpPr>
            <a:spLocks noGrp="1"/>
          </p:cNvSpPr>
          <p:nvPr>
            <p:ph sz="quarter" idx="13" hasCustomPrompt="1"/>
          </p:nvPr>
        </p:nvSpPr>
        <p:spPr/>
        <p:txBody>
          <a:bodyPr/>
          <a:lstStyle>
            <a:lvl1pPr marL="1778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>
                <a:latin typeface="+mn-lt"/>
              </a:defRPr>
            </a:lvl1pPr>
            <a:lvl2pPr marL="3556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2pPr>
            <a:lvl3pPr marL="539750" marR="0" indent="-18415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3pPr>
            <a:lvl4pPr marL="7175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4pPr>
            <a:lvl5pPr marL="8953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5pPr>
            <a:lvl6pPr marL="1074738" indent="-179388">
              <a:lnSpc>
                <a:spcPct val="110000"/>
              </a:lnSpc>
              <a:buClr>
                <a:schemeClr val="tx1"/>
              </a:buClr>
              <a:buFont typeface="Symbol" panose="05050102010706020507" pitchFamily="18" charset="2"/>
              <a:buChar char="-"/>
              <a:defRPr sz="1600"/>
            </a:lvl6pPr>
            <a:lvl7pPr marL="1257300" indent="-182563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7pPr>
            <a:lvl8pPr marL="1436688" indent="-179388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8pPr>
            <a:lvl9pPr marL="1614488" indent="-177800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en-GB" noProof="0" dirty="0" err="1"/>
              <a:t>Mastertextformat</a:t>
            </a:r>
            <a:r>
              <a:rPr lang="en-GB" noProof="0" dirty="0"/>
              <a:t> </a:t>
            </a:r>
            <a:r>
              <a:rPr lang="en-GB" noProof="0" dirty="0" err="1"/>
              <a:t>bearbeiten</a:t>
            </a:r>
            <a:endParaRPr lang="en-GB" noProof="0" dirty="0"/>
          </a:p>
          <a:p>
            <a:pPr lvl="1"/>
            <a:r>
              <a:rPr lang="en-GB" noProof="0" dirty="0" err="1"/>
              <a:t>Zweite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2"/>
            <a:r>
              <a:rPr lang="en-GB" noProof="0" dirty="0" err="1"/>
              <a:t>Dritte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3"/>
            <a:r>
              <a:rPr lang="en-GB" noProof="0" dirty="0" err="1"/>
              <a:t>Vierte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4"/>
            <a:r>
              <a:rPr lang="en-GB" noProof="0" dirty="0" err="1"/>
              <a:t>Fünfte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5"/>
            <a:r>
              <a:rPr lang="en-GB" noProof="0" dirty="0" err="1"/>
              <a:t>Sechste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6"/>
            <a:r>
              <a:rPr lang="en-GB" noProof="0" dirty="0" err="1"/>
              <a:t>Siebte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7"/>
            <a:r>
              <a:rPr lang="en-GB" noProof="0" dirty="0" err="1"/>
              <a:t>Achte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8"/>
            <a:r>
              <a:rPr lang="en-GB" noProof="0" dirty="0" err="1"/>
              <a:t>Neunte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Rockwell"/>
              <a:ea typeface="+mn-ea"/>
              <a:cs typeface="+mn-cs"/>
            </a:endParaRP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noProof="0"/>
              <a:t>Click to edit Master title style</a:t>
            </a:r>
            <a:endParaRPr lang="en-GB" noProof="0" dirty="0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943186087"/>
      </p:ext>
    </p:extLst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806778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562276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6868873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6135835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3195244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295384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0448375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4965810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52777169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it-IT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92880175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9146942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0905078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1918538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6718113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40686614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4261255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266374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90596294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9909243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72149383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4687825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it-IT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923016464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40925427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69616628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49488789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13798924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674715964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594669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2751196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8890008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40587876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91745116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276272250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it-IT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3404955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1614402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819951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507979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431119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159093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2629987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it-IT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888919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Relationship Id="rId1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Relationship Id="rId14" Type="http://schemas.openxmlformats.org/officeDocument/2006/relationships/image" Target="../media/image2.pn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3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8.xml"/><Relationship Id="rId7" Type="http://schemas.openxmlformats.org/officeDocument/2006/relationships/slideLayout" Target="../slideLayouts/slideLayout42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7.xml"/><Relationship Id="rId16" Type="http://schemas.openxmlformats.org/officeDocument/2006/relationships/image" Target="../media/image5.png"/><Relationship Id="rId1" Type="http://schemas.openxmlformats.org/officeDocument/2006/relationships/slideLayout" Target="../slideLayouts/slideLayout36.xml"/><Relationship Id="rId6" Type="http://schemas.openxmlformats.org/officeDocument/2006/relationships/slideLayout" Target="../slideLayouts/slideLayout41.xml"/><Relationship Id="rId11" Type="http://schemas.openxmlformats.org/officeDocument/2006/relationships/slideLayout" Target="../slideLayouts/slideLayout46.xml"/><Relationship Id="rId5" Type="http://schemas.openxmlformats.org/officeDocument/2006/relationships/slideLayout" Target="../slideLayouts/slideLayout40.xml"/><Relationship Id="rId15" Type="http://schemas.openxmlformats.org/officeDocument/2006/relationships/image" Target="../media/image4.png"/><Relationship Id="rId10" Type="http://schemas.openxmlformats.org/officeDocument/2006/relationships/slideLayout" Target="../slideLayouts/slideLayout45.xml"/><Relationship Id="rId4" Type="http://schemas.openxmlformats.org/officeDocument/2006/relationships/slideLayout" Target="../slideLayouts/slideLayout39.xml"/><Relationship Id="rId9" Type="http://schemas.openxmlformats.org/officeDocument/2006/relationships/slideLayout" Target="../slideLayouts/slideLayout44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7">
            <a:extLst>
              <a:ext uri="{FF2B5EF4-FFF2-40B4-BE49-F238E27FC236}">
                <a16:creationId xmlns:a16="http://schemas.microsoft.com/office/drawing/2014/main" id="{E137DFD1-FA24-D64B-9E6A-117728C1506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0" y="6464300"/>
            <a:ext cx="9144000" cy="393700"/>
          </a:xfrm>
          <a:prstGeom prst="rect">
            <a:avLst/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defRPr/>
            </a:pPr>
            <a:endParaRPr lang="it-IT" altLang="it-IT"/>
          </a:p>
        </p:txBody>
      </p:sp>
      <p:sp>
        <p:nvSpPr>
          <p:cNvPr id="76808" name="Rectangle 8">
            <a:extLst>
              <a:ext uri="{FF2B5EF4-FFF2-40B4-BE49-F238E27FC236}">
                <a16:creationId xmlns:a16="http://schemas.microsoft.com/office/drawing/2014/main" id="{457CB27A-C74B-9443-BA63-92AA37E1343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8759825" y="6542088"/>
            <a:ext cx="38735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9B9E2DED-6FC6-1A45-B2C8-E7F86255E401}" type="slidenum">
              <a:rPr lang="en-US" altLang="it-IT" sz="1200">
                <a:effectLst>
                  <a:outerShdw blurRad="38100" dist="38100" dir="2700000" algn="tl">
                    <a:srgbClr val="C0C0C0"/>
                  </a:outerShdw>
                </a:effectLst>
                <a:latin typeface="Calibri" panose="020F0502020204030204" pitchFamily="34" charset="0"/>
              </a:rPr>
              <a:pPr eaLnBrk="1" hangingPunct="1"/>
              <a:t>‹Nr.›</a:t>
            </a:fld>
            <a:endParaRPr lang="it-IT" altLang="it-IT" sz="1200">
              <a:effectLst>
                <a:outerShdw blurRad="38100" dist="38100" dir="2700000" algn="tl">
                  <a:srgbClr val="C0C0C0"/>
                </a:outerShdw>
              </a:effectLst>
              <a:latin typeface="Calibri" panose="020F0502020204030204" pitchFamily="34" charset="0"/>
            </a:endParaRPr>
          </a:p>
        </p:txBody>
      </p:sp>
      <p:pic>
        <p:nvPicPr>
          <p:cNvPr id="1028" name="Picture 7" descr="Compact.png">
            <a:extLst>
              <a:ext uri="{FF2B5EF4-FFF2-40B4-BE49-F238E27FC236}">
                <a16:creationId xmlns:a16="http://schemas.microsoft.com/office/drawing/2014/main" id="{3BE11546-01C1-344A-9F40-69857182172C}"/>
              </a:ext>
            </a:extLst>
          </p:cNvPr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2500" y="-52388"/>
            <a:ext cx="1728788" cy="7620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9" name="Line 10">
            <a:extLst>
              <a:ext uri="{FF2B5EF4-FFF2-40B4-BE49-F238E27FC236}">
                <a16:creationId xmlns:a16="http://schemas.microsoft.com/office/drawing/2014/main" id="{6908431B-0D57-8B4D-9254-C438238F68A5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-11113" y="650875"/>
            <a:ext cx="9144001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pic>
        <p:nvPicPr>
          <p:cNvPr id="1030" name="Picture 12">
            <a:extLst>
              <a:ext uri="{FF2B5EF4-FFF2-40B4-BE49-F238E27FC236}">
                <a16:creationId xmlns:a16="http://schemas.microsoft.com/office/drawing/2014/main" id="{D18C5D2A-1659-4F4D-80C3-4702F6763B61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263" y="39688"/>
            <a:ext cx="865187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1" name="Text Box 13">
            <a:extLst>
              <a:ext uri="{FF2B5EF4-FFF2-40B4-BE49-F238E27FC236}">
                <a16:creationId xmlns:a16="http://schemas.microsoft.com/office/drawing/2014/main" id="{D156D9C7-37F8-2F44-AD6B-E777D9B2A276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904875" y="104775"/>
            <a:ext cx="11874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defRPr/>
            </a:pPr>
            <a:r>
              <a:rPr lang="it-IT" altLang="it-IT" sz="1200">
                <a:latin typeface="Calibri" pitchFamily="34" charset="0"/>
              </a:rPr>
              <a:t>Funded by the</a:t>
            </a:r>
          </a:p>
          <a:p>
            <a:pPr eaLnBrk="1" hangingPunct="1">
              <a:defRPr/>
            </a:pPr>
            <a:r>
              <a:rPr lang="it-IT" altLang="it-IT" sz="1200">
                <a:latin typeface="Calibri" pitchFamily="34" charset="0"/>
              </a:rPr>
              <a:t>European Union</a:t>
            </a:r>
            <a:endParaRPr lang="en-US" altLang="it-IT" sz="1200">
              <a:latin typeface="Calibri" pitchFamily="34" charset="0"/>
            </a:endParaRPr>
          </a:p>
        </p:txBody>
      </p:sp>
      <p:sp>
        <p:nvSpPr>
          <p:cNvPr id="76814" name="Rectangle 14">
            <a:extLst>
              <a:ext uri="{FF2B5EF4-FFF2-40B4-BE49-F238E27FC236}">
                <a16:creationId xmlns:a16="http://schemas.microsoft.com/office/drawing/2014/main" id="{B5C4569D-7B3A-AA40-AE1C-9CA3668EFC6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136775" y="6532563"/>
            <a:ext cx="474345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it-IT" altLang="it-IT" sz="1200" b="1">
                <a:solidFill>
                  <a:schemeClr val="accent2"/>
                </a:solidFill>
                <a:latin typeface="Calibri" pitchFamily="34" charset="0"/>
                <a:cs typeface="Arial" charset="0"/>
              </a:rPr>
              <a:t>First XLS Annual Meeting, ALBA Barcelona 10</a:t>
            </a:r>
            <a:r>
              <a:rPr lang="it-IT" altLang="it-IT" sz="1200" b="1" baseline="30000">
                <a:solidFill>
                  <a:schemeClr val="accent2"/>
                </a:solidFill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th</a:t>
            </a:r>
            <a:r>
              <a:rPr lang="it-IT" altLang="it-IT" sz="1200" b="1">
                <a:solidFill>
                  <a:schemeClr val="accent2"/>
                </a:solidFill>
                <a:latin typeface="Calibri" pitchFamily="34" charset="0"/>
                <a:cs typeface="Arial" charset="0"/>
              </a:rPr>
              <a:t> and 12</a:t>
            </a:r>
            <a:r>
              <a:rPr lang="it-IT" altLang="it-IT" sz="1200" b="1" baseline="30000">
                <a:solidFill>
                  <a:schemeClr val="accent2"/>
                </a:solidFill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th</a:t>
            </a:r>
            <a:r>
              <a:rPr lang="it-IT" altLang="it-IT" sz="1200" b="1">
                <a:solidFill>
                  <a:schemeClr val="accent2"/>
                </a:solidFill>
                <a:latin typeface="Calibri" pitchFamily="34" charset="0"/>
                <a:cs typeface="Arial" charset="0"/>
              </a:rPr>
              <a:t> December 2018</a:t>
            </a:r>
            <a:r>
              <a:rPr lang="it-IT" altLang="it-IT" sz="1200" b="1" i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Arial" charset="0"/>
              </a:rPr>
              <a:t> </a:t>
            </a:r>
          </a:p>
        </p:txBody>
      </p:sp>
      <p:sp>
        <p:nvSpPr>
          <p:cNvPr id="2" name="Rectangle 14">
            <a:extLst>
              <a:ext uri="{FF2B5EF4-FFF2-40B4-BE49-F238E27FC236}">
                <a16:creationId xmlns:a16="http://schemas.microsoft.com/office/drawing/2014/main" id="{FD099826-9BF2-E745-807B-672D3F47673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102475" y="6537325"/>
            <a:ext cx="1738313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it-IT" altLang="it-IT" sz="1200" b="1" i="1">
                <a:solidFill>
                  <a:schemeClr val="accent2"/>
                </a:solidFill>
              </a:rPr>
              <a:t>G. D’Auria &amp; R. Rochow</a:t>
            </a:r>
          </a:p>
        </p:txBody>
      </p:sp>
      <p:pic>
        <p:nvPicPr>
          <p:cNvPr id="1034" name="Picture 30" descr="https://vuo.elettra.eu/vuo/cgi-bin/download-tm4.py?frm_user_id=8707&amp;frm_iddocumenttype=14&amp;frm_iddocument=392600&amp;frm_hash=e7546499729021446c70a2613a49799cf98408ef">
            <a:extLst>
              <a:ext uri="{FF2B5EF4-FFF2-40B4-BE49-F238E27FC236}">
                <a16:creationId xmlns:a16="http://schemas.microsoft.com/office/drawing/2014/main" id="{4AF17B50-E8A6-1847-B7C3-4766083E7B2D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488113"/>
            <a:ext cx="728663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56" r:id="rId2"/>
    <p:sldLayoutId id="2147483657" r:id="rId3"/>
    <p:sldLayoutId id="2147483658" r:id="rId4"/>
    <p:sldLayoutId id="2147483659" r:id="rId5"/>
    <p:sldLayoutId id="2147483660" r:id="rId6"/>
    <p:sldLayoutId id="2147483661" r:id="rId7"/>
    <p:sldLayoutId id="2147483662" r:id="rId8"/>
    <p:sldLayoutId id="2147483663" r:id="rId9"/>
    <p:sldLayoutId id="2147483664" r:id="rId10"/>
    <p:sldLayoutId id="2147483665" r:id="rId11"/>
    <p:sldLayoutId id="2147483666" r:id="rId12"/>
    <p:sldLayoutId id="2147483700" r:id="rId13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0" name="Rectangle 6">
            <a:extLst>
              <a:ext uri="{FF2B5EF4-FFF2-40B4-BE49-F238E27FC236}">
                <a16:creationId xmlns:a16="http://schemas.microsoft.com/office/drawing/2014/main" id="{89FA764E-5ACC-C749-83A0-2254AB04E96D}"/>
              </a:ext>
            </a:extLst>
          </p:cNvPr>
          <p:cNvSpPr>
            <a:spLocks noChangeArrowheads="1"/>
          </p:cNvSpPr>
          <p:nvPr/>
        </p:nvSpPr>
        <p:spPr bwMode="auto">
          <a:xfrm>
            <a:off x="8704263" y="6538913"/>
            <a:ext cx="439737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/>
            <a:fld id="{796E1ABE-51A9-4349-8BAD-71AFEBA9B049}" type="slidenum">
              <a:rPr lang="en-US" altLang="it-IT" sz="1200" b="1" i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anose="020F0502020204030204" pitchFamily="34" charset="0"/>
                <a:ea typeface="ＭＳ Ｐゴシック" panose="020B0600070205080204" pitchFamily="34" charset="-128"/>
              </a:rPr>
              <a:pPr algn="ctr"/>
              <a:t>‹Nr.›</a:t>
            </a:fld>
            <a:endParaRPr lang="en-US" altLang="it-IT" sz="1200" b="1" i="1">
              <a:solidFill>
                <a:schemeClr val="accent2"/>
              </a:solidFill>
              <a:latin typeface="Calibri" panose="020F0502020204030204" pitchFamily="34" charset="0"/>
              <a:ea typeface="ＭＳ Ｐゴシック" panose="020B0600070205080204" pitchFamily="34" charset="-128"/>
            </a:endParaRPr>
          </a:p>
        </p:txBody>
      </p:sp>
      <p:sp>
        <p:nvSpPr>
          <p:cNvPr id="1035" name="Rectangle 11">
            <a:extLst>
              <a:ext uri="{FF2B5EF4-FFF2-40B4-BE49-F238E27FC236}">
                <a16:creationId xmlns:a16="http://schemas.microsoft.com/office/drawing/2014/main" id="{A5ABBADD-3945-624C-92FB-78948CB236C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0" y="6453188"/>
            <a:ext cx="9144000" cy="53975"/>
          </a:xfrm>
          <a:prstGeom prst="rect">
            <a:avLst/>
          </a:prstGeom>
          <a:gradFill rotWithShape="1">
            <a:gsLst>
              <a:gs pos="0">
                <a:srgbClr val="FFFFCC"/>
              </a:gs>
              <a:gs pos="100000">
                <a:srgbClr val="CC3300"/>
              </a:gs>
            </a:gsLst>
            <a:lin ang="0" scaled="1"/>
          </a:gradFill>
          <a:ln>
            <a:noFill/>
          </a:ln>
          <a:effectLst>
            <a:outerShdw blurRad="38100" dist="12700" algn="ctr" rotWithShape="0">
              <a:srgbClr val="808080">
                <a:alpha val="89998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0" hangingPunct="0">
              <a:defRPr/>
            </a:pPr>
            <a:endParaRPr lang="it-IT" b="1">
              <a:ea typeface="ＭＳ Ｐゴシック" pitchFamily="34" charset="-128"/>
              <a:cs typeface="+mn-cs"/>
            </a:endParaRPr>
          </a:p>
        </p:txBody>
      </p:sp>
      <p:pic>
        <p:nvPicPr>
          <p:cNvPr id="2052" name="Picture 7" descr="Compact.png">
            <a:extLst>
              <a:ext uri="{FF2B5EF4-FFF2-40B4-BE49-F238E27FC236}">
                <a16:creationId xmlns:a16="http://schemas.microsoft.com/office/drawing/2014/main" id="{DD2D784C-9415-C040-B89C-71257B3ADAF8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2500" y="-52388"/>
            <a:ext cx="1728788" cy="7620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9" name="Rectangle 14">
            <a:extLst>
              <a:ext uri="{FF2B5EF4-FFF2-40B4-BE49-F238E27FC236}">
                <a16:creationId xmlns:a16="http://schemas.microsoft.com/office/drawing/2014/main" id="{54FA4573-BD1B-1946-9507-448156120F9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47025" y="6530975"/>
            <a:ext cx="839788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it-IT" altLang="it-IT" sz="1200" b="1" i="1">
                <a:solidFill>
                  <a:schemeClr val="accent2"/>
                </a:solidFill>
              </a:rPr>
              <a:t>G. D’Auria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1A9081BC-DCAC-154C-A7AD-9E3AF13E3FF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46088" y="6556375"/>
            <a:ext cx="954087" cy="29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>
              <a:lnSpc>
                <a:spcPct val="75000"/>
              </a:lnSpc>
              <a:defRPr/>
            </a:pPr>
            <a:r>
              <a:rPr lang="en-GB" altLang="it-IT" sz="900" b="1" i="1">
                <a:solidFill>
                  <a:srgbClr val="222268"/>
                </a:solidFill>
              </a:rPr>
              <a:t>Funded by the</a:t>
            </a:r>
            <a:endParaRPr lang="it-IT" altLang="it-IT" sz="900" b="1" i="1">
              <a:solidFill>
                <a:srgbClr val="222268"/>
              </a:solidFill>
            </a:endParaRPr>
          </a:p>
          <a:p>
            <a:pPr eaLnBrk="1" hangingPunct="1">
              <a:lnSpc>
                <a:spcPct val="75000"/>
              </a:lnSpc>
              <a:defRPr/>
            </a:pPr>
            <a:r>
              <a:rPr lang="en-GB" altLang="it-IT" sz="900" b="1" i="1">
                <a:solidFill>
                  <a:srgbClr val="222268"/>
                </a:solidFill>
              </a:rPr>
              <a:t>European Union</a:t>
            </a:r>
          </a:p>
        </p:txBody>
      </p:sp>
      <p:sp>
        <p:nvSpPr>
          <p:cNvPr id="1031" name="Rectangle 24">
            <a:extLst>
              <a:ext uri="{FF2B5EF4-FFF2-40B4-BE49-F238E27FC236}">
                <a16:creationId xmlns:a16="http://schemas.microsoft.com/office/drawing/2014/main" id="{9891388F-E20F-9742-A2BF-3A65D49F046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1363663" y="6543675"/>
            <a:ext cx="512762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it-IT" altLang="it-IT" sz="1400" b="1" i="1">
                <a:solidFill>
                  <a:srgbClr val="CC3300"/>
                </a:solidFill>
                <a:latin typeface="Calibri" pitchFamily="34" charset="0"/>
              </a:rPr>
              <a:t>XLS</a:t>
            </a:r>
          </a:p>
        </p:txBody>
      </p:sp>
      <p:sp>
        <p:nvSpPr>
          <p:cNvPr id="59401" name="Rectangle 9">
            <a:extLst>
              <a:ext uri="{FF2B5EF4-FFF2-40B4-BE49-F238E27FC236}">
                <a16:creationId xmlns:a16="http://schemas.microsoft.com/office/drawing/2014/main" id="{16119B61-4B38-1F44-81D1-4265C55BA3FC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997200" y="6535738"/>
            <a:ext cx="3684588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it-IT" altLang="it-IT" sz="1200" b="1" i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Arial" charset="0"/>
              </a:rPr>
              <a:t>XLS Users Meeting, CERN 27</a:t>
            </a:r>
            <a:r>
              <a:rPr lang="it-IT" altLang="it-IT" sz="1200" b="1" i="1" baseline="3000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th</a:t>
            </a:r>
            <a:r>
              <a:rPr lang="it-IT" altLang="it-IT" sz="1200" b="1" i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Arial" charset="0"/>
              </a:rPr>
              <a:t> and 28</a:t>
            </a:r>
            <a:r>
              <a:rPr lang="it-IT" altLang="it-IT" sz="1200" b="1" i="1" baseline="3000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th</a:t>
            </a:r>
            <a:r>
              <a:rPr lang="it-IT" altLang="it-IT" sz="1200" b="1" i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Arial" charset="0"/>
              </a:rPr>
              <a:t> November 2018 </a:t>
            </a:r>
          </a:p>
        </p:txBody>
      </p:sp>
      <p:sp>
        <p:nvSpPr>
          <p:cNvPr id="2057" name="Line 10">
            <a:extLst>
              <a:ext uri="{FF2B5EF4-FFF2-40B4-BE49-F238E27FC236}">
                <a16:creationId xmlns:a16="http://schemas.microsoft.com/office/drawing/2014/main" id="{9D987143-244B-844B-97C7-4CD458FE8CAD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-11113" y="650875"/>
            <a:ext cx="9144001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grpSp>
        <p:nvGrpSpPr>
          <p:cNvPr id="2058" name="Group 11">
            <a:extLst>
              <a:ext uri="{FF2B5EF4-FFF2-40B4-BE49-F238E27FC236}">
                <a16:creationId xmlns:a16="http://schemas.microsoft.com/office/drawing/2014/main" id="{040A5907-11D5-8842-BBE7-509837DB7B5F}"/>
              </a:ext>
            </a:extLst>
          </p:cNvPr>
          <p:cNvGrpSpPr>
            <a:grpSpLocks/>
          </p:cNvGrpSpPr>
          <p:nvPr userDrawn="1"/>
        </p:nvGrpSpPr>
        <p:grpSpPr bwMode="auto">
          <a:xfrm>
            <a:off x="155575" y="31750"/>
            <a:ext cx="2049463" cy="579438"/>
            <a:chOff x="158" y="618"/>
            <a:chExt cx="1291" cy="365"/>
          </a:xfrm>
        </p:grpSpPr>
        <p:pic>
          <p:nvPicPr>
            <p:cNvPr id="2059" name="Picture 12">
              <a:extLst>
                <a:ext uri="{FF2B5EF4-FFF2-40B4-BE49-F238E27FC236}">
                  <a16:creationId xmlns:a16="http://schemas.microsoft.com/office/drawing/2014/main" id="{8AE4698B-3310-F143-AC63-82AFAD6AEB39}"/>
                </a:ext>
              </a:extLst>
            </p:cNvPr>
            <p:cNvPicPr>
              <a:picLocks noChangeAspect="1" noChangeArrowheads="1"/>
            </p:cNvPicPr>
            <p:nvPr userDrawn="1"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8" y="618"/>
              <a:ext cx="545" cy="3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060" name="Text Box 13">
              <a:extLst>
                <a:ext uri="{FF2B5EF4-FFF2-40B4-BE49-F238E27FC236}">
                  <a16:creationId xmlns:a16="http://schemas.microsoft.com/office/drawing/2014/main" id="{01EB3D96-030C-F64F-AB7A-C16358DEC11B}"/>
                </a:ext>
              </a:extLst>
            </p:cNvPr>
            <p:cNvSpPr txBox="1">
              <a:spLocks noChangeArrowheads="1"/>
            </p:cNvSpPr>
            <p:nvPr userDrawn="1"/>
          </p:nvSpPr>
          <p:spPr bwMode="auto">
            <a:xfrm>
              <a:off x="696" y="661"/>
              <a:ext cx="753" cy="27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r>
                <a:rPr lang="it-IT" altLang="it-IT" sz="1100"/>
                <a:t>Funded by the</a:t>
              </a:r>
            </a:p>
            <a:p>
              <a:pPr eaLnBrk="1" hangingPunct="1">
                <a:defRPr/>
              </a:pPr>
              <a:r>
                <a:rPr lang="it-IT" altLang="it-IT" sz="1100"/>
                <a:t>European Union</a:t>
              </a: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68" r:id="rId2"/>
    <p:sldLayoutId id="2147483669" r:id="rId3"/>
    <p:sldLayoutId id="2147483670" r:id="rId4"/>
    <p:sldLayoutId id="2147483671" r:id="rId5"/>
    <p:sldLayoutId id="2147483672" r:id="rId6"/>
    <p:sldLayoutId id="2147483673" r:id="rId7"/>
    <p:sldLayoutId id="2147483674" r:id="rId8"/>
    <p:sldLayoutId id="2147483675" r:id="rId9"/>
    <p:sldLayoutId id="2147483676" r:id="rId10"/>
    <p:sldLayoutId id="2147483677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7" descr="Compact.png">
            <a:extLst>
              <a:ext uri="{FF2B5EF4-FFF2-40B4-BE49-F238E27FC236}">
                <a16:creationId xmlns:a16="http://schemas.microsoft.com/office/drawing/2014/main" id="{5BF0D542-6806-4E40-AD58-DDB9F8508565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2500" y="-52388"/>
            <a:ext cx="1728788" cy="7620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5" name="Line 3">
            <a:extLst>
              <a:ext uri="{FF2B5EF4-FFF2-40B4-BE49-F238E27FC236}">
                <a16:creationId xmlns:a16="http://schemas.microsoft.com/office/drawing/2014/main" id="{0D70128D-40B8-4343-89A4-0556103F0D93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-11113" y="650875"/>
            <a:ext cx="9144001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grpSp>
        <p:nvGrpSpPr>
          <p:cNvPr id="3076" name="Group 4">
            <a:extLst>
              <a:ext uri="{FF2B5EF4-FFF2-40B4-BE49-F238E27FC236}">
                <a16:creationId xmlns:a16="http://schemas.microsoft.com/office/drawing/2014/main" id="{1554B796-67C5-7142-88D1-C4AD881B2C1A}"/>
              </a:ext>
            </a:extLst>
          </p:cNvPr>
          <p:cNvGrpSpPr>
            <a:grpSpLocks/>
          </p:cNvGrpSpPr>
          <p:nvPr userDrawn="1"/>
        </p:nvGrpSpPr>
        <p:grpSpPr bwMode="auto">
          <a:xfrm>
            <a:off x="155575" y="31750"/>
            <a:ext cx="2049463" cy="579438"/>
            <a:chOff x="158" y="618"/>
            <a:chExt cx="1291" cy="365"/>
          </a:xfrm>
        </p:grpSpPr>
        <p:pic>
          <p:nvPicPr>
            <p:cNvPr id="3082" name="Picture 5">
              <a:extLst>
                <a:ext uri="{FF2B5EF4-FFF2-40B4-BE49-F238E27FC236}">
                  <a16:creationId xmlns:a16="http://schemas.microsoft.com/office/drawing/2014/main" id="{390075A4-6B45-BD4A-858D-3A57BF724A19}"/>
                </a:ext>
              </a:extLst>
            </p:cNvPr>
            <p:cNvPicPr>
              <a:picLocks noChangeAspect="1" noChangeArrowheads="1"/>
            </p:cNvPicPr>
            <p:nvPr userDrawn="1"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8" y="618"/>
              <a:ext cx="545" cy="3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3083" name="Text Box 6">
              <a:extLst>
                <a:ext uri="{FF2B5EF4-FFF2-40B4-BE49-F238E27FC236}">
                  <a16:creationId xmlns:a16="http://schemas.microsoft.com/office/drawing/2014/main" id="{7C0AFFBE-4938-A743-ADD4-CDAF928E7657}"/>
                </a:ext>
              </a:extLst>
            </p:cNvPr>
            <p:cNvSpPr txBox="1">
              <a:spLocks noChangeArrowheads="1"/>
            </p:cNvSpPr>
            <p:nvPr userDrawn="1"/>
          </p:nvSpPr>
          <p:spPr bwMode="auto">
            <a:xfrm>
              <a:off x="696" y="661"/>
              <a:ext cx="753" cy="27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r>
                <a:rPr lang="it-IT" altLang="it-IT" sz="1100"/>
                <a:t>Funded by the</a:t>
              </a:r>
            </a:p>
            <a:p>
              <a:pPr eaLnBrk="1" hangingPunct="1">
                <a:defRPr/>
              </a:pPr>
              <a:r>
                <a:rPr lang="it-IT" altLang="it-IT" sz="1100"/>
                <a:t>European Union</a:t>
              </a:r>
            </a:p>
          </p:txBody>
        </p:sp>
      </p:grpSp>
      <p:sp>
        <p:nvSpPr>
          <p:cNvPr id="3077" name="Rectangle 7">
            <a:extLst>
              <a:ext uri="{FF2B5EF4-FFF2-40B4-BE49-F238E27FC236}">
                <a16:creationId xmlns:a16="http://schemas.microsoft.com/office/drawing/2014/main" id="{FE9FF171-10A7-5B4F-BC13-B393E544DEC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0" y="6464300"/>
            <a:ext cx="9144000" cy="393700"/>
          </a:xfrm>
          <a:prstGeom prst="rect">
            <a:avLst/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defRPr/>
            </a:pPr>
            <a:endParaRPr lang="it-IT" altLang="it-IT"/>
          </a:p>
        </p:txBody>
      </p:sp>
      <p:sp>
        <p:nvSpPr>
          <p:cNvPr id="3078" name="Rectangle 8">
            <a:extLst>
              <a:ext uri="{FF2B5EF4-FFF2-40B4-BE49-F238E27FC236}">
                <a16:creationId xmlns:a16="http://schemas.microsoft.com/office/drawing/2014/main" id="{D5B5F7F2-DFC9-7B4E-8DC1-60DD39165E0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02100" y="6426200"/>
            <a:ext cx="7604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>
              <a:defRPr/>
            </a:pPr>
            <a:r>
              <a:rPr lang="it-IT" altLang="it-IT" sz="2400">
                <a:solidFill>
                  <a:srgbClr val="CC3300"/>
                </a:solidFill>
              </a:rPr>
              <a:t>XLS</a:t>
            </a:r>
          </a:p>
        </p:txBody>
      </p:sp>
      <p:sp>
        <p:nvSpPr>
          <p:cNvPr id="81929" name="Rectangle 9">
            <a:extLst>
              <a:ext uri="{FF2B5EF4-FFF2-40B4-BE49-F238E27FC236}">
                <a16:creationId xmlns:a16="http://schemas.microsoft.com/office/drawing/2014/main" id="{77B5BD2D-9DF5-2443-B793-62239AB149D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8658225" y="6542088"/>
            <a:ext cx="395288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8C12C8F6-EDC3-7F45-86AA-F1FE38AF7097}" type="slidenum">
              <a:rPr lang="en-US" altLang="it-IT" sz="1200">
                <a:effectLst>
                  <a:outerShdw blurRad="38100" dist="38100" dir="2700000" algn="tl">
                    <a:srgbClr val="C0C0C0"/>
                  </a:outerShdw>
                </a:effectLst>
              </a:rPr>
              <a:pPr eaLnBrk="1" hangingPunct="1"/>
              <a:t>‹Nr.›</a:t>
            </a:fld>
            <a:endParaRPr lang="it-IT" altLang="it-IT" sz="120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080" name="Text Box 10">
            <a:extLst>
              <a:ext uri="{FF2B5EF4-FFF2-40B4-BE49-F238E27FC236}">
                <a16:creationId xmlns:a16="http://schemas.microsoft.com/office/drawing/2014/main" id="{D59F5CF2-5ECB-5F46-9021-E128E2ECCD11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31750" y="6505575"/>
            <a:ext cx="21971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defRPr/>
            </a:pPr>
            <a:r>
              <a:rPr lang="it-IT" altLang="it-IT" sz="1400"/>
              <a:t>CompactLight@elettra.eu</a:t>
            </a:r>
          </a:p>
        </p:txBody>
      </p:sp>
      <p:sp>
        <p:nvSpPr>
          <p:cNvPr id="3081" name="Text Box 11">
            <a:extLst>
              <a:ext uri="{FF2B5EF4-FFF2-40B4-BE49-F238E27FC236}">
                <a16:creationId xmlns:a16="http://schemas.microsoft.com/office/drawing/2014/main" id="{46C28DFF-024D-FD4B-87D7-2A80E9DA298C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6740525" y="6519863"/>
            <a:ext cx="195897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defRPr/>
            </a:pPr>
            <a:r>
              <a:rPr lang="it-IT" altLang="it-IT" sz="1400"/>
              <a:t>www.CompactLight.eu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7" descr="Compact.png">
            <a:extLst>
              <a:ext uri="{FF2B5EF4-FFF2-40B4-BE49-F238E27FC236}">
                <a16:creationId xmlns:a16="http://schemas.microsoft.com/office/drawing/2014/main" id="{B5B33D31-DCDB-C049-A81B-D63E8036E59C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2500" y="-52388"/>
            <a:ext cx="1728788" cy="7620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9" name="Line 9">
            <a:extLst>
              <a:ext uri="{FF2B5EF4-FFF2-40B4-BE49-F238E27FC236}">
                <a16:creationId xmlns:a16="http://schemas.microsoft.com/office/drawing/2014/main" id="{5F7B3E44-2D01-2A43-A63F-EFEC9027444C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-11113" y="650875"/>
            <a:ext cx="9144001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grpSp>
        <p:nvGrpSpPr>
          <p:cNvPr id="4100" name="Group 10">
            <a:extLst>
              <a:ext uri="{FF2B5EF4-FFF2-40B4-BE49-F238E27FC236}">
                <a16:creationId xmlns:a16="http://schemas.microsoft.com/office/drawing/2014/main" id="{A91A82A6-CF05-914E-82A7-D306FB3E4274}"/>
              </a:ext>
            </a:extLst>
          </p:cNvPr>
          <p:cNvGrpSpPr>
            <a:grpSpLocks/>
          </p:cNvGrpSpPr>
          <p:nvPr userDrawn="1"/>
        </p:nvGrpSpPr>
        <p:grpSpPr bwMode="auto">
          <a:xfrm>
            <a:off x="155575" y="31750"/>
            <a:ext cx="2049463" cy="579438"/>
            <a:chOff x="158" y="618"/>
            <a:chExt cx="1291" cy="365"/>
          </a:xfrm>
        </p:grpSpPr>
        <p:pic>
          <p:nvPicPr>
            <p:cNvPr id="4103" name="Picture 11">
              <a:extLst>
                <a:ext uri="{FF2B5EF4-FFF2-40B4-BE49-F238E27FC236}">
                  <a16:creationId xmlns:a16="http://schemas.microsoft.com/office/drawing/2014/main" id="{4060A22F-9038-594A-B538-E9F8FE8CC6D4}"/>
                </a:ext>
              </a:extLst>
            </p:cNvPr>
            <p:cNvPicPr>
              <a:picLocks noChangeAspect="1" noChangeArrowheads="1"/>
            </p:cNvPicPr>
            <p:nvPr userDrawn="1"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8" y="618"/>
              <a:ext cx="545" cy="3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4104" name="Text Box 12">
              <a:extLst>
                <a:ext uri="{FF2B5EF4-FFF2-40B4-BE49-F238E27FC236}">
                  <a16:creationId xmlns:a16="http://schemas.microsoft.com/office/drawing/2014/main" id="{27815838-C0A9-5F4B-A766-116FED4EAC1C}"/>
                </a:ext>
              </a:extLst>
            </p:cNvPr>
            <p:cNvSpPr txBox="1">
              <a:spLocks noChangeArrowheads="1"/>
            </p:cNvSpPr>
            <p:nvPr userDrawn="1"/>
          </p:nvSpPr>
          <p:spPr bwMode="auto">
            <a:xfrm>
              <a:off x="696" y="661"/>
              <a:ext cx="753" cy="27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defRPr/>
              </a:pPr>
              <a:r>
                <a:rPr lang="it-IT" altLang="it-IT" sz="1100"/>
                <a:t>Funded by the</a:t>
              </a:r>
            </a:p>
            <a:p>
              <a:pPr eaLnBrk="1" hangingPunct="1">
                <a:defRPr/>
              </a:pPr>
              <a:r>
                <a:rPr lang="it-IT" altLang="it-IT" sz="1100"/>
                <a:t>European Union</a:t>
              </a:r>
            </a:p>
          </p:txBody>
        </p:sp>
      </p:grpSp>
      <p:pic>
        <p:nvPicPr>
          <p:cNvPr id="4101" name="Picture 14">
            <a:extLst>
              <a:ext uri="{FF2B5EF4-FFF2-40B4-BE49-F238E27FC236}">
                <a16:creationId xmlns:a16="http://schemas.microsoft.com/office/drawing/2014/main" id="{589F8AAC-18BD-4546-B252-940F95310A0C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47700"/>
            <a:ext cx="8901113" cy="6210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2" name="Picture 15">
            <a:extLst>
              <a:ext uri="{FF2B5EF4-FFF2-40B4-BE49-F238E27FC236}">
                <a16:creationId xmlns:a16="http://schemas.microsoft.com/office/drawing/2014/main" id="{60697EA9-01DF-C147-ABC7-5A6CBBB6829C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805488"/>
            <a:ext cx="9144000" cy="323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690" r:id="rId2"/>
    <p:sldLayoutId id="2147483691" r:id="rId3"/>
    <p:sldLayoutId id="2147483692" r:id="rId4"/>
    <p:sldLayoutId id="2147483693" r:id="rId5"/>
    <p:sldLayoutId id="2147483694" r:id="rId6"/>
    <p:sldLayoutId id="2147483695" r:id="rId7"/>
    <p:sldLayoutId id="2147483696" r:id="rId8"/>
    <p:sldLayoutId id="2147483697" r:id="rId9"/>
    <p:sldLayoutId id="2147483698" r:id="rId10"/>
    <p:sldLayoutId id="214748369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t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tif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tiff"/><Relationship Id="rId2" Type="http://schemas.openxmlformats.org/officeDocument/2006/relationships/image" Target="../media/image14.tiff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6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3">
            <a:extLst>
              <a:ext uri="{FF2B5EF4-FFF2-40B4-BE49-F238E27FC236}">
                <a16:creationId xmlns:a16="http://schemas.microsoft.com/office/drawing/2014/main" id="{DFCE0EA9-6133-A842-BB5B-D26FD4AFE66F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6464300"/>
            <a:ext cx="9144000" cy="393700"/>
          </a:xfrm>
          <a:prstGeom prst="rect">
            <a:avLst/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it-IT" altLang="it-IT"/>
          </a:p>
        </p:txBody>
      </p:sp>
      <p:sp>
        <p:nvSpPr>
          <p:cNvPr id="5123" name="Rectangle 4">
            <a:extLst>
              <a:ext uri="{FF2B5EF4-FFF2-40B4-BE49-F238E27FC236}">
                <a16:creationId xmlns:a16="http://schemas.microsoft.com/office/drawing/2014/main" id="{BF7833B7-DBE8-AF44-9378-DB0422AE0E2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11638" y="6424613"/>
            <a:ext cx="76041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it-IT" altLang="it-IT" sz="2400">
                <a:solidFill>
                  <a:srgbClr val="CC3300"/>
                </a:solidFill>
              </a:rPr>
              <a:t>XLS</a:t>
            </a:r>
          </a:p>
        </p:txBody>
      </p:sp>
      <p:sp>
        <p:nvSpPr>
          <p:cNvPr id="5124" name="Text Box 5">
            <a:extLst>
              <a:ext uri="{FF2B5EF4-FFF2-40B4-BE49-F238E27FC236}">
                <a16:creationId xmlns:a16="http://schemas.microsoft.com/office/drawing/2014/main" id="{6A2EFEFA-BFE2-A04C-9A69-90659D0AF38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750" y="6505575"/>
            <a:ext cx="21971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it-IT" altLang="it-IT" sz="1400"/>
              <a:t>CompactLight@elettra.eu</a:t>
            </a:r>
          </a:p>
        </p:txBody>
      </p:sp>
      <p:sp>
        <p:nvSpPr>
          <p:cNvPr id="5125" name="Text Box 6">
            <a:extLst>
              <a:ext uri="{FF2B5EF4-FFF2-40B4-BE49-F238E27FC236}">
                <a16:creationId xmlns:a16="http://schemas.microsoft.com/office/drawing/2014/main" id="{08D50490-A582-8741-8FD9-B282806CA2A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931025" y="6511925"/>
            <a:ext cx="195897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it-IT" altLang="it-IT" sz="1400"/>
              <a:t>www.CompactLight.eu</a:t>
            </a:r>
          </a:p>
        </p:txBody>
      </p:sp>
      <p:grpSp>
        <p:nvGrpSpPr>
          <p:cNvPr id="5126" name="Group 7">
            <a:extLst>
              <a:ext uri="{FF2B5EF4-FFF2-40B4-BE49-F238E27FC236}">
                <a16:creationId xmlns:a16="http://schemas.microsoft.com/office/drawing/2014/main" id="{70E87E04-E460-784D-A0AC-77D1079827E8}"/>
              </a:ext>
            </a:extLst>
          </p:cNvPr>
          <p:cNvGrpSpPr>
            <a:grpSpLocks/>
          </p:cNvGrpSpPr>
          <p:nvPr/>
        </p:nvGrpSpPr>
        <p:grpSpPr bwMode="auto">
          <a:xfrm>
            <a:off x="0" y="5300663"/>
            <a:ext cx="9050338" cy="1103312"/>
            <a:chOff x="0" y="3521"/>
            <a:chExt cx="5701" cy="695"/>
          </a:xfrm>
        </p:grpSpPr>
        <p:pic>
          <p:nvPicPr>
            <p:cNvPr id="5129" name="Picture 8">
              <a:extLst>
                <a:ext uri="{FF2B5EF4-FFF2-40B4-BE49-F238E27FC236}">
                  <a16:creationId xmlns:a16="http://schemas.microsoft.com/office/drawing/2014/main" id="{14CD5762-5C80-6A40-9D26-135525B5BE0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3521"/>
              <a:ext cx="2880" cy="68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5130" name="Picture 9">
              <a:extLst>
                <a:ext uri="{FF2B5EF4-FFF2-40B4-BE49-F238E27FC236}">
                  <a16:creationId xmlns:a16="http://schemas.microsoft.com/office/drawing/2014/main" id="{8FB00631-707C-F449-9F26-BC619949A19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80" y="3521"/>
              <a:ext cx="2821" cy="69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pic>
        <p:nvPicPr>
          <p:cNvPr id="5127" name="Picture 2" descr="skyline-barcelona">
            <a:extLst>
              <a:ext uri="{FF2B5EF4-FFF2-40B4-BE49-F238E27FC236}">
                <a16:creationId xmlns:a16="http://schemas.microsoft.com/office/drawing/2014/main" id="{F0DFC811-63DC-D44F-9A0F-766B44BC339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4288" y="2492375"/>
            <a:ext cx="9158288" cy="2324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8" name="Rectangle 4">
            <a:extLst>
              <a:ext uri="{FF2B5EF4-FFF2-40B4-BE49-F238E27FC236}">
                <a16:creationId xmlns:a16="http://schemas.microsoft.com/office/drawing/2014/main" id="{F64B270C-6D3D-DC4D-AEAC-E526B32CD77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688" y="927100"/>
            <a:ext cx="9064625" cy="1512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4572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defTabSz="4572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defTabSz="4572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defTabSz="4572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defTabSz="4572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buSzPct val="75000"/>
              <a:buFont typeface="Wingdings" pitchFamily="2" charset="2"/>
              <a:buNone/>
            </a:pPr>
            <a:r>
              <a:rPr lang="de-CH" altLang="it-IT" sz="3200" b="1">
                <a:solidFill>
                  <a:srgbClr val="CC330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rPr>
              <a:t>WP5: Undulators Cost Matrix</a:t>
            </a:r>
            <a:endParaRPr lang="it-IT" altLang="it-IT" sz="3200" b="1">
              <a:solidFill>
                <a:srgbClr val="CC3300"/>
              </a:solidFill>
              <a:latin typeface="Calibri" panose="020F0502020204030204" pitchFamily="34" charset="0"/>
              <a:ea typeface="ＭＳ Ｐゴシック" panose="020B0600070205080204" pitchFamily="34" charset="-128"/>
              <a:cs typeface="Calibri" panose="020F0502020204030204" pitchFamily="34" charset="0"/>
            </a:endParaRPr>
          </a:p>
          <a:p>
            <a:pPr algn="ctr" eaLnBrk="1" hangingPunct="1">
              <a:buSzPct val="75000"/>
              <a:buFont typeface="Wingdings" pitchFamily="2" charset="2"/>
              <a:buNone/>
            </a:pPr>
            <a:r>
              <a:rPr lang="en-US" altLang="it-IT" sz="2400" b="1">
                <a:solidFill>
                  <a:srgbClr val="CC3300"/>
                </a:solidFill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rPr>
              <a:t>Barcelona, December 10-12, 2018</a:t>
            </a:r>
          </a:p>
          <a:p>
            <a:pPr algn="ctr" eaLnBrk="1" hangingPunct="1">
              <a:lnSpc>
                <a:spcPct val="145000"/>
              </a:lnSpc>
              <a:buSzPct val="75000"/>
              <a:buFont typeface="Wingdings" pitchFamily="2" charset="2"/>
              <a:buNone/>
            </a:pPr>
            <a:r>
              <a:rPr lang="de-CH" altLang="it-IT" sz="2400" b="1" i="1">
                <a:latin typeface="Calibri" panose="020F0502020204030204" pitchFamily="34" charset="0"/>
                <a:ea typeface="ＭＳ Ｐゴシック" panose="020B0600070205080204" pitchFamily="34" charset="-128"/>
                <a:cs typeface="Calibri" panose="020F0502020204030204" pitchFamily="34" charset="0"/>
              </a:rPr>
              <a:t>Thomas Schmidt, PSI</a:t>
            </a:r>
            <a:endParaRPr lang="it-IT" altLang="it-IT" sz="2400" b="1" i="1">
              <a:latin typeface="Calibri" panose="020F0502020204030204" pitchFamily="34" charset="0"/>
              <a:ea typeface="ＭＳ Ｐゴシック" panose="020B0600070205080204" pitchFamily="34" charset="-128"/>
              <a:cs typeface="Calibri" panose="020F0502020204030204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3">
            <a:extLst>
              <a:ext uri="{FF2B5EF4-FFF2-40B4-BE49-F238E27FC236}">
                <a16:creationId xmlns:a16="http://schemas.microsoft.com/office/drawing/2014/main" id="{E039C630-C369-AE47-8756-048CE36921D2}"/>
              </a:ext>
            </a:extLst>
          </p:cNvPr>
          <p:cNvSpPr/>
          <p:nvPr/>
        </p:nvSpPr>
        <p:spPr>
          <a:xfrm>
            <a:off x="0" y="6237312"/>
            <a:ext cx="9144000" cy="62068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Rechteck 1">
            <a:extLst>
              <a:ext uri="{FF2B5EF4-FFF2-40B4-BE49-F238E27FC236}">
                <a16:creationId xmlns:a16="http://schemas.microsoft.com/office/drawing/2014/main" id="{A87E3867-C68A-4042-8534-285D1A681504}"/>
              </a:ext>
            </a:extLst>
          </p:cNvPr>
          <p:cNvSpPr/>
          <p:nvPr/>
        </p:nvSpPr>
        <p:spPr>
          <a:xfrm>
            <a:off x="755576" y="1988840"/>
            <a:ext cx="8712968" cy="35086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fontAlgn="auto" hangingPunct="0">
              <a:spcBef>
                <a:spcPts val="900"/>
              </a:spcBef>
              <a:spcAft>
                <a:spcPts val="0"/>
              </a:spcAft>
              <a:buFontTx/>
              <a:buChar char="-"/>
            </a:pPr>
            <a:r>
              <a:rPr lang="de-DE">
                <a:solidFill>
                  <a:srgbClr val="000000"/>
                </a:solidFill>
                <a:sym typeface="Helvetica"/>
              </a:rPr>
              <a:t>cost for undulators depend on series or single devices</a:t>
            </a:r>
          </a:p>
          <a:p>
            <a:pPr marL="285750" indent="-285750" fontAlgn="auto" hangingPunct="0">
              <a:spcBef>
                <a:spcPts val="900"/>
              </a:spcBef>
              <a:spcAft>
                <a:spcPts val="0"/>
              </a:spcAft>
              <a:buFontTx/>
              <a:buChar char="-"/>
            </a:pPr>
            <a:r>
              <a:rPr lang="de-DE"/>
              <a:t>cost overview filled with data from labs and industry</a:t>
            </a:r>
            <a:r>
              <a:rPr lang="de-DE">
                <a:solidFill>
                  <a:srgbClr val="000000"/>
                </a:solidFill>
                <a:sym typeface="Helvetica"/>
              </a:rPr>
              <a:t>     </a:t>
            </a:r>
          </a:p>
          <a:p>
            <a:pPr marL="285750" indent="-285750" fontAlgn="auto" hangingPunct="0">
              <a:spcBef>
                <a:spcPts val="900"/>
              </a:spcBef>
              <a:spcAft>
                <a:spcPts val="0"/>
              </a:spcAft>
              <a:buFontTx/>
              <a:buChar char="-"/>
            </a:pPr>
            <a:r>
              <a:rPr lang="de-DE">
                <a:solidFill>
                  <a:srgbClr val="000000"/>
                </a:solidFill>
                <a:sym typeface="Helvetica"/>
              </a:rPr>
              <a:t>industry (design, full systems, components, ...)</a:t>
            </a:r>
          </a:p>
          <a:p>
            <a:pPr fontAlgn="auto" hangingPunct="0">
              <a:spcBef>
                <a:spcPts val="900"/>
              </a:spcBef>
              <a:spcAft>
                <a:spcPts val="0"/>
              </a:spcAft>
            </a:pPr>
            <a:r>
              <a:rPr lang="de-DE">
                <a:solidFill>
                  <a:srgbClr val="000000"/>
                </a:solidFill>
                <a:sym typeface="Helvetica"/>
              </a:rPr>
              <a:t>      no new developments, but production of established system</a:t>
            </a:r>
          </a:p>
          <a:p>
            <a:pPr fontAlgn="auto" hangingPunct="0">
              <a:spcBef>
                <a:spcPts val="900"/>
              </a:spcBef>
              <a:spcAft>
                <a:spcPts val="0"/>
              </a:spcAft>
            </a:pPr>
            <a:r>
              <a:rPr lang="de-DE">
                <a:solidFill>
                  <a:srgbClr val="000000"/>
                </a:solidFill>
                <a:sym typeface="Helvetica"/>
              </a:rPr>
              <a:t>      requires Tech Transfer </a:t>
            </a:r>
          </a:p>
          <a:p>
            <a:pPr marL="285750" indent="-285750" fontAlgn="auto" hangingPunct="0">
              <a:spcBef>
                <a:spcPts val="900"/>
              </a:spcBef>
              <a:spcAft>
                <a:spcPts val="0"/>
              </a:spcAft>
              <a:buFontTx/>
              <a:buChar char="-"/>
            </a:pPr>
            <a:r>
              <a:rPr lang="de-DE"/>
              <a:t>price per m and for saturation (10x gain length)</a:t>
            </a:r>
          </a:p>
          <a:p>
            <a:pPr marL="285750" indent="-285750" fontAlgn="auto" hangingPunct="0">
              <a:spcBef>
                <a:spcPts val="900"/>
              </a:spcBef>
              <a:spcAft>
                <a:spcPts val="0"/>
              </a:spcAft>
              <a:buFontTx/>
              <a:buChar char="-"/>
            </a:pPr>
            <a:r>
              <a:rPr lang="de-DE"/>
              <a:t>price tags will give some orientation also for scaling</a:t>
            </a:r>
          </a:p>
          <a:p>
            <a:pPr marL="285750" indent="-285750" fontAlgn="auto" hangingPunct="0">
              <a:spcBef>
                <a:spcPts val="900"/>
              </a:spcBef>
              <a:spcAft>
                <a:spcPts val="0"/>
              </a:spcAft>
              <a:buFontTx/>
              <a:buChar char="-"/>
            </a:pPr>
            <a:r>
              <a:rPr lang="de-DE"/>
              <a:t>optimium especially for soft x-rays is not too long but more modules</a:t>
            </a:r>
          </a:p>
          <a:p>
            <a:pPr fontAlgn="auto" hangingPunct="0">
              <a:spcBef>
                <a:spcPts val="900"/>
              </a:spcBef>
              <a:spcAft>
                <a:spcPts val="0"/>
              </a:spcAft>
            </a:pPr>
            <a:r>
              <a:rPr lang="de-DE"/>
              <a:t>              even if the price for undulator is higher</a:t>
            </a:r>
          </a:p>
        </p:txBody>
      </p:sp>
      <p:sp>
        <p:nvSpPr>
          <p:cNvPr id="3" name="Rechteck 2">
            <a:extLst>
              <a:ext uri="{FF2B5EF4-FFF2-40B4-BE49-F238E27FC236}">
                <a16:creationId xmlns:a16="http://schemas.microsoft.com/office/drawing/2014/main" id="{1E973318-C54A-D040-8747-5EA6B477F71B}"/>
              </a:ext>
            </a:extLst>
          </p:cNvPr>
          <p:cNvSpPr/>
          <p:nvPr/>
        </p:nvSpPr>
        <p:spPr>
          <a:xfrm>
            <a:off x="431032" y="1052736"/>
            <a:ext cx="871296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 hangingPunct="0">
              <a:spcBef>
                <a:spcPts val="900"/>
              </a:spcBef>
              <a:spcAft>
                <a:spcPts val="0"/>
              </a:spcAft>
            </a:pPr>
            <a:r>
              <a:rPr lang="de-DE" b="1"/>
              <a:t>Undulators cost Matrix general aspects</a:t>
            </a:r>
          </a:p>
        </p:txBody>
      </p:sp>
    </p:spTree>
    <p:extLst>
      <p:ext uri="{BB962C8B-B14F-4D97-AF65-F5344CB8AC3E}">
        <p14:creationId xmlns:p14="http://schemas.microsoft.com/office/powerpoint/2010/main" val="31486579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>
            <a:extLst>
              <a:ext uri="{FF2B5EF4-FFF2-40B4-BE49-F238E27FC236}">
                <a16:creationId xmlns:a16="http://schemas.microsoft.com/office/drawing/2014/main" id="{C9DFC8CE-B072-4D4F-AE2E-F5202CB404E9}"/>
              </a:ext>
            </a:extLst>
          </p:cNvPr>
          <p:cNvSpPr/>
          <p:nvPr/>
        </p:nvSpPr>
        <p:spPr>
          <a:xfrm>
            <a:off x="0" y="6237312"/>
            <a:ext cx="9144000" cy="62068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Rechteck 1">
            <a:extLst>
              <a:ext uri="{FF2B5EF4-FFF2-40B4-BE49-F238E27FC236}">
                <a16:creationId xmlns:a16="http://schemas.microsoft.com/office/drawing/2014/main" id="{A87E3867-C68A-4042-8534-285D1A681504}"/>
              </a:ext>
            </a:extLst>
          </p:cNvPr>
          <p:cNvSpPr/>
          <p:nvPr/>
        </p:nvSpPr>
        <p:spPr>
          <a:xfrm>
            <a:off x="431032" y="1052736"/>
            <a:ext cx="871296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 hangingPunct="0">
              <a:spcBef>
                <a:spcPts val="900"/>
              </a:spcBef>
              <a:spcAft>
                <a:spcPts val="0"/>
              </a:spcAft>
            </a:pPr>
            <a:r>
              <a:rPr lang="de-DE" b="1"/>
              <a:t>Undulators for Compact Light: Hard x-ray: planar</a:t>
            </a:r>
          </a:p>
        </p:txBody>
      </p:sp>
      <p:sp>
        <p:nvSpPr>
          <p:cNvPr id="3" name="Rechteck 2">
            <a:extLst>
              <a:ext uri="{FF2B5EF4-FFF2-40B4-BE49-F238E27FC236}">
                <a16:creationId xmlns:a16="http://schemas.microsoft.com/office/drawing/2014/main" id="{1FD433A6-E586-7E4E-8FD2-B1C198F3D5FB}"/>
              </a:ext>
            </a:extLst>
          </p:cNvPr>
          <p:cNvSpPr/>
          <p:nvPr/>
        </p:nvSpPr>
        <p:spPr>
          <a:xfrm>
            <a:off x="539552" y="1556792"/>
            <a:ext cx="871296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 hangingPunct="0">
              <a:spcBef>
                <a:spcPts val="900"/>
              </a:spcBef>
              <a:spcAft>
                <a:spcPts val="0"/>
              </a:spcAft>
            </a:pPr>
            <a:r>
              <a:rPr lang="de-DE"/>
              <a:t>short period, small gap:</a:t>
            </a:r>
          </a:p>
          <a:p>
            <a:pPr fontAlgn="auto" hangingPunct="0">
              <a:spcBef>
                <a:spcPts val="900"/>
              </a:spcBef>
              <a:spcAft>
                <a:spcPts val="0"/>
              </a:spcAft>
            </a:pPr>
            <a:r>
              <a:rPr lang="de-DE"/>
              <a:t>	- in-vacuum</a:t>
            </a:r>
          </a:p>
          <a:p>
            <a:pPr fontAlgn="auto" hangingPunct="0">
              <a:spcBef>
                <a:spcPts val="900"/>
              </a:spcBef>
              <a:spcAft>
                <a:spcPts val="0"/>
              </a:spcAft>
            </a:pPr>
            <a:r>
              <a:rPr lang="de-DE"/>
              <a:t>	- cryogenic in-vacuum @ LN2</a:t>
            </a:r>
          </a:p>
          <a:p>
            <a:pPr fontAlgn="auto" hangingPunct="0">
              <a:spcBef>
                <a:spcPts val="900"/>
              </a:spcBef>
              <a:spcAft>
                <a:spcPts val="0"/>
              </a:spcAft>
            </a:pPr>
            <a:r>
              <a:rPr lang="de-DE"/>
              <a:t>	- classical sc</a:t>
            </a:r>
          </a:p>
          <a:p>
            <a:pPr fontAlgn="auto" hangingPunct="0">
              <a:spcBef>
                <a:spcPts val="900"/>
              </a:spcBef>
              <a:spcAft>
                <a:spcPts val="0"/>
              </a:spcAft>
            </a:pPr>
            <a:r>
              <a:rPr lang="de-DE"/>
              <a:t>	- High Temperature sc  (HTS)</a:t>
            </a:r>
          </a:p>
        </p:txBody>
      </p:sp>
      <p:pic>
        <p:nvPicPr>
          <p:cNvPr id="10" name="Grafik 9">
            <a:extLst>
              <a:ext uri="{FF2B5EF4-FFF2-40B4-BE49-F238E27FC236}">
                <a16:creationId xmlns:a16="http://schemas.microsoft.com/office/drawing/2014/main" id="{E83CA36C-7C19-2D46-92D8-AB2973B0B42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73237" y="4293096"/>
            <a:ext cx="3139596" cy="2286000"/>
          </a:xfrm>
          <a:prstGeom prst="rect">
            <a:avLst/>
          </a:prstGeom>
        </p:spPr>
      </p:pic>
      <p:pic>
        <p:nvPicPr>
          <p:cNvPr id="11" name="Grafik 10">
            <a:extLst>
              <a:ext uri="{FF2B5EF4-FFF2-40B4-BE49-F238E27FC236}">
                <a16:creationId xmlns:a16="http://schemas.microsoft.com/office/drawing/2014/main" id="{DC811456-F889-C649-ABA2-61EE4CE387D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77501" y="4293097"/>
            <a:ext cx="3847900" cy="2286000"/>
          </a:xfrm>
          <a:prstGeom prst="rect">
            <a:avLst/>
          </a:prstGeom>
        </p:spPr>
      </p:pic>
      <p:pic>
        <p:nvPicPr>
          <p:cNvPr id="8" name="Bild" descr="Bild">
            <a:extLst>
              <a:ext uri="{FF2B5EF4-FFF2-40B4-BE49-F238E27FC236}">
                <a16:creationId xmlns:a16="http://schemas.microsoft.com/office/drawing/2014/main" id="{CDE95F2F-75D7-F04B-B282-83331C977EC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2987824" y="4293096"/>
            <a:ext cx="3054085" cy="2290564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2912271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>
            <a:extLst>
              <a:ext uri="{FF2B5EF4-FFF2-40B4-BE49-F238E27FC236}">
                <a16:creationId xmlns:a16="http://schemas.microsoft.com/office/drawing/2014/main" id="{C9DFC8CE-B072-4D4F-AE2E-F5202CB404E9}"/>
              </a:ext>
            </a:extLst>
          </p:cNvPr>
          <p:cNvSpPr/>
          <p:nvPr/>
        </p:nvSpPr>
        <p:spPr>
          <a:xfrm>
            <a:off x="0" y="6237312"/>
            <a:ext cx="9144000" cy="62068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C89A00C9-BEF5-DB4E-B7BD-B6AD6A240C58}"/>
              </a:ext>
            </a:extLst>
          </p:cNvPr>
          <p:cNvSpPr/>
          <p:nvPr/>
        </p:nvSpPr>
        <p:spPr>
          <a:xfrm>
            <a:off x="435622" y="1052736"/>
            <a:ext cx="871296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 hangingPunct="0">
              <a:spcBef>
                <a:spcPts val="900"/>
              </a:spcBef>
              <a:spcAft>
                <a:spcPts val="0"/>
              </a:spcAft>
            </a:pPr>
            <a:r>
              <a:rPr lang="de-DE" b="1"/>
              <a:t>Undulators for Compact Light: Soft x-ray: variable polarization</a:t>
            </a:r>
          </a:p>
        </p:txBody>
      </p:sp>
      <p:pic>
        <p:nvPicPr>
          <p:cNvPr id="6" name="Bild 3">
            <a:extLst>
              <a:ext uri="{FF2B5EF4-FFF2-40B4-BE49-F238E27FC236}">
                <a16:creationId xmlns:a16="http://schemas.microsoft.com/office/drawing/2014/main" id="{9DCF191C-48A3-F740-A0E7-09D185DBF85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3568" y="3495784"/>
            <a:ext cx="4032448" cy="3145821"/>
          </a:xfrm>
          <a:prstGeom prst="rect">
            <a:avLst/>
          </a:prstGeom>
        </p:spPr>
      </p:pic>
      <p:pic>
        <p:nvPicPr>
          <p:cNvPr id="8" name="Grafik 7">
            <a:extLst>
              <a:ext uri="{FF2B5EF4-FFF2-40B4-BE49-F238E27FC236}">
                <a16:creationId xmlns:a16="http://schemas.microsoft.com/office/drawing/2014/main" id="{116376E2-01F3-1E40-B1B7-107624A3143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76256" y="5068694"/>
            <a:ext cx="1488436" cy="1423010"/>
          </a:xfrm>
          <a:prstGeom prst="rect">
            <a:avLst/>
          </a:prstGeom>
        </p:spPr>
      </p:pic>
      <p:sp>
        <p:nvSpPr>
          <p:cNvPr id="9" name="Rechteck 8">
            <a:extLst>
              <a:ext uri="{FF2B5EF4-FFF2-40B4-BE49-F238E27FC236}">
                <a16:creationId xmlns:a16="http://schemas.microsoft.com/office/drawing/2014/main" id="{C40BEA1D-F96C-DA4C-AA39-82CC5413A9E4}"/>
              </a:ext>
            </a:extLst>
          </p:cNvPr>
          <p:cNvSpPr/>
          <p:nvPr/>
        </p:nvSpPr>
        <p:spPr>
          <a:xfrm>
            <a:off x="5214862" y="4341236"/>
            <a:ext cx="346761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/>
              <a:t>gradient control by individual</a:t>
            </a:r>
          </a:p>
          <a:p>
            <a:r>
              <a:rPr lang="de-DE"/>
              <a:t>radial settings of magnet arrays:</a:t>
            </a:r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75567FD4-6238-3846-BA7C-C746CBB8CABB}"/>
              </a:ext>
            </a:extLst>
          </p:cNvPr>
          <p:cNvSpPr/>
          <p:nvPr/>
        </p:nvSpPr>
        <p:spPr>
          <a:xfrm>
            <a:off x="438462" y="1556792"/>
            <a:ext cx="871296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 hangingPunct="0">
              <a:spcBef>
                <a:spcPts val="900"/>
              </a:spcBef>
              <a:spcAft>
                <a:spcPts val="0"/>
              </a:spcAft>
            </a:pPr>
            <a:r>
              <a:rPr lang="de-DE"/>
              <a:t>short to medium period, small gap:</a:t>
            </a:r>
          </a:p>
          <a:p>
            <a:pPr fontAlgn="auto" hangingPunct="0">
              <a:spcBef>
                <a:spcPts val="900"/>
              </a:spcBef>
              <a:spcAft>
                <a:spcPts val="0"/>
              </a:spcAft>
            </a:pPr>
            <a:r>
              <a:rPr lang="de-DE"/>
              <a:t>- planar out of vac FEL with polarized afterburner only</a:t>
            </a:r>
          </a:p>
          <a:p>
            <a:pPr fontAlgn="auto" hangingPunct="0">
              <a:spcBef>
                <a:spcPts val="900"/>
              </a:spcBef>
              <a:spcAft>
                <a:spcPts val="0"/>
              </a:spcAft>
            </a:pPr>
            <a:r>
              <a:rPr lang="de-DE"/>
              <a:t>- APPLE II (also in-vac under construction at HZB)</a:t>
            </a:r>
          </a:p>
          <a:p>
            <a:pPr fontAlgn="auto" hangingPunct="0">
              <a:spcBef>
                <a:spcPts val="900"/>
              </a:spcBef>
              <a:spcAft>
                <a:spcPts val="0"/>
              </a:spcAft>
            </a:pPr>
            <a:r>
              <a:rPr lang="de-DE"/>
              <a:t>- APPLE X with gradient control</a:t>
            </a:r>
          </a:p>
          <a:p>
            <a:pPr fontAlgn="auto" hangingPunct="0">
              <a:spcBef>
                <a:spcPts val="900"/>
              </a:spcBef>
              <a:spcAft>
                <a:spcPts val="0"/>
              </a:spcAft>
            </a:pPr>
            <a:r>
              <a:rPr lang="de-DE"/>
              <a:t>- fixed gap DELTA</a:t>
            </a:r>
          </a:p>
        </p:txBody>
      </p:sp>
    </p:spTree>
    <p:extLst>
      <p:ext uri="{BB962C8B-B14F-4D97-AF65-F5344CB8AC3E}">
        <p14:creationId xmlns:p14="http://schemas.microsoft.com/office/powerpoint/2010/main" val="8181347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hteck 11">
            <a:extLst>
              <a:ext uri="{FF2B5EF4-FFF2-40B4-BE49-F238E27FC236}">
                <a16:creationId xmlns:a16="http://schemas.microsoft.com/office/drawing/2014/main" id="{5CF19EEA-93F2-E44E-92E4-2C5D7B763BAD}"/>
              </a:ext>
            </a:extLst>
          </p:cNvPr>
          <p:cNvSpPr/>
          <p:nvPr/>
        </p:nvSpPr>
        <p:spPr>
          <a:xfrm>
            <a:off x="0" y="6237312"/>
            <a:ext cx="9144000" cy="62068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Title 2">
            <a:extLst>
              <a:ext uri="{FF2B5EF4-FFF2-40B4-BE49-F238E27FC236}">
                <a16:creationId xmlns:a16="http://schemas.microsoft.com/office/drawing/2014/main" id="{5798B817-7DA0-C14E-9E73-95D78C108E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optimizing field strength: APPLE goes in-vac</a:t>
            </a:r>
            <a:br>
              <a:rPr lang="en-GB" dirty="0"/>
            </a:b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7" name="Rechteck 6">
            <a:extLst>
              <a:ext uri="{FF2B5EF4-FFF2-40B4-BE49-F238E27FC236}">
                <a16:creationId xmlns:a16="http://schemas.microsoft.com/office/drawing/2014/main" id="{DF7A1C86-8C44-C042-9C55-31AFC549D2AD}"/>
              </a:ext>
            </a:extLst>
          </p:cNvPr>
          <p:cNvSpPr/>
          <p:nvPr/>
        </p:nvSpPr>
        <p:spPr>
          <a:xfrm>
            <a:off x="5979738" y="3406423"/>
            <a:ext cx="4572000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de-DE" sz="1400"/>
              <a:t>in-vac APPLE II @ HZB for BESSY II</a:t>
            </a:r>
          </a:p>
          <a:p>
            <a:r>
              <a:rPr lang="de-DE" sz="1400"/>
              <a:t>   (Johannes Bahrdt, Atoosa Meseck)</a:t>
            </a: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1770E191-EFC0-1C4D-AEC3-20502DD8599C}"/>
              </a:ext>
            </a:extLst>
          </p:cNvPr>
          <p:cNvSpPr txBox="1"/>
          <p:nvPr/>
        </p:nvSpPr>
        <p:spPr>
          <a:xfrm>
            <a:off x="2994861" y="606112"/>
            <a:ext cx="7556877" cy="33086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de-DE" sz="14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Helvetica"/>
              </a:rPr>
              <a:t>J. Bahrdt et al., In-Vacuum APPLE II undulator,</a:t>
            </a:r>
            <a:r>
              <a:rPr lang="de-DE" sz="1400"/>
              <a:t>IPAC2018, Vancouver (2018)</a:t>
            </a:r>
            <a:endParaRPr kumimoji="0" lang="de-DE" sz="14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j-lt"/>
              <a:ea typeface="+mj-ea"/>
              <a:cs typeface="+mj-cs"/>
              <a:sym typeface="Helvetica"/>
            </a:endParaRPr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BBA51F08-3453-2F43-A5E8-697E5CB9454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81540" y="3948567"/>
            <a:ext cx="3969890" cy="2935717"/>
          </a:xfrm>
          <a:prstGeom prst="rect">
            <a:avLst/>
          </a:prstGeom>
        </p:spPr>
      </p:pic>
      <p:sp>
        <p:nvSpPr>
          <p:cNvPr id="13" name="Rechteck 12">
            <a:extLst>
              <a:ext uri="{FF2B5EF4-FFF2-40B4-BE49-F238E27FC236}">
                <a16:creationId xmlns:a16="http://schemas.microsoft.com/office/drawing/2014/main" id="{0B3D6987-B04C-0F4C-8DA8-3D0C95DCF3C4}"/>
              </a:ext>
            </a:extLst>
          </p:cNvPr>
          <p:cNvSpPr/>
          <p:nvPr/>
        </p:nvSpPr>
        <p:spPr>
          <a:xfrm>
            <a:off x="435622" y="1052736"/>
            <a:ext cx="871296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 hangingPunct="0">
              <a:spcBef>
                <a:spcPts val="900"/>
              </a:spcBef>
              <a:spcAft>
                <a:spcPts val="0"/>
              </a:spcAft>
            </a:pPr>
            <a:r>
              <a:rPr lang="de-DE" b="1"/>
              <a:t>Undulators for Compact Light: Soft x-ray: variable polarization</a:t>
            </a:r>
          </a:p>
        </p:txBody>
      </p:sp>
      <p:sp>
        <p:nvSpPr>
          <p:cNvPr id="14" name="Rechteck 13">
            <a:extLst>
              <a:ext uri="{FF2B5EF4-FFF2-40B4-BE49-F238E27FC236}">
                <a16:creationId xmlns:a16="http://schemas.microsoft.com/office/drawing/2014/main" id="{7E914EC9-43FD-3E49-A6A7-34B980C76DCF}"/>
              </a:ext>
            </a:extLst>
          </p:cNvPr>
          <p:cNvSpPr/>
          <p:nvPr/>
        </p:nvSpPr>
        <p:spPr>
          <a:xfrm>
            <a:off x="438462" y="1556792"/>
            <a:ext cx="871296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 hangingPunct="0">
              <a:spcBef>
                <a:spcPts val="900"/>
              </a:spcBef>
              <a:spcAft>
                <a:spcPts val="0"/>
              </a:spcAft>
            </a:pPr>
            <a:r>
              <a:rPr lang="de-DE"/>
              <a:t>short to medium period, small gap:</a:t>
            </a:r>
          </a:p>
          <a:p>
            <a:pPr fontAlgn="auto" hangingPunct="0">
              <a:spcBef>
                <a:spcPts val="900"/>
              </a:spcBef>
              <a:spcAft>
                <a:spcPts val="0"/>
              </a:spcAft>
            </a:pPr>
            <a:r>
              <a:rPr lang="de-DE"/>
              <a:t>- planar out of vac FEL with polarized afterburner only</a:t>
            </a:r>
          </a:p>
          <a:p>
            <a:pPr fontAlgn="auto" hangingPunct="0">
              <a:spcBef>
                <a:spcPts val="900"/>
              </a:spcBef>
              <a:spcAft>
                <a:spcPts val="0"/>
              </a:spcAft>
            </a:pPr>
            <a:r>
              <a:rPr lang="de-DE"/>
              <a:t>- APPLE II (also in-vac under construction at HZB)</a:t>
            </a:r>
          </a:p>
          <a:p>
            <a:pPr fontAlgn="auto" hangingPunct="0">
              <a:spcBef>
                <a:spcPts val="900"/>
              </a:spcBef>
              <a:spcAft>
                <a:spcPts val="0"/>
              </a:spcAft>
            </a:pPr>
            <a:r>
              <a:rPr lang="de-DE"/>
              <a:t>- APPLE X with gradient control</a:t>
            </a:r>
          </a:p>
          <a:p>
            <a:pPr fontAlgn="auto" hangingPunct="0">
              <a:spcBef>
                <a:spcPts val="900"/>
              </a:spcBef>
              <a:spcAft>
                <a:spcPts val="0"/>
              </a:spcAft>
            </a:pPr>
            <a:r>
              <a:rPr lang="de-DE"/>
              <a:t>- fixed gap DELTA</a:t>
            </a:r>
          </a:p>
        </p:txBody>
      </p:sp>
      <p:pic>
        <p:nvPicPr>
          <p:cNvPr id="15" name="Grafik 14">
            <a:extLst>
              <a:ext uri="{FF2B5EF4-FFF2-40B4-BE49-F238E27FC236}">
                <a16:creationId xmlns:a16="http://schemas.microsoft.com/office/drawing/2014/main" id="{4FB70F59-8B87-B14F-9DC7-67C5C821EC6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87693" y="3933056"/>
            <a:ext cx="2193708" cy="2924944"/>
          </a:xfrm>
          <a:prstGeom prst="rect">
            <a:avLst/>
          </a:prstGeom>
        </p:spPr>
      </p:pic>
      <p:pic>
        <p:nvPicPr>
          <p:cNvPr id="16" name="Grafik 15">
            <a:extLst>
              <a:ext uri="{FF2B5EF4-FFF2-40B4-BE49-F238E27FC236}">
                <a16:creationId xmlns:a16="http://schemas.microsoft.com/office/drawing/2014/main" id="{C16E14FA-CFB2-3C42-9711-D48880FE0FB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840282"/>
            <a:ext cx="2587693" cy="3017718"/>
          </a:xfrm>
          <a:prstGeom prst="rect">
            <a:avLst/>
          </a:prstGeom>
        </p:spPr>
      </p:pic>
      <p:sp>
        <p:nvSpPr>
          <p:cNvPr id="17" name="Rechteck 16">
            <a:extLst>
              <a:ext uri="{FF2B5EF4-FFF2-40B4-BE49-F238E27FC236}">
                <a16:creationId xmlns:a16="http://schemas.microsoft.com/office/drawing/2014/main" id="{EE73EF00-0F99-C949-AA5B-AB8CC43D6448}"/>
              </a:ext>
            </a:extLst>
          </p:cNvPr>
          <p:cNvSpPr/>
          <p:nvPr/>
        </p:nvSpPr>
        <p:spPr>
          <a:xfrm>
            <a:off x="2574032" y="3640790"/>
            <a:ext cx="4572000" cy="30777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de-DE" sz="1400"/>
              <a:t>APPLE X UE38 SwissFEL</a:t>
            </a:r>
          </a:p>
        </p:txBody>
      </p:sp>
    </p:spTree>
    <p:extLst>
      <p:ext uri="{BB962C8B-B14F-4D97-AF65-F5344CB8AC3E}">
        <p14:creationId xmlns:p14="http://schemas.microsoft.com/office/powerpoint/2010/main" val="473987848"/>
      </p:ext>
    </p:extLst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hteck 17">
            <a:extLst>
              <a:ext uri="{FF2B5EF4-FFF2-40B4-BE49-F238E27FC236}">
                <a16:creationId xmlns:a16="http://schemas.microsoft.com/office/drawing/2014/main" id="{A4C5760A-2FA6-164C-8AC5-5AE9DA473E57}"/>
              </a:ext>
            </a:extLst>
          </p:cNvPr>
          <p:cNvSpPr/>
          <p:nvPr/>
        </p:nvSpPr>
        <p:spPr>
          <a:xfrm>
            <a:off x="0" y="6237312"/>
            <a:ext cx="9144000" cy="62068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aphicFrame>
        <p:nvGraphicFramePr>
          <p:cNvPr id="16" name="Tabelle 15">
            <a:extLst>
              <a:ext uri="{FF2B5EF4-FFF2-40B4-BE49-F238E27FC236}">
                <a16:creationId xmlns:a16="http://schemas.microsoft.com/office/drawing/2014/main" id="{1B2F6803-6DE4-F549-999C-DE4FFB93262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27978818"/>
              </p:ext>
            </p:extLst>
          </p:nvPr>
        </p:nvGraphicFramePr>
        <p:xfrm>
          <a:off x="71205" y="697440"/>
          <a:ext cx="9001589" cy="61605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637359">
                  <a:extLst>
                    <a:ext uri="{9D8B030D-6E8A-4147-A177-3AD203B41FA5}">
                      <a16:colId xmlns:a16="http://schemas.microsoft.com/office/drawing/2014/main" val="1183416050"/>
                    </a:ext>
                  </a:extLst>
                </a:gridCol>
                <a:gridCol w="1180255">
                  <a:extLst>
                    <a:ext uri="{9D8B030D-6E8A-4147-A177-3AD203B41FA5}">
                      <a16:colId xmlns:a16="http://schemas.microsoft.com/office/drawing/2014/main" val="3990755628"/>
                    </a:ext>
                  </a:extLst>
                </a:gridCol>
                <a:gridCol w="987511">
                  <a:extLst>
                    <a:ext uri="{9D8B030D-6E8A-4147-A177-3AD203B41FA5}">
                      <a16:colId xmlns:a16="http://schemas.microsoft.com/office/drawing/2014/main" val="356284327"/>
                    </a:ext>
                  </a:extLst>
                </a:gridCol>
                <a:gridCol w="1049116">
                  <a:extLst>
                    <a:ext uri="{9D8B030D-6E8A-4147-A177-3AD203B41FA5}">
                      <a16:colId xmlns:a16="http://schemas.microsoft.com/office/drawing/2014/main" val="3269056169"/>
                    </a:ext>
                  </a:extLst>
                </a:gridCol>
                <a:gridCol w="1049116">
                  <a:extLst>
                    <a:ext uri="{9D8B030D-6E8A-4147-A177-3AD203B41FA5}">
                      <a16:colId xmlns:a16="http://schemas.microsoft.com/office/drawing/2014/main" val="865094602"/>
                    </a:ext>
                  </a:extLst>
                </a:gridCol>
                <a:gridCol w="1049116">
                  <a:extLst>
                    <a:ext uri="{9D8B030D-6E8A-4147-A177-3AD203B41FA5}">
                      <a16:colId xmlns:a16="http://schemas.microsoft.com/office/drawing/2014/main" val="2966223272"/>
                    </a:ext>
                  </a:extLst>
                </a:gridCol>
                <a:gridCol w="1049116">
                  <a:extLst>
                    <a:ext uri="{9D8B030D-6E8A-4147-A177-3AD203B41FA5}">
                      <a16:colId xmlns:a16="http://schemas.microsoft.com/office/drawing/2014/main" val="713449504"/>
                    </a:ext>
                  </a:extLst>
                </a:gridCol>
              </a:tblGrid>
              <a:tr h="512904"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b="1"/>
                        <a:t>out of vac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b="1"/>
                        <a:t>in-vac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b="1"/>
                        <a:t>in-vac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b="1"/>
                        <a:t>CPMU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b="1"/>
                        <a:t>SC NbTi /</a:t>
                      </a:r>
                    </a:p>
                    <a:p>
                      <a:pPr algn="ctr"/>
                      <a:r>
                        <a:rPr lang="de-DE" sz="1400" b="1"/>
                        <a:t>SC Nb3SN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b="1"/>
                        <a:t>HTS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52068424"/>
                  </a:ext>
                </a:extLst>
              </a:tr>
              <a:tr h="407600">
                <a:tc>
                  <a:txBody>
                    <a:bodyPr/>
                    <a:lstStyle/>
                    <a:p>
                      <a:r>
                        <a:rPr lang="de-DE" sz="1400" b="1"/>
                        <a:t>Performance: K (</a:t>
                      </a:r>
                      <a:r>
                        <a:rPr lang="el-GR" sz="1400" b="1"/>
                        <a:t>λ</a:t>
                      </a:r>
                      <a:r>
                        <a:rPr lang="de-CH" sz="1400" b="1"/>
                        <a:t>/gap/L)</a:t>
                      </a:r>
                      <a:endParaRPr lang="de-DE" sz="14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/>
                        <a:t>80/13/2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/>
                        <a:t>15/4/4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/>
                        <a:t>2m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21956448"/>
                  </a:ext>
                </a:extLst>
              </a:tr>
              <a:tr h="277489">
                <a:tc>
                  <a:txBody>
                    <a:bodyPr/>
                    <a:lstStyle/>
                    <a:p>
                      <a:r>
                        <a:rPr lang="de-DE" sz="1400" b="1"/>
                        <a:t>Design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/>
                        <a:t>1M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/>
                        <a:t>100 MM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/>
                        <a:t>2 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14954038"/>
                  </a:ext>
                </a:extLst>
              </a:tr>
              <a:tr h="471732">
                <a:tc>
                  <a:txBody>
                    <a:bodyPr/>
                    <a:lstStyle/>
                    <a:p>
                      <a:r>
                        <a:rPr lang="de-DE" sz="1400" b="1"/>
                        <a:t>Fabrication by Lab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b="0"/>
                        <a:t>800</a:t>
                      </a:r>
                      <a:r>
                        <a:rPr lang="de-DE" sz="1400"/>
                        <a:t> / 13units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60879415"/>
                  </a:ext>
                </a:extLst>
              </a:tr>
              <a:tr h="277489">
                <a:tc>
                  <a:txBody>
                    <a:bodyPr/>
                    <a:lstStyle/>
                    <a:p>
                      <a:r>
                        <a:rPr lang="de-DE" sz="1400"/>
                        <a:t>Magnetarray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/>
                        <a:t>200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/>
                        <a:t>300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/>
                        <a:t>200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14520785"/>
                  </a:ext>
                </a:extLst>
              </a:tr>
              <a:tr h="277489">
                <a:tc>
                  <a:txBody>
                    <a:bodyPr/>
                    <a:lstStyle/>
                    <a:p>
                      <a:r>
                        <a:rPr lang="de-DE" sz="1400"/>
                        <a:t>Support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/>
                        <a:t>300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/>
                        <a:t>380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/>
                        <a:t>300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1705710"/>
                  </a:ext>
                </a:extLst>
              </a:tr>
              <a:tr h="277489">
                <a:tc>
                  <a:txBody>
                    <a:bodyPr/>
                    <a:lstStyle/>
                    <a:p>
                      <a:r>
                        <a:rPr lang="de-DE" sz="1400"/>
                        <a:t>Drive System / Controls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/>
                        <a:t>50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/>
                        <a:t>50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/>
                        <a:t>50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11902525"/>
                  </a:ext>
                </a:extLst>
              </a:tr>
              <a:tr h="277489">
                <a:tc>
                  <a:txBody>
                    <a:bodyPr/>
                    <a:lstStyle/>
                    <a:p>
                      <a:r>
                        <a:rPr lang="de-DE" sz="1400"/>
                        <a:t>Vacuum System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/>
                        <a:t>70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/>
                        <a:t>50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289572"/>
                  </a:ext>
                </a:extLst>
              </a:tr>
              <a:tr h="27748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b="0"/>
                        <a:t>Optimization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/>
                        <a:t>4MM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6151055"/>
                  </a:ext>
                </a:extLst>
              </a:tr>
              <a:tr h="407600">
                <a:tc>
                  <a:txBody>
                    <a:bodyPr/>
                    <a:lstStyle/>
                    <a:p>
                      <a:r>
                        <a:rPr lang="de-DE" sz="1400" b="1"/>
                        <a:t>Fabrication by Company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/>
                        <a:t>460/1- 700/1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b="1"/>
                        <a:t>1100/1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 b="1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46629858"/>
                  </a:ext>
                </a:extLst>
              </a:tr>
              <a:tr h="471732">
                <a:tc>
                  <a:txBody>
                    <a:bodyPr/>
                    <a:lstStyle/>
                    <a:p>
                      <a:r>
                        <a:rPr lang="de-DE" sz="1400" b="1"/>
                        <a:t>Installation / Infrastructure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/>
                        <a:t>400 + x floor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5649665"/>
                  </a:ext>
                </a:extLst>
              </a:tr>
              <a:tr h="471732">
                <a:tc>
                  <a:txBody>
                    <a:bodyPr/>
                    <a:lstStyle/>
                    <a:p>
                      <a:r>
                        <a:rPr lang="de-DE" sz="1400" b="1"/>
                        <a:t>Fabrication Time by company / by Lab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/>
                        <a:t>12/12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/>
                        <a:t>18/12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/>
                        <a:t>14/18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17347090"/>
                  </a:ext>
                </a:extLst>
              </a:tr>
              <a:tr h="407600">
                <a:tc>
                  <a:txBody>
                    <a:bodyPr/>
                    <a:lstStyle/>
                    <a:p>
                      <a:r>
                        <a:rPr lang="de-DE" sz="1400" b="1"/>
                        <a:t>Operation / Maintenance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14868046"/>
                  </a:ext>
                </a:extLst>
              </a:tr>
              <a:tr h="277489">
                <a:tc>
                  <a:txBody>
                    <a:bodyPr/>
                    <a:lstStyle/>
                    <a:p>
                      <a:r>
                        <a:rPr lang="de-DE" sz="1400" b="1"/>
                        <a:t>price / m [€]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/>
                        <a:t>230 – 350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b="0"/>
                        <a:t>200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/>
                        <a:t>600 /550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34869919"/>
                  </a:ext>
                </a:extLst>
              </a:tr>
              <a:tr h="471732">
                <a:tc>
                  <a:txBody>
                    <a:bodyPr/>
                    <a:lstStyle/>
                    <a:p>
                      <a:r>
                        <a:rPr lang="de-DE" sz="1400" b="1"/>
                        <a:t>total price [M€] / saturation length [m]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/>
                        <a:t>0.46 - 0.7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/>
                        <a:t>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/>
                        <a:t>1.2 / 1.1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5928753"/>
                  </a:ext>
                </a:extLst>
              </a:tr>
            </a:tbl>
          </a:graphicData>
        </a:graphic>
      </p:graphicFrame>
      <p:sp>
        <p:nvSpPr>
          <p:cNvPr id="14" name="Textfeld 13">
            <a:extLst>
              <a:ext uri="{FF2B5EF4-FFF2-40B4-BE49-F238E27FC236}">
                <a16:creationId xmlns:a16="http://schemas.microsoft.com/office/drawing/2014/main" id="{882A466F-CF7F-4E42-A030-47A7D5CDE0C3}"/>
              </a:ext>
            </a:extLst>
          </p:cNvPr>
          <p:cNvSpPr txBox="1"/>
          <p:nvPr/>
        </p:nvSpPr>
        <p:spPr>
          <a:xfrm>
            <a:off x="2521868" y="152400"/>
            <a:ext cx="3600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/>
              <a:t>hard x-ray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hteck 5">
            <a:extLst>
              <a:ext uri="{FF2B5EF4-FFF2-40B4-BE49-F238E27FC236}">
                <a16:creationId xmlns:a16="http://schemas.microsoft.com/office/drawing/2014/main" id="{3E7C5581-5CD1-4E4C-B8D5-3A59317FCC52}"/>
              </a:ext>
            </a:extLst>
          </p:cNvPr>
          <p:cNvSpPr/>
          <p:nvPr/>
        </p:nvSpPr>
        <p:spPr>
          <a:xfrm>
            <a:off x="0" y="6237312"/>
            <a:ext cx="9144000" cy="62068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aphicFrame>
        <p:nvGraphicFramePr>
          <p:cNvPr id="4" name="Tabelle 3">
            <a:extLst>
              <a:ext uri="{FF2B5EF4-FFF2-40B4-BE49-F238E27FC236}">
                <a16:creationId xmlns:a16="http://schemas.microsoft.com/office/drawing/2014/main" id="{AD809428-D663-E245-99BC-B7669022CEF7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91308" y="980728"/>
          <a:ext cx="9020431" cy="56388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245283">
                  <a:extLst>
                    <a:ext uri="{9D8B030D-6E8A-4147-A177-3AD203B41FA5}">
                      <a16:colId xmlns:a16="http://schemas.microsoft.com/office/drawing/2014/main" val="1183416050"/>
                    </a:ext>
                  </a:extLst>
                </a:gridCol>
                <a:gridCol w="1004795">
                  <a:extLst>
                    <a:ext uri="{9D8B030D-6E8A-4147-A177-3AD203B41FA5}">
                      <a16:colId xmlns:a16="http://schemas.microsoft.com/office/drawing/2014/main" val="3990755628"/>
                    </a:ext>
                  </a:extLst>
                </a:gridCol>
                <a:gridCol w="942771">
                  <a:extLst>
                    <a:ext uri="{9D8B030D-6E8A-4147-A177-3AD203B41FA5}">
                      <a16:colId xmlns:a16="http://schemas.microsoft.com/office/drawing/2014/main" val="4002031456"/>
                    </a:ext>
                  </a:extLst>
                </a:gridCol>
                <a:gridCol w="1013853">
                  <a:extLst>
                    <a:ext uri="{9D8B030D-6E8A-4147-A177-3AD203B41FA5}">
                      <a16:colId xmlns:a16="http://schemas.microsoft.com/office/drawing/2014/main" val="61283516"/>
                    </a:ext>
                  </a:extLst>
                </a:gridCol>
                <a:gridCol w="1080120">
                  <a:extLst>
                    <a:ext uri="{9D8B030D-6E8A-4147-A177-3AD203B41FA5}">
                      <a16:colId xmlns:a16="http://schemas.microsoft.com/office/drawing/2014/main" val="32690333"/>
                    </a:ext>
                  </a:extLst>
                </a:gridCol>
                <a:gridCol w="711614">
                  <a:extLst>
                    <a:ext uri="{9D8B030D-6E8A-4147-A177-3AD203B41FA5}">
                      <a16:colId xmlns:a16="http://schemas.microsoft.com/office/drawing/2014/main" val="356284327"/>
                    </a:ext>
                  </a:extLst>
                </a:gridCol>
                <a:gridCol w="1128844">
                  <a:extLst>
                    <a:ext uri="{9D8B030D-6E8A-4147-A177-3AD203B41FA5}">
                      <a16:colId xmlns:a16="http://schemas.microsoft.com/office/drawing/2014/main" val="3700474278"/>
                    </a:ext>
                  </a:extLst>
                </a:gridCol>
                <a:gridCol w="893151">
                  <a:extLst>
                    <a:ext uri="{9D8B030D-6E8A-4147-A177-3AD203B41FA5}">
                      <a16:colId xmlns:a16="http://schemas.microsoft.com/office/drawing/2014/main" val="3269056169"/>
                    </a:ext>
                  </a:extLst>
                </a:gridCol>
              </a:tblGrid>
              <a:tr h="239733"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b="1"/>
                        <a:t>APPLE II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b="1"/>
                        <a:t>APPLE II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b="1"/>
                        <a:t>APPLE III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b="1"/>
                        <a:t>APPLE III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b="1"/>
                        <a:t>in vac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b="1"/>
                        <a:t>CPMU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b="1"/>
                        <a:t>SCAPE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52068424"/>
                  </a:ext>
                </a:extLst>
              </a:tr>
              <a:tr h="475558">
                <a:tc>
                  <a:txBody>
                    <a:bodyPr/>
                    <a:lstStyle/>
                    <a:p>
                      <a:r>
                        <a:rPr lang="de-DE" sz="1400" b="1"/>
                        <a:t>Performance: K (</a:t>
                      </a:r>
                      <a:r>
                        <a:rPr lang="el-GR" sz="1400" b="1"/>
                        <a:t>λ</a:t>
                      </a:r>
                      <a:r>
                        <a:rPr lang="de-CH" sz="1400" b="1"/>
                        <a:t>/gap/L)</a:t>
                      </a:r>
                      <a:endParaRPr lang="de-DE" sz="14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/>
                        <a:t>70/14/2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/>
                        <a:t>-/-/2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/>
                        <a:t>-/-/2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/>
                        <a:t>38/6.5/2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21956448"/>
                  </a:ext>
                </a:extLst>
              </a:tr>
              <a:tr h="279740">
                <a:tc>
                  <a:txBody>
                    <a:bodyPr/>
                    <a:lstStyle/>
                    <a:p>
                      <a:r>
                        <a:rPr lang="de-DE" sz="1400" b="1"/>
                        <a:t>Design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/>
                        <a:t>1 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/>
                        <a:t>60MM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14954038"/>
                  </a:ext>
                </a:extLst>
              </a:tr>
              <a:tr h="279740">
                <a:tc>
                  <a:txBody>
                    <a:bodyPr/>
                    <a:lstStyle/>
                    <a:p>
                      <a:r>
                        <a:rPr lang="de-DE" sz="1400" b="1"/>
                        <a:t>Fabrication by Lab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/>
                        <a:t>600 / 16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60879415"/>
                  </a:ext>
                </a:extLst>
              </a:tr>
              <a:tr h="279740">
                <a:tc>
                  <a:txBody>
                    <a:bodyPr/>
                    <a:lstStyle/>
                    <a:p>
                      <a:r>
                        <a:rPr lang="de-DE" sz="1400"/>
                        <a:t>Magnetarray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/>
                        <a:t>200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/>
                        <a:t>130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14520785"/>
                  </a:ext>
                </a:extLst>
              </a:tr>
              <a:tr h="279740">
                <a:tc>
                  <a:txBody>
                    <a:bodyPr/>
                    <a:lstStyle/>
                    <a:p>
                      <a:r>
                        <a:rPr lang="de-DE" sz="1400"/>
                        <a:t>Support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/>
                        <a:t>300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/>
                        <a:t>420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1705710"/>
                  </a:ext>
                </a:extLst>
              </a:tr>
              <a:tr h="279740">
                <a:tc>
                  <a:txBody>
                    <a:bodyPr/>
                    <a:lstStyle/>
                    <a:p>
                      <a:r>
                        <a:rPr lang="de-DE" sz="1400"/>
                        <a:t>Drive System / Controls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/>
                        <a:t>50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/>
                        <a:t>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11902525"/>
                  </a:ext>
                </a:extLst>
              </a:tr>
              <a:tr h="279740">
                <a:tc>
                  <a:txBody>
                    <a:bodyPr/>
                    <a:lstStyle/>
                    <a:p>
                      <a:r>
                        <a:rPr lang="de-DE" sz="1400"/>
                        <a:t>Vacuum System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/>
                        <a:t>30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6289572"/>
                  </a:ext>
                </a:extLst>
              </a:tr>
              <a:tr h="2797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b="0"/>
                        <a:t>Optimization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/>
                        <a:t>1 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6151055"/>
                  </a:ext>
                </a:extLst>
              </a:tr>
              <a:tr h="475558">
                <a:tc>
                  <a:txBody>
                    <a:bodyPr/>
                    <a:lstStyle/>
                    <a:p>
                      <a:r>
                        <a:rPr lang="de-DE" sz="1400" b="1"/>
                        <a:t>Fabrication by Company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/>
                        <a:t>800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/>
                        <a:t>560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/>
                        <a:t>760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46629858"/>
                  </a:ext>
                </a:extLst>
              </a:tr>
              <a:tr h="475558">
                <a:tc>
                  <a:txBody>
                    <a:bodyPr/>
                    <a:lstStyle/>
                    <a:p>
                      <a:r>
                        <a:rPr lang="de-DE" sz="1400" b="1"/>
                        <a:t>Installation / Infrastructure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de-DE" sz="1400" b="0" i="0" u="none" strike="noStrike" cap="none" spc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+mn-lt"/>
                          <a:ea typeface="+mn-ea"/>
                          <a:cs typeface="+mn-cs"/>
                          <a:sym typeface="Calibri"/>
                        </a:rPr>
                        <a:t>2d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/>
                        <a:t>70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5649665"/>
                  </a:ext>
                </a:extLst>
              </a:tr>
              <a:tr h="475558">
                <a:tc>
                  <a:txBody>
                    <a:bodyPr/>
                    <a:lstStyle/>
                    <a:p>
                      <a:r>
                        <a:rPr lang="de-DE" sz="1400" b="1"/>
                        <a:t>Fabrication Time by company / by Lab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/>
                        <a:t>12/18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/>
                        <a:t>24/24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17347090"/>
                  </a:ext>
                </a:extLst>
              </a:tr>
              <a:tr h="279740">
                <a:tc>
                  <a:txBody>
                    <a:bodyPr/>
                    <a:lstStyle/>
                    <a:p>
                      <a:r>
                        <a:rPr lang="de-DE" sz="1400" b="1"/>
                        <a:t>Operation / Maintenance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14868046"/>
                  </a:ext>
                </a:extLst>
              </a:tr>
              <a:tr h="279740">
                <a:tc>
                  <a:txBody>
                    <a:bodyPr/>
                    <a:lstStyle/>
                    <a:p>
                      <a:r>
                        <a:rPr lang="de-DE" sz="1400" b="1"/>
                        <a:t>price / m [€]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/>
                        <a:t>400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/>
                        <a:t>280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/>
                        <a:t>380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/>
                        <a:t>300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34869919"/>
                  </a:ext>
                </a:extLst>
              </a:tr>
              <a:tr h="475558">
                <a:tc>
                  <a:txBody>
                    <a:bodyPr/>
                    <a:lstStyle/>
                    <a:p>
                      <a:r>
                        <a:rPr lang="de-DE" sz="1400" b="1"/>
                        <a:t>total price  [M€]/ saturation length [m]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/>
                        <a:t>0.8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/>
                        <a:t>0.56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/>
                        <a:t>0.76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/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5928753"/>
                  </a:ext>
                </a:extLst>
              </a:tr>
            </a:tbl>
          </a:graphicData>
        </a:graphic>
      </p:graphicFrame>
      <p:sp>
        <p:nvSpPr>
          <p:cNvPr id="5" name="Textfeld 4">
            <a:extLst>
              <a:ext uri="{FF2B5EF4-FFF2-40B4-BE49-F238E27FC236}">
                <a16:creationId xmlns:a16="http://schemas.microsoft.com/office/drawing/2014/main" id="{597EC920-5FEC-DE4B-8CE0-F42B777EC335}"/>
              </a:ext>
            </a:extLst>
          </p:cNvPr>
          <p:cNvSpPr txBox="1"/>
          <p:nvPr/>
        </p:nvSpPr>
        <p:spPr>
          <a:xfrm flipH="1">
            <a:off x="2483768" y="116632"/>
            <a:ext cx="2298292" cy="42319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de-DE" sz="200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Helvetica"/>
              </a:rPr>
              <a:t>EPU: soft x-ray</a:t>
            </a:r>
          </a:p>
        </p:txBody>
      </p:sp>
      <p:grpSp>
        <p:nvGrpSpPr>
          <p:cNvPr id="7" name="Gruppieren 6">
            <a:extLst>
              <a:ext uri="{FF2B5EF4-FFF2-40B4-BE49-F238E27FC236}">
                <a16:creationId xmlns:a16="http://schemas.microsoft.com/office/drawing/2014/main" id="{5044E468-ADE4-F040-87DF-7185F34C57C9}"/>
              </a:ext>
            </a:extLst>
          </p:cNvPr>
          <p:cNvGrpSpPr/>
          <p:nvPr/>
        </p:nvGrpSpPr>
        <p:grpSpPr>
          <a:xfrm>
            <a:off x="1373493" y="3157600"/>
            <a:ext cx="6456060" cy="1285056"/>
            <a:chOff x="3059832" y="2996952"/>
            <a:chExt cx="5544616" cy="720080"/>
          </a:xfrm>
          <a:solidFill>
            <a:srgbClr val="FFC000"/>
          </a:solidFill>
        </p:grpSpPr>
        <p:sp>
          <p:nvSpPr>
            <p:cNvPr id="2" name="Abgerundetes Rechteck 1">
              <a:extLst>
                <a:ext uri="{FF2B5EF4-FFF2-40B4-BE49-F238E27FC236}">
                  <a16:creationId xmlns:a16="http://schemas.microsoft.com/office/drawing/2014/main" id="{D2B9911F-3A9B-8E49-BD0E-8FE5A4344659}"/>
                </a:ext>
              </a:extLst>
            </p:cNvPr>
            <p:cNvSpPr/>
            <p:nvPr/>
          </p:nvSpPr>
          <p:spPr>
            <a:xfrm>
              <a:off x="3059832" y="2996952"/>
              <a:ext cx="5544616" cy="720080"/>
            </a:xfrm>
            <a:prstGeom prst="roundRect">
              <a:avLst/>
            </a:prstGeom>
            <a:solidFill>
              <a:srgbClr val="FFC000">
                <a:alpha val="50000"/>
              </a:srgb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3" name="Textfeld 2">
              <a:extLst>
                <a:ext uri="{FF2B5EF4-FFF2-40B4-BE49-F238E27FC236}">
                  <a16:creationId xmlns:a16="http://schemas.microsoft.com/office/drawing/2014/main" id="{C763F3C2-B668-4040-B765-43A1C746B2AC}"/>
                </a:ext>
              </a:extLst>
            </p:cNvPr>
            <p:cNvSpPr txBox="1"/>
            <p:nvPr/>
          </p:nvSpPr>
          <p:spPr>
            <a:xfrm>
              <a:off x="3617799" y="3196261"/>
              <a:ext cx="4313068" cy="2931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2800"/>
                <a:t>will be continued till June 2019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2739676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9">
            <a:extLst>
              <a:ext uri="{FF2B5EF4-FFF2-40B4-BE49-F238E27FC236}">
                <a16:creationId xmlns:a16="http://schemas.microsoft.com/office/drawing/2014/main" id="{593DD241-0FF5-4240-99C4-DB5D0C81AAE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76275"/>
            <a:ext cx="9120188" cy="6181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5603" name="Picture 30">
            <a:extLst>
              <a:ext uri="{FF2B5EF4-FFF2-40B4-BE49-F238E27FC236}">
                <a16:creationId xmlns:a16="http://schemas.microsoft.com/office/drawing/2014/main" id="{5FA4268D-F17B-2840-B529-3BD1050E738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805488"/>
            <a:ext cx="9144000" cy="323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87257125"/>
      </p:ext>
    </p:extLst>
  </p:cSld>
  <p:clrMapOvr>
    <a:masterClrMapping/>
  </p:clrMapOvr>
</p:sld>
</file>

<file path=ppt/theme/theme1.xml><?xml version="1.0" encoding="utf-8"?>
<a:theme xmlns:a="http://schemas.openxmlformats.org/drawingml/2006/main" name="Personalizza struttura">
  <a:themeElements>
    <a:clrScheme name="Personalizza struttura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ersonalizza struttura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Personalizza struttur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ersonalizza struttura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ersonalizza struttura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ersonalizza struttura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ersonalizza struttura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ersonalizza struttura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ersonalizza struttura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ersonalizza struttura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ersonalizza struttura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ersonalizza struttura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ersonalizza struttura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ersonalizza struttura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Struttura predefinita">
  <a:themeElements>
    <a:clrScheme name="1_Struttura predefinita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Struttura predefinita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Struttura predefinit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Struttura predefinita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Struttura predefinita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Struttura predefinita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Struttura predefinita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Struttura predefinita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truttura predefinita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truttura predefinita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truttura predefinita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truttura predefinita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truttura predefinita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truttura predefinita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2_Struttura predefinita">
  <a:themeElements>
    <a:clrScheme name="2_Struttura predefinita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2_Struttura predefinita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2_Struttura predefinit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Struttura predefinita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Struttura predefinita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Struttura predefinita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Struttura predefinita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Struttura predefinita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Struttura predefinita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Struttura predefinita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Struttura predefinita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Struttura predefinita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Struttura predefinita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Struttura predefinita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3_Struttura predefinita">
  <a:themeElements>
    <a:clrScheme name="3_Struttura predefinita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3_Struttura predefinita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3_Struttura predefinit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Struttura predefinita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Struttura predefinita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Struttura predefinita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Struttura predefinita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Struttura predefinita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Struttura predefinita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Struttura predefinita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Struttura predefinita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Struttura predefinita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Struttura predefinita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Struttura predefinita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513</Words>
  <Application>Microsoft Macintosh PowerPoint</Application>
  <PresentationFormat>Bildschirmpräsentation (4:3)</PresentationFormat>
  <Paragraphs>147</Paragraphs>
  <Slides>8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6</vt:i4>
      </vt:variant>
      <vt:variant>
        <vt:lpstr>Design</vt:lpstr>
      </vt:variant>
      <vt:variant>
        <vt:i4>4</vt:i4>
      </vt:variant>
      <vt:variant>
        <vt:lpstr>Folientitel</vt:lpstr>
      </vt:variant>
      <vt:variant>
        <vt:i4>8</vt:i4>
      </vt:variant>
    </vt:vector>
  </HeadingPairs>
  <TitlesOfParts>
    <vt:vector size="18" baseType="lpstr">
      <vt:lpstr>Arial</vt:lpstr>
      <vt:lpstr>Calibri</vt:lpstr>
      <vt:lpstr>Arial Unicode MS</vt:lpstr>
      <vt:lpstr>ＭＳ Ｐゴシック</vt:lpstr>
      <vt:lpstr>Wingdings</vt:lpstr>
      <vt:lpstr>Symbol</vt:lpstr>
      <vt:lpstr>Personalizza struttura</vt:lpstr>
      <vt:lpstr>1_Struttura predefinita</vt:lpstr>
      <vt:lpstr>2_Struttura predefinita</vt:lpstr>
      <vt:lpstr>3_Struttura predefinita</vt:lpstr>
      <vt:lpstr>PowerPoint-Präsentation</vt:lpstr>
      <vt:lpstr>PowerPoint-Präsentation</vt:lpstr>
      <vt:lpstr>PowerPoint-Präsentation</vt:lpstr>
      <vt:lpstr>PowerPoint-Präsentation</vt:lpstr>
      <vt:lpstr>optimizing field strength: APPLE goes in-vac 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User</dc:creator>
  <cp:lastModifiedBy>Microsoft Office-Benutzer</cp:lastModifiedBy>
  <cp:revision>341</cp:revision>
  <cp:lastPrinted>2018-03-07T00:02:35Z</cp:lastPrinted>
  <dcterms:created xsi:type="dcterms:W3CDTF">2017-02-25T14:17:39Z</dcterms:created>
  <dcterms:modified xsi:type="dcterms:W3CDTF">2018-12-11T08:49:08Z</dcterms:modified>
</cp:coreProperties>
</file>