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notesSlides/notesSlide9.xml" ContentType="application/vnd.openxmlformats-officedocument.presentationml.notesSlide+xml"/>
  <Override PartName="/ppt/notesSlides/notesSlide7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Default Extension="emf" ContentType="image/x-emf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Default Extension="gif" ContentType="image/gif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1" r:id="rId2"/>
    <p:sldMasterId id="2147483674" r:id="rId3"/>
    <p:sldMasterId id="2147483687" r:id="rId4"/>
  </p:sldMasterIdLst>
  <p:notesMasterIdLst>
    <p:notesMasterId r:id="rId16"/>
  </p:notesMasterIdLst>
  <p:sldIdLst>
    <p:sldId id="438" r:id="rId5"/>
    <p:sldId id="315" r:id="rId6"/>
    <p:sldId id="473" r:id="rId7"/>
    <p:sldId id="414" r:id="rId8"/>
    <p:sldId id="472" r:id="rId9"/>
    <p:sldId id="468" r:id="rId10"/>
    <p:sldId id="450" r:id="rId11"/>
    <p:sldId id="449" r:id="rId12"/>
    <p:sldId id="456" r:id="rId13"/>
    <p:sldId id="455" r:id="rId14"/>
    <p:sldId id="474" r:id="rId15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FF"/>
    <a:srgbClr val="01052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34" autoAdjust="0"/>
    <p:restoredTop sz="95179" autoAdjust="0"/>
  </p:normalViewPr>
  <p:slideViewPr>
    <p:cSldViewPr>
      <p:cViewPr varScale="1">
        <p:scale>
          <a:sx n="68" d="100"/>
          <a:sy n="68" d="100"/>
        </p:scale>
        <p:origin x="-1572" y="-102"/>
      </p:cViewPr>
      <p:guideLst>
        <p:guide orient="horz" pos="2160"/>
        <p:guide pos="2880"/>
      </p:guideLst>
    </p:cSldViewPr>
  </p:slideViewPr>
  <p:notesTextViewPr>
    <p:cViewPr>
      <p:scale>
        <a:sx n="66" d="100"/>
        <a:sy n="66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0D0176-85AD-479E-8447-B637EEE02431}" type="datetimeFigureOut">
              <a:rPr lang="en-US" smtClean="0"/>
              <a:pPr/>
              <a:t>12/7/2018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B2197E-5919-4422-AA81-00BDC76C9F4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399083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B2197E-5919-4422-AA81-00BDC76C9F43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171608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B2197E-5919-4422-AA81-00BDC76C9F43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868226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B2197E-5919-4422-AA81-00BDC76C9F43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223536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B2197E-5919-4422-AA81-00BDC76C9F43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504927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B2197E-5919-4422-AA81-00BDC76C9F43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079019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B2197E-5919-4422-AA81-00BDC76C9F43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200068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B2197E-5919-4422-AA81-00BDC76C9F43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024666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B2197E-5919-4422-AA81-00BDC76C9F43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285530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B2197E-5919-4422-AA81-00BDC76C9F43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913197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75190-035E-490A-BBDB-00F8F460CEC0}" type="datetime1">
              <a:rPr lang="en-US" smtClean="0"/>
              <a:pPr/>
              <a:t>12/7/2018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7C3D6-2777-4153-89C2-712682E6725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5496" y="44624"/>
            <a:ext cx="1619671" cy="95555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7A5B8-0975-4E6C-98F3-DD00BB7F97C9}" type="datetime1">
              <a:rPr lang="en-US" smtClean="0"/>
              <a:pPr/>
              <a:t>12/7/2018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7C3D6-2777-4153-89C2-712682E672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D871C-AA65-4ACF-B857-6D31663D96CA}" type="datetime1">
              <a:rPr lang="en-US" smtClean="0"/>
              <a:pPr/>
              <a:t>12/7/2018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7C3D6-2777-4153-89C2-712682E672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340768"/>
            <a:ext cx="9144000" cy="864096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01642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9286273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836713"/>
            <a:ext cx="9144000" cy="6021288"/>
          </a:xfrm>
          <a:ln>
            <a:noFill/>
          </a:ln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half" idx="2"/>
          </p:nvPr>
        </p:nvSpPr>
        <p:spPr>
          <a:xfrm>
            <a:off x="450927" y="5589240"/>
            <a:ext cx="3190508" cy="432048"/>
          </a:xfrm>
          <a:prstGeom prst="rect">
            <a:avLst/>
          </a:prstGeom>
          <a:noFill/>
          <a:ln>
            <a:noFill/>
          </a:ln>
        </p:spPr>
        <p:txBody>
          <a:bodyPr lIns="0" anchor="ctr" anchorCtr="0"/>
          <a:lstStyle>
            <a:lvl1pPr marL="0" indent="0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33046425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2492896"/>
            <a:ext cx="3024554" cy="2663552"/>
          </a:xfrm>
        </p:spPr>
        <p:txBody>
          <a:bodyPr rtlCol="0">
            <a:normAutofit/>
          </a:bodyPr>
          <a:lstStyle/>
          <a:p>
            <a:pPr lvl="0"/>
            <a:endParaRPr lang="en-US" noProof="0" dirty="0" smtClean="0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024555" y="2492896"/>
            <a:ext cx="3076307" cy="2663552"/>
          </a:xfrm>
        </p:spPr>
        <p:txBody>
          <a:bodyPr rtlCol="0">
            <a:normAutofit/>
          </a:bodyPr>
          <a:lstStyle/>
          <a:p>
            <a:pPr lvl="0"/>
            <a:endParaRPr lang="en-US" noProof="0" dirty="0" smtClean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40677" y="5228456"/>
            <a:ext cx="2743200" cy="762000"/>
          </a:xfrm>
        </p:spPr>
        <p:txBody>
          <a:bodyPr>
            <a:noAutofit/>
          </a:bodyPr>
          <a:lstStyle>
            <a:lvl1pPr marL="0" indent="0" algn="ctr">
              <a:buNone/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3146645" y="5228456"/>
            <a:ext cx="2832124" cy="762000"/>
          </a:xfrm>
        </p:spPr>
        <p:txBody>
          <a:bodyPr>
            <a:noAutofit/>
          </a:bodyPr>
          <a:lstStyle>
            <a:lvl1pPr marL="0" indent="0" algn="ctr">
              <a:buNone/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6100862" y="2492896"/>
            <a:ext cx="3043139" cy="2663552"/>
          </a:xfrm>
        </p:spPr>
        <p:txBody>
          <a:bodyPr rtlCol="0">
            <a:normAutofit/>
          </a:bodyPr>
          <a:lstStyle/>
          <a:p>
            <a:pPr lvl="0"/>
            <a:endParaRPr lang="en-US" noProof="0" dirty="0" smtClean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6241539" y="5228456"/>
            <a:ext cx="2761785" cy="762000"/>
          </a:xfrm>
        </p:spPr>
        <p:txBody>
          <a:bodyPr>
            <a:noAutofit/>
          </a:bodyPr>
          <a:lstStyle>
            <a:lvl1pPr marL="0" indent="0" algn="ctr">
              <a:buNone/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0" y="1339200"/>
            <a:ext cx="9144000" cy="864096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958356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339200"/>
            <a:ext cx="9144000" cy="864096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420888"/>
            <a:ext cx="7391400" cy="3413794"/>
          </a:xfrm>
        </p:spPr>
        <p:txBody>
          <a:bodyPr/>
          <a:lstStyle/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5110382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-Left Pic-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5662246" y="2636915"/>
            <a:ext cx="3059723" cy="3341787"/>
          </a:xfrm>
        </p:spPr>
        <p:txBody>
          <a:bodyPr rtlCol="0">
            <a:normAutofit/>
          </a:bodyPr>
          <a:lstStyle/>
          <a:p>
            <a:pPr lvl="0"/>
            <a:endParaRPr lang="en-US" noProof="0" dirty="0" smtClean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633046" y="2636915"/>
            <a:ext cx="4572000" cy="3341787"/>
          </a:xfrm>
        </p:spPr>
        <p:txBody>
          <a:bodyPr/>
          <a:lstStyle/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0" y="1339200"/>
            <a:ext cx="9144000" cy="864096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237129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-Left Text-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4149969" y="2492895"/>
            <a:ext cx="4572000" cy="3413796"/>
          </a:xfrm>
        </p:spPr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633046" y="2492898"/>
            <a:ext cx="3059723" cy="3413795"/>
          </a:xfrm>
        </p:spPr>
        <p:txBody>
          <a:bodyPr rtlCol="0">
            <a:normAutofit/>
          </a:bodyPr>
          <a:lstStyle/>
          <a:p>
            <a:pPr lvl="0"/>
            <a:endParaRPr lang="en-US" noProof="0" dirty="0" smtClean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0" y="1339200"/>
            <a:ext cx="9144000" cy="864096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49867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2564904"/>
            <a:ext cx="4572000" cy="2735560"/>
          </a:xfrm>
        </p:spPr>
        <p:txBody>
          <a:bodyPr rtlCol="0">
            <a:normAutofit/>
          </a:bodyPr>
          <a:lstStyle/>
          <a:p>
            <a:pPr lvl="0"/>
            <a:endParaRPr lang="en-US" noProof="0" dirty="0" smtClean="0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572000" y="2564904"/>
            <a:ext cx="4572000" cy="2735560"/>
          </a:xfrm>
        </p:spPr>
        <p:txBody>
          <a:bodyPr rtlCol="0">
            <a:normAutofit/>
          </a:bodyPr>
          <a:lstStyle/>
          <a:p>
            <a:pPr lvl="0"/>
            <a:endParaRPr lang="en-US" noProof="0" dirty="0" smtClean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40677" y="5372472"/>
            <a:ext cx="4290646" cy="762000"/>
          </a:xfrm>
        </p:spPr>
        <p:txBody>
          <a:bodyPr>
            <a:noAutofit/>
          </a:bodyPr>
          <a:lstStyle>
            <a:lvl1pPr marL="0" indent="0" algn="ctr">
              <a:buNone/>
              <a:defRPr sz="1800"/>
            </a:lvl1pPr>
            <a:lvl2pPr marL="0" indent="0">
              <a:buNone/>
              <a:defRPr sz="1800"/>
            </a:lvl2pPr>
            <a:lvl3pPr marL="0" indent="0">
              <a:buNone/>
              <a:defRPr sz="1800"/>
            </a:lvl3pPr>
            <a:lvl4pPr marL="0" indent="0">
              <a:buNone/>
              <a:defRPr sz="1800"/>
            </a:lvl4pPr>
            <a:lvl5pPr marL="0" indent="0">
              <a:buNone/>
              <a:defRPr sz="1800"/>
            </a:lvl5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642338" y="5372472"/>
            <a:ext cx="4360985" cy="762000"/>
          </a:xfrm>
        </p:spPr>
        <p:txBody>
          <a:bodyPr>
            <a:noAutofit/>
          </a:bodyPr>
          <a:lstStyle>
            <a:lvl1pPr marL="0" indent="0" algn="ctr">
              <a:buNone/>
              <a:defRPr sz="1800"/>
            </a:lvl1pPr>
            <a:lvl2pPr marL="0" indent="0">
              <a:buNone/>
              <a:defRPr sz="1800"/>
            </a:lvl2pPr>
            <a:lvl3pPr marL="0" indent="0">
              <a:buNone/>
              <a:defRPr sz="1800"/>
            </a:lvl3pPr>
            <a:lvl4pPr marL="0" indent="0">
              <a:buNone/>
              <a:defRPr sz="1800"/>
            </a:lvl4pPr>
            <a:lvl5pPr marL="0" indent="0">
              <a:buNone/>
              <a:defRPr sz="1800"/>
            </a:lvl5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0" y="1339200"/>
            <a:ext cx="9144000" cy="864096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97705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7EDAD-6220-48E3-B21C-5AE7AA43787A}" type="datetime1">
              <a:rPr lang="en-US" smtClean="0"/>
              <a:pPr/>
              <a:t>12/7/2018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96136" y="6356352"/>
            <a:ext cx="28956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46512" y="6376245"/>
            <a:ext cx="1125488" cy="365125"/>
          </a:xfrm>
        </p:spPr>
        <p:txBody>
          <a:bodyPr/>
          <a:lstStyle>
            <a:lvl1pPr>
              <a:defRPr sz="1800" b="1"/>
            </a:lvl1pPr>
          </a:lstStyle>
          <a:p>
            <a:fld id="{52B7C3D6-2777-4153-89C2-712682E67258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7" name="Group 16"/>
          <p:cNvGrpSpPr>
            <a:grpSpLocks/>
          </p:cNvGrpSpPr>
          <p:nvPr userDrawn="1"/>
        </p:nvGrpSpPr>
        <p:grpSpPr bwMode="auto">
          <a:xfrm>
            <a:off x="7429501" y="6429377"/>
            <a:ext cx="1857375" cy="436563"/>
            <a:chOff x="4105" y="3901"/>
            <a:chExt cx="1608" cy="391"/>
          </a:xfrm>
        </p:grpSpPr>
        <p:pic>
          <p:nvPicPr>
            <p:cNvPr id="8" name="Picture 17" descr="blue chunk pict final 1_6"/>
            <p:cNvPicPr>
              <a:picLocks noChangeAspect="1" noChangeArrowheads="1"/>
            </p:cNvPicPr>
            <p:nvPr/>
          </p:nvPicPr>
          <p:blipFill>
            <a:blip r:embed="rId2" cstate="screen">
              <a:clrChange>
                <a:clrFrom>
                  <a:srgbClr val="000F5E"/>
                </a:clrFrom>
                <a:clrTo>
                  <a:srgbClr val="000F5E">
                    <a:alpha val="0"/>
                  </a:srgbClr>
                </a:clrTo>
              </a:clrChange>
              <a:lum bright="-36000"/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 r="11989"/>
            <a:stretch>
              <a:fillRect/>
            </a:stretch>
          </p:blipFill>
          <p:spPr bwMode="auto">
            <a:xfrm>
              <a:off x="4105" y="3901"/>
              <a:ext cx="1492" cy="3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18" descr="reld2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 t="16495" r="55801" b="24742"/>
            <a:stretch>
              <a:fillRect/>
            </a:stretch>
          </p:blipFill>
          <p:spPr bwMode="auto">
            <a:xfrm>
              <a:off x="4786" y="4033"/>
              <a:ext cx="239" cy="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Rectangle 19"/>
            <p:cNvSpPr>
              <a:spLocks noChangeArrowheads="1"/>
            </p:cNvSpPr>
            <p:nvPr/>
          </p:nvSpPr>
          <p:spPr bwMode="auto">
            <a:xfrm>
              <a:off x="5053" y="4018"/>
              <a:ext cx="660" cy="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256" tIns="0" rIns="91256" bIns="0">
              <a:spAutoFit/>
            </a:bodyPr>
            <a:lstStyle/>
            <a:p>
              <a:pPr marL="1560513" indent="-1560513" defTabSz="4168775">
                <a:spcBef>
                  <a:spcPct val="20000"/>
                </a:spcBef>
              </a:pPr>
              <a:r>
                <a:rPr lang="en-GB" sz="1800" b="1" dirty="0">
                  <a:solidFill>
                    <a:schemeClr val="bg1"/>
                  </a:solidFill>
                  <a:latin typeface="Book Antiqua" pitchFamily="18" charset="0"/>
                </a:rPr>
                <a:t>ABP</a:t>
              </a:r>
            </a:p>
          </p:txBody>
        </p:sp>
      </p:grpSp>
      <p:pic>
        <p:nvPicPr>
          <p:cNvPr id="11" name="Picture 10"/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578183" y="0"/>
            <a:ext cx="1565817" cy="908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2031" y="2636914"/>
            <a:ext cx="4038600" cy="310817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5431" y="2636911"/>
            <a:ext cx="4038600" cy="310817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1339200"/>
            <a:ext cx="9144000" cy="864096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4854534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2031" y="2564904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5A9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2031" y="3204666"/>
            <a:ext cx="4040188" cy="28391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63844" y="2564904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5A9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63844" y="3204666"/>
            <a:ext cx="4041775" cy="28391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0" y="1339200"/>
            <a:ext cx="9144000" cy="864096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3481613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62708" y="3429003"/>
            <a:ext cx="8018585" cy="1676401"/>
          </a:xfrm>
          <a:prstGeom prst="rect">
            <a:avLst/>
          </a:prstGeom>
        </p:spPr>
        <p:txBody>
          <a:bodyPr/>
          <a:lstStyle>
            <a:lvl1pPr>
              <a:defRPr sz="4800" b="1" spc="-150">
                <a:solidFill>
                  <a:srgbClr val="005A9B"/>
                </a:solidFill>
                <a:latin typeface="Arial"/>
                <a:cs typeface="Arial"/>
              </a:defRPr>
            </a:lvl1pPr>
          </a:lstStyle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1371600" y="5105401"/>
            <a:ext cx="6576646" cy="78444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>
                <a:solidFill>
                  <a:srgbClr val="005A9B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4880085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983274" y="4003675"/>
            <a:ext cx="7162800" cy="1588"/>
          </a:xfrm>
          <a:prstGeom prst="line">
            <a:avLst/>
          </a:prstGeom>
          <a:ln w="952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 userDrawn="1"/>
        </p:nvCxnSpPr>
        <p:spPr>
          <a:xfrm>
            <a:off x="983274" y="5013325"/>
            <a:ext cx="7162800" cy="1588"/>
          </a:xfrm>
          <a:prstGeom prst="line">
            <a:avLst/>
          </a:prstGeom>
          <a:ln w="952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Placeholder 1"/>
          <p:cNvSpPr>
            <a:spLocks noGrp="1"/>
          </p:cNvSpPr>
          <p:nvPr>
            <p:ph type="title"/>
          </p:nvPr>
        </p:nvSpPr>
        <p:spPr bwMode="auto">
          <a:xfrm>
            <a:off x="0" y="3942184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lvl="0"/>
            <a:r>
              <a:rPr lang="en-AU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410623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340768"/>
            <a:ext cx="9144000" cy="864096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921876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59371923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836713"/>
            <a:ext cx="9144000" cy="6021288"/>
          </a:xfrm>
          <a:ln>
            <a:noFill/>
          </a:ln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half" idx="2"/>
          </p:nvPr>
        </p:nvSpPr>
        <p:spPr>
          <a:xfrm>
            <a:off x="450927" y="5589240"/>
            <a:ext cx="3190508" cy="432048"/>
          </a:xfrm>
          <a:prstGeom prst="rect">
            <a:avLst/>
          </a:prstGeom>
          <a:noFill/>
          <a:ln>
            <a:noFill/>
          </a:ln>
        </p:spPr>
        <p:txBody>
          <a:bodyPr lIns="0" anchor="ctr" anchorCtr="0"/>
          <a:lstStyle>
            <a:lvl1pPr marL="0" indent="0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17659132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2492896"/>
            <a:ext cx="3024554" cy="2663552"/>
          </a:xfrm>
        </p:spPr>
        <p:txBody>
          <a:bodyPr rtlCol="0">
            <a:normAutofit/>
          </a:bodyPr>
          <a:lstStyle/>
          <a:p>
            <a:pPr lvl="0"/>
            <a:endParaRPr lang="en-US" noProof="0" dirty="0" smtClean="0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024554" y="2492896"/>
            <a:ext cx="3076307" cy="2663552"/>
          </a:xfrm>
        </p:spPr>
        <p:txBody>
          <a:bodyPr rtlCol="0">
            <a:normAutofit/>
          </a:bodyPr>
          <a:lstStyle/>
          <a:p>
            <a:pPr lvl="0"/>
            <a:endParaRPr lang="en-US" noProof="0" dirty="0" smtClean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40677" y="5228456"/>
            <a:ext cx="2743200" cy="762000"/>
          </a:xfrm>
        </p:spPr>
        <p:txBody>
          <a:bodyPr>
            <a:noAutofit/>
          </a:bodyPr>
          <a:lstStyle>
            <a:lvl1pPr marL="0" indent="0" algn="ctr">
              <a:buNone/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3146645" y="5228456"/>
            <a:ext cx="2832124" cy="762000"/>
          </a:xfrm>
        </p:spPr>
        <p:txBody>
          <a:bodyPr>
            <a:noAutofit/>
          </a:bodyPr>
          <a:lstStyle>
            <a:lvl1pPr marL="0" indent="0" algn="ctr">
              <a:buNone/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6100861" y="2492896"/>
            <a:ext cx="3043139" cy="2663552"/>
          </a:xfrm>
        </p:spPr>
        <p:txBody>
          <a:bodyPr rtlCol="0">
            <a:normAutofit/>
          </a:bodyPr>
          <a:lstStyle/>
          <a:p>
            <a:pPr lvl="0"/>
            <a:endParaRPr lang="en-US" noProof="0" dirty="0" smtClean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6241538" y="5228456"/>
            <a:ext cx="2761785" cy="762000"/>
          </a:xfrm>
        </p:spPr>
        <p:txBody>
          <a:bodyPr>
            <a:noAutofit/>
          </a:bodyPr>
          <a:lstStyle>
            <a:lvl1pPr marL="0" indent="0" algn="ctr">
              <a:buNone/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0" y="1339200"/>
            <a:ext cx="9144000" cy="864096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6514313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339200"/>
            <a:ext cx="9144000" cy="864096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420888"/>
            <a:ext cx="7391400" cy="3413794"/>
          </a:xfrm>
        </p:spPr>
        <p:txBody>
          <a:bodyPr/>
          <a:lstStyle/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8914201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-Left Pic-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5662246" y="2636913"/>
            <a:ext cx="3059723" cy="3341787"/>
          </a:xfrm>
        </p:spPr>
        <p:txBody>
          <a:bodyPr rtlCol="0">
            <a:normAutofit/>
          </a:bodyPr>
          <a:lstStyle/>
          <a:p>
            <a:pPr lvl="0"/>
            <a:endParaRPr lang="en-US" noProof="0" dirty="0" smtClean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633046" y="2636913"/>
            <a:ext cx="4572000" cy="3341787"/>
          </a:xfrm>
        </p:spPr>
        <p:txBody>
          <a:bodyPr/>
          <a:lstStyle/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0" y="1339200"/>
            <a:ext cx="9144000" cy="864096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414777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DEA3A-CA99-42FA-B994-3B32173C0874}" type="datetime1">
              <a:rPr lang="en-US" smtClean="0"/>
              <a:pPr/>
              <a:t>12/7/2018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7C3D6-2777-4153-89C2-712682E672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-Left Text-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4149969" y="2492895"/>
            <a:ext cx="4572000" cy="3413796"/>
          </a:xfrm>
        </p:spPr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633046" y="2492896"/>
            <a:ext cx="3059723" cy="3413795"/>
          </a:xfrm>
        </p:spPr>
        <p:txBody>
          <a:bodyPr rtlCol="0">
            <a:normAutofit/>
          </a:bodyPr>
          <a:lstStyle/>
          <a:p>
            <a:pPr lvl="0"/>
            <a:endParaRPr lang="en-US" noProof="0" dirty="0" smtClean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0" y="1339200"/>
            <a:ext cx="9144000" cy="864096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3684261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2564904"/>
            <a:ext cx="4572000" cy="2735560"/>
          </a:xfrm>
        </p:spPr>
        <p:txBody>
          <a:bodyPr rtlCol="0">
            <a:normAutofit/>
          </a:bodyPr>
          <a:lstStyle/>
          <a:p>
            <a:pPr lvl="0"/>
            <a:endParaRPr lang="en-US" noProof="0" dirty="0" smtClean="0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572000" y="2564904"/>
            <a:ext cx="4572000" cy="2735560"/>
          </a:xfrm>
        </p:spPr>
        <p:txBody>
          <a:bodyPr rtlCol="0">
            <a:normAutofit/>
          </a:bodyPr>
          <a:lstStyle/>
          <a:p>
            <a:pPr lvl="0"/>
            <a:endParaRPr lang="en-US" noProof="0" dirty="0" smtClean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40677" y="5372472"/>
            <a:ext cx="4290646" cy="762000"/>
          </a:xfrm>
        </p:spPr>
        <p:txBody>
          <a:bodyPr>
            <a:noAutofit/>
          </a:bodyPr>
          <a:lstStyle>
            <a:lvl1pPr marL="0" indent="0" algn="ctr">
              <a:buNone/>
              <a:defRPr sz="1800"/>
            </a:lvl1pPr>
            <a:lvl2pPr marL="0" indent="0">
              <a:buNone/>
              <a:defRPr sz="1800"/>
            </a:lvl2pPr>
            <a:lvl3pPr marL="0" indent="0">
              <a:buNone/>
              <a:defRPr sz="1800"/>
            </a:lvl3pPr>
            <a:lvl4pPr marL="0" indent="0">
              <a:buNone/>
              <a:defRPr sz="1800"/>
            </a:lvl4pPr>
            <a:lvl5pPr marL="0" indent="0">
              <a:buNone/>
              <a:defRPr sz="1800"/>
            </a:lvl5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642338" y="5372472"/>
            <a:ext cx="4360985" cy="762000"/>
          </a:xfrm>
        </p:spPr>
        <p:txBody>
          <a:bodyPr>
            <a:noAutofit/>
          </a:bodyPr>
          <a:lstStyle>
            <a:lvl1pPr marL="0" indent="0" algn="ctr">
              <a:buNone/>
              <a:defRPr sz="1800"/>
            </a:lvl1pPr>
            <a:lvl2pPr marL="0" indent="0">
              <a:buNone/>
              <a:defRPr sz="1800"/>
            </a:lvl2pPr>
            <a:lvl3pPr marL="0" indent="0">
              <a:buNone/>
              <a:defRPr sz="1800"/>
            </a:lvl3pPr>
            <a:lvl4pPr marL="0" indent="0">
              <a:buNone/>
              <a:defRPr sz="1800"/>
            </a:lvl4pPr>
            <a:lvl5pPr marL="0" indent="0">
              <a:buNone/>
              <a:defRPr sz="1800"/>
            </a:lvl5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0" y="1339200"/>
            <a:ext cx="9144000" cy="864096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3139517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2031" y="2636912"/>
            <a:ext cx="4038600" cy="310817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5431" y="2636911"/>
            <a:ext cx="4038600" cy="310817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1339200"/>
            <a:ext cx="9144000" cy="864096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310567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2031" y="2564904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5A9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2031" y="3204666"/>
            <a:ext cx="4040188" cy="28391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63844" y="2564904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5A9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63844" y="3204666"/>
            <a:ext cx="4041775" cy="28391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0" y="1339200"/>
            <a:ext cx="9144000" cy="864096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4852036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62708" y="3429001"/>
            <a:ext cx="8018585" cy="1676401"/>
          </a:xfrm>
          <a:prstGeom prst="rect">
            <a:avLst/>
          </a:prstGeom>
        </p:spPr>
        <p:txBody>
          <a:bodyPr/>
          <a:lstStyle>
            <a:lvl1pPr>
              <a:defRPr sz="4800" b="1" spc="-150">
                <a:solidFill>
                  <a:srgbClr val="005A9B"/>
                </a:solidFill>
                <a:latin typeface="Arial"/>
                <a:cs typeface="Arial"/>
              </a:defRPr>
            </a:lvl1pPr>
          </a:lstStyle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1371600" y="5105401"/>
            <a:ext cx="6576646" cy="78444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>
                <a:solidFill>
                  <a:srgbClr val="005A9B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6012717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983274" y="4003675"/>
            <a:ext cx="7162800" cy="1588"/>
          </a:xfrm>
          <a:prstGeom prst="line">
            <a:avLst/>
          </a:prstGeom>
          <a:ln w="952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 userDrawn="1"/>
        </p:nvCxnSpPr>
        <p:spPr>
          <a:xfrm>
            <a:off x="983274" y="5013325"/>
            <a:ext cx="7162800" cy="1588"/>
          </a:xfrm>
          <a:prstGeom prst="line">
            <a:avLst/>
          </a:prstGeom>
          <a:ln w="952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Placeholder 1"/>
          <p:cNvSpPr>
            <a:spLocks noGrp="1"/>
          </p:cNvSpPr>
          <p:nvPr>
            <p:ph type="title"/>
          </p:nvPr>
        </p:nvSpPr>
        <p:spPr bwMode="auto">
          <a:xfrm>
            <a:off x="0" y="3942184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lvl="0"/>
            <a:r>
              <a:rPr lang="en-AU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9860088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88640"/>
            <a:ext cx="9144000" cy="1470025"/>
          </a:xfrm>
        </p:spPr>
        <p:txBody>
          <a:bodyPr/>
          <a:lstStyle>
            <a:lvl1pPr>
              <a:defRPr sz="440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970065"/>
            <a:ext cx="6400800" cy="1752600"/>
          </a:xfrm>
        </p:spPr>
        <p:txBody>
          <a:bodyPr/>
          <a:lstStyle>
            <a:lvl1pPr marL="0" indent="0" algn="ctr">
              <a:buNone/>
              <a:defRPr sz="2400"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9034361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57338"/>
            <a:ext cx="7772400" cy="38004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  <a:cs typeface="Arial" pitchFamily="34" charset="0"/>
              </a:defRPr>
            </a:lvl1pPr>
            <a:lvl2pPr>
              <a:defRPr sz="220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Arial" pitchFamily="34" charset="0"/>
              </a:defRPr>
            </a:lvl2pPr>
            <a:lvl3pPr>
              <a:defRPr sz="200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Arial" pitchFamily="34" charset="0"/>
              </a:defRPr>
            </a:lvl3pPr>
            <a:lvl4pPr>
              <a:buNone/>
              <a:defRPr>
                <a:latin typeface="Arial" pitchFamily="34" charset="0"/>
                <a:cs typeface="Arial" pitchFamily="34" charset="0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3900498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2786047"/>
            <a:ext cx="7848872" cy="1362075"/>
          </a:xfrm>
        </p:spPr>
        <p:txBody>
          <a:bodyPr anchor="t"/>
          <a:lstStyle>
            <a:lvl1pPr algn="l">
              <a:defRPr sz="4400" b="1" cap="none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285860"/>
            <a:ext cx="7772400" cy="1500187"/>
          </a:xfrm>
        </p:spPr>
        <p:txBody>
          <a:bodyPr anchor="b"/>
          <a:lstStyle>
            <a:lvl1pPr marL="0" indent="0">
              <a:buNone/>
              <a:defRPr sz="240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61789656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557338"/>
            <a:ext cx="3810000" cy="4514868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200"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57338"/>
            <a:ext cx="3810000" cy="3800488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220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xmlns="" val="3097162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12B2F-E546-4D71-A2EC-4B0CD64FEE1D}" type="datetime1">
              <a:rPr lang="en-US" smtClean="0"/>
              <a:pPr/>
              <a:t>12/7/2018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7C3D6-2777-4153-89C2-712682E672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544" y="1484784"/>
            <a:ext cx="4040188" cy="639762"/>
          </a:xfrm>
        </p:spPr>
        <p:txBody>
          <a:bodyPr anchor="b"/>
          <a:lstStyle>
            <a:lvl1pPr marL="0" indent="0">
              <a:buNone/>
              <a:defRPr sz="2800" b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897331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  <a:cs typeface="Arial" pitchFamily="34" charset="0"/>
              </a:defRPr>
            </a:lvl1pPr>
            <a:lvl2pPr>
              <a:defRPr sz="220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Arial" pitchFamily="34" charset="0"/>
              </a:defRPr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800" b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182951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  <a:cs typeface="Arial" pitchFamily="34" charset="0"/>
              </a:defRPr>
            </a:lvl1pPr>
            <a:lvl2pPr>
              <a:defRPr sz="220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Arial" pitchFamily="34" charset="0"/>
              </a:defRPr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xmlns="" val="236107888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40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14270808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74552742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800" b="1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084776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220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851419"/>
          </a:xfrm>
        </p:spPr>
        <p:txBody>
          <a:bodyPr/>
          <a:lstStyle>
            <a:lvl1pPr marL="0" indent="0">
              <a:buNone/>
              <a:defRPr sz="220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268399003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71942"/>
            <a:ext cx="5486400" cy="566738"/>
          </a:xfrm>
        </p:spPr>
        <p:txBody>
          <a:bodyPr anchor="b"/>
          <a:lstStyle>
            <a:lvl1pPr algn="l">
              <a:defRPr sz="2800" b="1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45916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638680"/>
            <a:ext cx="5486400" cy="804862"/>
          </a:xfrm>
        </p:spPr>
        <p:txBody>
          <a:bodyPr/>
          <a:lstStyle>
            <a:lvl1pPr marL="0" indent="0">
              <a:buNone/>
              <a:defRPr sz="220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24787013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C7DA7-CBFB-402E-9A00-3976C15F1FCB}" type="datetime1">
              <a:rPr lang="en-US" smtClean="0"/>
              <a:pPr/>
              <a:t>12/7/2018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7C3D6-2777-4153-89C2-712682E672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E934D-0FD4-41F0-A3FC-4448E365F00E}" type="datetime1">
              <a:rPr lang="en-US" smtClean="0"/>
              <a:pPr/>
              <a:t>12/7/2018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7C3D6-2777-4153-89C2-712682E672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FA1E2-F001-421F-9156-476022E3215A}" type="datetime1">
              <a:rPr lang="en-US" smtClean="0"/>
              <a:pPr/>
              <a:t>12/7/2018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7C3D6-2777-4153-89C2-712682E672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429A9-550C-47E2-9EEA-693B4E0884D6}" type="datetime1">
              <a:rPr lang="en-US" smtClean="0"/>
              <a:pPr/>
              <a:t>12/7/2018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7C3D6-2777-4153-89C2-712682E672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03331-BC49-484C-98CD-0BA412A191DA}" type="datetime1">
              <a:rPr lang="en-US" smtClean="0"/>
              <a:pPr/>
              <a:t>12/7/2018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7C3D6-2777-4153-89C2-712682E672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w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6.emf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5.emf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image" Target="../media/image6.emf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image" Target="../media/image5.emf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image" Target="../media/image7.jpeg"/><Relationship Id="rId5" Type="http://schemas.openxmlformats.org/officeDocument/2006/relationships/slideLayout" Target="../slideLayouts/slideLayout40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5496" y="44624"/>
            <a:ext cx="1619671" cy="95555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22FF88-AABF-41AC-85CE-4ADD1E9ED9BF}" type="datetime1">
              <a:rPr lang="en-US" smtClean="0"/>
              <a:pPr/>
              <a:t>12/7/2018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B7C3D6-2777-4153-89C2-712682E67258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16"/>
          <p:cNvGrpSpPr>
            <a:grpSpLocks/>
          </p:cNvGrpSpPr>
          <p:nvPr userDrawn="1"/>
        </p:nvGrpSpPr>
        <p:grpSpPr bwMode="auto">
          <a:xfrm>
            <a:off x="7429501" y="6429377"/>
            <a:ext cx="1857375" cy="436563"/>
            <a:chOff x="4105" y="3901"/>
            <a:chExt cx="1608" cy="391"/>
          </a:xfrm>
        </p:grpSpPr>
        <p:pic>
          <p:nvPicPr>
            <p:cNvPr id="8" name="Picture 17" descr="blue chunk pict final 1_6"/>
            <p:cNvPicPr>
              <a:picLocks noChangeAspect="1" noChangeArrowheads="1"/>
            </p:cNvPicPr>
            <p:nvPr/>
          </p:nvPicPr>
          <p:blipFill>
            <a:blip r:embed="rId14" cstate="screen">
              <a:clrChange>
                <a:clrFrom>
                  <a:srgbClr val="000F5E"/>
                </a:clrFrom>
                <a:clrTo>
                  <a:srgbClr val="000F5E">
                    <a:alpha val="0"/>
                  </a:srgbClr>
                </a:clrTo>
              </a:clrChange>
              <a:lum bright="-36000"/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 r="11989"/>
            <a:stretch>
              <a:fillRect/>
            </a:stretch>
          </p:blipFill>
          <p:spPr bwMode="auto">
            <a:xfrm>
              <a:off x="4105" y="3901"/>
              <a:ext cx="1492" cy="3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18" descr="reld2"/>
            <p:cNvPicPr>
              <a:picLocks noChangeAspect="1" noChangeArrowheads="1"/>
            </p:cNvPicPr>
            <p:nvPr/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 t="16495" r="55801" b="24742"/>
            <a:stretch>
              <a:fillRect/>
            </a:stretch>
          </p:blipFill>
          <p:spPr bwMode="auto">
            <a:xfrm>
              <a:off x="4786" y="4033"/>
              <a:ext cx="239" cy="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Rectangle 19"/>
            <p:cNvSpPr>
              <a:spLocks noChangeArrowheads="1"/>
            </p:cNvSpPr>
            <p:nvPr/>
          </p:nvSpPr>
          <p:spPr bwMode="auto">
            <a:xfrm>
              <a:off x="5053" y="4018"/>
              <a:ext cx="660" cy="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256" tIns="0" rIns="91256" bIns="0">
              <a:spAutoFit/>
            </a:bodyPr>
            <a:lstStyle/>
            <a:p>
              <a:pPr marL="1560513" indent="-1560513" defTabSz="4168775">
                <a:spcBef>
                  <a:spcPct val="20000"/>
                </a:spcBef>
              </a:pPr>
              <a:r>
                <a:rPr lang="en-GB" sz="1800" b="1" dirty="0">
                  <a:solidFill>
                    <a:schemeClr val="bg1"/>
                  </a:solidFill>
                  <a:latin typeface="Book Antiqua" pitchFamily="18" charset="0"/>
                </a:rPr>
                <a:t>ABP</a:t>
              </a:r>
            </a:p>
          </p:txBody>
        </p:sp>
      </p:grpSp>
      <p:pic>
        <p:nvPicPr>
          <p:cNvPr id="12" name="Picture 11"/>
          <p:cNvPicPr>
            <a:picLocks noChangeAspect="1" noChangeArrowheads="1"/>
          </p:cNvPicPr>
          <p:nvPr userDrawn="1"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578183" y="0"/>
            <a:ext cx="1565817" cy="908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4"/>
            <a:ext cx="9144000" cy="836711"/>
          </a:xfrm>
          <a:prstGeom prst="rect">
            <a:avLst/>
          </a:prstGeom>
          <a:solidFill>
            <a:srgbClr val="0079B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6" name="Picture 5" descr="ANSTO-logo-Inline_White.eps"/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846009" y="151504"/>
            <a:ext cx="2840791" cy="541192"/>
          </a:xfrm>
          <a:prstGeom prst="rect">
            <a:avLst/>
          </a:prstGeom>
        </p:spPr>
      </p:pic>
      <p:sp>
        <p:nvSpPr>
          <p:cNvPr id="6147" name="Title Placeholder 1"/>
          <p:cNvSpPr>
            <a:spLocks noGrp="1"/>
          </p:cNvSpPr>
          <p:nvPr>
            <p:ph type="title"/>
          </p:nvPr>
        </p:nvSpPr>
        <p:spPr bwMode="auto">
          <a:xfrm>
            <a:off x="0" y="1317625"/>
            <a:ext cx="9144000" cy="95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AU" dirty="0"/>
              <a:t>Click to edit Master title style</a:t>
            </a:r>
            <a:endParaRPr lang="en-US" dirty="0"/>
          </a:p>
        </p:txBody>
      </p:sp>
      <p:sp>
        <p:nvSpPr>
          <p:cNvPr id="542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2636839"/>
            <a:ext cx="7391400" cy="3240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pic>
        <p:nvPicPr>
          <p:cNvPr id="10" name="Picture 9" descr="Aust-Synchrotron-vector-grey.eps"/>
          <p:cNvPicPr>
            <a:picLocks noChangeAspect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792966" y="6113192"/>
            <a:ext cx="1893834" cy="556171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457200" y="6408691"/>
            <a:ext cx="1728192" cy="24622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AU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charset="0"/>
                <a:ea typeface="ＭＳ Ｐゴシック" charset="0"/>
              </a:rPr>
              <a:t>synchrotron.org.au </a:t>
            </a:r>
            <a:endParaRPr lang="en-AU" sz="1000" dirty="0">
              <a:solidFill>
                <a:prstClr val="black">
                  <a:lumMod val="50000"/>
                  <a:lumOff val="50000"/>
                </a:prstClr>
              </a:solidFill>
              <a:latin typeface="Arial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98286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3800" b="1" kern="1200" spc="-150">
          <a:solidFill>
            <a:srgbClr val="005A9B"/>
          </a:solidFill>
          <a:latin typeface="Arial"/>
          <a:ea typeface="ＭＳ Ｐゴシック" charset="-128"/>
          <a:cs typeface="Arial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3800" b="1">
          <a:solidFill>
            <a:srgbClr val="005A9B"/>
          </a:solidFill>
          <a:latin typeface="Arial" charset="0"/>
          <a:ea typeface="ＭＳ Ｐゴシック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3800" b="1">
          <a:solidFill>
            <a:srgbClr val="005A9B"/>
          </a:solidFill>
          <a:latin typeface="Arial" charset="0"/>
          <a:ea typeface="ＭＳ Ｐゴシック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3800" b="1">
          <a:solidFill>
            <a:srgbClr val="005A9B"/>
          </a:solidFill>
          <a:latin typeface="Arial" charset="0"/>
          <a:ea typeface="ＭＳ Ｐゴシック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3800" b="1">
          <a:solidFill>
            <a:srgbClr val="005A9B"/>
          </a:solidFill>
          <a:latin typeface="Arial" charset="0"/>
          <a:ea typeface="ＭＳ Ｐゴシック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Arial" charset="0"/>
          <a:ea typeface="ＭＳ Ｐゴシック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Arial" charset="0"/>
          <a:ea typeface="ＭＳ Ｐゴシック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Arial" charset="0"/>
          <a:ea typeface="ＭＳ Ｐゴシック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Arial" charset="0"/>
          <a:ea typeface="ＭＳ Ｐゴシック" charset="-128"/>
        </a:defRPr>
      </a:lvl9pPr>
    </p:titleStyle>
    <p:bodyStyle>
      <a:lvl1pPr marL="271463" indent="-271463" algn="l" defTabSz="457200" rtl="0" eaLnBrk="0" fontAlgn="base" hangingPunct="0">
        <a:spcBef>
          <a:spcPct val="20000"/>
        </a:spcBef>
        <a:spcAft>
          <a:spcPct val="0"/>
        </a:spcAft>
        <a:buClr>
          <a:srgbClr val="005A9B"/>
        </a:buClr>
        <a:buFont typeface="Arial" charset="0"/>
        <a:buChar char="•"/>
        <a:defRPr sz="2800" kern="1200">
          <a:solidFill>
            <a:srgbClr val="595959"/>
          </a:solidFill>
          <a:latin typeface="Arial"/>
          <a:ea typeface="ＭＳ Ｐゴシック" charset="-128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Clr>
          <a:srgbClr val="005A9B"/>
        </a:buClr>
        <a:buFont typeface="Arial" charset="0"/>
        <a:buChar char="–"/>
        <a:defRPr sz="2600" kern="1200">
          <a:solidFill>
            <a:srgbClr val="595959"/>
          </a:solidFill>
          <a:latin typeface="Arial"/>
          <a:ea typeface="ＭＳ Ｐゴシック" charset="-128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Clr>
          <a:srgbClr val="005A9B"/>
        </a:buClr>
        <a:buFont typeface="Arial" charset="0"/>
        <a:buChar char="•"/>
        <a:defRPr sz="2200" kern="1200">
          <a:solidFill>
            <a:srgbClr val="595959"/>
          </a:solidFill>
          <a:latin typeface="Arial"/>
          <a:ea typeface="ＭＳ Ｐゴシック" charset="-128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Clr>
          <a:srgbClr val="005A9B"/>
        </a:buClr>
        <a:buFont typeface="Arial" charset="0"/>
        <a:buChar char="–"/>
        <a:defRPr sz="2000" kern="1200">
          <a:solidFill>
            <a:srgbClr val="595959"/>
          </a:solidFill>
          <a:latin typeface="Arial"/>
          <a:ea typeface="ＭＳ Ｐゴシック" charset="-128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Clr>
          <a:srgbClr val="005A9B"/>
        </a:buClr>
        <a:buFont typeface="Arial" charset="0"/>
        <a:buChar char="»"/>
        <a:defRPr sz="2000" kern="1200">
          <a:solidFill>
            <a:srgbClr val="595959"/>
          </a:solidFill>
          <a:latin typeface="Arial"/>
          <a:ea typeface="ＭＳ Ｐゴシック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2"/>
            <a:ext cx="9144000" cy="836711"/>
          </a:xfrm>
          <a:prstGeom prst="rect">
            <a:avLst/>
          </a:prstGeom>
          <a:solidFill>
            <a:srgbClr val="0079B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6" name="Picture 5" descr="ANSTO-logo-Inline_White.eps"/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846008" y="151504"/>
            <a:ext cx="2840791" cy="541192"/>
          </a:xfrm>
          <a:prstGeom prst="rect">
            <a:avLst/>
          </a:prstGeom>
        </p:spPr>
      </p:pic>
      <p:sp>
        <p:nvSpPr>
          <p:cNvPr id="6147" name="Title Placeholder 1"/>
          <p:cNvSpPr>
            <a:spLocks noGrp="1"/>
          </p:cNvSpPr>
          <p:nvPr>
            <p:ph type="title"/>
          </p:nvPr>
        </p:nvSpPr>
        <p:spPr bwMode="auto">
          <a:xfrm>
            <a:off x="0" y="1317625"/>
            <a:ext cx="9144000" cy="95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AU" dirty="0"/>
              <a:t>Click to edit Master title style</a:t>
            </a:r>
            <a:endParaRPr lang="en-US" dirty="0"/>
          </a:p>
        </p:txBody>
      </p:sp>
      <p:sp>
        <p:nvSpPr>
          <p:cNvPr id="542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2636839"/>
            <a:ext cx="7391400" cy="3240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pic>
        <p:nvPicPr>
          <p:cNvPr id="10" name="Picture 9" descr="Aust-Synchrotron-vector-grey.eps"/>
          <p:cNvPicPr>
            <a:picLocks noChangeAspect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792966" y="6113190"/>
            <a:ext cx="1893834" cy="556171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457200" y="6408689"/>
            <a:ext cx="1728192" cy="24622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AU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charset="0"/>
                <a:ea typeface="ＭＳ Ｐゴシック" charset="0"/>
              </a:rPr>
              <a:t>synchrotron.org.au </a:t>
            </a:r>
            <a:endParaRPr lang="en-AU" sz="1000" dirty="0">
              <a:solidFill>
                <a:prstClr val="black">
                  <a:lumMod val="50000"/>
                  <a:lumOff val="50000"/>
                </a:prstClr>
              </a:solidFill>
              <a:latin typeface="Arial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90154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3800" b="1" kern="1200" spc="-150">
          <a:solidFill>
            <a:srgbClr val="005A9B"/>
          </a:solidFill>
          <a:latin typeface="Arial"/>
          <a:ea typeface="ＭＳ Ｐゴシック" charset="-128"/>
          <a:cs typeface="Arial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3800" b="1">
          <a:solidFill>
            <a:srgbClr val="005A9B"/>
          </a:solidFill>
          <a:latin typeface="Arial" charset="0"/>
          <a:ea typeface="ＭＳ Ｐゴシック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3800" b="1">
          <a:solidFill>
            <a:srgbClr val="005A9B"/>
          </a:solidFill>
          <a:latin typeface="Arial" charset="0"/>
          <a:ea typeface="ＭＳ Ｐゴシック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3800" b="1">
          <a:solidFill>
            <a:srgbClr val="005A9B"/>
          </a:solidFill>
          <a:latin typeface="Arial" charset="0"/>
          <a:ea typeface="ＭＳ Ｐゴシック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3800" b="1">
          <a:solidFill>
            <a:srgbClr val="005A9B"/>
          </a:solidFill>
          <a:latin typeface="Arial" charset="0"/>
          <a:ea typeface="ＭＳ Ｐゴシック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Arial" charset="0"/>
          <a:ea typeface="ＭＳ Ｐゴシック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Arial" charset="0"/>
          <a:ea typeface="ＭＳ Ｐゴシック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Arial" charset="0"/>
          <a:ea typeface="ＭＳ Ｐゴシック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3800">
          <a:solidFill>
            <a:schemeClr val="tx1"/>
          </a:solidFill>
          <a:latin typeface="Arial" charset="0"/>
          <a:ea typeface="ＭＳ Ｐゴシック" charset="-128"/>
        </a:defRPr>
      </a:lvl9pPr>
    </p:titleStyle>
    <p:bodyStyle>
      <a:lvl1pPr marL="271463" indent="-271463" algn="l" defTabSz="457200" rtl="0" eaLnBrk="0" fontAlgn="base" hangingPunct="0">
        <a:spcBef>
          <a:spcPct val="20000"/>
        </a:spcBef>
        <a:spcAft>
          <a:spcPct val="0"/>
        </a:spcAft>
        <a:buClr>
          <a:srgbClr val="005A9B"/>
        </a:buClr>
        <a:buFont typeface="Arial" charset="0"/>
        <a:buChar char="•"/>
        <a:defRPr sz="2800" kern="1200">
          <a:solidFill>
            <a:srgbClr val="595959"/>
          </a:solidFill>
          <a:latin typeface="Arial"/>
          <a:ea typeface="ＭＳ Ｐゴシック" charset="-128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Clr>
          <a:srgbClr val="005A9B"/>
        </a:buClr>
        <a:buFont typeface="Arial" charset="0"/>
        <a:buChar char="–"/>
        <a:defRPr sz="2600" kern="1200">
          <a:solidFill>
            <a:srgbClr val="595959"/>
          </a:solidFill>
          <a:latin typeface="Arial"/>
          <a:ea typeface="ＭＳ Ｐゴシック" charset="-128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Clr>
          <a:srgbClr val="005A9B"/>
        </a:buClr>
        <a:buFont typeface="Arial" charset="0"/>
        <a:buChar char="•"/>
        <a:defRPr sz="2200" kern="1200">
          <a:solidFill>
            <a:srgbClr val="595959"/>
          </a:solidFill>
          <a:latin typeface="Arial"/>
          <a:ea typeface="ＭＳ Ｐゴシック" charset="-128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Clr>
          <a:srgbClr val="005A9B"/>
        </a:buClr>
        <a:buFont typeface="Arial" charset="0"/>
        <a:buChar char="–"/>
        <a:defRPr sz="2000" kern="1200">
          <a:solidFill>
            <a:srgbClr val="595959"/>
          </a:solidFill>
          <a:latin typeface="Arial"/>
          <a:ea typeface="ＭＳ Ｐゴシック" charset="-128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Clr>
          <a:srgbClr val="005A9B"/>
        </a:buClr>
        <a:buFont typeface="Arial" charset="0"/>
        <a:buChar char="»"/>
        <a:defRPr sz="2000" kern="1200">
          <a:solidFill>
            <a:srgbClr val="595959"/>
          </a:solidFill>
          <a:latin typeface="Arial"/>
          <a:ea typeface="ＭＳ Ｐゴシック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9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333375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557338"/>
            <a:ext cx="7772400" cy="453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EBC867A9-839B-4C9D-9A95-AD31E1FB748B}" type="slidenum">
              <a:rPr lang="en-US" altLang="en-US">
                <a:solidFill>
                  <a:srgbClr val="000000"/>
                </a:solidFill>
                <a:latin typeface="Lucida Grande" pitchFamily="84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  <a:latin typeface="Lucida Grande" pitchFamily="8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57951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rgbClr val="3C8C93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gif"/><Relationship Id="rId3" Type="http://schemas.openxmlformats.org/officeDocument/2006/relationships/image" Target="../media/image46.png"/><Relationship Id="rId7" Type="http://schemas.openxmlformats.org/officeDocument/2006/relationships/image" Target="../media/image50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15.jpeg"/><Relationship Id="rId9" Type="http://schemas.openxmlformats.org/officeDocument/2006/relationships/image" Target="../media/image2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6.jpe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10.jpeg"/><Relationship Id="rId10" Type="http://schemas.openxmlformats.org/officeDocument/2006/relationships/image" Target="../media/image32.png"/><Relationship Id="rId4" Type="http://schemas.openxmlformats.org/officeDocument/2006/relationships/image" Target="../media/image27.png"/><Relationship Id="rId9" Type="http://schemas.openxmlformats.org/officeDocument/2006/relationships/image" Target="../media/image3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4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10.jpeg"/><Relationship Id="rId7" Type="http://schemas.openxmlformats.org/officeDocument/2006/relationships/image" Target="../media/image4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504" y="1268760"/>
            <a:ext cx="8901366" cy="1584176"/>
          </a:xfrm>
        </p:spPr>
        <p:txBody>
          <a:bodyPr>
            <a:normAutofit/>
          </a:bodyPr>
          <a:lstStyle/>
          <a:p>
            <a:r>
              <a:rPr lang="en-US" altLang="zh-CN" b="1" dirty="0" smtClean="0">
                <a:latin typeface="Times New Roman" pitchFamily="18" charset="0"/>
                <a:cs typeface="Times New Roman" pitchFamily="18" charset="0"/>
              </a:rPr>
              <a:t>Microwave </a:t>
            </a:r>
            <a:r>
              <a:rPr lang="en-US" altLang="zh-CN" b="1" dirty="0" err="1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altLang="zh-CN" b="1" dirty="0" err="1" smtClean="0">
                <a:latin typeface="Times New Roman" pitchFamily="18" charset="0"/>
                <a:cs typeface="Times New Roman" pitchFamily="18" charset="0"/>
              </a:rPr>
              <a:t>ndulator</a:t>
            </a:r>
            <a:endParaRPr lang="zh-CN" alt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504" y="3212976"/>
            <a:ext cx="8798194" cy="2088232"/>
          </a:xfrm>
        </p:spPr>
        <p:txBody>
          <a:bodyPr>
            <a:normAutofit fontScale="85000" lnSpcReduction="10000"/>
          </a:bodyPr>
          <a:lstStyle/>
          <a:p>
            <a:r>
              <a:rPr lang="en-US" altLang="zh-CN" sz="28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Liang Zhang</a:t>
            </a:r>
            <a:r>
              <a:rPr lang="en-US" altLang="zh-CN" sz="2800" u="sng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1,2</a:t>
            </a:r>
            <a:r>
              <a:rPr lang="en-US" altLang="zh-CN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altLang="zh-CN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altLang="zh-CN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im Clarke</a:t>
            </a:r>
            <a:r>
              <a:rPr lang="en-US" altLang="zh-CN" sz="2800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2,3</a:t>
            </a:r>
            <a:r>
              <a:rPr lang="en-US" altLang="zh-CN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David </a:t>
            </a:r>
            <a:r>
              <a:rPr lang="en-US" altLang="zh-CN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Zhu</a:t>
            </a:r>
            <a:r>
              <a:rPr lang="en-US" altLang="zh-CN" sz="2800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altLang="zh-CN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and Adrian </a:t>
            </a:r>
            <a:r>
              <a:rPr lang="en-US" altLang="zh-CN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W. </a:t>
            </a:r>
            <a:r>
              <a:rPr lang="en-US" altLang="zh-CN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Cross</a:t>
            </a:r>
            <a:r>
              <a:rPr lang="en-US" altLang="zh-CN" sz="2800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1,2</a:t>
            </a:r>
            <a:r>
              <a:rPr lang="en-US" altLang="zh-CN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en-US" altLang="zh-CN" sz="2800" u="sng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zh-CN" sz="2000" baseline="30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altLang="zh-CN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Department of Physics, SUPA, University of Strathclyde, Glasgow, G4 0NG, UK</a:t>
            </a:r>
          </a:p>
          <a:p>
            <a:r>
              <a:rPr lang="en-GB" altLang="zh-CN" sz="2000" baseline="30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GB" altLang="zh-CN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Cockcroft Institute, Daresbury Laboratory, Warrington. WA4 4AD, UK</a:t>
            </a:r>
          </a:p>
          <a:p>
            <a:r>
              <a:rPr lang="en-GB" altLang="zh-CN" sz="2000" baseline="30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GB" altLang="zh-CN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Science and Technology Facilities Council, Daresbury Laboratory, </a:t>
            </a:r>
            <a:r>
              <a:rPr lang="en-GB" altLang="zh-CN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Warrington</a:t>
            </a:r>
            <a:r>
              <a:rPr lang="en-GB" altLang="zh-CN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WA4 4AD, U.K</a:t>
            </a:r>
            <a:r>
              <a:rPr lang="en-GB" altLang="zh-CN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GB" altLang="zh-CN" sz="2000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GB" altLang="zh-CN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ANSTO Melbourne, 800 Blackburn Road, Clayton, VIC 3168, Australia</a:t>
            </a:r>
          </a:p>
          <a:p>
            <a:endParaRPr lang="en-GB" altLang="zh-CN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GB" altLang="zh-CN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zh-CN" altLang="en-US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" name="Group 16"/>
          <p:cNvGrpSpPr>
            <a:grpSpLocks/>
          </p:cNvGrpSpPr>
          <p:nvPr/>
        </p:nvGrpSpPr>
        <p:grpSpPr bwMode="auto">
          <a:xfrm>
            <a:off x="7429501" y="6429377"/>
            <a:ext cx="1857375" cy="436563"/>
            <a:chOff x="4105" y="3901"/>
            <a:chExt cx="1608" cy="391"/>
          </a:xfrm>
        </p:grpSpPr>
        <p:pic>
          <p:nvPicPr>
            <p:cNvPr id="7" name="Picture 17" descr="blue chunk pict final 1_6"/>
            <p:cNvPicPr>
              <a:picLocks noChangeAspect="1" noChangeArrowheads="1"/>
            </p:cNvPicPr>
            <p:nvPr/>
          </p:nvPicPr>
          <p:blipFill>
            <a:blip r:embed="rId2" cstate="screen">
              <a:clrChange>
                <a:clrFrom>
                  <a:srgbClr val="000F5E"/>
                </a:clrFrom>
                <a:clrTo>
                  <a:srgbClr val="000F5E">
                    <a:alpha val="0"/>
                  </a:srgbClr>
                </a:clrTo>
              </a:clrChange>
              <a:lum bright="-36000"/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 r="11989"/>
            <a:stretch>
              <a:fillRect/>
            </a:stretch>
          </p:blipFill>
          <p:spPr bwMode="auto">
            <a:xfrm>
              <a:off x="4105" y="3901"/>
              <a:ext cx="1492" cy="3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18" descr="reld2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 t="16495" r="55801" b="24742"/>
            <a:stretch>
              <a:fillRect/>
            </a:stretch>
          </p:blipFill>
          <p:spPr bwMode="auto">
            <a:xfrm>
              <a:off x="4786" y="4033"/>
              <a:ext cx="239" cy="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Rectangle 19"/>
            <p:cNvSpPr>
              <a:spLocks noChangeArrowheads="1"/>
            </p:cNvSpPr>
            <p:nvPr/>
          </p:nvSpPr>
          <p:spPr bwMode="auto">
            <a:xfrm>
              <a:off x="5053" y="4018"/>
              <a:ext cx="660" cy="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256" tIns="0" rIns="91256" bIns="0">
              <a:spAutoFit/>
            </a:bodyPr>
            <a:lstStyle/>
            <a:p>
              <a:pPr marL="1560513" indent="-1560513" defTabSz="4168775">
                <a:spcBef>
                  <a:spcPct val="20000"/>
                </a:spcBef>
              </a:pPr>
              <a:r>
                <a:rPr lang="en-GB" sz="1800" b="1" dirty="0">
                  <a:solidFill>
                    <a:schemeClr val="bg1"/>
                  </a:solidFill>
                  <a:latin typeface="Book Antiqua" pitchFamily="18" charset="0"/>
                </a:rPr>
                <a:t>ABP</a:t>
              </a:r>
            </a:p>
          </p:txBody>
        </p:sp>
      </p:grpSp>
      <p:pic>
        <p:nvPicPr>
          <p:cNvPr id="10" name="Picture 10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957798" y="0"/>
            <a:ext cx="2186202" cy="1268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 descr="STFClogo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07504" y="6019958"/>
            <a:ext cx="2520280" cy="767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矩形 5"/>
          <p:cNvSpPr/>
          <p:nvPr/>
        </p:nvSpPr>
        <p:spPr>
          <a:xfrm>
            <a:off x="2627784" y="6093296"/>
            <a:ext cx="41764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dirty="0" smtClean="0">
                <a:latin typeface="Times New Roman" pitchFamily="18" charset="0"/>
                <a:cs typeface="Times New Roman" pitchFamily="18" charset="0"/>
              </a:rPr>
              <a:t>XLS | </a:t>
            </a:r>
            <a:r>
              <a:rPr lang="en-US" altLang="zh-CN" dirty="0" err="1" smtClean="0">
                <a:latin typeface="Times New Roman" pitchFamily="18" charset="0"/>
                <a:cs typeface="Times New Roman" pitchFamily="18" charset="0"/>
              </a:rPr>
              <a:t>CompactLight</a:t>
            </a:r>
            <a:r>
              <a:rPr lang="en-US" altLang="zh-CN" dirty="0" smtClean="0">
                <a:latin typeface="Times New Roman" pitchFamily="18" charset="0"/>
                <a:cs typeface="Times New Roman" pitchFamily="18" charset="0"/>
              </a:rPr>
              <a:t> 1st Annual Meeting,</a:t>
            </a:r>
          </a:p>
          <a:p>
            <a:pPr algn="ctr"/>
            <a:r>
              <a:rPr lang="en-US" altLang="zh-CN" dirty="0" smtClean="0">
                <a:latin typeface="Times New Roman" pitchFamily="18" charset="0"/>
                <a:cs typeface="Times New Roman" pitchFamily="18" charset="0"/>
              </a:rPr>
              <a:t>Barcelona, 10th-12th December 2018</a:t>
            </a:r>
            <a:endParaRPr lang="zh-CN" alt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标题 1"/>
          <p:cNvSpPr txBox="1">
            <a:spLocks/>
          </p:cNvSpPr>
          <p:nvPr/>
        </p:nvSpPr>
        <p:spPr>
          <a:xfrm>
            <a:off x="577788" y="548680"/>
            <a:ext cx="8314692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WP5: Undulators</a:t>
            </a:r>
            <a:endParaRPr lang="zh-CN" alt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95608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标题 1"/>
          <p:cNvSpPr>
            <a:spLocks noGrp="1"/>
          </p:cNvSpPr>
          <p:nvPr>
            <p:ph type="title"/>
          </p:nvPr>
        </p:nvSpPr>
        <p:spPr>
          <a:xfrm>
            <a:off x="1043608" y="58614"/>
            <a:ext cx="6480720" cy="634082"/>
          </a:xfrm>
        </p:spPr>
        <p:txBody>
          <a:bodyPr>
            <a:normAutofit fontScale="90000"/>
          </a:bodyPr>
          <a:lstStyle/>
          <a:p>
            <a:r>
              <a:rPr lang="en-US" altLang="zh-CN" dirty="0" smtClean="0">
                <a:latin typeface="Times New Roman" pitchFamily="18" charset="0"/>
                <a:cs typeface="Times New Roman" pitchFamily="18" charset="0"/>
              </a:rPr>
              <a:t>Design of</a:t>
            </a:r>
            <a:r>
              <a:rPr lang="zh-CN" altLang="en-US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en-US" altLang="zh-CN" dirty="0" smtClean="0">
                <a:latin typeface="Times New Roman" pitchFamily="18" charset="0"/>
                <a:cs typeface="Times New Roman" pitchFamily="18" charset="0"/>
              </a:rPr>
              <a:t>Flying</a:t>
            </a:r>
            <a:r>
              <a:rPr lang="zh-CN" altLang="en-US" dirty="0" smtClean="0"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en-US" altLang="zh-CN" dirty="0" smtClean="0">
                <a:latin typeface="Times New Roman" pitchFamily="18" charset="0"/>
                <a:cs typeface="Times New Roman" pitchFamily="18" charset="0"/>
              </a:rPr>
              <a:t>undulator</a:t>
            </a:r>
            <a:endParaRPr lang="zh-CN" alt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07504" y="6228601"/>
            <a:ext cx="832143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latin typeface="Times New Roman" panose="02020603050405020304" pitchFamily="18" charset="0"/>
                <a:ea typeface="宋体" panose="02010600030101010101" pitchFamily="2" charset="-122"/>
              </a:rPr>
              <a:t>L. Zhang, W. He, J. Clarke, K. Ronald, A. D. R. Phelps, and A. W. Cross, “Microwave </a:t>
            </a:r>
            <a:r>
              <a:rPr lang="en-GB" sz="1600" dirty="0" err="1">
                <a:latin typeface="Times New Roman" panose="02020603050405020304" pitchFamily="18" charset="0"/>
                <a:ea typeface="宋体" panose="02010600030101010101" pitchFamily="2" charset="-122"/>
              </a:rPr>
              <a:t>undulator</a:t>
            </a:r>
            <a:r>
              <a:rPr lang="en-GB" sz="1600" dirty="0">
                <a:latin typeface="Times New Roman" panose="02020603050405020304" pitchFamily="18" charset="0"/>
                <a:ea typeface="宋体" panose="02010600030101010101" pitchFamily="2" charset="-122"/>
              </a:rPr>
              <a:t> using a helically corrugated waveguide</a:t>
            </a:r>
            <a:r>
              <a:rPr lang="en-GB" sz="1600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en-US" sz="1600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sz="1600" i="1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IEEE Trans. Electron Device</a:t>
            </a:r>
            <a:r>
              <a:rPr lang="en-US" sz="1600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, vol. 65, no. 12, 2018.</a:t>
            </a:r>
            <a:endParaRPr lang="en-GB" sz="16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pic>
        <p:nvPicPr>
          <p:cNvPr id="3075" name="Picture 3" descr="Fig4b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932040" y="1009883"/>
            <a:ext cx="4148215" cy="30472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ctangle 16"/>
          <p:cNvSpPr/>
          <p:nvPr/>
        </p:nvSpPr>
        <p:spPr>
          <a:xfrm>
            <a:off x="35496" y="885047"/>
            <a:ext cx="509246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</a:rPr>
              <a:t>Operating mode: TE</a:t>
            </a:r>
            <a:r>
              <a:rPr lang="en-US" altLang="zh-CN" sz="1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</a:rPr>
              <a:t>11</a:t>
            </a:r>
            <a:r>
              <a:rPr lang="en-US" altLang="zh-CN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</a:rPr>
              <a:t> coupled with TE</a:t>
            </a:r>
            <a:r>
              <a:rPr lang="en-US" altLang="zh-CN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</a:rPr>
              <a:t>11</a:t>
            </a:r>
            <a:r>
              <a:rPr lang="en-US" altLang="zh-CN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</a:rPr>
              <a:t> mode. Operating frequency: 30.3 GHz</a:t>
            </a:r>
          </a:p>
          <a:p>
            <a:pPr>
              <a:defRPr/>
            </a:pPr>
            <a:endParaRPr lang="en-US" altLang="zh-CN" sz="8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altLang="zh-CN" dirty="0" smtClean="0">
                <a:latin typeface="Times New Roman" panose="02020603050405020304" pitchFamily="18" charset="0"/>
                <a:cs typeface="Times New Roman" pitchFamily="18" charset="0"/>
              </a:rPr>
              <a:t>The dimensions are chosen from the dispersion relation of the operating mode.</a:t>
            </a: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7" name="Rectangle 6"/>
              <p:cNvSpPr/>
              <p:nvPr/>
            </p:nvSpPr>
            <p:spPr>
              <a:xfrm>
                <a:off x="2473689" y="2588711"/>
                <a:ext cx="2374674" cy="12003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𝑹</m:t>
                          </m:r>
                        </m:e>
                        <m:sub>
                          <m:r>
                            <a:rPr lang="en-US" sz="2400" b="1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  <m:r>
                        <a:rPr lang="en-US" sz="2400" b="1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1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𝟓</m:t>
                      </m:r>
                      <m:r>
                        <a:rPr lang="en-US" sz="2400" b="1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2400" b="1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𝟖</m:t>
                      </m:r>
                      <m:r>
                        <a:rPr lang="en-US" sz="2400" b="1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400" b="1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𝐦𝐦</m:t>
                      </m:r>
                      <m:r>
                        <a:rPr lang="en-US" sz="2400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</m:oMath>
                  </m:oMathPara>
                </a14:m>
                <a:endParaRPr lang="en-US" sz="2400" b="1" i="1" dirty="0" smtClean="0">
                  <a:solidFill>
                    <a:srgbClr val="0000FF"/>
                  </a:solidFill>
                  <a:latin typeface="Cambria Math" panose="02040503050406030204" pitchFamily="18" charset="0"/>
                </a:endParaRPr>
              </a:p>
              <a:p>
                <a:pPr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𝑹</m:t>
                          </m:r>
                        </m:e>
                        <m:sub>
                          <m:r>
                            <a:rPr lang="en-US" sz="2400" b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r>
                        <a:rPr lang="en-US" sz="2400" b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sz="2400" b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2400" b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en-US" sz="2400" b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400" b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𝐦𝐦</m:t>
                      </m:r>
                      <m:r>
                        <a:rPr lang="en-US" sz="2400" b="1" i="0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</m:oMath>
                  </m:oMathPara>
                </a14:m>
                <a:endParaRPr lang="en-US" sz="2400" b="1" i="0" dirty="0" smtClean="0">
                  <a:solidFill>
                    <a:srgbClr val="0000FF"/>
                  </a:solidFill>
                  <a:latin typeface="Cambria Math" panose="02040503050406030204" pitchFamily="18" charset="0"/>
                </a:endParaRPr>
              </a:p>
              <a:p>
                <a:pPr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𝒅</m:t>
                      </m:r>
                      <m:r>
                        <a:rPr lang="en-US" sz="2400" b="1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1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𝟓</m:t>
                      </m:r>
                      <m:r>
                        <a:rPr lang="en-US" sz="2400" b="1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2400" b="1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𝟔</m:t>
                      </m:r>
                      <m:r>
                        <a:rPr lang="en-US" sz="2400" b="1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400" b="1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𝐦𝐦</m:t>
                      </m:r>
                    </m:oMath>
                  </m:oMathPara>
                </a14:m>
                <a:endParaRPr lang="en-US" sz="2400" b="1" dirty="0">
                  <a:solidFill>
                    <a:srgbClr val="0000FF"/>
                  </a:solidFill>
                </a:endParaRPr>
              </a:p>
            </p:txBody>
          </p:sp>
        </mc:Choice>
        <mc:Fallback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73689" y="2588711"/>
                <a:ext cx="2374674" cy="120032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20" name="Rectangle 19"/>
              <p:cNvSpPr/>
              <p:nvPr/>
            </p:nvSpPr>
            <p:spPr>
              <a:xfrm>
                <a:off x="6656755" y="4000888"/>
                <a:ext cx="2232248" cy="5582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𝑔</m:t>
                          </m:r>
                        </m:sub>
                      </m:sSub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0.6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𝑐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>
          <p:sp>
            <p:nvSpPr>
              <p:cNvPr id="20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56755" y="4000888"/>
                <a:ext cx="2232248" cy="55823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Rectangle 25"/>
          <p:cNvSpPr/>
          <p:nvPr/>
        </p:nvSpPr>
        <p:spPr>
          <a:xfrm>
            <a:off x="6295804" y="4498670"/>
            <a:ext cx="27406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</a:rPr>
              <a:t>1 GW input power:</a:t>
            </a: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27" name="Rectangle 26"/>
              <p:cNvSpPr/>
              <p:nvPr/>
            </p:nvSpPr>
            <p:spPr>
              <a:xfrm>
                <a:off x="6688413" y="4899887"/>
                <a:ext cx="2275944" cy="120032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𝑩</m:t>
                          </m:r>
                        </m:e>
                        <m:sub>
                          <m:r>
                            <a:rPr lang="en-US" sz="24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𝒖</m:t>
                          </m:r>
                        </m:sub>
                      </m:sSub>
                      <m:r>
                        <a:rPr lang="en-US" sz="2400" b="1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sz="2400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2400" b="1" i="0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𝟑𝐓</m:t>
                      </m:r>
                    </m:oMath>
                  </m:oMathPara>
                </a14:m>
                <a:endParaRPr lang="en-GB" sz="240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𝝀</m:t>
                          </m:r>
                        </m:e>
                        <m:sub>
                          <m:r>
                            <a:rPr lang="en-US" sz="2400" b="1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𝒖</m:t>
                          </m:r>
                        </m:sub>
                      </m:sSub>
                      <m:r>
                        <a:rPr lang="en-US" sz="2400" b="1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𝟒</m:t>
                      </m:r>
                      <m:r>
                        <a:rPr lang="en-US" sz="2400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2400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𝟗𝟓</m:t>
                      </m:r>
                      <m:r>
                        <a:rPr lang="en-US" sz="2400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400" b="1" i="0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𝐦𝐦</m:t>
                      </m:r>
                    </m:oMath>
                  </m:oMathPara>
                </a14:m>
                <a:endParaRPr lang="en-GB" sz="24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𝑲</m:t>
                      </m:r>
                      <m:r>
                        <a:rPr lang="en-US" sz="2400" b="1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sz="2400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2400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𝟏𝟒</m:t>
                      </m:r>
                    </m:oMath>
                  </m:oMathPara>
                </a14:m>
                <a:endParaRPr lang="en-US" sz="2400" b="1" dirty="0">
                  <a:solidFill>
                    <a:srgbClr val="0000FF"/>
                  </a:solidFill>
                </a:endParaRPr>
              </a:p>
            </p:txBody>
          </p:sp>
        </mc:Choice>
        <mc:Fallback>
          <p:sp>
            <p:nvSpPr>
              <p:cNvPr id="27" name="Rectangle 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88413" y="4899887"/>
                <a:ext cx="2275944" cy="1200329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/>
          <p:cNvSpPr/>
          <p:nvPr/>
        </p:nvSpPr>
        <p:spPr>
          <a:xfrm>
            <a:off x="35496" y="5825855"/>
            <a:ext cx="673908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is possible to be driven by SR BWO (0.6 GW, </a:t>
            </a:r>
            <a:r>
              <a:rPr lang="en-US" sz="2200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</a:t>
            </a:r>
            <a:r>
              <a:rPr lang="en-US" sz="22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band)</a:t>
            </a:r>
            <a:endParaRPr lang="en-GB" sz="22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04" y="4293096"/>
            <a:ext cx="6104623" cy="147546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4191" y="2286385"/>
            <a:ext cx="2297569" cy="1962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44769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标题 1"/>
          <p:cNvSpPr>
            <a:spLocks noGrp="1"/>
          </p:cNvSpPr>
          <p:nvPr>
            <p:ph type="title"/>
          </p:nvPr>
        </p:nvSpPr>
        <p:spPr>
          <a:xfrm>
            <a:off x="1548049" y="239212"/>
            <a:ext cx="5976664" cy="850106"/>
          </a:xfrm>
        </p:spPr>
        <p:txBody>
          <a:bodyPr>
            <a:normAutofit fontScale="90000"/>
          </a:bodyPr>
          <a:lstStyle/>
          <a:p>
            <a:r>
              <a:rPr lang="en-GB" altLang="zh-CN" dirty="0" smtClean="0">
                <a:latin typeface="Times New Roman" pitchFamily="18" charset="0"/>
                <a:cs typeface="Times New Roman" pitchFamily="18" charset="0"/>
              </a:rPr>
              <a:t>Conclusion &amp; Future Work</a:t>
            </a:r>
            <a:endParaRPr lang="zh-CN" alt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6266" y="1089318"/>
            <a:ext cx="900023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AU" sz="2200" dirty="0" smtClean="0">
                <a:solidFill>
                  <a:prstClr val="black"/>
                </a:solidFill>
                <a:latin typeface="Times New Roman" panose="02020603050405020304" pitchFamily="18" charset="0"/>
                <a:ea typeface="ＭＳ Ｐゴシック" charset="0"/>
                <a:cs typeface="Times New Roman" panose="02020603050405020304" pitchFamily="18" charset="0"/>
              </a:rPr>
              <a:t>Two types microwave undulators have been investigated and designed.</a:t>
            </a:r>
          </a:p>
          <a:p>
            <a:pPr marL="342900" indent="-342900"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AU" sz="2200" dirty="0" smtClean="0">
                <a:solidFill>
                  <a:prstClr val="black"/>
                </a:solidFill>
                <a:latin typeface="Times New Roman" panose="02020603050405020304" pitchFamily="18" charset="0"/>
                <a:ea typeface="ＭＳ Ｐゴシック" charset="0"/>
                <a:cs typeface="Times New Roman" panose="02020603050405020304" pitchFamily="18" charset="0"/>
              </a:rPr>
              <a:t>A cavity type microwave undulator is been machined and will be cold test in the future.</a:t>
            </a:r>
          </a:p>
          <a:p>
            <a:pPr marL="342900" indent="-342900"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sz="2200" dirty="0" smtClean="0">
                <a:solidFill>
                  <a:prstClr val="black"/>
                </a:solidFill>
                <a:latin typeface="Times New Roman" panose="02020603050405020304" pitchFamily="18" charset="0"/>
                <a:ea typeface="ＭＳ Ｐゴシック" charset="0"/>
                <a:cs typeface="Times New Roman" panose="02020603050405020304" pitchFamily="18" charset="0"/>
              </a:rPr>
              <a:t>David Zhu in ANSTO is now simulating the </a:t>
            </a:r>
            <a:r>
              <a:rPr lang="en-AU" sz="2200" dirty="0" smtClean="0">
                <a:solidFill>
                  <a:prstClr val="black"/>
                </a:solidFill>
                <a:latin typeface="Times New Roman" panose="02020603050405020304" pitchFamily="18" charset="0"/>
                <a:ea typeface="ＭＳ Ｐゴシック" charset="0"/>
                <a:cs typeface="Times New Roman" panose="02020603050405020304" pitchFamily="18" charset="0"/>
              </a:rPr>
              <a:t>electron </a:t>
            </a:r>
            <a:r>
              <a:rPr lang="en-AU" sz="2200" dirty="0">
                <a:solidFill>
                  <a:prstClr val="black"/>
                </a:solidFill>
                <a:latin typeface="Times New Roman" panose="02020603050405020304" pitchFamily="18" charset="0"/>
                <a:ea typeface="ＭＳ Ｐゴシック" charset="0"/>
                <a:cs typeface="Times New Roman" panose="02020603050405020304" pitchFamily="18" charset="0"/>
              </a:rPr>
              <a:t>beam dynamics</a:t>
            </a:r>
            <a:r>
              <a:rPr lang="en-AU" sz="2200" dirty="0" smtClean="0">
                <a:solidFill>
                  <a:prstClr val="black"/>
                </a:solidFill>
                <a:latin typeface="Times New Roman" panose="02020603050405020304" pitchFamily="18" charset="0"/>
                <a:ea typeface="ＭＳ Ｐゴシック" charset="0"/>
                <a:cs typeface="Times New Roman" panose="02020603050405020304" pitchFamily="18" charset="0"/>
              </a:rPr>
              <a:t>.</a:t>
            </a:r>
          </a:p>
          <a:p>
            <a:pPr marL="342900" indent="-342900"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AU" sz="2200" dirty="0" smtClean="0">
                <a:solidFill>
                  <a:prstClr val="black"/>
                </a:solidFill>
                <a:latin typeface="Times New Roman" panose="02020603050405020304" pitchFamily="18" charset="0"/>
                <a:ea typeface="ＭＳ Ｐゴシック" charset="0"/>
                <a:cs typeface="Times New Roman" panose="02020603050405020304" pitchFamily="18" charset="0"/>
              </a:rPr>
              <a:t>The </a:t>
            </a:r>
            <a:r>
              <a:rPr lang="en-AU" sz="2200" dirty="0">
                <a:solidFill>
                  <a:prstClr val="black"/>
                </a:solidFill>
                <a:latin typeface="Times New Roman" panose="02020603050405020304" pitchFamily="18" charset="0"/>
                <a:ea typeface="ＭＳ Ｐゴシック" charset="0"/>
                <a:cs typeface="Times New Roman" panose="02020603050405020304" pitchFamily="18" charset="0"/>
              </a:rPr>
              <a:t>microwave </a:t>
            </a:r>
            <a:r>
              <a:rPr lang="en-AU" sz="2200" dirty="0" smtClean="0">
                <a:solidFill>
                  <a:prstClr val="black"/>
                </a:solidFill>
                <a:latin typeface="Times New Roman" panose="02020603050405020304" pitchFamily="18" charset="0"/>
                <a:ea typeface="ＭＳ Ｐゴシック" charset="0"/>
                <a:cs typeface="Times New Roman" panose="02020603050405020304" pitchFamily="18" charset="0"/>
              </a:rPr>
              <a:t>undulators are on </a:t>
            </a:r>
            <a:r>
              <a:rPr lang="en-AU" sz="2200" dirty="0">
                <a:solidFill>
                  <a:prstClr val="black"/>
                </a:solidFill>
                <a:latin typeface="Times New Roman" panose="02020603050405020304" pitchFamily="18" charset="0"/>
                <a:ea typeface="ＭＳ Ｐゴシック" charset="0"/>
                <a:cs typeface="Times New Roman" panose="02020603050405020304" pitchFamily="18" charset="0"/>
              </a:rPr>
              <a:t>R&amp;D stage, a </a:t>
            </a:r>
            <a:r>
              <a:rPr lang="en-US" altLang="zh-CN" sz="2200" dirty="0" smtClean="0">
                <a:solidFill>
                  <a:prstClr val="black"/>
                </a:solidFill>
                <a:latin typeface="Times New Roman" panose="02020603050405020304" pitchFamily="18" charset="0"/>
                <a:ea typeface="ＭＳ Ｐゴシック" charset="0"/>
                <a:cs typeface="Times New Roman" panose="02020603050405020304" pitchFamily="18" charset="0"/>
              </a:rPr>
              <a:t>proof-of-concept</a:t>
            </a:r>
            <a:r>
              <a:rPr lang="en-AU" sz="2200" dirty="0" smtClean="0">
                <a:solidFill>
                  <a:prstClr val="black"/>
                </a:solidFill>
                <a:latin typeface="Times New Roman" panose="02020603050405020304" pitchFamily="18" charset="0"/>
                <a:ea typeface="ＭＳ Ｐゴシック" charset="0"/>
                <a:cs typeface="Times New Roman" panose="02020603050405020304" pitchFamily="18" charset="0"/>
              </a:rPr>
              <a:t> experiment will be proposed.</a:t>
            </a:r>
            <a:endParaRPr lang="en-AU" sz="2200" dirty="0">
              <a:solidFill>
                <a:prstClr val="black"/>
              </a:solidFill>
              <a:latin typeface="Times New Roman" panose="02020603050405020304" pitchFamily="18" charset="0"/>
              <a:ea typeface="ＭＳ Ｐゴシック" charset="0"/>
              <a:cs typeface="Times New Roman" panose="02020603050405020304" pitchFamily="18" charset="0"/>
            </a:endParaRPr>
          </a:p>
        </p:txBody>
      </p:sp>
      <p:pic>
        <p:nvPicPr>
          <p:cNvPr id="21" name="Picture 10" descr="STFC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266" y="6260411"/>
            <a:ext cx="1871439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标题 1"/>
          <p:cNvSpPr txBox="1">
            <a:spLocks/>
          </p:cNvSpPr>
          <p:nvPr/>
        </p:nvSpPr>
        <p:spPr>
          <a:xfrm>
            <a:off x="1110681" y="3861048"/>
            <a:ext cx="6480720" cy="6916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dirty="0" smtClean="0">
                <a:latin typeface="Times New Roman" pitchFamily="18" charset="0"/>
                <a:cs typeface="Times New Roman" pitchFamily="18" charset="0"/>
              </a:rPr>
              <a:t>Acknowledgements</a:t>
            </a:r>
            <a:endParaRPr lang="zh-CN" alt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标题 1"/>
          <p:cNvSpPr txBox="1">
            <a:spLocks/>
          </p:cNvSpPr>
          <p:nvPr/>
        </p:nvSpPr>
        <p:spPr>
          <a:xfrm>
            <a:off x="72008" y="4288514"/>
            <a:ext cx="8964488" cy="22266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lnSpc>
                <a:spcPct val="107000"/>
              </a:lnSpc>
              <a:defRPr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STFC UK is gratefully acknowledged for supporting this work. </a:t>
            </a:r>
          </a:p>
          <a:p>
            <a:pPr algn="just">
              <a:lnSpc>
                <a:spcPct val="107000"/>
              </a:lnSpc>
              <a:defRPr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University of Strathclyde is grateful to the Cockcroft Institute for supporting Dr. Liang Zhang.</a:t>
            </a:r>
          </a:p>
          <a:p>
            <a:pPr algn="just">
              <a:lnSpc>
                <a:spcPct val="107000"/>
              </a:lnSpc>
              <a:defRPr/>
            </a:pPr>
            <a:r>
              <a:rPr lang="en-GB" altLang="zh-CN" sz="2000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GB" altLang="zh-CN" sz="2000" dirty="0" smtClean="0">
                <a:latin typeface="Times New Roman" pitchFamily="18" charset="0"/>
                <a:cs typeface="Times New Roman" pitchFamily="18" charset="0"/>
              </a:rPr>
              <a:t>he European </a:t>
            </a:r>
            <a:r>
              <a:rPr lang="en-GB" altLang="zh-CN" sz="2000" dirty="0">
                <a:latin typeface="Times New Roman" pitchFamily="18" charset="0"/>
                <a:cs typeface="Times New Roman" pitchFamily="18" charset="0"/>
              </a:rPr>
              <a:t>Commission Horizon 2020 Project “</a:t>
            </a:r>
            <a:r>
              <a:rPr lang="en-GB" altLang="zh-CN" sz="2000" dirty="0" err="1">
                <a:latin typeface="Times New Roman" pitchFamily="18" charset="0"/>
                <a:cs typeface="Times New Roman" pitchFamily="18" charset="0"/>
              </a:rPr>
              <a:t>CompactLight</a:t>
            </a:r>
            <a:r>
              <a:rPr lang="en-GB" altLang="zh-CN" sz="2000" dirty="0">
                <a:latin typeface="Times New Roman" pitchFamily="18" charset="0"/>
                <a:cs typeface="Times New Roman" pitchFamily="18" charset="0"/>
              </a:rPr>
              <a:t>” (777431-XLS) is gratefully </a:t>
            </a:r>
            <a:r>
              <a:rPr lang="en-GB" altLang="zh-CN" sz="2000" dirty="0" smtClean="0">
                <a:latin typeface="Times New Roman" pitchFamily="18" charset="0"/>
                <a:cs typeface="Times New Roman" pitchFamily="18" charset="0"/>
              </a:rPr>
              <a:t>acknowledged for supporting this work.</a:t>
            </a:r>
            <a:endParaRPr lang="zh-CN" alt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10557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标题 1"/>
          <p:cNvSpPr>
            <a:spLocks noGrp="1"/>
          </p:cNvSpPr>
          <p:nvPr>
            <p:ph type="title"/>
          </p:nvPr>
        </p:nvSpPr>
        <p:spPr>
          <a:xfrm>
            <a:off x="1026716" y="70367"/>
            <a:ext cx="7067128" cy="850106"/>
          </a:xfrm>
        </p:spPr>
        <p:txBody>
          <a:bodyPr>
            <a:normAutofit/>
          </a:bodyPr>
          <a:lstStyle/>
          <a:p>
            <a:r>
              <a:rPr lang="en-US" altLang="zh-CN" dirty="0" smtClean="0">
                <a:latin typeface="Times New Roman" pitchFamily="18" charset="0"/>
                <a:cs typeface="Times New Roman" pitchFamily="18" charset="0"/>
              </a:rPr>
              <a:t>Microwave undulator</a:t>
            </a:r>
            <a:endParaRPr lang="zh-CN" alt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10" descr="STFClogo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6266" y="6260411"/>
            <a:ext cx="1871439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>
        <mc:Choice xmlns:a14="http://schemas.microsoft.com/office/drawing/2010/main" xmlns="" Requires="a14">
          <p:sp>
            <p:nvSpPr>
              <p:cNvPr id="6" name="Rectangle 5"/>
              <p:cNvSpPr/>
              <p:nvPr/>
            </p:nvSpPr>
            <p:spPr>
              <a:xfrm>
                <a:off x="3336555" y="4365104"/>
                <a:ext cx="3571299" cy="66826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𝑦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zh-CN" altLang="zh-CN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𝑠𝑖𝑛</m:t>
                    </m:r>
                    <m:r>
                      <a:rPr lang="en-US" altLang="zh-CN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⁡(2</m:t>
                    </m:r>
                    <m:r>
                      <a:rPr lang="en-US" altLang="zh-CN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𝜋</m:t>
                    </m:r>
                    <m:r>
                      <a:rPr lang="en-US" altLang="zh-CN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𝑧</m:t>
                    </m:r>
                    <m:r>
                      <a:rPr lang="en-US" altLang="zh-CN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/</m:t>
                    </m:r>
                    <m:sSub>
                      <m:sSubPr>
                        <m:ctrlPr>
                          <a:rPr lang="zh-CN" altLang="zh-CN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𝜆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𝑢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US" altLang="zh-CN" dirty="0">
                    <a:latin typeface="Calibri" panose="020F0502020204030204" pitchFamily="34" charset="0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sSub>
                      <m:sSubPr>
                        <m:ctrlPr>
                          <a:rPr lang="zh-CN" altLang="zh-CN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𝑠𝑖</m:t>
                    </m:r>
                    <m:func>
                      <m:funcPr>
                        <m:ctrlPr>
                          <a:rPr lang="en-US" altLang="zh-CN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uncPr>
                      <m:fName>
                        <m:r>
                          <a:rPr lang="en-US" altLang="zh-CN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</m:fName>
                      <m:e>
                        <m:d>
                          <m:dPr>
                            <m:ctrlPr>
                              <a:rPr lang="en-US" altLang="zh-CN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zh-CN" altLang="zh-CN" i="1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altLang="zh-CN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𝑢</m:t>
                                </m:r>
                              </m:sub>
                            </m:sSub>
                            <m:r>
                              <a:rPr lang="en-US" altLang="zh-CN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𝑧</m:t>
                            </m:r>
                          </m:e>
                        </m:d>
                      </m:e>
                    </m:func>
                  </m:oMath>
                </a14:m>
                <a:endParaRPr lang="en-US" altLang="zh-CN" dirty="0" smtClean="0">
                  <a:latin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𝑒</m:t>
                    </m:r>
                    <m:sSub>
                      <m:sSub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sSub>
                      <m:sSub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zh-CN" altLang="en-US" dirty="0" smtClean="0"/>
                  <a:t> </a:t>
                </a:r>
                <a:endParaRPr lang="zh-CN" altLang="en-US" dirty="0"/>
              </a:p>
            </p:txBody>
          </p:sp>
        </mc:Choice>
        <mc:Fallback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36555" y="4365104"/>
                <a:ext cx="3571299" cy="668260"/>
              </a:xfrm>
              <a:prstGeom prst="rect">
                <a:avLst/>
              </a:prstGeom>
              <a:blipFill>
                <a:blip r:embed="rId4"/>
                <a:stretch>
                  <a:fillRect t="-363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2" name="Rectangle 11"/>
              <p:cNvSpPr/>
              <p:nvPr/>
            </p:nvSpPr>
            <p:spPr>
              <a:xfrm>
                <a:off x="56069" y="4086804"/>
                <a:ext cx="3340488" cy="96847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zh-CN" u="sng" dirty="0" smtClean="0">
                    <a:solidFill>
                      <a:srgbClr val="FF0000"/>
                    </a:solidFill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i="1" u="sng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 u="sng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𝐸</m:t>
                        </m:r>
                      </m:e>
                      <m:sub>
                        <m:r>
                          <a:rPr lang="en-US" altLang="zh-CN" i="1" u="sng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sub>
                    </m:sSub>
                    <m:r>
                      <a:rPr lang="en-US" altLang="zh-CN" i="1" u="sng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zh-CN" altLang="zh-CN" i="1" u="sng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 u="sng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𝐸</m:t>
                        </m:r>
                      </m:e>
                      <m:sub>
                        <m:r>
                          <a:rPr lang="en-US" altLang="zh-CN" i="1" u="sng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  <m:func>
                      <m:funcPr>
                        <m:ctrlPr>
                          <a:rPr lang="zh-CN" altLang="zh-CN" i="1" u="sng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CN" u="sng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sin</m:t>
                        </m:r>
                      </m:fName>
                      <m:e>
                        <m:r>
                          <a:rPr lang="en-US" altLang="zh-CN" i="1" u="sng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(2</m:t>
                        </m:r>
                        <m:r>
                          <a:rPr lang="en-US" altLang="zh-CN" i="1" u="sng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𝜋</m:t>
                        </m:r>
                        <m:r>
                          <a:rPr lang="en-US" altLang="zh-CN" i="1" u="sng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𝑧</m:t>
                        </m:r>
                        <m:r>
                          <a:rPr lang="en-US" altLang="zh-CN" i="1" u="sng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/</m:t>
                        </m:r>
                        <m:sSub>
                          <m:sSubPr>
                            <m:ctrlPr>
                              <a:rPr lang="zh-CN" altLang="zh-CN" i="1" u="sng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 u="sng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US" altLang="zh-CN" i="1" u="sng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𝑔</m:t>
                            </m:r>
                          </m:sub>
                        </m:sSub>
                        <m:r>
                          <a:rPr lang="en-US" altLang="zh-CN" i="1" u="sng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)∙</m:t>
                        </m:r>
                      </m:e>
                    </m:func>
                    <m:func>
                      <m:funcPr>
                        <m:ctrlPr>
                          <a:rPr lang="zh-CN" altLang="zh-CN" i="1" u="sng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CN" u="sng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sin</m:t>
                        </m:r>
                      </m:fName>
                      <m:e>
                        <m:r>
                          <a:rPr lang="en-US" altLang="zh-CN" i="1" u="sng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i="1" u="sng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𝜔</m:t>
                        </m:r>
                        <m:r>
                          <a:rPr lang="en-US" altLang="zh-CN" i="1" u="sng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𝑡</m:t>
                        </m:r>
                        <m:r>
                          <a:rPr lang="en-US" altLang="zh-CN" i="1" u="sng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</m:e>
                    </m:func>
                    <m:r>
                      <a:rPr lang="en-US" altLang="zh-CN" i="1" u="sng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endParaRPr lang="en-US" altLang="zh-CN" u="sng" dirty="0" smtClean="0">
                  <a:solidFill>
                    <a:srgbClr val="FF0000"/>
                  </a:solidFill>
                  <a:latin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r>
                  <a:rPr lang="en-US" altLang="zh-CN" dirty="0" smtClean="0">
                    <a:latin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𝑦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zh-CN" altLang="zh-CN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  <m:func>
                      <m:funcPr>
                        <m:ctrlPr>
                          <a:rPr lang="zh-CN" altLang="zh-CN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CN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cos</m:t>
                        </m:r>
                      </m:fName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(2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𝜋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𝑧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/</m:t>
                        </m:r>
                        <m:sSub>
                          <m:sSubPr>
                            <m:ctrlPr>
                              <a:rPr lang="zh-CN" altLang="zh-CN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𝑔</m:t>
                            </m:r>
                          </m:sub>
                        </m:sSub>
                        <m:r>
                          <a:rPr lang="en-US" altLang="zh-CN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)∙</m:t>
                        </m:r>
                      </m:e>
                    </m:func>
                    <m:func>
                      <m:funcPr>
                        <m:ctrlPr>
                          <a:rPr lang="zh-CN" altLang="zh-CN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CN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cos</m:t>
                        </m:r>
                      </m:fName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𝜔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𝑡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</m:e>
                    </m:func>
                  </m:oMath>
                </a14:m>
                <a:endParaRPr lang="en-US" altLang="zh-CN" i="1" dirty="0" smtClean="0">
                  <a:latin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</a:rPr>
                      <m:t>=−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𝑒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sSub>
                      <m:sSub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dirty="0" smtClean="0"/>
                  <a:t> </a:t>
                </a:r>
                <a:endParaRPr lang="zh-CN" altLang="en-US" dirty="0"/>
              </a:p>
            </p:txBody>
          </p:sp>
        </mc:Choice>
        <mc:Fallback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069" y="4086804"/>
                <a:ext cx="3340488" cy="968470"/>
              </a:xfrm>
              <a:prstGeom prst="rect">
                <a:avLst/>
              </a:prstGeom>
              <a:blipFill>
                <a:blip r:embed="rId5"/>
                <a:stretch>
                  <a:fillRect b="-50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5624" y="872953"/>
            <a:ext cx="6480720" cy="3098100"/>
          </a:xfrm>
          <a:prstGeom prst="rect">
            <a:avLst/>
          </a:prstGeom>
        </p:spPr>
      </p:pic>
      <p:sp>
        <p:nvSpPr>
          <p:cNvPr id="15" name="Content Placeholder 2"/>
          <p:cNvSpPr txBox="1">
            <a:spLocks/>
          </p:cNvSpPr>
          <p:nvPr/>
        </p:nvSpPr>
        <p:spPr bwMode="auto">
          <a:xfrm>
            <a:off x="2061475" y="6567672"/>
            <a:ext cx="5462853" cy="245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eaLnBrk="0" fontAlgn="base" hangingPunct="0">
              <a:spcBef>
                <a:spcPct val="20000"/>
              </a:spcBef>
              <a:spcAft>
                <a:spcPct val="0"/>
              </a:spcAft>
              <a:defRPr/>
            </a:pPr>
            <a:r>
              <a:rPr lang="en-GB" altLang="zh-CN" sz="1400" dirty="0" smtClean="0">
                <a:latin typeface="Times New Roman" pitchFamily="18" charset="0"/>
                <a:cs typeface="Times New Roman" pitchFamily="18" charset="0"/>
              </a:rPr>
              <a:t>Figure source: </a:t>
            </a:r>
            <a:r>
              <a:rPr lang="en-US" altLang="zh-CN" sz="1400" dirty="0">
                <a:latin typeface="Times New Roman" pitchFamily="18" charset="0"/>
                <a:cs typeface="Times New Roman" pitchFamily="18" charset="0"/>
              </a:rPr>
              <a:t>T. </a:t>
            </a:r>
            <a:r>
              <a:rPr lang="en-US" altLang="zh-CN" sz="1400" dirty="0" err="1">
                <a:latin typeface="Times New Roman" pitchFamily="18" charset="0"/>
                <a:cs typeface="Times New Roman" pitchFamily="18" charset="0"/>
              </a:rPr>
              <a:t>Shintake</a:t>
            </a:r>
            <a:r>
              <a:rPr lang="en-US" altLang="zh-CN" sz="1400" dirty="0">
                <a:latin typeface="Times New Roman" pitchFamily="18" charset="0"/>
                <a:cs typeface="Times New Roman" pitchFamily="18" charset="0"/>
              </a:rPr>
              <a:t>, Development of Microwave Undulator, 1983</a:t>
            </a:r>
            <a:endParaRPr kumimoji="0" lang="en-GB" altLang="zh-CN" sz="14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318449" y="1844824"/>
            <a:ext cx="269979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zh-CN" sz="2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microwave undulator, the electron bunch sees both the electric field and magnetic field.</a:t>
            </a:r>
          </a:p>
        </p:txBody>
      </p:sp>
      <p:sp>
        <p:nvSpPr>
          <p:cNvPr id="5" name="Rectangle 4"/>
          <p:cNvSpPr/>
          <p:nvPr/>
        </p:nvSpPr>
        <p:spPr>
          <a:xfrm>
            <a:off x="1187625" y="1916832"/>
            <a:ext cx="2016224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51256" y="5229200"/>
            <a:ext cx="8985240" cy="10477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" indent="0" algn="just">
              <a:lnSpc>
                <a:spcPct val="107000"/>
              </a:lnSpc>
              <a:buNone/>
              <a:defRPr/>
            </a:pPr>
            <a:r>
              <a:rPr lang="en-US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Advantages: </a:t>
            </a:r>
            <a:r>
              <a:rPr lang="en-US" sz="1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Fast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dynamic control of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polarization;  </a:t>
            </a:r>
            <a:r>
              <a:rPr lang="en-US" sz="1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Easy to control the field strength by adjusting the input power; </a:t>
            </a:r>
            <a:r>
              <a:rPr lang="en-US" sz="1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Short wavelength; </a:t>
            </a:r>
            <a:r>
              <a:rPr lang="en-US" sz="1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(4)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Large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aperture (cm vs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mm); </a:t>
            </a:r>
            <a:r>
              <a:rPr lang="en-US" sz="1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(5)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Less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possibility of damage by radiation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 compared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use of permanent magnets</a:t>
            </a: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9077" y="764704"/>
            <a:ext cx="2806144" cy="2615648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7C3D6-2777-4153-89C2-712682E67258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1" name="标题 1"/>
          <p:cNvSpPr>
            <a:spLocks noGrp="1"/>
          </p:cNvSpPr>
          <p:nvPr>
            <p:ph type="title"/>
          </p:nvPr>
        </p:nvSpPr>
        <p:spPr>
          <a:xfrm>
            <a:off x="1331640" y="58614"/>
            <a:ext cx="6192688" cy="634084"/>
          </a:xfrm>
        </p:spPr>
        <p:txBody>
          <a:bodyPr>
            <a:normAutofit fontScale="90000"/>
          </a:bodyPr>
          <a:lstStyle/>
          <a:p>
            <a:r>
              <a:rPr lang="en-US" altLang="zh-CN" dirty="0" smtClean="0">
                <a:latin typeface="Times New Roman" pitchFamily="18" charset="0"/>
                <a:cs typeface="Times New Roman" pitchFamily="18" charset="0"/>
              </a:rPr>
              <a:t>Previous experiments</a:t>
            </a:r>
            <a:endParaRPr lang="zh-CN" alt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10" descr="STFC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265" y="6260409"/>
            <a:ext cx="1871439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1403648" y="3103967"/>
            <a:ext cx="30243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Frequency 2.856 GHz (1983)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497" y="3406562"/>
            <a:ext cx="3973760" cy="153460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856" y="4908376"/>
            <a:ext cx="3962400" cy="1905000"/>
          </a:xfrm>
          <a:prstGeom prst="rect">
            <a:avLst/>
          </a:prstGeom>
        </p:spPr>
      </p:pic>
      <p:pic>
        <p:nvPicPr>
          <p:cNvPr id="13" name="Picture 12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27984" y="984136"/>
            <a:ext cx="2620505" cy="131365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133372" y="875750"/>
            <a:ext cx="1501200" cy="1497456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8388424" y="1897668"/>
            <a:ext cx="8615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altLang="zh-CN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endParaRPr lang="zh-CN" altLang="en-US" sz="1600" dirty="0"/>
          </a:p>
        </p:txBody>
      </p:sp>
      <p:sp>
        <p:nvSpPr>
          <p:cNvPr id="16" name="Content Placeholder 2"/>
          <p:cNvSpPr txBox="1">
            <a:spLocks/>
          </p:cNvSpPr>
          <p:nvPr/>
        </p:nvSpPr>
        <p:spPr bwMode="auto">
          <a:xfrm>
            <a:off x="3995936" y="6580956"/>
            <a:ext cx="4739208" cy="232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eaLnBrk="0" fontAlgn="base" hangingPunct="0">
              <a:spcBef>
                <a:spcPct val="20000"/>
              </a:spcBef>
              <a:spcAft>
                <a:spcPct val="0"/>
              </a:spcAft>
              <a:defRPr/>
            </a:pPr>
            <a:r>
              <a:rPr lang="en-US" altLang="zh-CN" sz="1400" dirty="0" smtClean="0">
                <a:latin typeface="Times New Roman" pitchFamily="18" charset="0"/>
                <a:cs typeface="Times New Roman" pitchFamily="18" charset="0"/>
              </a:rPr>
              <a:t>Sami </a:t>
            </a:r>
            <a:r>
              <a:rPr lang="en-US" altLang="zh-CN" sz="1400" dirty="0" err="1">
                <a:latin typeface="Times New Roman" pitchFamily="18" charset="0"/>
                <a:cs typeface="Times New Roman" pitchFamily="18" charset="0"/>
              </a:rPr>
              <a:t>Tantawi</a:t>
            </a:r>
            <a:r>
              <a:rPr lang="en-US" altLang="zh-CN" sz="1400" dirty="0">
                <a:latin typeface="Times New Roman" pitchFamily="18" charset="0"/>
                <a:cs typeface="Times New Roman" pitchFamily="18" charset="0"/>
              </a:rPr>
              <a:t>, High-Field Short-Period Microwave Undulators</a:t>
            </a:r>
            <a:endParaRPr kumimoji="0" lang="en-GB" altLang="zh-CN" sz="14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9"/>
          <a:srcRect r="47811"/>
          <a:stretch/>
        </p:blipFill>
        <p:spPr>
          <a:xfrm>
            <a:off x="4383987" y="3404411"/>
            <a:ext cx="2763468" cy="268888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7127776" y="3610178"/>
            <a:ext cx="2016224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a-DK" altLang="zh-CN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Freq. = 11.424 GHz </a:t>
            </a:r>
            <a:endParaRPr lang="da-DK" altLang="zh-CN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da-DK" altLang="zh-CN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 </a:t>
            </a:r>
            <a:r>
              <a:rPr lang="da-DK" altLang="zh-CN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1 for 50 </a:t>
            </a:r>
            <a:r>
              <a:rPr lang="da-DK" altLang="zh-CN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MW </a:t>
            </a:r>
          </a:p>
          <a:p>
            <a:r>
              <a:rPr lang="da-DK" altLang="zh-CN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 </a:t>
            </a:r>
            <a:r>
              <a:rPr lang="da-DK" altLang="zh-CN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0.77 </a:t>
            </a:r>
            <a:r>
              <a:rPr lang="da-DK" altLang="zh-CN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</a:p>
          <a:p>
            <a:r>
              <a:rPr lang="el-GR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λ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u = 1.39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cm</a:t>
            </a:r>
          </a:p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Q = 91000 (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meas.)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Q = 94000 (</a:t>
            </a:r>
            <a:r>
              <a:rPr lang="en-GB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simu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Length = 1 meter</a:t>
            </a:r>
            <a:endParaRPr lang="en-GB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(PRL, 2014)</a:t>
            </a:r>
            <a:endParaRPr lang="en-GB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10"/>
          <a:srcRect l="2750" r="1963" b="53538"/>
          <a:stretch/>
        </p:blipFill>
        <p:spPr>
          <a:xfrm>
            <a:off x="4311540" y="2375687"/>
            <a:ext cx="4796964" cy="909297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4281962" y="6089319"/>
            <a:ext cx="43917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Demonstration 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experiment at NLCTA, </a:t>
            </a:r>
            <a:r>
              <a:rPr lang="en-US" altLang="zh-CN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SLAC</a:t>
            </a:r>
            <a:endParaRPr lang="en-US" altLang="zh-CN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17280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5" grpId="0"/>
      <p:bldP spid="7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标题 1"/>
          <p:cNvSpPr>
            <a:spLocks noGrp="1"/>
          </p:cNvSpPr>
          <p:nvPr>
            <p:ph type="title"/>
          </p:nvPr>
        </p:nvSpPr>
        <p:spPr>
          <a:xfrm>
            <a:off x="1331640" y="58614"/>
            <a:ext cx="6192688" cy="850106"/>
          </a:xfrm>
        </p:spPr>
        <p:txBody>
          <a:bodyPr>
            <a:normAutofit/>
          </a:bodyPr>
          <a:lstStyle/>
          <a:p>
            <a:r>
              <a:rPr lang="en-US" altLang="zh-CN" dirty="0" smtClean="0">
                <a:latin typeface="Times New Roman" pitchFamily="18" charset="0"/>
                <a:cs typeface="Times New Roman" pitchFamily="18" charset="0"/>
              </a:rPr>
              <a:t>What we propose?</a:t>
            </a:r>
            <a:endParaRPr lang="zh-CN" alt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10" descr="STFClogo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6266" y="6260411"/>
            <a:ext cx="1871439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35497" y="1058505"/>
            <a:ext cx="9107735" cy="12903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>
              <a:buNone/>
              <a:defRPr/>
            </a:pP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Possible improvements:</a:t>
            </a:r>
          </a:p>
          <a:p>
            <a:pPr marL="114300" indent="-457200">
              <a:buAutoNum type="arabicParenBoth"/>
              <a:defRPr/>
            </a:pP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Evaluate the possibility to operate at </a:t>
            </a:r>
            <a:r>
              <a:rPr lang="en-US" sz="1800" b="1" dirty="0" err="1" smtClean="0">
                <a:latin typeface="Times New Roman" pitchFamily="18" charset="0"/>
                <a:cs typeface="Times New Roman" pitchFamily="18" charset="0"/>
              </a:rPr>
              <a:t>Ka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-band,  to achieve short wavelength operation</a:t>
            </a:r>
          </a:p>
          <a:p>
            <a:pPr marL="114300" indent="-457200">
              <a:buAutoNum type="arabicParenBoth"/>
              <a:tabLst>
                <a:tab pos="273050" algn="l"/>
                <a:tab pos="355600" algn="l"/>
              </a:tabLst>
              <a:defRPr/>
            </a:pP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Use a corrugated waveguide </a:t>
            </a:r>
            <a:r>
              <a:rPr lang="en-US" sz="1800" b="1" dirty="0">
                <a:latin typeface="Times New Roman" pitchFamily="18" charset="0"/>
                <a:cs typeface="Times New Roman" pitchFamily="18" charset="0"/>
              </a:rPr>
              <a:t>&amp;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 further reduce the field at the wall (HE Hybrid mode)</a:t>
            </a:r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45628105"/>
              </p:ext>
            </p:extLst>
          </p:nvPr>
        </p:nvGraphicFramePr>
        <p:xfrm>
          <a:off x="318357" y="2204864"/>
          <a:ext cx="8507288" cy="3520173"/>
        </p:xfrm>
        <a:graphic>
          <a:graphicData uri="http://schemas.openxmlformats.org/drawingml/2006/table">
            <a:tbl>
              <a:tblPr firstRow="1" firstCol="1" bandRow="1">
                <a:tableStyleId>{9D7B26C5-4107-4FEC-AEDC-1716B250A1EF}</a:tableStyleId>
              </a:tblPr>
              <a:tblGrid>
                <a:gridCol w="302950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16024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5173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53517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State</a:t>
                      </a:r>
                      <a:r>
                        <a:rPr lang="en-GB" sz="18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-of-the-art</a:t>
                      </a:r>
                      <a:r>
                        <a:rPr lang="en-GB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undulator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Record breaking </a:t>
                      </a:r>
                      <a:r>
                        <a:rPr lang="en-GB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undulator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Dream </a:t>
                      </a:r>
                      <a:r>
                        <a:rPr lang="en-GB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Undulator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662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Period (mm)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13.9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13.9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altLang="zh-CN" sz="18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4.4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971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Beam Aperture (mm)</a:t>
                      </a:r>
                      <a:endParaRPr lang="zh-CN" sz="18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altLang="zh-CN" sz="18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5.0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5.0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5.0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662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Peak B Field (T)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0.92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62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2.0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662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 Parameter</a:t>
                      </a:r>
                      <a:endParaRPr lang="zh-CN" sz="18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2.1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0.82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662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Length (m)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4.0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  -</a:t>
                      </a:r>
                      <a:r>
                        <a:rPr lang="en-GB" sz="18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4.0 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 – 4.0 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4300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Operating frequency (GHz)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11.424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11.424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8429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Required microwave </a:t>
                      </a:r>
                      <a:r>
                        <a:rPr lang="en-GB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power</a:t>
                      </a:r>
                      <a:r>
                        <a:rPr lang="en-GB" sz="18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(MW)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152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185 -  464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108</a:t>
                      </a:r>
                      <a:r>
                        <a:rPr lang="en-GB" sz="18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-  272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Required pulse length (us) 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8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5.8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8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1.4  -  5.7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8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0.8 - 3.2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  <mc:AlternateContent xmlns:mc="http://schemas.openxmlformats.org/markup-compatibility/2006">
        <mc:Choice xmlns:a14="http://schemas.microsoft.com/office/drawing/2010/main" xmlns="" Requires="a14">
          <p:sp>
            <p:nvSpPr>
              <p:cNvPr id="15" name="Rectangle 14"/>
              <p:cNvSpPr/>
              <p:nvPr/>
            </p:nvSpPr>
            <p:spPr>
              <a:xfrm>
                <a:off x="5580112" y="5877272"/>
                <a:ext cx="3024336" cy="47545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zh-CN" sz="2400" b="0" i="1" smtClean="0">
                        <a:latin typeface="Cambria Math" panose="02040503050406030204" pitchFamily="18" charset="0"/>
                      </a:rPr>
                      <m:t>𝑃</m:t>
                    </m:r>
                    <m:r>
                      <a:rPr lang="zh-CN" altLang="en-US" sz="2400" i="1" smtClean="0">
                        <a:latin typeface="Cambria Math" panose="02040503050406030204" pitchFamily="18" charset="0"/>
                      </a:rPr>
                      <m:t>∝</m:t>
                    </m:r>
                    <m:sSup>
                      <m:sSupPr>
                        <m:ctrlPr>
                          <a:rPr lang="en-US" altLang="zh-CN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4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p>
                        <m:r>
                          <a:rPr lang="en-US" altLang="zh-CN" sz="2400" b="0" i="1" smtClean="0">
                            <a:latin typeface="Cambria Math" panose="02040503050406030204" pitchFamily="18" charset="0"/>
                          </a:rPr>
                          <m:t>2/3</m:t>
                        </m:r>
                      </m:sup>
                    </m:sSup>
                  </m:oMath>
                </a14:m>
                <a:r>
                  <a:rPr lang="zh-CN" altLang="en-US" dirty="0" smtClean="0"/>
                  <a:t>        </a:t>
                </a:r>
                <a14:m>
                  <m:oMath xmlns:m="http://schemas.openxmlformats.org/officeDocument/2006/math">
                    <m:r>
                      <a:rPr lang="en-US" altLang="zh-CN" sz="2400" b="0" i="0" smtClean="0">
                        <a:latin typeface="Cambria Math" panose="02040503050406030204" pitchFamily="18" charset="0"/>
                      </a:rPr>
                      <m:t>     </m:t>
                    </m:r>
                    <m:r>
                      <a:rPr lang="en-US" altLang="zh-CN" sz="2400" b="0" i="1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zh-CN" altLang="en-US" sz="2400" i="1" smtClean="0">
                        <a:latin typeface="Cambria Math" panose="02040503050406030204" pitchFamily="18" charset="0"/>
                      </a:rPr>
                      <m:t>∝</m:t>
                    </m:r>
                    <m:r>
                      <a:rPr lang="en-US" altLang="zh-CN" sz="2400" b="0" i="1" smtClean="0">
                        <a:latin typeface="Cambria Math" panose="02040503050406030204" pitchFamily="18" charset="0"/>
                      </a:rPr>
                      <m:t>𝐿</m:t>
                    </m:r>
                  </m:oMath>
                </a14:m>
                <a:endParaRPr lang="zh-CN" altLang="en-US" sz="2400" dirty="0"/>
              </a:p>
            </p:txBody>
          </p:sp>
        </mc:Choice>
        <mc:Fallback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0112" y="5877272"/>
                <a:ext cx="3024336" cy="475451"/>
              </a:xfrm>
              <a:prstGeom prst="rect">
                <a:avLst/>
              </a:prstGeom>
              <a:blipFill>
                <a:blip r:embed="rId4"/>
                <a:stretch>
                  <a:fillRect l="-40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/>
          <p:cNvSpPr/>
          <p:nvPr/>
        </p:nvSpPr>
        <p:spPr>
          <a:xfrm>
            <a:off x="7164288" y="2780928"/>
            <a:ext cx="1440160" cy="294410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80990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标题 1"/>
          <p:cNvSpPr>
            <a:spLocks noGrp="1"/>
          </p:cNvSpPr>
          <p:nvPr>
            <p:ph type="title"/>
          </p:nvPr>
        </p:nvSpPr>
        <p:spPr>
          <a:xfrm>
            <a:off x="1115616" y="58614"/>
            <a:ext cx="6408712" cy="634082"/>
          </a:xfrm>
        </p:spPr>
        <p:txBody>
          <a:bodyPr>
            <a:normAutofit fontScale="90000"/>
          </a:bodyPr>
          <a:lstStyle/>
          <a:p>
            <a:r>
              <a:rPr lang="en-US" altLang="zh-CN" dirty="0" smtClean="0">
                <a:latin typeface="Times New Roman" pitchFamily="18" charset="0"/>
                <a:cs typeface="Times New Roman" pitchFamily="18" charset="0"/>
              </a:rPr>
              <a:t>Corrugated waveguide design</a:t>
            </a:r>
            <a:endParaRPr lang="zh-CN" alt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05270" y="2224647"/>
            <a:ext cx="275618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itchFamily="18" charset="0"/>
              </a:rPr>
              <a:t>HE11 mode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1025" name="Picture 2" descr="HE11Field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95130" y="1094914"/>
            <a:ext cx="2448272" cy="1078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HE12Field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15377" y="3057974"/>
            <a:ext cx="3264535" cy="1668145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Rectangle 11"/>
          <p:cNvSpPr/>
          <p:nvPr/>
        </p:nvSpPr>
        <p:spPr>
          <a:xfrm>
            <a:off x="369552" y="4778747"/>
            <a:ext cx="275618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itchFamily="18" charset="0"/>
              </a:rPr>
              <a:t>HE12 mode</a:t>
            </a:r>
          </a:p>
        </p:txBody>
      </p:sp>
      <mc:AlternateContent xmlns:mc="http://schemas.openxmlformats.org/markup-compatibility/2006">
        <mc:Choice xmlns:a14="http://schemas.microsoft.com/office/drawing/2010/main" xmlns="" Requires="a14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40999219"/>
                  </p:ext>
                </p:extLst>
              </p:nvPr>
            </p:nvGraphicFramePr>
            <p:xfrm>
              <a:off x="3523927" y="980728"/>
              <a:ext cx="5584577" cy="5157515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3024978">
                      <a:extLst>
                        <a:ext uri="{9D8B030D-6E8A-4147-A177-3AD203B41FA5}">
                          <a16:colId xmlns:a16="http://schemas.microsoft.com/office/drawing/2014/main" val="3235325395"/>
                        </a:ext>
                      </a:extLst>
                    </a:gridCol>
                    <a:gridCol w="1163454">
                      <a:extLst>
                        <a:ext uri="{9D8B030D-6E8A-4147-A177-3AD203B41FA5}">
                          <a16:colId xmlns:a16="http://schemas.microsoft.com/office/drawing/2014/main" val="860478016"/>
                        </a:ext>
                      </a:extLst>
                    </a:gridCol>
                    <a:gridCol w="1396145">
                      <a:extLst>
                        <a:ext uri="{9D8B030D-6E8A-4147-A177-3AD203B41FA5}">
                          <a16:colId xmlns:a16="http://schemas.microsoft.com/office/drawing/2014/main" val="2011853071"/>
                        </a:ext>
                      </a:extLst>
                    </a:gridCol>
                  </a:tblGrid>
                  <a:tr h="297395"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Operating mode</a:t>
                          </a:r>
                          <a:endParaRPr lang="zh-CN" sz="180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HE</a:t>
                          </a:r>
                          <a:r>
                            <a:rPr lang="en-US" sz="1800" baseline="-250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11</a:t>
                          </a:r>
                          <a:endParaRPr lang="zh-CN" sz="1800" dirty="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HE</a:t>
                          </a:r>
                          <a:r>
                            <a:rPr lang="en-US" sz="1800" baseline="-250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12</a:t>
                          </a:r>
                          <a:endParaRPr lang="zh-CN" sz="180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930368525"/>
                      </a:ext>
                    </a:extLst>
                  </a:tr>
                  <a:tr h="350677">
                    <a:tc>
                      <a:txBody>
                        <a:bodyPr/>
                        <a:lstStyle/>
                        <a:p>
                          <a:pPr indent="128270" algn="l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Operating frequency (GHz)</a:t>
                          </a:r>
                          <a:endParaRPr lang="zh-CN" sz="1800" dirty="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36</a:t>
                          </a:r>
                          <a:endParaRPr lang="zh-CN" sz="1800" dirty="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36</a:t>
                          </a:r>
                          <a:endParaRPr lang="zh-CN" sz="180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580007964"/>
                      </a:ext>
                    </a:extLst>
                  </a:tr>
                  <a:tr h="297395"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zh-CN" sz="18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>
                                      <a:effectLst/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n-US" sz="1800">
                                      <a:effectLst/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8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 (mm)</a:t>
                          </a:r>
                          <a:endParaRPr lang="zh-CN" sz="1800" dirty="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8.33</a:t>
                          </a:r>
                          <a:endParaRPr lang="zh-CN" sz="180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8.33</a:t>
                          </a:r>
                          <a:endParaRPr lang="zh-CN" sz="180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628361605"/>
                      </a:ext>
                    </a:extLst>
                  </a:tr>
                  <a:tr h="297395"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zh-CN" sz="18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>
                                      <a:effectLst/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US" sz="1800">
                                      <a:effectLst/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8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(mm)</a:t>
                          </a:r>
                          <a:endParaRPr lang="zh-CN" sz="1800" dirty="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2.0</a:t>
                          </a:r>
                          <a:endParaRPr lang="zh-CN" sz="180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2.0</a:t>
                          </a:r>
                          <a:endParaRPr lang="zh-CN" sz="180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959051000"/>
                      </a:ext>
                    </a:extLst>
                  </a:tr>
                  <a:tr h="297395"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zh-CN" sz="1800" i="1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altLang="zh-CN" sz="1800" b="1" i="1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𝒓</m:t>
                                  </m:r>
                                </m:e>
                                <m:sub>
                                  <m:r>
                                    <a:rPr lang="en-US" sz="1800">
                                      <a:effectLst/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8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 (mm)</a:t>
                          </a:r>
                          <a:endParaRPr lang="zh-CN" sz="1800" dirty="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zh-CN" sz="18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>
                                      <a:effectLst/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US" sz="1800">
                                      <a:effectLst/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=8.0 </a:t>
                          </a:r>
                          <a:endParaRPr lang="zh-CN" sz="180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r>
                                <a:rPr lang="en-US" sz="1800">
                                  <a:effectLst/>
                                  <a:latin typeface="Cambria Math" panose="02040503050406030204" pitchFamily="18" charset="0"/>
                                </a:rPr>
                                <m:t>9</m:t>
                              </m:r>
                              <m:sSub>
                                <m:sSubPr>
                                  <m:ctrlPr>
                                    <a:rPr lang="zh-CN" sz="18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>
                                      <a:effectLst/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US" sz="1800">
                                      <a:effectLst/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=18.0</a:t>
                          </a:r>
                          <a:endParaRPr lang="zh-CN" sz="180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840929611"/>
                      </a:ext>
                    </a:extLst>
                  </a:tr>
                  <a:tr h="297395"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b="0" dirty="0" smtClean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d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GB" sz="1800" b="0" i="0" smtClean="0">
                                  <a:effectLst/>
                                  <a:latin typeface="Cambria Math" panose="02040503050406030204" pitchFamily="18" charset="0"/>
                                </a:rPr>
                                <m:t>epth</m:t>
                              </m:r>
                              <m:r>
                                <a:rPr lang="en-US" sz="1800">
                                  <a:effectLst/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zh-CN" sz="18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>
                                      <a:effectLst/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n-US" sz="1800">
                                      <a:effectLst/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1800">
                                  <a:effectLst/>
                                  <a:latin typeface="Cambria Math" panose="02040503050406030204" pitchFamily="18" charset="0"/>
                                </a:rPr>
                                <m:t>/4</m:t>
                              </m:r>
                            </m:oMath>
                          </a14:m>
                          <a:r>
                            <a:rPr lang="en-US" sz="18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 (mm)</a:t>
                          </a:r>
                          <a:endParaRPr lang="zh-CN" sz="1800" dirty="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2.1</a:t>
                          </a:r>
                          <a:endParaRPr lang="zh-CN" sz="180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2.1</a:t>
                          </a:r>
                          <a:endParaRPr lang="zh-CN" sz="180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31808497"/>
                      </a:ext>
                    </a:extLst>
                  </a:tr>
                  <a:tr h="321654"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zh-CN" sz="18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>
                                      <a:effectLst/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n-US" sz="1800">
                                      <a:effectLst/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 (mm)</a:t>
                          </a:r>
                          <a:endParaRPr lang="zh-CN" sz="180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9.06</a:t>
                          </a:r>
                          <a:endParaRPr lang="zh-CN" sz="180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9.12</a:t>
                          </a:r>
                          <a:endParaRPr lang="zh-CN" sz="180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101852490"/>
                      </a:ext>
                    </a:extLst>
                  </a:tr>
                  <a:tr h="321654"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zh-CN" sz="18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>
                                      <a:effectLst/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  <m:r>
                                    <a:rPr lang="en-US" sz="1800">
                                      <a:effectLst/>
                                      <a:latin typeface="Cambria Math" panose="02040503050406030204" pitchFamily="18" charset="0"/>
                                    </a:rPr>
                                    <m:t>=</m:t>
                                  </m:r>
                                  <m:r>
                                    <a:rPr lang="en-US" sz="1800">
                                      <a:effectLst/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n-US" sz="1800">
                                      <a:effectLst/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sub>
                              </m:sSub>
                              <m:r>
                                <a:rPr lang="en-US" sz="1800">
                                  <a:effectLst/>
                                  <a:latin typeface="Cambria Math" panose="02040503050406030204" pitchFamily="18" charset="0"/>
                                </a:rPr>
                                <m:t>/3</m:t>
                              </m:r>
                            </m:oMath>
                          </a14:m>
                          <a:r>
                            <a:rPr lang="en-US" sz="18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  (mm)</a:t>
                          </a:r>
                          <a:endParaRPr lang="zh-CN" sz="1800" dirty="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3.00</a:t>
                          </a:r>
                          <a:endParaRPr lang="zh-CN" sz="180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3.02</a:t>
                          </a:r>
                          <a:endParaRPr lang="zh-CN" sz="180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781534390"/>
                      </a:ext>
                    </a:extLst>
                  </a:tr>
                  <a:tr h="297395"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</a:t>
                          </a:r>
                          <a:r>
                            <a:rPr lang="en-US" sz="1800" dirty="0" smtClean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 </a:t>
                          </a:r>
                          <a:r>
                            <a:rPr lang="en-US" sz="18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(mm)</a:t>
                          </a:r>
                          <a:endParaRPr lang="zh-CN" sz="1800" dirty="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0.5</a:t>
                          </a:r>
                          <a:endParaRPr lang="zh-CN" sz="180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0.5</a:t>
                          </a:r>
                          <a:endParaRPr lang="zh-CN" sz="180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677066881"/>
                      </a:ext>
                    </a:extLst>
                  </a:tr>
                  <a:tr h="297395"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r>
                                <a:rPr lang="en-US" sz="1800" smtClean="0">
                                  <a:effectLst/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  <m:r>
                                <a:rPr lang="en-US" sz="1800" smtClean="0">
                                  <a:effectLst/>
                                  <a:latin typeface="Cambria Math" panose="02040503050406030204" pitchFamily="18" charset="0"/>
                                </a:rPr>
                                <m:t>= </m:t>
                              </m:r>
                              <m:r>
                                <a:rPr lang="en-US" sz="1800" smtClean="0">
                                  <a:effectLst/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  <m:r>
                                <a:rPr lang="en-US" sz="1800" smtClean="0">
                                  <a:effectLst/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GB" sz="1800" b="1" i="0" smtClean="0">
                                  <a:effectLst/>
                                  <a:latin typeface="Cambria Math" panose="02040503050406030204" pitchFamily="18" charset="0"/>
                                </a:rPr>
                                <m:t>𝐬</m:t>
                              </m:r>
                            </m:oMath>
                          </a14:m>
                          <a:r>
                            <a:rPr lang="en-US" sz="18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(mm)</a:t>
                          </a:r>
                          <a:endParaRPr lang="zh-CN" sz="1800" dirty="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2.50</a:t>
                          </a:r>
                          <a:endParaRPr lang="zh-CN" sz="180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2.52</a:t>
                          </a:r>
                          <a:endParaRPr lang="zh-CN" sz="180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919050020"/>
                      </a:ext>
                    </a:extLst>
                  </a:tr>
                  <a:tr h="297395"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Q factor</a:t>
                          </a:r>
                          <a:endParaRPr lang="zh-CN" sz="180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 smtClean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94,344</a:t>
                          </a:r>
                          <a:endParaRPr lang="zh-CN" sz="1800" dirty="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 smtClean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187,073</a:t>
                          </a:r>
                          <a:endParaRPr lang="zh-CN" sz="1800" dirty="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186829608"/>
                      </a:ext>
                    </a:extLst>
                  </a:tr>
                  <a:tr h="297395"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solidFill>
                                <a:srgbClr val="FF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Input power (MW)</a:t>
                          </a:r>
                          <a:endParaRPr lang="zh-CN" sz="1800" dirty="0">
                            <a:solidFill>
                              <a:srgbClr val="FF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solidFill>
                                <a:srgbClr val="FF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50</a:t>
                          </a:r>
                          <a:endParaRPr lang="zh-CN" sz="1800" dirty="0">
                            <a:solidFill>
                              <a:srgbClr val="FF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solidFill>
                                <a:srgbClr val="FF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50</a:t>
                          </a:r>
                          <a:endParaRPr lang="zh-CN" sz="1800" dirty="0">
                            <a:solidFill>
                              <a:srgbClr val="FF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773323813"/>
                      </a:ext>
                    </a:extLst>
                  </a:tr>
                  <a:tr h="297395"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Peak Ex on axis (V/m)</a:t>
                          </a:r>
                          <a:endParaRPr lang="zh-CN" sz="1800" dirty="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3.8E8</a:t>
                          </a:r>
                          <a:endParaRPr lang="zh-CN" sz="1800" dirty="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3.7E8</a:t>
                          </a:r>
                          <a:endParaRPr lang="zh-CN" sz="1800" dirty="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138625065"/>
                      </a:ext>
                    </a:extLst>
                  </a:tr>
                  <a:tr h="297395"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altLang="zh-CN" sz="1800" dirty="0" smtClean="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Peak E on wall (V/m)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altLang="zh-CN" sz="1800" dirty="0" smtClean="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7.3E6</a:t>
                          </a:r>
                          <a:endParaRPr lang="zh-CN" sz="1800" dirty="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altLang="zh-CN" sz="1800" dirty="0" smtClean="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9.5E6</a:t>
                          </a:r>
                          <a:endParaRPr lang="zh-CN" sz="1800" dirty="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0013"/>
                      </a:ext>
                    </a:extLst>
                  </a:tr>
                  <a:tr h="297395"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zh-CN" sz="1800" i="1" smtClean="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en-US" sz="180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800" dirty="0">
                              <a:solidFill>
                                <a:srgbClr val="FF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(T)</a:t>
                          </a:r>
                          <a:endParaRPr lang="zh-CN" sz="1800" dirty="0">
                            <a:solidFill>
                              <a:srgbClr val="FF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solidFill>
                                <a:srgbClr val="FF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1.27</a:t>
                          </a:r>
                          <a:endParaRPr lang="zh-CN" sz="1800" dirty="0">
                            <a:solidFill>
                              <a:srgbClr val="FF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solidFill>
                                <a:srgbClr val="FF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1.23</a:t>
                          </a:r>
                          <a:endParaRPr lang="zh-CN" sz="1800" dirty="0">
                            <a:solidFill>
                              <a:srgbClr val="FF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749245514"/>
                      </a:ext>
                    </a:extLst>
                  </a:tr>
                  <a:tr h="297395"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zh-CN" altLang="en-US" sz="1800" i="1" smtClean="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n-US" sz="1800" b="1" i="0" smtClean="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𝐮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800" dirty="0">
                              <a:solidFill>
                                <a:srgbClr val="FF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 (mm)</a:t>
                          </a:r>
                          <a:endParaRPr lang="zh-CN" sz="1800" dirty="0">
                            <a:solidFill>
                              <a:srgbClr val="FF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altLang="zh-CN" sz="1800" dirty="0" smtClean="0">
                              <a:solidFill>
                                <a:srgbClr val="FF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4.34</a:t>
                          </a:r>
                          <a:endParaRPr lang="zh-CN" sz="1800" dirty="0">
                            <a:solidFill>
                              <a:srgbClr val="FF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altLang="zh-CN" sz="1800" dirty="0" smtClean="0">
                              <a:solidFill>
                                <a:srgbClr val="FF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4.35</a:t>
                          </a:r>
                          <a:endParaRPr lang="zh-CN" sz="1800" dirty="0">
                            <a:solidFill>
                              <a:srgbClr val="FF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305351178"/>
                      </a:ext>
                    </a:extLst>
                  </a:tr>
                  <a:tr h="297395">
                    <a:tc>
                      <a:txBody>
                        <a:bodyPr/>
                        <a:lstStyle/>
                        <a:p>
                          <a:pPr marL="0" marR="0" lvl="0" indent="128270" algn="just" defTabSz="914400" rtl="0" eaLnBrk="1" fontAlgn="auto" latinLnBrk="0" hangingPunct="1">
                            <a:lnSpc>
                              <a:spcPct val="10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zh-CN" altLang="en-US" sz="1800" i="1" smtClean="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800" b="1" i="1" smtClean="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𝒌</m:t>
                                  </m:r>
                                </m:e>
                                <m:sub>
                                  <m:r>
                                    <a:rPr lang="en-US" sz="1800" b="1" i="0" smtClean="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𝐮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800" dirty="0">
                              <a:solidFill>
                                <a:srgbClr val="FF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endParaRPr lang="zh-CN" altLang="en-US" sz="1800" dirty="0">
                            <a:solidFill>
                              <a:srgbClr val="FF0000"/>
                            </a:solidFill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altLang="zh-CN" sz="1800" dirty="0" smtClean="0">
                              <a:solidFill>
                                <a:srgbClr val="FF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0.52</a:t>
                          </a:r>
                          <a:endParaRPr lang="zh-CN" sz="1800" dirty="0">
                            <a:solidFill>
                              <a:srgbClr val="FF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altLang="zh-CN" sz="1800" dirty="0" smtClean="0">
                              <a:solidFill>
                                <a:srgbClr val="FF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0.50</a:t>
                          </a:r>
                          <a:endParaRPr lang="zh-CN" sz="1800" dirty="0">
                            <a:solidFill>
                              <a:srgbClr val="FF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356763722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xmlns="" xmlns:a14="http://schemas.microsoft.com/office/drawing/2010/main" val="1740999219"/>
                  </p:ext>
                </p:extLst>
              </p:nvPr>
            </p:nvGraphicFramePr>
            <p:xfrm>
              <a:off x="3523927" y="980728"/>
              <a:ext cx="5584577" cy="5157515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3024978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3235325395"/>
                        </a:ext>
                      </a:extLst>
                    </a:gridCol>
                    <a:gridCol w="1163454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860478016"/>
                        </a:ext>
                      </a:extLst>
                    </a:gridCol>
                    <a:gridCol w="1396145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11853071"/>
                        </a:ext>
                      </a:extLst>
                    </a:gridCol>
                  </a:tblGrid>
                  <a:tr h="297395"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Operating mode</a:t>
                          </a:r>
                          <a:endParaRPr lang="zh-CN" sz="180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HE</a:t>
                          </a:r>
                          <a:r>
                            <a:rPr lang="en-US" sz="1800" baseline="-250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11</a:t>
                          </a:r>
                          <a:endParaRPr lang="zh-CN" sz="1800" dirty="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HE</a:t>
                          </a:r>
                          <a:r>
                            <a:rPr lang="en-US" sz="1800" baseline="-250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12</a:t>
                          </a:r>
                          <a:endParaRPr lang="zh-CN" sz="180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930368525"/>
                      </a:ext>
                    </a:extLst>
                  </a:tr>
                  <a:tr h="350677">
                    <a:tc>
                      <a:txBody>
                        <a:bodyPr/>
                        <a:lstStyle/>
                        <a:p>
                          <a:pPr indent="128270" algn="l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Operating frequency (GHz)</a:t>
                          </a:r>
                          <a:endParaRPr lang="zh-CN" sz="1800" dirty="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36</a:t>
                          </a:r>
                          <a:endParaRPr lang="zh-CN" sz="1800" dirty="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36</a:t>
                          </a:r>
                          <a:endParaRPr lang="zh-CN" sz="180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3580007964"/>
                      </a:ext>
                    </a:extLst>
                  </a:tr>
                  <a:tr h="29739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5"/>
                          <a:stretch>
                            <a:fillRect l="-201" t="-242857" r="-85312" b="-145102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8.33</a:t>
                          </a:r>
                          <a:endParaRPr lang="zh-CN" sz="180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8.33</a:t>
                          </a:r>
                          <a:endParaRPr lang="zh-CN" sz="180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628361605"/>
                      </a:ext>
                    </a:extLst>
                  </a:tr>
                  <a:tr h="29739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5"/>
                          <a:stretch>
                            <a:fillRect l="-201" t="-342857" r="-85312" b="-135102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2.0</a:t>
                          </a:r>
                          <a:endParaRPr lang="zh-CN" sz="180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2.0</a:t>
                          </a:r>
                          <a:endParaRPr lang="zh-CN" sz="180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959051000"/>
                      </a:ext>
                    </a:extLst>
                  </a:tr>
                  <a:tr h="29739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5"/>
                          <a:stretch>
                            <a:fillRect l="-201" t="-442857" r="-85312" b="-125102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5"/>
                          <a:stretch>
                            <a:fillRect l="-260733" t="-442857" r="-121990" b="-125102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5"/>
                          <a:stretch>
                            <a:fillRect l="-300873" t="-442857" r="-1747" b="-125102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840929611"/>
                      </a:ext>
                    </a:extLst>
                  </a:tr>
                  <a:tr h="29739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5"/>
                          <a:stretch>
                            <a:fillRect l="-201" t="-542857" r="-85312" b="-115102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2.1</a:t>
                          </a:r>
                          <a:endParaRPr lang="zh-CN" sz="180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2.1</a:t>
                          </a:r>
                          <a:endParaRPr lang="zh-CN" sz="180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31808497"/>
                      </a:ext>
                    </a:extLst>
                  </a:tr>
                  <a:tr h="321654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5"/>
                          <a:stretch>
                            <a:fillRect l="-201" t="-594340" r="-85312" b="-9641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9.06</a:t>
                          </a:r>
                          <a:endParaRPr lang="zh-CN" sz="180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9.12</a:t>
                          </a:r>
                          <a:endParaRPr lang="zh-CN" sz="180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2101852490"/>
                      </a:ext>
                    </a:extLst>
                  </a:tr>
                  <a:tr h="321654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5"/>
                          <a:stretch>
                            <a:fillRect l="-201" t="-707692" r="-85312" b="-88269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3.00</a:t>
                          </a:r>
                          <a:endParaRPr lang="zh-CN" sz="180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3.02</a:t>
                          </a:r>
                          <a:endParaRPr lang="zh-CN" sz="180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781534390"/>
                      </a:ext>
                    </a:extLst>
                  </a:tr>
                  <a:tr h="297395"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</a:t>
                          </a:r>
                          <a:r>
                            <a:rPr lang="en-US" sz="1800" dirty="0" smtClean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 </a:t>
                          </a:r>
                          <a:r>
                            <a:rPr lang="en-US" sz="18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(mm)</a:t>
                          </a:r>
                          <a:endParaRPr lang="zh-CN" sz="1800" dirty="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0.5</a:t>
                          </a:r>
                          <a:endParaRPr lang="zh-CN" sz="180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0.5</a:t>
                          </a:r>
                          <a:endParaRPr lang="zh-CN" sz="180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677066881"/>
                      </a:ext>
                    </a:extLst>
                  </a:tr>
                  <a:tr h="29739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5"/>
                          <a:stretch>
                            <a:fillRect l="-201" t="-957143" r="-85312" b="-73673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2.50</a:t>
                          </a:r>
                          <a:endParaRPr lang="zh-CN" sz="180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2.52</a:t>
                          </a:r>
                          <a:endParaRPr lang="zh-CN" sz="180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3919050020"/>
                      </a:ext>
                    </a:extLst>
                  </a:tr>
                  <a:tr h="297395"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Q factor</a:t>
                          </a:r>
                          <a:endParaRPr lang="zh-CN" sz="180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 smtClean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94,344</a:t>
                          </a:r>
                          <a:endParaRPr lang="zh-CN" sz="1800" dirty="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 smtClean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187,073</a:t>
                          </a:r>
                          <a:endParaRPr lang="zh-CN" sz="1800" dirty="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3186829608"/>
                      </a:ext>
                    </a:extLst>
                  </a:tr>
                  <a:tr h="297395"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solidFill>
                                <a:srgbClr val="FF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Input power (MW)</a:t>
                          </a:r>
                          <a:endParaRPr lang="zh-CN" sz="1800">
                            <a:solidFill>
                              <a:srgbClr val="FF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solidFill>
                                <a:srgbClr val="FF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50</a:t>
                          </a:r>
                          <a:endParaRPr lang="zh-CN" sz="1800" dirty="0">
                            <a:solidFill>
                              <a:srgbClr val="FF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solidFill>
                                <a:srgbClr val="FF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50</a:t>
                          </a:r>
                          <a:endParaRPr lang="zh-CN" sz="1800" dirty="0">
                            <a:solidFill>
                              <a:srgbClr val="FF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3773323813"/>
                      </a:ext>
                    </a:extLst>
                  </a:tr>
                  <a:tr h="297395"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Peak Ex on axis (V/m)</a:t>
                          </a:r>
                          <a:endParaRPr lang="zh-CN" sz="1800" dirty="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3.8E8</a:t>
                          </a:r>
                          <a:endParaRPr lang="zh-CN" sz="1800" dirty="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3.7E8</a:t>
                          </a:r>
                          <a:endParaRPr lang="zh-CN" sz="1800" dirty="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2138625065"/>
                      </a:ext>
                    </a:extLst>
                  </a:tr>
                  <a:tr h="297395"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altLang="zh-CN" sz="1800" dirty="0" smtClean="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Peak E on wall (V/m)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altLang="zh-CN" sz="1800" dirty="0" smtClean="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7.3E6</a:t>
                          </a:r>
                          <a:endParaRPr lang="zh-CN" sz="1800" dirty="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altLang="zh-CN" sz="1800" dirty="0" smtClean="0"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9.5E6</a:t>
                          </a:r>
                          <a:endParaRPr lang="zh-CN" sz="1800" dirty="0"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13"/>
                      </a:ext>
                    </a:extLst>
                  </a:tr>
                  <a:tr h="29739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5"/>
                          <a:stretch>
                            <a:fillRect l="-201" t="-1455102" r="-85312" b="-23877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solidFill>
                                <a:srgbClr val="FF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1.27</a:t>
                          </a:r>
                          <a:endParaRPr lang="zh-CN" sz="1800" dirty="0">
                            <a:solidFill>
                              <a:srgbClr val="FF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solidFill>
                                <a:srgbClr val="FF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1.23</a:t>
                          </a:r>
                          <a:endParaRPr lang="zh-CN" sz="1800" dirty="0">
                            <a:solidFill>
                              <a:srgbClr val="FF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749245514"/>
                      </a:ext>
                    </a:extLst>
                  </a:tr>
                  <a:tr h="29739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5"/>
                          <a:stretch>
                            <a:fillRect l="-201" t="-1555102" r="-85312" b="-13877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altLang="zh-CN" sz="1800" dirty="0" smtClean="0">
                              <a:solidFill>
                                <a:srgbClr val="FF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4.34</a:t>
                          </a:r>
                          <a:endParaRPr lang="zh-CN" sz="1800" dirty="0">
                            <a:solidFill>
                              <a:srgbClr val="FF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altLang="zh-CN" sz="1800" dirty="0" smtClean="0">
                              <a:solidFill>
                                <a:srgbClr val="FF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4.35</a:t>
                          </a:r>
                          <a:endParaRPr lang="zh-CN" sz="1800" dirty="0">
                            <a:solidFill>
                              <a:srgbClr val="FF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2305351178"/>
                      </a:ext>
                    </a:extLst>
                  </a:tr>
                  <a:tr h="29739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5"/>
                          <a:stretch>
                            <a:fillRect l="-201" t="-1655102" r="-85312" b="-3877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altLang="zh-CN" sz="1800" dirty="0" smtClean="0">
                              <a:solidFill>
                                <a:srgbClr val="FF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0.52</a:t>
                          </a:r>
                          <a:endParaRPr lang="zh-CN" sz="1800" dirty="0">
                            <a:solidFill>
                              <a:srgbClr val="FF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28270" algn="just">
                            <a:lnSpc>
                              <a:spcPct val="10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altLang="zh-CN" sz="1800" dirty="0" smtClean="0">
                              <a:solidFill>
                                <a:srgbClr val="FF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0.50</a:t>
                          </a:r>
                          <a:endParaRPr lang="zh-CN" sz="1800" dirty="0">
                            <a:solidFill>
                              <a:srgbClr val="FF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2356763722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3" name="Rectangle 12"/>
          <p:cNvSpPr/>
          <p:nvPr/>
        </p:nvSpPr>
        <p:spPr>
          <a:xfrm>
            <a:off x="369552" y="5373216"/>
            <a:ext cx="297978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</a:rPr>
              <a:t>Dimensions calculated </a:t>
            </a:r>
          </a:p>
          <a:p>
            <a:pPr algn="ctr">
              <a:defRPr/>
            </a:pPr>
            <a:r>
              <a:rPr lang="en-US" altLang="zh-CN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</a:rPr>
              <a:t>using theoretical equations</a:t>
            </a:r>
          </a:p>
        </p:txBody>
      </p:sp>
      <p:sp>
        <p:nvSpPr>
          <p:cNvPr id="2" name="Rectangle 1"/>
          <p:cNvSpPr/>
          <p:nvPr/>
        </p:nvSpPr>
        <p:spPr>
          <a:xfrm>
            <a:off x="35496" y="6309320"/>
            <a:ext cx="7560840" cy="502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ts val="1600"/>
              </a:lnSpc>
              <a:spcAft>
                <a:spcPts val="0"/>
              </a:spcAft>
            </a:pPr>
            <a:r>
              <a:rPr lang="en-GB" sz="1400" dirty="0">
                <a:latin typeface="Gill Sans MT" panose="020B0502020104020203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L. Zhang, W. He,  J. Clarke,  K. Ronald,  A.D.R.  Phelps and A.W. Cross, “Systematic study of the corrugated waveguide as a microwave undulator”, </a:t>
            </a:r>
            <a:r>
              <a:rPr lang="en-GB" sz="1400" dirty="0" smtClean="0">
                <a:latin typeface="Gill Sans MT" panose="020B0502020104020203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Journal </a:t>
            </a:r>
            <a:r>
              <a:rPr lang="en-GB" sz="1400" dirty="0">
                <a:latin typeface="Gill Sans MT" panose="020B0502020104020203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of Synchrotron </a:t>
            </a:r>
            <a:r>
              <a:rPr lang="en-GB" sz="1400" dirty="0" smtClean="0">
                <a:latin typeface="Gill Sans MT" panose="020B0502020104020203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Radiation, vol. 26, 2019</a:t>
            </a:r>
            <a:endParaRPr lang="en-GB" sz="14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23823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4169" y="4797152"/>
            <a:ext cx="4617203" cy="203317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1952" y="1700808"/>
            <a:ext cx="8512063" cy="1617067"/>
          </a:xfrm>
          <a:prstGeom prst="rect">
            <a:avLst/>
          </a:prstGeom>
        </p:spPr>
      </p:pic>
      <p:sp>
        <p:nvSpPr>
          <p:cNvPr id="11" name="标题 1"/>
          <p:cNvSpPr>
            <a:spLocks noGrp="1"/>
          </p:cNvSpPr>
          <p:nvPr>
            <p:ph type="title"/>
          </p:nvPr>
        </p:nvSpPr>
        <p:spPr>
          <a:xfrm>
            <a:off x="1331640" y="58614"/>
            <a:ext cx="6192688" cy="850106"/>
          </a:xfrm>
        </p:spPr>
        <p:txBody>
          <a:bodyPr>
            <a:normAutofit/>
          </a:bodyPr>
          <a:lstStyle/>
          <a:p>
            <a:r>
              <a:rPr lang="en-US" altLang="zh-CN" dirty="0" smtClean="0">
                <a:latin typeface="Times New Roman" pitchFamily="18" charset="0"/>
                <a:cs typeface="Times New Roman" pitchFamily="18" charset="0"/>
              </a:rPr>
              <a:t>36 GHz corrugated cavity</a:t>
            </a:r>
            <a:endParaRPr lang="zh-CN" alt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10" descr="STFClogo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6266" y="6260411"/>
            <a:ext cx="1871439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Content Placeholder 2"/>
          <p:cNvSpPr txBox="1">
            <a:spLocks/>
          </p:cNvSpPr>
          <p:nvPr/>
        </p:nvSpPr>
        <p:spPr>
          <a:xfrm>
            <a:off x="35496" y="899487"/>
            <a:ext cx="9087163" cy="101734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>
              <a:buFont typeface="Wingdings" panose="05000000000000000000" pitchFamily="2" charset="2"/>
              <a:buChar char="§"/>
              <a:defRPr/>
            </a:pPr>
            <a:r>
              <a:rPr lang="en-US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</a:rPr>
              <a:t>Taper / Coupler design based on near field radiation pattern. </a:t>
            </a:r>
            <a:r>
              <a:rPr lang="en-US" sz="1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itchFamily="18" charset="0"/>
              </a:rPr>
              <a:t>(Improved </a:t>
            </a:r>
            <a:r>
              <a:rPr lang="en-US" altLang="zh-CN" sz="1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itchFamily="18" charset="0"/>
              </a:rPr>
              <a:t>Q = 89648</a:t>
            </a:r>
            <a:r>
              <a:rPr lang="en-US" sz="1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itchFamily="18" charset="0"/>
              </a:rPr>
              <a:t>)</a:t>
            </a:r>
          </a:p>
          <a:p>
            <a:pPr marL="0">
              <a:buFont typeface="Wingdings" panose="05000000000000000000" pitchFamily="2" charset="2"/>
              <a:buChar char="§"/>
              <a:defRPr/>
            </a:pPr>
            <a:r>
              <a:rPr lang="en-US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</a:rPr>
              <a:t>An empirical formula was derived. </a:t>
            </a:r>
            <a:r>
              <a:rPr lang="en-US" sz="18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itchFamily="18" charset="0"/>
              </a:rPr>
              <a:t>(Allow scalable </a:t>
            </a:r>
            <a:r>
              <a:rPr lang="en-US" sz="1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itchFamily="18" charset="0"/>
              </a:rPr>
              <a:t>design)</a:t>
            </a:r>
            <a:endParaRPr lang="en-US" sz="1800" b="1" dirty="0">
              <a:solidFill>
                <a:srgbClr val="0000FF"/>
              </a:solidFill>
              <a:latin typeface="Times New Roman" panose="02020603050405020304" pitchFamily="18" charset="0"/>
              <a:cs typeface="Times New Roman" pitchFamily="18" charset="0"/>
            </a:endParaRPr>
          </a:p>
          <a:p>
            <a:pPr marL="0">
              <a:buFont typeface="Wingdings" panose="05000000000000000000" pitchFamily="2" charset="2"/>
              <a:buChar char="§"/>
              <a:defRPr/>
            </a:pPr>
            <a:r>
              <a:rPr lang="en-US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</a:rPr>
              <a:t>A 30-cm cavity (74 periods) is currently been machined for cold test. </a:t>
            </a:r>
            <a:r>
              <a:rPr lang="en-US" sz="1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itchFamily="18" charset="0"/>
              </a:rPr>
              <a:t>(supported by CI)</a:t>
            </a:r>
          </a:p>
        </p:txBody>
      </p:sp>
      <p:sp>
        <p:nvSpPr>
          <p:cNvPr id="2" name="Rectangle 1"/>
          <p:cNvSpPr/>
          <p:nvPr/>
        </p:nvSpPr>
        <p:spPr>
          <a:xfrm>
            <a:off x="3059832" y="2771636"/>
            <a:ext cx="27154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 smtClean="0">
                <a:latin typeface="Times New Roman" panose="02020603050405020304" pitchFamily="18" charset="0"/>
                <a:cs typeface="Times New Roman" pitchFamily="18" charset="0"/>
              </a:rPr>
              <a:t>Higher Q at more periods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475" y="3356992"/>
            <a:ext cx="2849341" cy="2292404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 flipH="1" flipV="1">
            <a:off x="899593" y="3068960"/>
            <a:ext cx="360039" cy="432048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12" name="Rectangle 11"/>
              <p:cNvSpPr/>
              <p:nvPr/>
            </p:nvSpPr>
            <p:spPr>
              <a:xfrm>
                <a:off x="0" y="5576360"/>
                <a:ext cx="2623539" cy="51693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L</m:t>
                    </m:r>
                    <m:r>
                      <a:rPr lang="en-US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(</m:t>
                    </m:r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𝑁</m:t>
                    </m:r>
                    <m:r>
                      <a:rPr lang="en-US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)=</m:t>
                    </m:r>
                    <m:f>
                      <m:fPr>
                        <m:ctrlPr>
                          <a:rPr lang="en-GB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λ</m:t>
                        </m:r>
                      </m:num>
                      <m:den>
                        <m:r>
                          <a:rPr lang="en-US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𝑁</m:t>
                    </m:r>
                    <m:r>
                      <a:rPr lang="en-US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[1+</m:t>
                    </m:r>
                    <m:r>
                      <m:rPr>
                        <m:sty m:val="p"/>
                      </m:rPr>
                      <a:rPr lang="en-US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F</m:t>
                    </m:r>
                    <m:d>
                      <m:dPr>
                        <m:ctrlPr>
                          <a:rPr lang="en-GB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𝑁</m:t>
                        </m:r>
                      </m:e>
                    </m:d>
                    <m:f>
                      <m:fPr>
                        <m:ctrlPr>
                          <a:rPr lang="en-GB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i="1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λ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g</m:t>
                            </m:r>
                          </m:sub>
                        </m:sSub>
                      </m:num>
                      <m:den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λ</m:t>
                        </m:r>
                      </m:den>
                    </m:f>
                    <m:r>
                      <a:rPr lang="en-US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]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 </a:t>
                </a:r>
                <a:endParaRPr lang="en-GB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576360"/>
                <a:ext cx="2623539" cy="516936"/>
              </a:xfrm>
              <a:prstGeom prst="rect">
                <a:avLst/>
              </a:prstGeom>
              <a:blipFill>
                <a:blip r:embed="rId7"/>
                <a:stretch>
                  <a:fillRect b="-235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4" name="Rectangle 13"/>
              <p:cNvSpPr/>
              <p:nvPr/>
            </p:nvSpPr>
            <p:spPr>
              <a:xfrm>
                <a:off x="-18508" y="6025253"/>
                <a:ext cx="3222356" cy="37427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>
                          <a:latin typeface="Cambria Math" panose="02040503050406030204" pitchFamily="18" charset="0"/>
                        </a:rPr>
                        <m:t>F</m:t>
                      </m:r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</m:d>
                      <m:r>
                        <a:rPr lang="en-GB" i="0">
                          <a:latin typeface="Cambria Math" panose="02040503050406030204" pitchFamily="18" charset="0"/>
                        </a:rPr>
                        <m:t>=0.123</m:t>
                      </m:r>
                      <m:sSup>
                        <m:s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GB" i="0"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p>
                          <m:r>
                            <a:rPr lang="en-GB" i="0">
                              <a:latin typeface="Cambria Math" panose="02040503050406030204" pitchFamily="18" charset="0"/>
                            </a:rPr>
                            <m:t>−0.213</m:t>
                          </m:r>
                          <m:r>
                            <m:rPr>
                              <m:sty m:val="p"/>
                            </m:rPr>
                            <a:rPr lang="en-GB" i="0">
                              <a:latin typeface="Cambria Math" panose="02040503050406030204" pitchFamily="18" charset="0"/>
                            </a:rPr>
                            <m:t>N</m:t>
                          </m:r>
                        </m:sup>
                      </m:sSup>
                      <m:r>
                        <a:rPr lang="en-GB" i="0">
                          <a:latin typeface="Cambria Math" panose="02040503050406030204" pitchFamily="18" charset="0"/>
                        </a:rPr>
                        <m:t>+0.015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8508" y="6025253"/>
                <a:ext cx="3222356" cy="374270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" name="Picture 1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13829" y="3068960"/>
            <a:ext cx="4694675" cy="1694527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53024" y="5301208"/>
            <a:ext cx="3055480" cy="1517204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6277536" y="4437112"/>
            <a:ext cx="27924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 smtClean="0">
                <a:latin typeface="Times New Roman" panose="02020603050405020304" pitchFamily="18" charset="0"/>
                <a:cs typeface="Times New Roman" pitchFamily="18" charset="0"/>
              </a:rPr>
              <a:t>On electroforming process</a:t>
            </a:r>
            <a:endParaRPr lang="en-GB" dirty="0"/>
          </a:p>
        </p:txBody>
      </p:sp>
      <p:cxnSp>
        <p:nvCxnSpPr>
          <p:cNvPr id="26" name="Straight Arrow Connector 25"/>
          <p:cNvCxnSpPr/>
          <p:nvPr/>
        </p:nvCxnSpPr>
        <p:spPr>
          <a:xfrm flipH="1">
            <a:off x="5775319" y="4653136"/>
            <a:ext cx="502218" cy="251277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300094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标题 1"/>
          <p:cNvSpPr>
            <a:spLocks noGrp="1"/>
          </p:cNvSpPr>
          <p:nvPr>
            <p:ph type="title"/>
          </p:nvPr>
        </p:nvSpPr>
        <p:spPr>
          <a:xfrm>
            <a:off x="1259632" y="44624"/>
            <a:ext cx="6480720" cy="850106"/>
          </a:xfrm>
        </p:spPr>
        <p:txBody>
          <a:bodyPr>
            <a:normAutofit/>
          </a:bodyPr>
          <a:lstStyle/>
          <a:p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Principle of</a:t>
            </a:r>
            <a:r>
              <a:rPr lang="zh-CN" altLang="en-US" sz="3600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en-US" altLang="zh-CN" sz="3600" dirty="0">
                <a:latin typeface="Times New Roman" pitchFamily="18" charset="0"/>
                <a:cs typeface="Times New Roman" pitchFamily="18" charset="0"/>
              </a:rPr>
              <a:t>Flying</a:t>
            </a:r>
            <a:r>
              <a:rPr lang="zh-CN" altLang="en-US" sz="3600" dirty="0"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undulator</a:t>
            </a:r>
            <a:endParaRPr lang="zh-CN" alt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10" descr="STFClogo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6265" y="6260409"/>
            <a:ext cx="1871439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>
        <mc:Choice xmlns:a14="http://schemas.microsoft.com/office/drawing/2010/main" xmlns="" Requires="a14">
          <p:sp>
            <p:nvSpPr>
              <p:cNvPr id="4" name="Rectangle 3"/>
              <p:cNvSpPr/>
              <p:nvPr/>
            </p:nvSpPr>
            <p:spPr>
              <a:xfrm>
                <a:off x="374122" y="3249441"/>
                <a:ext cx="2134943" cy="135331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zh-CN" altLang="en-US" i="1"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sSub>
                              <m:sSubPr>
                                <m:ctrlPr>
                                  <a:rPr lang="zh-CN" alt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zh-CN" altLang="en-US" i="1"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zh-CN" altLang="en-US" i="1">
                                    <a:latin typeface="Cambria Math" panose="02040503050406030204" pitchFamily="18" charset="0"/>
                                  </a:rPr>
                                  <m:t>𝑢𝑏</m:t>
                                </m:r>
                              </m:sub>
                            </m:sSub>
                            <m:r>
                              <a:rPr lang="zh-CN" altLang="en-US" i="0">
                                <a:latin typeface="Cambria Math" panose="02040503050406030204" pitchFamily="18" charset="0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zh-CN" alt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zh-CN" alt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zh-CN" altLang="en-US" i="1"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zh-CN" altLang="en-US" i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zh-CN" altLang="en-US" i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zh-CN" altLang="en-US" i="1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den>
                            </m:f>
                            <m:d>
                              <m:dPr>
                                <m:ctrlPr>
                                  <a:rPr lang="zh-CN" alt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zh-CN" alt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zh-CN" altLang="en-US" i="1">
                                        <a:latin typeface="Cambria Math" panose="02040503050406030204" pitchFamily="18" charset="0"/>
                                      </a:rPr>
                                      <m:t>𝜍</m:t>
                                    </m:r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zh-CN" alt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zh-CN" altLang="en-US" i="1">
                                            <a:latin typeface="Cambria Math" panose="02040503050406030204" pitchFamily="18" charset="0"/>
                                          </a:rPr>
                                          <m:t>𝑍</m:t>
                                        </m:r>
                                      </m:e>
                                      <m:sub>
                                        <m:r>
                                          <a:rPr lang="zh-CN" altLang="en-US" i="1">
                                            <a:latin typeface="Cambria Math" panose="02040503050406030204" pitchFamily="18" charset="0"/>
                                          </a:rPr>
                                          <m:t>𝑤</m:t>
                                        </m:r>
                                      </m:sub>
                                    </m:sSub>
                                  </m:den>
                                </m:f>
                                <m:r>
                                  <a:rPr lang="zh-CN" altLang="en-US" i="0">
                                    <a:latin typeface="Cambria Math" panose="02040503050406030204" pitchFamily="18" charset="0"/>
                                  </a:rPr>
                                  <m:t>+1</m:t>
                                </m:r>
                              </m:e>
                            </m:d>
                          </m:e>
                        </m:mr>
                        <m:mr>
                          <m:e>
                            <m:f>
                              <m:fPr>
                                <m:ctrlPr>
                                  <a:rPr lang="zh-CN" alt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zh-CN" altLang="en-US" i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zh-CN" alt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zh-CN" altLang="en-US" i="1">
                                        <a:latin typeface="Cambria Math" panose="02040503050406030204" pitchFamily="18" charset="0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zh-CN" altLang="en-US" i="1">
                                        <a:latin typeface="Cambria Math" panose="02040503050406030204" pitchFamily="18" charset="0"/>
                                      </a:rPr>
                                      <m:t>𝑢𝑏</m:t>
                                    </m:r>
                                  </m:sub>
                                </m:sSub>
                              </m:den>
                            </m:f>
                            <m:r>
                              <a:rPr lang="zh-CN" altLang="en-US" i="0">
                                <a:latin typeface="Cambria Math" panose="02040503050406030204" pitchFamily="18" charset="0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zh-CN" alt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zh-CN" altLang="en-US" i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zh-CN" alt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zh-CN" altLang="en-US" i="1">
                                        <a:latin typeface="Cambria Math" panose="02040503050406030204" pitchFamily="18" charset="0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zh-CN" altLang="en-US" i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den>
                            </m:f>
                            <m:r>
                              <a:rPr lang="zh-CN" altLang="en-US" i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zh-CN" alt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zh-CN" altLang="en-US" i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zh-CN" alt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zh-CN" altLang="en-US" i="1">
                                        <a:latin typeface="Cambria Math" panose="02040503050406030204" pitchFamily="18" charset="0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zh-CN" altLang="en-US" i="1">
                                        <a:latin typeface="Cambria Math" panose="02040503050406030204" pitchFamily="18" charset="0"/>
                                      </a:rPr>
                                      <m:t>𝑔</m:t>
                                    </m:r>
                                  </m:sub>
                                </m:sSub>
                              </m:den>
                            </m:f>
                          </m:e>
                        </m:mr>
                      </m:m>
                    </m:oMath>
                  </m:oMathPara>
                </a14:m>
                <a:endParaRPr lang="zh-CN" alt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4122" y="3249441"/>
                <a:ext cx="2134943" cy="135331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5" name="Rectangle 4"/>
              <p:cNvSpPr/>
              <p:nvPr/>
            </p:nvSpPr>
            <p:spPr>
              <a:xfrm>
                <a:off x="4885329" y="3231048"/>
                <a:ext cx="2134943" cy="135331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zh-CN" altLang="en-US" i="1"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sSub>
                              <m:sSubPr>
                                <m:ctrlPr>
                                  <a:rPr lang="zh-CN" alt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zh-CN" altLang="en-US" i="1"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zh-CN" altLang="en-US" i="1">
                                    <a:latin typeface="Cambria Math" panose="02040503050406030204" pitchFamily="18" charset="0"/>
                                  </a:rPr>
                                  <m:t>𝑢𝑓</m:t>
                                </m:r>
                              </m:sub>
                            </m:sSub>
                            <m:r>
                              <a:rPr lang="zh-CN" altLang="en-US" i="0">
                                <a:latin typeface="Cambria Math" panose="02040503050406030204" pitchFamily="18" charset="0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zh-CN" alt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zh-CN" alt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zh-CN" altLang="en-US" i="1"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zh-CN" altLang="en-US" i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zh-CN" altLang="en-US" i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zh-CN" altLang="en-US" i="1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den>
                            </m:f>
                            <m:d>
                              <m:dPr>
                                <m:ctrlPr>
                                  <a:rPr lang="zh-CN" alt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zh-CN" alt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zh-CN" altLang="en-US" i="1">
                                        <a:latin typeface="Cambria Math" panose="02040503050406030204" pitchFamily="18" charset="0"/>
                                      </a:rPr>
                                      <m:t>𝜍</m:t>
                                    </m:r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zh-CN" alt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zh-CN" altLang="en-US" i="1">
                                            <a:latin typeface="Cambria Math" panose="02040503050406030204" pitchFamily="18" charset="0"/>
                                          </a:rPr>
                                          <m:t>𝑍</m:t>
                                        </m:r>
                                      </m:e>
                                      <m:sub>
                                        <m:r>
                                          <a:rPr lang="zh-CN" altLang="en-US" i="1">
                                            <a:latin typeface="Cambria Math" panose="02040503050406030204" pitchFamily="18" charset="0"/>
                                          </a:rPr>
                                          <m:t>𝑤</m:t>
                                        </m:r>
                                      </m:sub>
                                    </m:sSub>
                                  </m:den>
                                </m:f>
                                <m:r>
                                  <a:rPr lang="zh-CN" altLang="en-US" i="0">
                                    <a:latin typeface="Cambria Math" panose="02040503050406030204" pitchFamily="18" charset="0"/>
                                  </a:rPr>
                                  <m:t>−1</m:t>
                                </m:r>
                              </m:e>
                            </m:d>
                          </m:e>
                        </m:mr>
                        <m:mr>
                          <m:e>
                            <m:f>
                              <m:fPr>
                                <m:ctrlPr>
                                  <a:rPr lang="zh-CN" alt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zh-CN" altLang="en-US" i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zh-CN" alt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zh-CN" altLang="en-US" i="1">
                                        <a:latin typeface="Cambria Math" panose="02040503050406030204" pitchFamily="18" charset="0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zh-CN" altLang="en-US" i="1">
                                        <a:latin typeface="Cambria Math" panose="02040503050406030204" pitchFamily="18" charset="0"/>
                                      </a:rPr>
                                      <m:t>𝑢𝑓</m:t>
                                    </m:r>
                                  </m:sub>
                                </m:sSub>
                              </m:den>
                            </m:f>
                            <m:r>
                              <a:rPr lang="zh-CN" altLang="en-US" i="0">
                                <a:latin typeface="Cambria Math" panose="02040503050406030204" pitchFamily="18" charset="0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zh-CN" alt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zh-CN" altLang="en-US" i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zh-CN" alt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zh-CN" altLang="en-US" i="1">
                                        <a:latin typeface="Cambria Math" panose="02040503050406030204" pitchFamily="18" charset="0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zh-CN" altLang="en-US" i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den>
                            </m:f>
                            <m:r>
                              <a:rPr lang="zh-CN" altLang="en-US" i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zh-CN" alt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zh-CN" altLang="en-US" i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zh-CN" alt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zh-CN" altLang="en-US" i="1">
                                        <a:latin typeface="Cambria Math" panose="02040503050406030204" pitchFamily="18" charset="0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zh-CN" altLang="en-US" i="1">
                                        <a:latin typeface="Cambria Math" panose="02040503050406030204" pitchFamily="18" charset="0"/>
                                      </a:rPr>
                                      <m:t>𝑔</m:t>
                                    </m:r>
                                  </m:sub>
                                </m:sSub>
                              </m:den>
                            </m:f>
                          </m:e>
                        </m:mr>
                      </m:m>
                    </m:oMath>
                  </m:oMathPara>
                </a14:m>
                <a:endParaRPr lang="zh-CN" alt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85329" y="3231048"/>
                <a:ext cx="2134943" cy="135331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7" name="Rectangle 6"/>
              <p:cNvSpPr/>
              <p:nvPr/>
            </p:nvSpPr>
            <p:spPr>
              <a:xfrm>
                <a:off x="132469" y="5016318"/>
                <a:ext cx="8784976" cy="104060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Usually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𝜆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000" dirty="0">
                    <a:effectLst/>
                    <a:latin typeface="Times New Roman" panose="02020603050405020304" pitchFamily="18" charset="0"/>
                    <a:ea typeface="MS Mincho" panose="02020609040205080304" pitchFamily="49" charset="-128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𝜆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𝑔</m:t>
                        </m:r>
                      </m:sub>
                    </m:sSub>
                  </m:oMath>
                </a14:m>
                <a:r>
                  <a:rPr lang="en-US" altLang="zh-CN" sz="2000" dirty="0">
                    <a:effectLst/>
                    <a:latin typeface="Times New Roman" panose="02020603050405020304" pitchFamily="18" charset="0"/>
                    <a:ea typeface="MS Mincho" panose="02020609040205080304" pitchFamily="49" charset="-128"/>
                    <a:cs typeface="Times New Roman" panose="02020603050405020304" pitchFamily="18" charset="0"/>
                  </a:rPr>
                  <a:t> are close </a:t>
                </a:r>
                <a:r>
                  <a:rPr lang="en-US" altLang="zh-CN" sz="2000" dirty="0" smtClean="0">
                    <a:effectLst/>
                    <a:latin typeface="Times New Roman" panose="02020603050405020304" pitchFamily="18" charset="0"/>
                    <a:ea typeface="MS Mincho" panose="02020609040205080304" pitchFamily="49" charset="-128"/>
                    <a:cs typeface="Times New Roman" panose="02020603050405020304" pitchFamily="18" charset="0"/>
                  </a:rPr>
                  <a:t>values, t</a:t>
                </a:r>
                <a:r>
                  <a:rPr lang="en-US" altLang="zh-CN" sz="2000" dirty="0" smtClean="0">
                    <a:latin typeface="Times New Roman" panose="02020603050405020304" pitchFamily="18" charset="0"/>
                    <a:ea typeface="MS Mincho" panose="02020609040205080304" pitchFamily="49" charset="-128"/>
                    <a:cs typeface="Times New Roman" panose="02020603050405020304" pitchFamily="18" charset="0"/>
                  </a:rPr>
                  <a:t>herefore the backward wave is the dominant component. </a:t>
                </a:r>
                <a:r>
                  <a:rPr lang="en-US" altLang="zh-CN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</a:t>
                </a:r>
                <a:r>
                  <a:rPr lang="en-US" altLang="zh-CN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impact of the forward wave can be minimized to operate the microwave undulator far away from the cutoff frequency</a:t>
                </a:r>
                <a:r>
                  <a:rPr lang="en-US" altLang="zh-CN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</p:txBody>
          </p:sp>
        </mc:Choice>
        <mc:Fallback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2469" y="5016318"/>
                <a:ext cx="8784976" cy="1040606"/>
              </a:xfrm>
              <a:prstGeom prst="rect">
                <a:avLst/>
              </a:prstGeom>
              <a:blipFill>
                <a:blip r:embed="rId6"/>
                <a:stretch>
                  <a:fillRect l="-763" t="-3509" b="-935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11"/>
          <p:cNvSpPr/>
          <p:nvPr/>
        </p:nvSpPr>
        <p:spPr>
          <a:xfrm>
            <a:off x="140048" y="1166727"/>
            <a:ext cx="798327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Rewrite the motion of the electrons in a cavity-type microwave undulator as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76817" y="3249441"/>
            <a:ext cx="2376264" cy="147570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Rounded Rectangular Callout 16"/>
          <p:cNvSpPr/>
          <p:nvPr/>
        </p:nvSpPr>
        <p:spPr>
          <a:xfrm>
            <a:off x="2895745" y="4091076"/>
            <a:ext cx="1917576" cy="432048"/>
          </a:xfrm>
          <a:prstGeom prst="wedgeRoundRectCallout">
            <a:avLst>
              <a:gd name="adj1" fmla="val -58808"/>
              <a:gd name="adj2" fmla="val 12114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short wavelength.</a:t>
            </a:r>
            <a:endParaRPr lang="zh-CN" altLang="en-US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9" name="Rectangle 8"/>
              <p:cNvSpPr/>
              <p:nvPr/>
            </p:nvSpPr>
            <p:spPr>
              <a:xfrm>
                <a:off x="276817" y="1706146"/>
                <a:ext cx="8640627" cy="11390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𝑑</m:t>
                        </m:r>
                        <m:sSub>
                          <m:sSubPr>
                            <m:ctrlPr>
                              <a:rPr lang="en-GB" sz="2400" i="1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𝒑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𝑥</m:t>
                            </m:r>
                          </m:sub>
                        </m:sSub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𝑑𝑡</m:t>
                        </m:r>
                      </m:den>
                    </m:f>
                    <m:r>
                      <a:rPr lang="en-US" sz="2400" i="1"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GB" sz="2400" i="1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𝑒</m:t>
                        </m:r>
                        <m:sSub>
                          <m:sSubPr>
                            <m:ctrlPr>
                              <a:rPr lang="en-GB" sz="2400" i="1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  <m:d>
                      <m:dPr>
                        <m:ctrlPr>
                          <a:rPr lang="en-GB" sz="2400" i="1">
                            <a:effectLst/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GB" sz="2400" i="1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𝜍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GB" sz="2400" i="1">
                                    <a:effectLst/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𝑍</m:t>
                                </m:r>
                              </m:e>
                              <m:sub>
                                <m:r>
                                  <a:rPr lang="en-US" sz="2400" i="1"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𝑤</m:t>
                                </m:r>
                              </m:sub>
                            </m:sSub>
                          </m:den>
                        </m:f>
                        <m:r>
                          <a:rPr lang="en-US" sz="24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+1</m:t>
                        </m:r>
                      </m:e>
                    </m:d>
                    <m:func>
                      <m:funcPr>
                        <m:ctrlPr>
                          <a:rPr lang="en-GB" sz="2400" i="1">
                            <a:effectLst/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cos</m:t>
                        </m:r>
                      </m:fName>
                      <m:e>
                        <m:d>
                          <m:dPr>
                            <m:ctrlPr>
                              <a:rPr lang="en-GB" sz="2400" i="1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𝜔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𝑡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en-GB" sz="2400" i="1">
                                    <a:effectLst/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400" i="1"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2</m:t>
                                </m:r>
                                <m:r>
                                  <a:rPr lang="en-US" sz="2400" i="1"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𝜋</m:t>
                                </m:r>
                                <m:r>
                                  <a:rPr lang="en-US" sz="2400" i="1"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𝑧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GB" sz="24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𝑔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  <m:r>
                          <a:rPr lang="en-US" sz="24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n-GB" sz="2400" i="1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𝑒</m:t>
                            </m:r>
                            <m:sSub>
                              <m:sSubPr>
                                <m:ctrlPr>
                                  <a:rPr lang="en-GB" sz="2400" i="1">
                                    <a:effectLst/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en-US" sz="2400" i="1"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0</m:t>
                                </m:r>
                              </m:sub>
                            </m:sSub>
                          </m:num>
                          <m:den>
                            <m:r>
                              <a:rPr lang="en-US" sz="2400" i="1"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2</m:t>
                            </m:r>
                          </m:den>
                        </m:f>
                        <m:d>
                          <m:dPr>
                            <m:ctrlPr>
                              <a:rPr lang="en-GB" sz="2400" i="1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GB" sz="2400" i="1">
                                    <a:effectLst/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400" i="1"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𝜍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GB" sz="24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𝑍</m:t>
                                    </m:r>
                                  </m:e>
                                  <m:sub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𝑤</m:t>
                                    </m:r>
                                  </m:sub>
                                </m:sSub>
                              </m:den>
                            </m:f>
                            <m:r>
                              <a:rPr lang="en-US" sz="2400" i="1"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−1</m:t>
                            </m:r>
                          </m:e>
                        </m:d>
                        <m:func>
                          <m:funcPr>
                            <m:ctrlPr>
                              <a:rPr lang="en-GB" sz="2400" i="1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cos</m:t>
                            </m:r>
                          </m:fName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(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𝜔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𝑡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GB" sz="2400" i="1">
                                    <a:effectLst/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400" i="1"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2</m:t>
                                </m:r>
                                <m:r>
                                  <a:rPr lang="en-US" sz="2400" i="1"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𝜋</m:t>
                                </m:r>
                                <m:r>
                                  <a:rPr lang="en-US" sz="2400" i="1"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𝑧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GB" sz="24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𝑔</m:t>
                                    </m:r>
                                  </m:sub>
                                </m:sSub>
                              </m:den>
                            </m:f>
                          </m:e>
                        </m:func>
                      </m:e>
                    </m:func>
                    <m:r>
                      <a:rPr lang="en-US" sz="2400" i="1"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)   </m:t>
                    </m:r>
                    <m:r>
                      <a:rPr lang="en-US" sz="2400" i="1" smtClean="0"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  </m:t>
                    </m:r>
                  </m:oMath>
                </a14:m>
                <a:r>
                  <a:rPr lang="en-US" sz="2400" i="1" dirty="0" smtClean="0">
                    <a:latin typeface="Times New Roman" panose="02020603050405020304" pitchFamily="18" charset="0"/>
                    <a:ea typeface="宋体" panose="02010600030101010101" pitchFamily="2" charset="-122"/>
                  </a:rPr>
                  <a:t>	</a:t>
                </a:r>
                <a:r>
                  <a:rPr lang="en-US" sz="2400" dirty="0" smtClean="0">
                    <a:latin typeface="Times New Roman" panose="02020603050405020304" pitchFamily="18" charset="0"/>
                    <a:ea typeface="宋体" panose="02010600030101010101" pitchFamily="2" charset="-122"/>
                  </a:rPr>
                  <a:t> </a:t>
                </a:r>
                <a:endParaRPr lang="en-GB" sz="2400" dirty="0"/>
              </a:p>
            </p:txBody>
          </p:sp>
        </mc:Choice>
        <mc:Fallback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6817" y="1706146"/>
                <a:ext cx="8640627" cy="1139030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 9"/>
          <p:cNvSpPr/>
          <p:nvPr/>
        </p:nvSpPr>
        <p:spPr>
          <a:xfrm>
            <a:off x="295463" y="2691629"/>
            <a:ext cx="18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Backward </a:t>
            </a:r>
            <a:r>
              <a:rPr lang="en-US" altLang="zh-CN" b="1" dirty="0">
                <a:solidFill>
                  <a:srgbClr val="C00000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wave 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903832" y="2691629"/>
            <a:ext cx="16722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Forward </a:t>
            </a:r>
            <a:r>
              <a:rPr lang="en-US" altLang="zh-CN" b="1" dirty="0">
                <a:solidFill>
                  <a:srgbClr val="C00000"/>
                </a:solidFill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wave 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19" name="Rounded Rectangular Callout 18"/>
          <p:cNvSpPr/>
          <p:nvPr/>
        </p:nvSpPr>
        <p:spPr>
          <a:xfrm>
            <a:off x="6999869" y="4072683"/>
            <a:ext cx="1917576" cy="432048"/>
          </a:xfrm>
          <a:prstGeom prst="wedgeRoundRectCallout">
            <a:avLst>
              <a:gd name="adj1" fmla="val -58808"/>
              <a:gd name="adj2" fmla="val 12114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long wavelength.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30443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标题 1"/>
          <p:cNvSpPr>
            <a:spLocks noGrp="1"/>
          </p:cNvSpPr>
          <p:nvPr>
            <p:ph type="title"/>
          </p:nvPr>
        </p:nvSpPr>
        <p:spPr>
          <a:xfrm>
            <a:off x="1331640" y="58614"/>
            <a:ext cx="6192688" cy="634082"/>
          </a:xfrm>
        </p:spPr>
        <p:txBody>
          <a:bodyPr>
            <a:normAutofit fontScale="90000"/>
          </a:bodyPr>
          <a:lstStyle/>
          <a:p>
            <a:r>
              <a:rPr lang="zh-CN" altLang="en-US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en-US" altLang="zh-CN" dirty="0" smtClean="0">
                <a:latin typeface="Times New Roman" pitchFamily="18" charset="0"/>
                <a:cs typeface="Times New Roman" pitchFamily="18" charset="0"/>
              </a:rPr>
              <a:t>Flying</a:t>
            </a:r>
            <a:r>
              <a:rPr lang="zh-CN" altLang="en-US" dirty="0" smtClean="0"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en-US" altLang="zh-CN" dirty="0" smtClean="0">
                <a:latin typeface="Times New Roman" pitchFamily="18" charset="0"/>
                <a:cs typeface="Times New Roman" pitchFamily="18" charset="0"/>
              </a:rPr>
              <a:t>undulator</a:t>
            </a:r>
            <a:endParaRPr lang="zh-CN" alt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10" descr="STFClogo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6266" y="6260411"/>
            <a:ext cx="1871439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246419" y="992922"/>
            <a:ext cx="821324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waveguide can be used as a undulator instead of a cavity structure. The wave can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co-propagate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 counter-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propagate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with the electron beam.  </a:t>
            </a:r>
            <a:endParaRPr lang="en-US" altLang="zh-CN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40936" y="5805264"/>
            <a:ext cx="87675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[1] S</a:t>
            </a:r>
            <a:r>
              <a:rPr lang="en-US" sz="1400" dirty="0">
                <a:latin typeface="Times New Roman" panose="02020603050405020304" pitchFamily="18" charset="0"/>
                <a:ea typeface="宋体" panose="02010600030101010101" pitchFamily="2" charset="-122"/>
              </a:rPr>
              <a:t>. V. </a:t>
            </a:r>
            <a:r>
              <a:rPr lang="en-US" sz="1400" dirty="0" err="1">
                <a:latin typeface="Times New Roman" panose="02020603050405020304" pitchFamily="18" charset="0"/>
                <a:ea typeface="宋体" panose="02010600030101010101" pitchFamily="2" charset="-122"/>
              </a:rPr>
              <a:t>Kuzikov</a:t>
            </a:r>
            <a:r>
              <a:rPr lang="en-US" sz="1400" dirty="0">
                <a:latin typeface="Times New Roman" panose="02020603050405020304" pitchFamily="18" charset="0"/>
                <a:ea typeface="宋体" panose="02010600030101010101" pitchFamily="2" charset="-122"/>
              </a:rPr>
              <a:t>, et al., "Flying radio frequency undulator," Appl. Phys. Lett., vol. 105, no. 3, p. 033504, 2014. </a:t>
            </a:r>
          </a:p>
          <a:p>
            <a:r>
              <a:rPr lang="en-US" sz="1400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[2] S</a:t>
            </a:r>
            <a:r>
              <a:rPr lang="en-US" sz="1400" dirty="0">
                <a:latin typeface="Times New Roman" panose="02020603050405020304" pitchFamily="18" charset="0"/>
                <a:ea typeface="宋体" panose="02010600030101010101" pitchFamily="2" charset="-122"/>
              </a:rPr>
              <a:t>. V. </a:t>
            </a:r>
            <a:r>
              <a:rPr lang="en-US" sz="1400" dirty="0" err="1">
                <a:latin typeface="Times New Roman" panose="02020603050405020304" pitchFamily="18" charset="0"/>
                <a:ea typeface="宋体" panose="02010600030101010101" pitchFamily="2" charset="-122"/>
              </a:rPr>
              <a:t>Kuzikov</a:t>
            </a:r>
            <a:r>
              <a:rPr lang="en-US" sz="1400" dirty="0">
                <a:latin typeface="Times New Roman" panose="02020603050405020304" pitchFamily="18" charset="0"/>
                <a:ea typeface="宋体" panose="02010600030101010101" pitchFamily="2" charset="-122"/>
              </a:rPr>
              <a:t>, et al., "Configurations for short period </a:t>
            </a:r>
            <a:r>
              <a:rPr lang="en-US" sz="1400" dirty="0" err="1">
                <a:latin typeface="Times New Roman" panose="02020603050405020304" pitchFamily="18" charset="0"/>
                <a:ea typeface="宋体" panose="02010600030101010101" pitchFamily="2" charset="-122"/>
              </a:rPr>
              <a:t>rf</a:t>
            </a:r>
            <a:r>
              <a:rPr lang="en-US" sz="1400" dirty="0">
                <a:latin typeface="Times New Roman" panose="02020603050405020304" pitchFamily="18" charset="0"/>
                <a:ea typeface="宋体" panose="02010600030101010101" pitchFamily="2" charset="-122"/>
              </a:rPr>
              <a:t> undulators," Phys. Rev. S.T., vol. 16, no. 7, p. 070701, 2013. </a:t>
            </a:r>
            <a:endParaRPr lang="en-GB" sz="14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07504" y="1700808"/>
            <a:ext cx="6815456" cy="188647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07504" y="3645024"/>
            <a:ext cx="6751344" cy="1775139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xmlns="" Requires="a14">
          <p:sp>
            <p:nvSpPr>
              <p:cNvPr id="18" name="Rectangle 17"/>
              <p:cNvSpPr/>
              <p:nvPr/>
            </p:nvSpPr>
            <p:spPr>
              <a:xfrm>
                <a:off x="6156176" y="2147121"/>
                <a:ext cx="2952328" cy="840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400" i="1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altLang="zh-CN" sz="2400" i="1">
                              <a:latin typeface="Cambria Math" panose="02040503050406030204" pitchFamily="18" charset="0"/>
                            </a:rPr>
                            <m:t>𝑒𝑓𝑓</m:t>
                          </m:r>
                        </m:sub>
                      </m:sSub>
                      <m:r>
                        <a:rPr lang="zh-CN" altLang="en-US" sz="240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zh-CN" alt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zh-CN" alt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2400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altLang="zh-CN" sz="2400" i="1">
                                  <a:latin typeface="Cambria Math" panose="02040503050406030204" pitchFamily="18" charset="0"/>
                                </a:rPr>
                                <m:t>𝑔𝑟</m:t>
                              </m:r>
                            </m:sub>
                          </m:sSub>
                          <m:r>
                            <a:rPr lang="zh-CN" altLang="en-US" sz="2400" i="1">
                              <a:latin typeface="Cambria Math" panose="02040503050406030204" pitchFamily="18" charset="0"/>
                            </a:rPr>
                            <m:t>𝜏</m:t>
                          </m:r>
                        </m:num>
                        <m:den>
                          <m:r>
                            <a:rPr lang="en-US" altLang="zh-CN" sz="2400">
                              <a:latin typeface="Cambria Math" panose="02040503050406030204" pitchFamily="18" charset="0"/>
                            </a:rPr>
                            <m:t>1+</m:t>
                          </m:r>
                          <m:sSub>
                            <m:sSubPr>
                              <m:ctrlPr>
                                <a:rPr lang="zh-CN" alt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2400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altLang="zh-CN" sz="2400" i="1">
                                  <a:latin typeface="Cambria Math" panose="02040503050406030204" pitchFamily="18" charset="0"/>
                                </a:rPr>
                                <m:t>𝑔𝑟</m:t>
                              </m:r>
                            </m:sub>
                          </m:sSub>
                          <m:r>
                            <a:rPr lang="en-US" altLang="zh-CN" sz="2400" i="1"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lang="zh-CN" altLang="en-US" sz="2400" i="1">
                              <a:latin typeface="Cambria Math" panose="02040503050406030204" pitchFamily="18" charset="0"/>
                            </a:rPr>
                            <m:t>𝑐</m:t>
                          </m:r>
                        </m:den>
                      </m:f>
                    </m:oMath>
                  </m:oMathPara>
                </a14:m>
                <a:endParaRPr lang="zh-CN" alt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8" name="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6176" y="2147121"/>
                <a:ext cx="2952328" cy="840999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9" name="Rectangle 18"/>
              <p:cNvSpPr/>
              <p:nvPr/>
            </p:nvSpPr>
            <p:spPr>
              <a:xfrm>
                <a:off x="6384434" y="4033265"/>
                <a:ext cx="2495811" cy="840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400" i="1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altLang="zh-CN" sz="2400" i="1">
                              <a:latin typeface="Cambria Math" panose="02040503050406030204" pitchFamily="18" charset="0"/>
                            </a:rPr>
                            <m:t>𝑒𝑓𝑓</m:t>
                          </m:r>
                        </m:sub>
                      </m:sSub>
                      <m:r>
                        <a:rPr lang="zh-CN" altLang="en-US" sz="240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zh-CN" alt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zh-CN" alt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2400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altLang="zh-CN" sz="2400" i="1">
                                  <a:latin typeface="Cambria Math" panose="02040503050406030204" pitchFamily="18" charset="0"/>
                                </a:rPr>
                                <m:t>𝑔𝑟</m:t>
                              </m:r>
                            </m:sub>
                          </m:sSub>
                          <m:r>
                            <a:rPr lang="zh-CN" altLang="en-US" sz="2400" i="1">
                              <a:latin typeface="Cambria Math" panose="02040503050406030204" pitchFamily="18" charset="0"/>
                            </a:rPr>
                            <m:t>𝜏</m:t>
                          </m:r>
                        </m:num>
                        <m:den>
                          <m:r>
                            <a:rPr lang="en-US" altLang="zh-CN" sz="240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altLang="zh-CN" sz="2400" b="0" i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zh-CN" alt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2400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altLang="zh-CN" sz="2400" i="1">
                                  <a:latin typeface="Cambria Math" panose="02040503050406030204" pitchFamily="18" charset="0"/>
                                </a:rPr>
                                <m:t>𝑔𝑟</m:t>
                              </m:r>
                            </m:sub>
                          </m:sSub>
                          <m:r>
                            <a:rPr lang="en-US" altLang="zh-CN" sz="2400" i="1"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lang="zh-CN" altLang="en-US" sz="2400" i="1">
                              <a:latin typeface="Cambria Math" panose="02040503050406030204" pitchFamily="18" charset="0"/>
                            </a:rPr>
                            <m:t>𝑐</m:t>
                          </m:r>
                        </m:den>
                      </m:f>
                    </m:oMath>
                  </m:oMathPara>
                </a14:m>
                <a:endParaRPr lang="zh-CN" alt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9" name="Rectangle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84434" y="4033265"/>
                <a:ext cx="2495811" cy="840999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Rectangle 15"/>
          <p:cNvSpPr/>
          <p:nvPr/>
        </p:nvSpPr>
        <p:spPr>
          <a:xfrm>
            <a:off x="179512" y="5435932"/>
            <a:ext cx="87726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co-propagating wave with backward group velocity has longer effective interaction length.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49380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标题 1"/>
          <p:cNvSpPr>
            <a:spLocks noGrp="1"/>
          </p:cNvSpPr>
          <p:nvPr>
            <p:ph type="title"/>
          </p:nvPr>
        </p:nvSpPr>
        <p:spPr>
          <a:xfrm>
            <a:off x="1331640" y="130622"/>
            <a:ext cx="6192688" cy="634082"/>
          </a:xfrm>
        </p:spPr>
        <p:txBody>
          <a:bodyPr>
            <a:normAutofit fontScale="90000"/>
          </a:bodyPr>
          <a:lstStyle/>
          <a:p>
            <a:r>
              <a:rPr lang="zh-CN" altLang="en-US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en-US" altLang="zh-CN" dirty="0" smtClean="0">
                <a:latin typeface="Times New Roman" pitchFamily="18" charset="0"/>
                <a:cs typeface="Times New Roman" pitchFamily="18" charset="0"/>
              </a:rPr>
              <a:t>Flying</a:t>
            </a:r>
            <a:r>
              <a:rPr lang="zh-CN" altLang="en-US" dirty="0" smtClean="0"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en-US" altLang="zh-CN" dirty="0" smtClean="0">
                <a:latin typeface="Times New Roman" pitchFamily="18" charset="0"/>
                <a:cs typeface="Times New Roman" pitchFamily="18" charset="0"/>
              </a:rPr>
              <a:t>undulator</a:t>
            </a:r>
            <a:endParaRPr lang="zh-CN" alt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10" descr="STFClogo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6266" y="6260411"/>
            <a:ext cx="1871439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36" descr="C:\Users\rtttty\Desktop\3_fold_view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79512" y="1268760"/>
            <a:ext cx="4033484" cy="1660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1"/>
          <p:cNvSpPr/>
          <p:nvPr/>
        </p:nvSpPr>
        <p:spPr>
          <a:xfrm>
            <a:off x="179513" y="908720"/>
            <a:ext cx="58326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flying” 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undulator by </a:t>
            </a:r>
            <a:r>
              <a:rPr lang="en-US" altLang="zh-CN" sz="2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altLang="zh-CN" sz="2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elically corrugated waveguide</a:t>
            </a:r>
            <a:endParaRPr lang="zh-CN" altLang="en-US" sz="20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318161" y="1399008"/>
            <a:ext cx="4703941" cy="27394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xmlns="" Requires="a14">
          <p:sp>
            <p:nvSpPr>
              <p:cNvPr id="6" name="Rectangle 5"/>
              <p:cNvSpPr/>
              <p:nvPr/>
            </p:nvSpPr>
            <p:spPr>
              <a:xfrm>
                <a:off x="228761" y="2852936"/>
                <a:ext cx="393569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𝑟</m:t>
                        </m:r>
                        <m:d>
                          <m:dPr>
                            <m:ctrlPr>
                              <a:rPr lang="en-GB" i="1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𝜃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,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𝑧</m:t>
                            </m:r>
                          </m:e>
                        </m:d>
                        <m:r>
                          <a:rPr lang="en-US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=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𝑅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+</m:t>
                    </m:r>
                    <m:sSub>
                      <m:sSubPr>
                        <m:ctrlPr>
                          <a:rPr lang="en-GB" i="1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𝑅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𝑐𝑜𝑠</m:t>
                    </m:r>
                    <m:r>
                      <a:rPr lang="en-US" i="1"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(</m:t>
                    </m:r>
                    <m:sSub>
                      <m:sSubPr>
                        <m:ctrlPr>
                          <a:rPr lang="en-GB" i="1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𝑚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𝐵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𝜃</m:t>
                    </m:r>
                    <m:r>
                      <a:rPr lang="en-US" i="1"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+2</m:t>
                    </m:r>
                    <m:r>
                      <a:rPr lang="en-US" i="1"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𝜋</m:t>
                    </m:r>
                    <m:r>
                      <a:rPr lang="en-US" i="1"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𝑧</m:t>
                    </m:r>
                    <m:r>
                      <a:rPr lang="en-US" i="1"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/</m:t>
                    </m:r>
                    <m:r>
                      <a:rPr lang="en-US" i="1"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𝑑</m:t>
                    </m:r>
                    <m:r>
                      <a:rPr lang="en-US" i="1"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US" i="1" dirty="0">
                    <a:latin typeface="Times New Roman" panose="02020603050405020304" pitchFamily="18" charset="0"/>
                    <a:ea typeface="宋体" panose="02010600030101010101" pitchFamily="2" charset="-122"/>
                  </a:rPr>
                  <a:t>	</a:t>
                </a:r>
                <a:r>
                  <a:rPr lang="en-US" dirty="0">
                    <a:latin typeface="Times New Roman" panose="02020603050405020304" pitchFamily="18" charset="0"/>
                    <a:ea typeface="宋体" panose="02010600030101010101" pitchFamily="2" charset="-122"/>
                  </a:rPr>
                  <a:t> </a:t>
                </a:r>
                <a:endParaRPr lang="en-GB" dirty="0"/>
              </a:p>
            </p:txBody>
          </p:sp>
        </mc:Choice>
        <mc:Fallback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761" y="2852936"/>
                <a:ext cx="3935693" cy="369332"/>
              </a:xfrm>
              <a:prstGeom prst="rect">
                <a:avLst/>
              </a:prstGeom>
              <a:blipFill>
                <a:blip r:embed="rId6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12"/>
          <p:cNvSpPr/>
          <p:nvPr/>
        </p:nvSpPr>
        <p:spPr>
          <a:xfrm>
            <a:off x="176521" y="3107172"/>
            <a:ext cx="307490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</a:rPr>
              <a:t>Circular polarization</a:t>
            </a:r>
          </a:p>
        </p:txBody>
      </p:sp>
      <p:sp>
        <p:nvSpPr>
          <p:cNvPr id="7" name="Rectangle 6"/>
          <p:cNvSpPr/>
          <p:nvPr/>
        </p:nvSpPr>
        <p:spPr>
          <a:xfrm>
            <a:off x="4514348" y="4006805"/>
            <a:ext cx="45941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 coupling </a:t>
            </a: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modes 1 and 2 have opposite directions of group velocities. </a:t>
            </a:r>
            <a:endParaRPr lang="en-GB" b="1" dirty="0">
              <a:solidFill>
                <a:srgbClr val="FF0000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9721" y="3532625"/>
            <a:ext cx="4084733" cy="178177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xmlns="" Requires="a14">
          <p:sp>
            <p:nvSpPr>
              <p:cNvPr id="14" name="Rectangle 13"/>
              <p:cNvSpPr/>
              <p:nvPr/>
            </p:nvSpPr>
            <p:spPr>
              <a:xfrm>
                <a:off x="125902" y="5182408"/>
                <a:ext cx="4572000" cy="552972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  <a:ea typeface="宋体" panose="02010600030101010101" pitchFamily="2" charset="-122"/>
                      </a:rPr>
                      <m:t>𝑟</m:t>
                    </m:r>
                    <m:d>
                      <m:dPr>
                        <m:ctrlPr>
                          <a:rPr lang="en-GB" sz="2000" i="1"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𝜃</m:t>
                        </m:r>
                        <m:r>
                          <a:rPr lang="en-US" sz="2000" i="1"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,</m:t>
                        </m:r>
                        <m:r>
                          <a:rPr lang="en-US" sz="2000" i="1"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𝑧</m:t>
                        </m:r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  <a:ea typeface="宋体" panose="02010600030101010101" pitchFamily="2" charset="-122"/>
                      </a:rPr>
                      <m:t>=</m:t>
                    </m:r>
                    <m:sSub>
                      <m:sSubPr>
                        <m:ctrlPr>
                          <a:rPr lang="en-GB" sz="2000" i="1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+</m:t>
                    </m:r>
                    <m:sSub>
                      <m:sSubPr>
                        <m:ctrlPr>
                          <a:rPr lang="en-GB" sz="2000" i="1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𝑐𝑜𝑠</m:t>
                    </m:r>
                    <m:d>
                      <m:dPr>
                        <m:ctrlPr>
                          <a:rPr lang="en-GB" sz="2000" i="1">
                            <a:effectLst/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sz="2000" i="1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𝐵</m:t>
                            </m:r>
                          </m:sub>
                        </m:sSub>
                        <m:r>
                          <a:rPr lang="en-US" sz="20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𝜃</m:t>
                        </m:r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𝑐𝑜𝑠</m:t>
                    </m:r>
                    <m:d>
                      <m:dPr>
                        <m:ctrlPr>
                          <a:rPr lang="en-GB" sz="2000" i="1">
                            <a:effectLst/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GB" sz="2000" i="1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i="1"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2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𝜋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𝑧</m:t>
                            </m:r>
                          </m:num>
                          <m:den>
                            <m:r>
                              <a:rPr lang="en-US" sz="2000" i="1"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𝑑</m:t>
                            </m:r>
                          </m:den>
                        </m:f>
                      </m:e>
                    </m:d>
                  </m:oMath>
                </a14:m>
                <a:r>
                  <a:rPr lang="en-US" sz="2000" dirty="0">
                    <a:latin typeface="Times New Roman" panose="02020603050405020304" pitchFamily="18" charset="0"/>
                    <a:ea typeface="宋体" panose="02010600030101010101" pitchFamily="2" charset="-122"/>
                  </a:rPr>
                  <a:t> </a:t>
                </a:r>
                <a:endParaRPr lang="en-GB" sz="2000" dirty="0"/>
              </a:p>
            </p:txBody>
          </p:sp>
        </mc:Choice>
        <mc:Fallback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902" y="5182408"/>
                <a:ext cx="4572000" cy="55297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 14"/>
          <p:cNvSpPr/>
          <p:nvPr/>
        </p:nvSpPr>
        <p:spPr>
          <a:xfrm>
            <a:off x="125902" y="5559623"/>
            <a:ext cx="288568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</a:rPr>
              <a:t>Linear polarization</a:t>
            </a:r>
            <a:endParaRPr lang="en-US" altLang="zh-CN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itchFamily="18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935532381"/>
              </p:ext>
            </p:extLst>
          </p:nvPr>
        </p:nvGraphicFramePr>
        <p:xfrm>
          <a:off x="4317333" y="4930319"/>
          <a:ext cx="4791171" cy="1858888"/>
        </p:xfrm>
        <a:graphic>
          <a:graphicData uri="http://schemas.openxmlformats.org/drawingml/2006/table">
            <a:tbl>
              <a:tblPr firstRow="1" firstCol="1" bandRow="1">
                <a:tableStyleId>{9D7B26C5-4107-4FEC-AEDC-1716B250A1EF}</a:tableStyleId>
              </a:tblPr>
              <a:tblGrid>
                <a:gridCol w="2414907">
                  <a:extLst>
                    <a:ext uri="{9D8B030D-6E8A-4147-A177-3AD203B41FA5}">
                      <a16:colId xmlns:a16="http://schemas.microsoft.com/office/drawing/2014/main" xmlns="" val="1559283689"/>
                    </a:ext>
                  </a:extLst>
                </a:gridCol>
                <a:gridCol w="2376264">
                  <a:extLst>
                    <a:ext uri="{9D8B030D-6E8A-4147-A177-3AD203B41FA5}">
                      <a16:colId xmlns:a16="http://schemas.microsoft.com/office/drawing/2014/main" xmlns="" val="3682886358"/>
                    </a:ext>
                  </a:extLst>
                </a:gridCol>
              </a:tblGrid>
              <a:tr h="403736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Cavity-type</a:t>
                      </a:r>
                      <a:endParaRPr lang="zh-CN" altLang="en-US" sz="1800" dirty="0"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Flying-type</a:t>
                      </a:r>
                      <a:endParaRPr lang="en-US" altLang="zh-CN" sz="1800" dirty="0" smtClean="0"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630435667"/>
                  </a:ext>
                </a:extLst>
              </a:tr>
              <a:tr h="388352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energy per pulse (~200J)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energy per</a:t>
                      </a:r>
                      <a:r>
                        <a:rPr lang="en-US" altLang="zh-CN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pulse (~1J)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4147275755"/>
                  </a:ext>
                </a:extLst>
              </a:tr>
              <a:tr h="648072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High power, long pulse microwave source</a:t>
                      </a:r>
                    </a:p>
                    <a:p>
                      <a:pPr algn="l"/>
                      <a:r>
                        <a:rPr lang="en-US" altLang="zh-CN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(50 MW, 2 us), PRF</a:t>
                      </a:r>
                      <a:r>
                        <a:rPr lang="en-US" altLang="zh-CN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(~50Hz)</a:t>
                      </a:r>
                      <a:endParaRPr lang="zh-CN" altLang="en-US" sz="16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Ultra</a:t>
                      </a:r>
                      <a:r>
                        <a:rPr lang="en-US" altLang="zh-CN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h</a:t>
                      </a:r>
                      <a:r>
                        <a:rPr lang="en-US" altLang="zh-CN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igh power Short pulse microwave source</a:t>
                      </a:r>
                    </a:p>
                    <a:p>
                      <a:pPr algn="l"/>
                      <a:r>
                        <a:rPr lang="en-US" altLang="zh-CN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(1 GW, 1 ns), high PRF 1kHz</a:t>
                      </a:r>
                      <a:endParaRPr lang="zh-CN" altLang="en-US" sz="16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1556464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591577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eader - blue - log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Header - blue - log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2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56191</TotalTime>
  <Words>998</Words>
  <Application>Microsoft Office PowerPoint</Application>
  <PresentationFormat>全屏显示(4:3)</PresentationFormat>
  <Paragraphs>187</Paragraphs>
  <Slides>11</Slides>
  <Notes>9</Notes>
  <HiddenSlides>0</HiddenSlides>
  <MMClips>0</MMClips>
  <ScaleCrop>false</ScaleCrop>
  <HeadingPairs>
    <vt:vector size="4" baseType="variant">
      <vt:variant>
        <vt:lpstr>主题</vt:lpstr>
      </vt:variant>
      <vt:variant>
        <vt:i4>4</vt:i4>
      </vt:variant>
      <vt:variant>
        <vt:lpstr>幻灯片标题</vt:lpstr>
      </vt:variant>
      <vt:variant>
        <vt:i4>11</vt:i4>
      </vt:variant>
    </vt:vector>
  </HeadingPairs>
  <TitlesOfParts>
    <vt:vector size="15" baseType="lpstr">
      <vt:lpstr>Office Theme</vt:lpstr>
      <vt:lpstr>1_Header - blue - logo</vt:lpstr>
      <vt:lpstr>2_Header - blue - logo</vt:lpstr>
      <vt:lpstr>2_Blank Presentation</vt:lpstr>
      <vt:lpstr>Microwave Undulator</vt:lpstr>
      <vt:lpstr>Microwave undulator</vt:lpstr>
      <vt:lpstr>Previous experiments</vt:lpstr>
      <vt:lpstr>What we propose?</vt:lpstr>
      <vt:lpstr>Corrugated waveguide design</vt:lpstr>
      <vt:lpstr>36 GHz corrugated cavity</vt:lpstr>
      <vt:lpstr>Principle of“Flying”undulator</vt:lpstr>
      <vt:lpstr>“Flying”undulator</vt:lpstr>
      <vt:lpstr>“Flying”undulator</vt:lpstr>
      <vt:lpstr>Design of“Flying”undulator</vt:lpstr>
      <vt:lpstr>Conclusion &amp; Future Work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Liang Zhang</dc:creator>
  <cp:lastModifiedBy>Administrator</cp:lastModifiedBy>
  <cp:revision>708</cp:revision>
  <cp:lastPrinted>2018-06-18T10:00:53Z</cp:lastPrinted>
  <dcterms:created xsi:type="dcterms:W3CDTF">2014-10-22T20:59:06Z</dcterms:created>
  <dcterms:modified xsi:type="dcterms:W3CDTF">2018-12-07T23:14:51Z</dcterms:modified>
</cp:coreProperties>
</file>