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71" r:id="rId3"/>
    <p:sldId id="274" r:id="rId4"/>
    <p:sldId id="276" r:id="rId5"/>
    <p:sldId id="263" r:id="rId6"/>
    <p:sldId id="275" r:id="rId7"/>
    <p:sldId id="264" r:id="rId8"/>
    <p:sldId id="270" r:id="rId9"/>
    <p:sldId id="266" r:id="rId10"/>
    <p:sldId id="267" r:id="rId11"/>
    <p:sldId id="269" r:id="rId12"/>
    <p:sldId id="268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50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885015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70601" y="2253162"/>
            <a:ext cx="10364160" cy="1470394"/>
          </a:xfrm>
          <a:prstGeom prst="rect">
            <a:avLst/>
          </a:prstGeom>
        </p:spPr>
        <p:txBody>
          <a:bodyPr anchor="ctr" anchorCtr="0"/>
          <a:lstStyle>
            <a:lvl1pPr>
              <a:defRPr sz="2700" b="1" baseline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6349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2133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4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0393" y="162787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1905" baseline="0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0562" y="1600009"/>
            <a:ext cx="10972801" cy="4526395"/>
          </a:xfrm>
          <a:prstGeom prst="rect">
            <a:avLst/>
          </a:prstGeom>
        </p:spPr>
        <p:txBody>
          <a:bodyPr/>
          <a:lstStyle>
            <a:lvl1pPr marL="233309" indent="-233309">
              <a:lnSpc>
                <a:spcPct val="100000"/>
              </a:lnSpc>
              <a:spcBef>
                <a:spcPts val="0"/>
              </a:spcBef>
              <a:spcAft>
                <a:spcPts val="408"/>
              </a:spcAft>
              <a:buFont typeface="Wingdings" panose="05000000000000000000" pitchFamily="2" charset="2"/>
              <a:buChar char="ü"/>
              <a:defRPr sz="1633" b="0"/>
            </a:lvl1pPr>
            <a:lvl2pPr marL="505503" indent="-19442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97"/>
            </a:lvl2pPr>
            <a:lvl3pPr marL="816582" indent="-19442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1361" i="1" baseline="0"/>
            </a:lvl3pPr>
            <a:lvl4pPr>
              <a:defRPr sz="1225"/>
            </a:lvl4pPr>
            <a:lvl5pPr>
              <a:defRPr sz="1225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11495041" y="6627576"/>
            <a:ext cx="606720" cy="20882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90934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4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3570393" y="162787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1905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610562" y="1600009"/>
            <a:ext cx="10972801" cy="4526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1633"/>
            </a:lvl1pPr>
            <a:lvl2pPr marL="311079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33"/>
            </a:lvl2pPr>
            <a:lvl3pPr marL="62215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33"/>
            </a:lvl3pPr>
            <a:lvl4pPr>
              <a:defRPr sz="1225"/>
            </a:lvl4pPr>
            <a:lvl5pPr>
              <a:defRPr sz="1225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19530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4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3570393" y="162787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3097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4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69700" y="162787"/>
            <a:ext cx="8100061" cy="926939"/>
          </a:xfrm>
          <a:prstGeom prst="rect">
            <a:avLst/>
          </a:prstGeom>
        </p:spPr>
        <p:txBody>
          <a:bodyPr anchor="ctr"/>
          <a:lstStyle>
            <a:lvl1pPr algn="l">
              <a:defRPr sz="1905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10562" y="1600009"/>
            <a:ext cx="5393281" cy="4526395"/>
          </a:xfrm>
          <a:prstGeom prst="rect">
            <a:avLst/>
          </a:prstGeom>
        </p:spPr>
        <p:txBody>
          <a:bodyPr/>
          <a:lstStyle>
            <a:lvl1pPr marL="233309" indent="-233309">
              <a:buFont typeface="Wingdings" panose="05000000000000000000" pitchFamily="2" charset="2"/>
              <a:buChar char="ü"/>
              <a:defRPr sz="1361"/>
            </a:lvl1pPr>
            <a:lvl2pPr marL="505503" indent="-194424">
              <a:buFont typeface="Arial" panose="020B0604020202020204" pitchFamily="34" charset="0"/>
              <a:buChar char="•"/>
              <a:defRPr sz="1225"/>
            </a:lvl2pPr>
            <a:lvl3pPr marL="816582" indent="-194424">
              <a:buFont typeface="Arial" panose="020B0604020202020204" pitchFamily="34" charset="0"/>
              <a:buChar char="−"/>
              <a:defRPr sz="1225"/>
            </a:lvl3pPr>
            <a:lvl4pPr>
              <a:defRPr sz="1225"/>
            </a:lvl4pPr>
            <a:lvl5pPr>
              <a:defRPr sz="1225"/>
            </a:lvl5pPr>
            <a:lvl6pPr>
              <a:defRPr sz="1225"/>
            </a:lvl6pPr>
            <a:lvl7pPr>
              <a:defRPr sz="1225"/>
            </a:lvl7pPr>
            <a:lvl8pPr>
              <a:defRPr sz="1225"/>
            </a:lvl8pPr>
            <a:lvl9pPr>
              <a:defRPr sz="12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88161" y="1600009"/>
            <a:ext cx="5395200" cy="452639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233309" indent="-233309">
              <a:buFont typeface="Wingdings" panose="05000000000000000000" pitchFamily="2" charset="2"/>
              <a:buChar char="ü"/>
              <a:defRPr sz="1361"/>
            </a:lvl1pPr>
            <a:lvl2pPr marL="505503" indent="-194424">
              <a:buFont typeface="Arial" panose="020B0604020202020204" pitchFamily="34" charset="0"/>
              <a:buChar char="•"/>
              <a:defRPr sz="1225"/>
            </a:lvl2pPr>
            <a:lvl3pPr marL="816582" indent="-194424">
              <a:buFont typeface="Arial" panose="020B0604020202020204" pitchFamily="34" charset="0"/>
              <a:buChar char="−"/>
              <a:defRPr sz="1225"/>
            </a:lvl3pPr>
            <a:lvl4pPr>
              <a:defRPr sz="1225"/>
            </a:lvl4pPr>
            <a:lvl5pPr>
              <a:defRPr sz="1225"/>
            </a:lvl5pPr>
            <a:lvl6pPr>
              <a:defRPr sz="1225"/>
            </a:lvl6pPr>
            <a:lvl7pPr>
              <a:defRPr sz="1225"/>
            </a:lvl7pPr>
            <a:lvl8pPr>
              <a:defRPr sz="1225"/>
            </a:lvl8pPr>
            <a:lvl9pPr>
              <a:defRPr sz="12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97245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-90239" y="2550409"/>
            <a:ext cx="12192000" cy="55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61229" tIns="52166" rIns="61229" bIns="30615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305647">
              <a:defRPr/>
            </a:pPr>
            <a:r>
              <a:rPr lang="it-IT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this opportunity of discussion</a:t>
            </a:r>
          </a:p>
          <a:p>
            <a:pPr algn="ctr" defTabSz="305647">
              <a:defRPr/>
            </a:pPr>
            <a:endParaRPr lang="it-IT" sz="4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305647">
              <a:defRPr/>
            </a:pPr>
            <a:r>
              <a:rPr lang="it-IT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  <a:p>
            <a:pPr algn="ctr" defTabSz="305647">
              <a:defRPr/>
            </a:pPr>
            <a:endParaRPr lang="it-IT" sz="2000" dirty="0" smtClean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9560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55914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magine 1" descr="PPT_EST logo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61" y="203062"/>
            <a:ext cx="2615040" cy="9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6531842" y="6562773"/>
            <a:ext cx="4790401" cy="29379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1229" tIns="38451" rIns="61229" bIns="306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/>
            <a:r>
              <a:rPr lang="en-GB" altLang="en-US" sz="884" dirty="0" smtClean="0">
                <a:solidFill>
                  <a:srgbClr val="000000"/>
                </a:solidFill>
              </a:rPr>
              <a:t>simone.dimitri@elettra.eu</a:t>
            </a:r>
            <a:endParaRPr lang="it-IT" altLang="en-US" sz="884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1495041" y="6618935"/>
            <a:ext cx="606720" cy="208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303518" algn="l"/>
                <a:tab pos="609197" algn="l"/>
                <a:tab pos="914875" algn="l"/>
                <a:tab pos="1220552" algn="l"/>
                <a:tab pos="1526231" algn="l"/>
                <a:tab pos="1831909" algn="l"/>
                <a:tab pos="2137588" algn="l"/>
                <a:tab pos="2443265" algn="l"/>
                <a:tab pos="2748944" algn="l"/>
                <a:tab pos="3054622" algn="l"/>
                <a:tab pos="3360300" algn="l"/>
                <a:tab pos="3665978" algn="l"/>
                <a:tab pos="3971657" algn="l"/>
                <a:tab pos="4277335" algn="l"/>
                <a:tab pos="4583013" algn="l"/>
                <a:tab pos="4888691" algn="l"/>
                <a:tab pos="5194370" algn="l"/>
                <a:tab pos="5500048" algn="l"/>
                <a:tab pos="5805726" algn="l"/>
                <a:tab pos="6111404" algn="l"/>
              </a:tabLst>
              <a:defRPr sz="884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  <p:cxnSp>
        <p:nvCxnSpPr>
          <p:cNvPr id="3" name="Connettore 1 2"/>
          <p:cNvCxnSpPr>
            <a:cxnSpLocks noChangeShapeType="1"/>
          </p:cNvCxnSpPr>
          <p:nvPr/>
        </p:nvCxnSpPr>
        <p:spPr bwMode="auto">
          <a:xfrm>
            <a:off x="11322241" y="6591577"/>
            <a:ext cx="0" cy="2217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" y="6564209"/>
            <a:ext cx="6967681" cy="32403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1229" tIns="38451" rIns="61229" bIns="306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>
              <a:defRPr/>
            </a:pPr>
            <a:r>
              <a:rPr lang="en-US" altLang="en-US" sz="884" dirty="0" err="1" smtClean="0">
                <a:solidFill>
                  <a:srgbClr val="000000"/>
                </a:solidFill>
              </a:rPr>
              <a:t>CompactLight</a:t>
            </a:r>
            <a:r>
              <a:rPr lang="en-US" altLang="en-US" sz="884" dirty="0" smtClean="0">
                <a:solidFill>
                  <a:srgbClr val="000000"/>
                </a:solidFill>
              </a:rPr>
              <a:t> WP6, Annual Meeting</a:t>
            </a:r>
            <a:r>
              <a:rPr lang="en-US" altLang="en-US" sz="884" baseline="0" dirty="0" smtClean="0">
                <a:solidFill>
                  <a:srgbClr val="000000"/>
                </a:solidFill>
              </a:rPr>
              <a:t> 2018, </a:t>
            </a:r>
            <a:r>
              <a:rPr lang="en-US" altLang="en-US" sz="884" baseline="0" dirty="0" err="1" smtClean="0">
                <a:solidFill>
                  <a:srgbClr val="000000"/>
                </a:solidFill>
              </a:rPr>
              <a:t>Barcellona</a:t>
            </a:r>
            <a:r>
              <a:rPr lang="en-US" altLang="en-US" sz="884" baseline="0" dirty="0" smtClean="0">
                <a:solidFill>
                  <a:srgbClr val="000000"/>
                </a:solidFill>
              </a:rPr>
              <a:t>, Spain</a:t>
            </a:r>
            <a:endParaRPr lang="it-IT" altLang="en-US" sz="884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+mj-lt"/>
          <a:ea typeface="MS PGothic" pitchFamily="34" charset="-128"/>
          <a:cs typeface="MS PGothic" charset="0"/>
        </a:defRPr>
      </a:lvl1pPr>
      <a:lvl2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5pPr>
      <a:lvl6pPr marL="1710757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021804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2332850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2643896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232229" indent="-232229" algn="l" defTabSz="304598" rtl="0" eaLnBrk="1" fontAlgn="base" hangingPunct="1">
        <a:lnSpc>
          <a:spcPct val="93000"/>
        </a:lnSpc>
        <a:spcBef>
          <a:spcPct val="0"/>
        </a:spcBef>
        <a:spcAft>
          <a:spcPts val="962"/>
        </a:spcAft>
        <a:buClr>
          <a:srgbClr val="000000"/>
        </a:buClr>
        <a:buSzPct val="100000"/>
        <a:buFont typeface="Times New Roman" panose="02020603050405020304" pitchFamily="18" charset="0"/>
        <a:defRPr sz="2177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1pPr>
      <a:lvl2pPr marL="504424" indent="-193345" algn="l" defTabSz="304598" rtl="0" eaLnBrk="1" fontAlgn="base" hangingPunct="1">
        <a:lnSpc>
          <a:spcPct val="93000"/>
        </a:lnSpc>
        <a:spcBef>
          <a:spcPct val="0"/>
        </a:spcBef>
        <a:spcAft>
          <a:spcPts val="774"/>
        </a:spcAft>
        <a:buClr>
          <a:srgbClr val="000000"/>
        </a:buClr>
        <a:buSzPct val="100000"/>
        <a:buFont typeface="Times New Roman" panose="02020603050405020304" pitchFamily="18" charset="0"/>
        <a:defRPr sz="1905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2pPr>
      <a:lvl3pPr marL="776618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578"/>
        </a:spcAft>
        <a:buClr>
          <a:srgbClr val="000000"/>
        </a:buClr>
        <a:buSzPct val="100000"/>
        <a:buFont typeface="Times New Roman" panose="02020603050405020304" pitchFamily="18" charset="0"/>
        <a:defRPr sz="1633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3pPr>
      <a:lvl4pPr marL="1087697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392"/>
        </a:spcAft>
        <a:buClr>
          <a:srgbClr val="000000"/>
        </a:buClr>
        <a:buSzPct val="100000"/>
        <a:buFont typeface="Times New Roman" panose="02020603050405020304" pitchFamily="18" charset="0"/>
        <a:defRPr sz="1361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4pPr>
      <a:lvl5pPr marL="1398776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panose="02020603050405020304" pitchFamily="18" charset="0"/>
        <a:defRPr sz="1361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5pPr>
      <a:lvl6pPr marL="1710757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6pPr>
      <a:lvl7pPr marL="2021804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7pPr>
      <a:lvl8pPr marL="2332850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8pPr>
      <a:lvl9pPr marL="2643896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1pPr>
      <a:lvl2pPr marL="311046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2pPr>
      <a:lvl3pPr marL="62209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3pPr>
      <a:lvl4pPr marL="93314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4pPr>
      <a:lvl5pPr marL="1244186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5pPr>
      <a:lvl6pPr marL="155523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6pPr>
      <a:lvl7pPr marL="186628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7pPr>
      <a:lvl8pPr marL="2177327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8pPr>
      <a:lvl9pPr marL="248837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0.png"/><Relationship Id="rId7" Type="http://schemas.openxmlformats.org/officeDocument/2006/relationships/image" Target="../media/image3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0.png"/><Relationship Id="rId9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0980" y="1052736"/>
            <a:ext cx="9249516" cy="1470394"/>
          </a:xfrm>
        </p:spPr>
        <p:txBody>
          <a:bodyPr/>
          <a:lstStyle/>
          <a:p>
            <a:r>
              <a:rPr lang="en-GB" sz="3600" dirty="0" smtClean="0"/>
              <a:t>WP6 </a:t>
            </a:r>
            <a:br>
              <a:rPr lang="en-GB" sz="3600" dirty="0" smtClean="0"/>
            </a:br>
            <a:r>
              <a:rPr lang="en-GB" sz="3600" dirty="0"/>
              <a:t>S-band based linac option status and linac modelling for FELs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367808" y="2725198"/>
            <a:ext cx="31424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2000" dirty="0"/>
              <a:t>S. Di Mitri,</a:t>
            </a:r>
          </a:p>
          <a:p>
            <a:pPr algn="ctr">
              <a:spcAft>
                <a:spcPts val="1200"/>
              </a:spcAft>
            </a:pPr>
            <a:r>
              <a:rPr lang="en-GB" sz="2000" i="1" dirty="0"/>
              <a:t>Elettra Sincrotrone Trieste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23449" y="3933056"/>
            <a:ext cx="488011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2000" b="1" i="1" dirty="0" smtClean="0"/>
              <a:t>Contributors:</a:t>
            </a:r>
            <a:endParaRPr lang="en-GB" sz="2000" b="1" i="1" dirty="0"/>
          </a:p>
          <a:p>
            <a:pPr algn="ctr">
              <a:spcAft>
                <a:spcPts val="600"/>
              </a:spcAft>
            </a:pPr>
            <a:r>
              <a:rPr lang="en-GB" sz="2000" i="1" dirty="0" smtClean="0"/>
              <a:t>A. </a:t>
            </a:r>
            <a:r>
              <a:rPr lang="en-GB" sz="2000" i="1" dirty="0" err="1" smtClean="0"/>
              <a:t>Aksoy</a:t>
            </a:r>
            <a:r>
              <a:rPr lang="en-GB" sz="2000" i="1" dirty="0" smtClean="0"/>
              <a:t> – Ankara </a:t>
            </a:r>
            <a:r>
              <a:rPr lang="en-GB" sz="2000" i="1" dirty="0" err="1" smtClean="0"/>
              <a:t>Uni</a:t>
            </a:r>
            <a:endParaRPr lang="en-GB" sz="2000" i="1" dirty="0" smtClean="0"/>
          </a:p>
          <a:p>
            <a:pPr algn="ctr">
              <a:spcAft>
                <a:spcPts val="600"/>
              </a:spcAft>
            </a:pPr>
            <a:r>
              <a:rPr lang="en-GB" sz="2000" i="1" dirty="0" smtClean="0"/>
              <a:t>A</a:t>
            </a:r>
            <a:r>
              <a:rPr lang="en-GB" sz="2000" i="1" dirty="0"/>
              <a:t>. </a:t>
            </a:r>
            <a:r>
              <a:rPr lang="en-GB" sz="2000" i="1" dirty="0" err="1"/>
              <a:t>Giribono</a:t>
            </a:r>
            <a:r>
              <a:rPr lang="en-GB" sz="2000" i="1" dirty="0"/>
              <a:t>, C. </a:t>
            </a:r>
            <a:r>
              <a:rPr lang="en-GB" sz="2000" i="1" dirty="0" err="1"/>
              <a:t>Vaccarezza</a:t>
            </a:r>
            <a:r>
              <a:rPr lang="en-GB" sz="2000" i="1" dirty="0"/>
              <a:t> – INFN LNF</a:t>
            </a:r>
          </a:p>
          <a:p>
            <a:pPr marL="342900" indent="-342900" algn="ctr">
              <a:spcAft>
                <a:spcPts val="600"/>
              </a:spcAft>
              <a:buAutoNum type="alphaUcPeriod"/>
            </a:pPr>
            <a:r>
              <a:rPr lang="en-GB" sz="2000" i="1" dirty="0" smtClean="0"/>
              <a:t>Latina</a:t>
            </a:r>
            <a:r>
              <a:rPr lang="en-GB" sz="2000" i="1" dirty="0"/>
              <a:t>, X. Liu – CERN </a:t>
            </a:r>
          </a:p>
          <a:p>
            <a:pPr algn="ctr">
              <a:spcAft>
                <a:spcPts val="600"/>
              </a:spcAft>
            </a:pPr>
            <a:r>
              <a:rPr lang="en-GB" sz="2000" i="1" dirty="0"/>
              <a:t>E. Marin, R. Munoz </a:t>
            </a:r>
            <a:r>
              <a:rPr lang="en-GB" sz="2000" i="1" dirty="0" err="1"/>
              <a:t>Horta</a:t>
            </a:r>
            <a:r>
              <a:rPr lang="en-GB" sz="2000" i="1" dirty="0"/>
              <a:t> – ALBA CELLS</a:t>
            </a:r>
          </a:p>
          <a:p>
            <a:pPr algn="ctr">
              <a:spcAft>
                <a:spcPts val="600"/>
              </a:spcAft>
            </a:pPr>
            <a:r>
              <a:rPr lang="en-GB" sz="2000" i="1" dirty="0"/>
              <a:t>A. </a:t>
            </a:r>
            <a:r>
              <a:rPr lang="en-GB" sz="2000" i="1" dirty="0" err="1"/>
              <a:t>Faus</a:t>
            </a:r>
            <a:r>
              <a:rPr lang="en-GB" sz="2000" i="1" dirty="0"/>
              <a:t> </a:t>
            </a:r>
            <a:r>
              <a:rPr lang="en-GB" sz="2000" i="1" dirty="0" err="1"/>
              <a:t>Golfe</a:t>
            </a:r>
            <a:r>
              <a:rPr lang="en-GB" sz="2000" i="1" dirty="0"/>
              <a:t>, Y. Han – LAL</a:t>
            </a:r>
          </a:p>
        </p:txBody>
      </p:sp>
    </p:spTree>
    <p:extLst>
      <p:ext uri="{BB962C8B-B14F-4D97-AF65-F5344CB8AC3E}">
        <p14:creationId xmlns:p14="http://schemas.microsoft.com/office/powerpoint/2010/main" val="2304413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Learned &amp; Status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07368" y="1109644"/>
            <a:ext cx="11449272" cy="301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000" dirty="0" smtClean="0">
                <a:latin typeface="Palatino Linotype" panose="02040502050505030304" pitchFamily="18" charset="0"/>
              </a:rPr>
              <a:t>Q = 75 pC is a starting point. S2E runs will tell us if 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</a:t>
            </a:r>
            <a:r>
              <a:rPr lang="en-GB" sz="2000" baseline="-25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x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  0.2 m rad &amp; I </a:t>
            </a:r>
            <a:r>
              <a:rPr lang="en-GB" sz="2000" dirty="0">
                <a:latin typeface="Palatino Linotype" panose="02040502050505030304" pitchFamily="18" charset="0"/>
                <a:sym typeface="Symbol" panose="05050102010706020507" pitchFamily="18" charset="2"/>
              </a:rPr>
              <a:t> 3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 kA are good enough for SX FEL.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HX FEL specs are </a:t>
            </a:r>
            <a:r>
              <a:rPr lang="en-GB" sz="2000" i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critical 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(75 pC, 0.1 </a:t>
            </a:r>
            <a:r>
              <a:rPr lang="en-GB" sz="2000" dirty="0">
                <a:latin typeface="Palatino Linotype" panose="02040502050505030304" pitchFamily="18" charset="0"/>
                <a:sym typeface="Symbol" panose="05050102010706020507" pitchFamily="18" charset="2"/>
              </a:rPr>
              <a:t>m 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rad, 9 kA !!!).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X-band longitudinal </a:t>
            </a:r>
            <a:r>
              <a:rPr lang="en-GB" sz="2000" dirty="0" err="1" smtClean="0">
                <a:latin typeface="Palatino Linotype" panose="02040502050505030304" pitchFamily="18" charset="0"/>
                <a:sym typeface="Symbol" panose="05050102010706020507" pitchFamily="18" charset="2"/>
              </a:rPr>
              <a:t>wakefields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 impose off-crest acceleration for energy chirp compensation (manageable).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000" dirty="0">
                <a:latin typeface="Palatino Linotype" panose="02040502050505030304" pitchFamily="18" charset="0"/>
                <a:sym typeface="Symbol" panose="05050102010706020507" pitchFamily="18" charset="2"/>
              </a:rPr>
              <a:t>CF  150 most likely. CSR-induced projected emittance growth might become an 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issue (reduction of FEL gain) for CF &gt; 100.</a:t>
            </a:r>
            <a:endParaRPr lang="en-GB" sz="2000" dirty="0">
              <a:latin typeface="Palatino Linotype" panose="02040502050505030304" pitchFamily="18" charset="0"/>
              <a:sym typeface="Symbol" panose="05050102010706020507" pitchFamily="18" charset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6959" y="4586415"/>
            <a:ext cx="11159681" cy="1866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200" dirty="0">
                <a:solidFill>
                  <a:srgbClr val="00B050"/>
                </a:solidFill>
              </a:rPr>
              <a:t>S-band injector file </a:t>
            </a:r>
            <a:r>
              <a:rPr lang="en-GB" sz="2200" dirty="0" smtClean="0">
                <a:solidFill>
                  <a:srgbClr val="00B050"/>
                </a:solidFill>
              </a:rPr>
              <a:t>with optimized emittance/current @ </a:t>
            </a:r>
            <a:r>
              <a:rPr lang="en-GB" sz="2200" dirty="0">
                <a:solidFill>
                  <a:srgbClr val="00B050"/>
                </a:solidFill>
              </a:rPr>
              <a:t>75 pC </a:t>
            </a:r>
            <a:r>
              <a:rPr lang="en-GB" sz="2200" dirty="0" smtClean="0">
                <a:solidFill>
                  <a:srgbClr val="00B050"/>
                </a:solidFill>
              </a:rPr>
              <a:t>soon </a:t>
            </a:r>
            <a:r>
              <a:rPr lang="en-GB" sz="2200" dirty="0">
                <a:solidFill>
                  <a:srgbClr val="00B050"/>
                </a:solidFill>
              </a:rPr>
              <a:t>available </a:t>
            </a:r>
            <a:r>
              <a:rPr lang="en-GB" sz="2200" dirty="0" smtClean="0">
                <a:solidFill>
                  <a:srgbClr val="00B050"/>
                </a:solidFill>
              </a:rPr>
              <a:t>(</a:t>
            </a:r>
            <a:r>
              <a:rPr lang="en-GB" sz="2200" i="1" dirty="0" smtClean="0">
                <a:solidFill>
                  <a:srgbClr val="00B050"/>
                </a:solidFill>
              </a:rPr>
              <a:t>INFN</a:t>
            </a:r>
            <a:r>
              <a:rPr lang="en-GB" sz="2200" dirty="0" smtClean="0">
                <a:solidFill>
                  <a:srgbClr val="00B050"/>
                </a:solidFill>
              </a:rPr>
              <a:t>)</a:t>
            </a:r>
            <a:endParaRPr lang="en-GB" sz="2200" dirty="0">
              <a:solidFill>
                <a:srgbClr val="00B050"/>
              </a:solidFill>
            </a:endParaRP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200" dirty="0" smtClean="0">
                <a:solidFill>
                  <a:srgbClr val="00B050"/>
                </a:solidFill>
              </a:rPr>
              <a:t>GPT vs. Astra vs. </a:t>
            </a:r>
            <a:r>
              <a:rPr lang="en-GB" sz="2200" dirty="0" err="1" smtClean="0">
                <a:solidFill>
                  <a:srgbClr val="00B050"/>
                </a:solidFill>
              </a:rPr>
              <a:t>TStep</a:t>
            </a:r>
            <a:r>
              <a:rPr lang="en-GB" sz="2200" dirty="0" smtClean="0">
                <a:solidFill>
                  <a:srgbClr val="00B050"/>
                </a:solidFill>
              </a:rPr>
              <a:t> benchmarking soon finalized (</a:t>
            </a:r>
            <a:r>
              <a:rPr lang="en-GB" sz="2200" i="1" dirty="0" smtClean="0">
                <a:solidFill>
                  <a:srgbClr val="00B050"/>
                </a:solidFill>
              </a:rPr>
              <a:t>ALBA, INFN</a:t>
            </a:r>
            <a:r>
              <a:rPr lang="en-GB" sz="2200" dirty="0" smtClean="0">
                <a:solidFill>
                  <a:srgbClr val="00B050"/>
                </a:solidFill>
              </a:rPr>
              <a:t>)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</a:rPr>
              <a:t>S2E run with GPT ongoing (</a:t>
            </a:r>
            <a:r>
              <a:rPr lang="en-GB" sz="2200" i="1" dirty="0" smtClean="0">
                <a:solidFill>
                  <a:schemeClr val="accent6">
                    <a:lumMod val="75000"/>
                  </a:schemeClr>
                </a:solidFill>
              </a:rPr>
              <a:t>ALBA</a:t>
            </a:r>
            <a:r>
              <a:rPr lang="en-GB" sz="22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200" dirty="0">
                <a:solidFill>
                  <a:srgbClr val="FF0000"/>
                </a:solidFill>
              </a:rPr>
              <a:t>1-D run </a:t>
            </a:r>
            <a:r>
              <a:rPr lang="en-GB" sz="2200" dirty="0" smtClean="0">
                <a:solidFill>
                  <a:srgbClr val="FF0000"/>
                </a:solidFill>
              </a:rPr>
              <a:t>(</a:t>
            </a:r>
            <a:r>
              <a:rPr lang="en-GB" sz="2200" i="1" dirty="0" smtClean="0">
                <a:solidFill>
                  <a:srgbClr val="FF0000"/>
                </a:solidFill>
              </a:rPr>
              <a:t>Elettra)</a:t>
            </a:r>
            <a:r>
              <a:rPr lang="en-GB" sz="2200" dirty="0" smtClean="0">
                <a:solidFill>
                  <a:srgbClr val="FF0000"/>
                </a:solidFill>
              </a:rPr>
              <a:t> and </a:t>
            </a:r>
            <a:r>
              <a:rPr lang="en-GB" sz="2200" dirty="0">
                <a:solidFill>
                  <a:srgbClr val="FF0000"/>
                </a:solidFill>
              </a:rPr>
              <a:t>S2E run </a:t>
            </a:r>
            <a:r>
              <a:rPr lang="en-GB" sz="2200" dirty="0" smtClean="0">
                <a:solidFill>
                  <a:srgbClr val="FF0000"/>
                </a:solidFill>
              </a:rPr>
              <a:t>(</a:t>
            </a:r>
            <a:r>
              <a:rPr lang="en-GB" sz="2200" i="1" dirty="0" smtClean="0">
                <a:solidFill>
                  <a:srgbClr val="FF0000"/>
                </a:solidFill>
              </a:rPr>
              <a:t>ALBA, CERN</a:t>
            </a:r>
            <a:r>
              <a:rPr lang="en-GB" sz="2200" dirty="0" smtClean="0">
                <a:solidFill>
                  <a:srgbClr val="FF0000"/>
                </a:solidFill>
              </a:rPr>
              <a:t>) follow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4871864" y="3877573"/>
            <a:ext cx="1512168" cy="606642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4862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X FEL – F. Nguyen 18 Oct.’18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1235471"/>
            <a:ext cx="8100392" cy="515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3056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HX FEL – F. Nguyen 18 Oct.’18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1295398"/>
            <a:ext cx="7620420" cy="504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3217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Codes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2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06058" y="4671792"/>
            <a:ext cx="346433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4000"/>
              </a:lnSpc>
              <a:buFont typeface="+mj-lt"/>
              <a:buAutoNum type="arabicPeriod" startAt="3"/>
            </a:pPr>
            <a:r>
              <a:rPr lang="en-GB" sz="2000" b="1" dirty="0" smtClean="0">
                <a:solidFill>
                  <a:srgbClr val="0000FF"/>
                </a:solidFill>
              </a:rPr>
              <a:t>PIC</a:t>
            </a:r>
            <a:r>
              <a:rPr lang="en-GB" sz="2000" dirty="0" smtClean="0"/>
              <a:t> codes allow tracking with </a:t>
            </a:r>
            <a:r>
              <a:rPr lang="en-GB" sz="2000" b="1" dirty="0" smtClean="0">
                <a:solidFill>
                  <a:srgbClr val="0000FF"/>
                </a:solidFill>
              </a:rPr>
              <a:t>real number </a:t>
            </a:r>
            <a:r>
              <a:rPr lang="en-GB" sz="2000" dirty="0" smtClean="0"/>
              <a:t>of electrons, e.g. from 0.4 to 5 billion or so.</a:t>
            </a:r>
            <a:endParaRPr lang="en-GB" sz="2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766" y="866554"/>
            <a:ext cx="2315457" cy="20549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6059" y="1155992"/>
            <a:ext cx="3583422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14000"/>
              </a:lnSpc>
              <a:buFont typeface="+mj-lt"/>
              <a:buAutoNum type="arabicPeriod"/>
            </a:pPr>
            <a:r>
              <a:rPr lang="en-GB" sz="2000" b="1" dirty="0" smtClean="0">
                <a:solidFill>
                  <a:srgbClr val="0000FF"/>
                </a:solidFill>
              </a:rPr>
              <a:t>Semi-analytical</a:t>
            </a:r>
            <a:r>
              <a:rPr lang="en-GB" sz="2000" dirty="0" smtClean="0"/>
              <a:t> models of beam collective dynamics provide guidance to a first step-machine design.</a:t>
            </a:r>
            <a:endParaRPr lang="en-GB" sz="2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613" y="866553"/>
            <a:ext cx="2325400" cy="201727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7707" y="620688"/>
            <a:ext cx="2503844" cy="221475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727134" y="1037050"/>
            <a:ext cx="1586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</a:t>
            </a:r>
            <a:r>
              <a:rPr lang="en-GB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Zagorodnov</a:t>
            </a:r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M. </a:t>
            </a:r>
            <a:r>
              <a:rPr lang="en-GB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Dohuls</a:t>
            </a:r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(2011)</a:t>
            </a:r>
            <a:endParaRPr lang="en-GB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77758" y="748235"/>
            <a:ext cx="1041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Di Mitri (2013)</a:t>
            </a:r>
            <a:endParaRPr lang="en-GB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" name="Picture 2" descr="tpt1007_1B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8321" r="4167" b="8089"/>
          <a:stretch>
            <a:fillRect/>
          </a:stretch>
        </p:blipFill>
        <p:spPr bwMode="auto">
          <a:xfrm>
            <a:off x="7774340" y="4466023"/>
            <a:ext cx="3002180" cy="216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8098261" y="6103604"/>
            <a:ext cx="10779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</a:t>
            </a:r>
            <a:endParaRPr lang="en-GB" sz="1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41878" y="4517904"/>
            <a:ext cx="1614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</a:t>
            </a:r>
            <a:r>
              <a:rPr lang="en-GB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Qiang</a:t>
            </a:r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(2012)</a:t>
            </a:r>
            <a:endParaRPr lang="en-GB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200750" y="3147656"/>
            <a:ext cx="7862821" cy="1145440"/>
            <a:chOff x="205892" y="1847745"/>
            <a:chExt cx="10331673" cy="1951389"/>
          </a:xfrm>
        </p:grpSpPr>
        <p:grpSp>
          <p:nvGrpSpPr>
            <p:cNvPr id="35" name="Group 34"/>
            <p:cNvGrpSpPr/>
            <p:nvPr/>
          </p:nvGrpSpPr>
          <p:grpSpPr>
            <a:xfrm>
              <a:off x="205892" y="1847745"/>
              <a:ext cx="10105095" cy="1653079"/>
              <a:chOff x="0" y="2110332"/>
              <a:chExt cx="10105095" cy="1653079"/>
            </a:xfrm>
          </p:grpSpPr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2134555"/>
                <a:ext cx="6493937" cy="1628856"/>
              </a:xfrm>
              <a:prstGeom prst="rect">
                <a:avLst/>
              </a:prstGeom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7"/>
              <a:srcRect r="20599"/>
              <a:stretch/>
            </p:blipFill>
            <p:spPr>
              <a:xfrm>
                <a:off x="6340246" y="2110332"/>
                <a:ext cx="3764849" cy="1405933"/>
              </a:xfrm>
              <a:prstGeom prst="rect">
                <a:avLst/>
              </a:prstGeom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638219" y="3405333"/>
              <a:ext cx="932186" cy="3938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ASTRA</a:t>
              </a:r>
              <a:endParaRPr lang="en-GB" sz="1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952478" y="3405331"/>
              <a:ext cx="932186" cy="3938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ASTRA</a:t>
              </a:r>
              <a:endParaRPr lang="en-GB" sz="1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802217" y="3405331"/>
              <a:ext cx="932186" cy="3938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ASTRA</a:t>
              </a:r>
              <a:endParaRPr lang="en-GB" sz="1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96226" y="3405331"/>
              <a:ext cx="1187051" cy="3938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err="1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CSRTrack</a:t>
              </a:r>
              <a:endParaRPr lang="en-GB" sz="1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769902" y="3405331"/>
              <a:ext cx="1187051" cy="3938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err="1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CSRTrack</a:t>
              </a:r>
              <a:endParaRPr lang="en-GB" sz="1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611496" y="3405331"/>
              <a:ext cx="1187051" cy="3938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err="1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CSRTrack</a:t>
              </a:r>
              <a:endParaRPr lang="en-GB" sz="1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20076" y="3253678"/>
              <a:ext cx="1085038" cy="437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Elegant</a:t>
              </a:r>
              <a:endParaRPr lang="en-GB" sz="14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387619" y="3255422"/>
              <a:ext cx="1149946" cy="437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Genesis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07268" y="3106875"/>
            <a:ext cx="4006833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4000"/>
              </a:lnSpc>
              <a:buFont typeface="+mj-lt"/>
              <a:buAutoNum type="arabicPeriod" startAt="2"/>
            </a:pPr>
            <a:r>
              <a:rPr lang="en-GB" sz="2000" b="1" dirty="0" smtClean="0">
                <a:solidFill>
                  <a:srgbClr val="0000FF"/>
                </a:solidFill>
              </a:rPr>
              <a:t>Chains</a:t>
            </a:r>
            <a:r>
              <a:rPr lang="en-GB" sz="2000" dirty="0" smtClean="0"/>
              <a:t> of </a:t>
            </a:r>
            <a:r>
              <a:rPr lang="en-GB" sz="2000" b="1" dirty="0" smtClean="0">
                <a:solidFill>
                  <a:srgbClr val="0000FF"/>
                </a:solidFill>
              </a:rPr>
              <a:t>specialized</a:t>
            </a: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0000FF"/>
                </a:solidFill>
              </a:rPr>
              <a:t>codes </a:t>
            </a:r>
            <a:r>
              <a:rPr lang="en-GB" sz="2000" dirty="0" smtClean="0"/>
              <a:t>allow to balance </a:t>
            </a:r>
            <a:r>
              <a:rPr lang="en-GB" sz="2000" dirty="0"/>
              <a:t>accuracy vs. CPU time </a:t>
            </a:r>
            <a:r>
              <a:rPr lang="en-GB" sz="2000" dirty="0" smtClean="0"/>
              <a:t>in </a:t>
            </a:r>
            <a:r>
              <a:rPr lang="en-GB" sz="2000" dirty="0"/>
              <a:t>S2E </a:t>
            </a:r>
            <a:r>
              <a:rPr lang="en-GB" sz="2000" dirty="0" smtClean="0"/>
              <a:t>simulations.</a:t>
            </a:r>
            <a:endParaRPr lang="en-GB" sz="2000" dirty="0"/>
          </a:p>
        </p:txBody>
      </p:sp>
      <p:sp>
        <p:nvSpPr>
          <p:cNvPr id="47" name="TextBox 46"/>
          <p:cNvSpPr txBox="1"/>
          <p:nvPr/>
        </p:nvSpPr>
        <p:spPr>
          <a:xfrm>
            <a:off x="10037177" y="2918244"/>
            <a:ext cx="2165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</a:t>
            </a:r>
            <a:r>
              <a:rPr lang="en-GB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Dohuls</a:t>
            </a:r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al. (2008)</a:t>
            </a:r>
            <a:endParaRPr lang="en-GB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097" y="4392064"/>
            <a:ext cx="3061395" cy="229604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233364" y="4564071"/>
            <a:ext cx="827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GPT + Elegant</a:t>
            </a:r>
            <a:endParaRPr lang="en-GB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10468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Geometric (RF) </a:t>
            </a:r>
            <a:r>
              <a:rPr lang="en-GB" dirty="0" err="1" smtClean="0"/>
              <a:t>Wakefields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90667" y="1464697"/>
            <a:ext cx="11150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 smtClean="0"/>
              <a:t>Strong wake potential + magnetic compression = multi-kA current spikes at </a:t>
            </a:r>
            <a:r>
              <a:rPr lang="en-GB" sz="2000" dirty="0"/>
              <a:t>bunch </a:t>
            </a:r>
            <a:r>
              <a:rPr lang="en-GB" sz="2000" dirty="0" smtClean="0"/>
              <a:t>edges.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584145" y="1517036"/>
            <a:ext cx="4565970" cy="2788024"/>
            <a:chOff x="7584145" y="1517036"/>
            <a:chExt cx="4565970" cy="2788024"/>
          </a:xfrm>
        </p:grpSpPr>
        <p:grpSp>
          <p:nvGrpSpPr>
            <p:cNvPr id="6" name="Group 5"/>
            <p:cNvGrpSpPr/>
            <p:nvPr/>
          </p:nvGrpSpPr>
          <p:grpSpPr>
            <a:xfrm>
              <a:off x="7584145" y="2097164"/>
              <a:ext cx="4565970" cy="2207896"/>
              <a:chOff x="7841094" y="696003"/>
              <a:chExt cx="4109335" cy="193583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/>
              <a:srcRect t="2522" r="5760" b="-1"/>
              <a:stretch/>
            </p:blipFill>
            <p:spPr>
              <a:xfrm>
                <a:off x="10225473" y="696003"/>
                <a:ext cx="1724956" cy="1678856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41094" y="2362354"/>
                <a:ext cx="3861230" cy="269486"/>
              </a:xfrm>
              <a:prstGeom prst="rect">
                <a:avLst/>
              </a:prstGeom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10883002" y="1517036"/>
              <a:ext cx="12671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P. Emma for LCLS (2009)</a:t>
              </a:r>
              <a:endPara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2010" b="-1"/>
          <a:stretch/>
        </p:blipFill>
        <p:spPr>
          <a:xfrm>
            <a:off x="10402648" y="4520017"/>
            <a:ext cx="1747467" cy="1747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658" y="3317733"/>
            <a:ext cx="3991563" cy="134828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53954" y="4704043"/>
            <a:ext cx="4022060" cy="1578361"/>
            <a:chOff x="111963" y="4994682"/>
            <a:chExt cx="4022060" cy="157836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45495" y="5021005"/>
              <a:ext cx="1988528" cy="1392886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1963" y="4994682"/>
              <a:ext cx="1913259" cy="1578361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91" y="4627622"/>
            <a:ext cx="2462660" cy="16170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" name="Group 31"/>
          <p:cNvGrpSpPr/>
          <p:nvPr/>
        </p:nvGrpSpPr>
        <p:grpSpPr>
          <a:xfrm>
            <a:off x="4422775" y="2859515"/>
            <a:ext cx="2985300" cy="3691179"/>
            <a:chOff x="3984955" y="3019475"/>
            <a:chExt cx="2585403" cy="3651545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6200000">
              <a:off x="4466810" y="2704008"/>
              <a:ext cx="1635669" cy="2411121"/>
            </a:xfrm>
            <a:prstGeom prst="rect">
              <a:avLst/>
            </a:prstGeom>
          </p:spPr>
        </p:pic>
        <p:pic>
          <p:nvPicPr>
            <p:cNvPr id="34" name="Picture 6" descr="http://felog/my_documents/my_pictures/elog_win_dump-20160523020818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clrChange>
                <a:clrFrom>
                  <a:srgbClr val="0000FF"/>
                </a:clrFrom>
                <a:clrTo>
                  <a:srgbClr val="0000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9" t="54588" r="51397" b="1242"/>
            <a:stretch/>
          </p:blipFill>
          <p:spPr bwMode="auto">
            <a:xfrm>
              <a:off x="4063758" y="4967815"/>
              <a:ext cx="2423934" cy="1620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/>
          </p:nvSpPr>
          <p:spPr bwMode="auto">
            <a:xfrm>
              <a:off x="3984955" y="3019475"/>
              <a:ext cx="2585403" cy="3651545"/>
            </a:xfrm>
            <a:prstGeom prst="rect">
              <a:avLst/>
            </a:prstGeom>
            <a:noFill/>
            <a:ln w="381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646297" y="3376749"/>
            <a:ext cx="2090122" cy="2851895"/>
            <a:chOff x="4170436" y="3532512"/>
            <a:chExt cx="1810139" cy="2821273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rcRect l="9555" t="55419" r="55802" b="10245"/>
            <a:stretch/>
          </p:blipFill>
          <p:spPr>
            <a:xfrm>
              <a:off x="4570875" y="5016052"/>
              <a:ext cx="1409700" cy="1337733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12">
              <a:clrChange>
                <a:clrFrom>
                  <a:srgbClr val="FF0000"/>
                </a:clrFrom>
                <a:clrTo>
                  <a:srgbClr val="FF0000">
                    <a:alpha val="0"/>
                  </a:srgbClr>
                </a:clrTo>
              </a:clrChange>
            </a:blip>
            <a:srcRect l="17882" t="7550" r="2986" b="17319"/>
            <a:stretch/>
          </p:blipFill>
          <p:spPr>
            <a:xfrm>
              <a:off x="4170436" y="3532512"/>
              <a:ext cx="1597186" cy="81492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4488530" y="3235232"/>
            <a:ext cx="2443417" cy="2337679"/>
            <a:chOff x="4488530" y="3303472"/>
            <a:chExt cx="2443417" cy="2337679"/>
          </a:xfrm>
        </p:grpSpPr>
        <p:sp>
          <p:nvSpPr>
            <p:cNvPr id="39" name="Oval 38"/>
            <p:cNvSpPr/>
            <p:nvPr/>
          </p:nvSpPr>
          <p:spPr bwMode="auto">
            <a:xfrm>
              <a:off x="6221641" y="3303472"/>
              <a:ext cx="576130" cy="506870"/>
            </a:xfrm>
            <a:prstGeom prst="ellipse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4488530" y="3738441"/>
              <a:ext cx="576130" cy="506870"/>
            </a:xfrm>
            <a:prstGeom prst="ellipse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4944708" y="5134281"/>
              <a:ext cx="576130" cy="506870"/>
            </a:xfrm>
            <a:prstGeom prst="ellipse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6355817" y="4829717"/>
              <a:ext cx="576130" cy="506870"/>
            </a:xfrm>
            <a:prstGeom prst="ellipse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533595" y="2963264"/>
            <a:ext cx="2000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vs. Measurement @ FERMI</a:t>
            </a:r>
            <a:endParaRPr lang="en-GB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88624" y="2967431"/>
            <a:ext cx="18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GB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04845" y="2810669"/>
            <a:ext cx="2880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Cornacchia et al. (2006)</a:t>
            </a:r>
          </a:p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Penco et al. </a:t>
            </a:r>
            <a:r>
              <a:rPr lang="en-GB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 FERMI </a:t>
            </a:r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(2014) </a:t>
            </a:r>
            <a:endParaRPr lang="en-GB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0666" y="1045743"/>
            <a:ext cx="111028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Geometric and RW </a:t>
            </a:r>
            <a:r>
              <a:rPr lang="en-GB" sz="2000" dirty="0" err="1"/>
              <a:t>wakefields</a:t>
            </a:r>
            <a:r>
              <a:rPr lang="en-GB" sz="2000" dirty="0"/>
              <a:t> can be computed accurately, and imported into tracking codes.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32657" y="1880096"/>
            <a:ext cx="1000082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8163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Spikes drive CSR </a:t>
            </a:r>
            <a:r>
              <a:rPr lang="en-GB" sz="2000" dirty="0" smtClean="0"/>
              <a:t>&amp; microbunching instability, and </a:t>
            </a:r>
            <a:r>
              <a:rPr lang="en-GB" sz="2000" dirty="0"/>
              <a:t>RW wake in low-gap </a:t>
            </a:r>
            <a:r>
              <a:rPr lang="en-GB" sz="2000" dirty="0" smtClean="0"/>
              <a:t>pipe</a:t>
            </a:r>
            <a:r>
              <a:rPr lang="en-GB" sz="2000" dirty="0" smtClean="0">
                <a:sym typeface="Wingdings" panose="05000000000000000000" pitchFamily="2" charset="2"/>
              </a:rPr>
              <a:t>.</a:t>
            </a:r>
          </a:p>
          <a:p>
            <a:pPr marL="538163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 smtClean="0">
                <a:sym typeface="Wingdings" panose="05000000000000000000" pitchFamily="2" charset="2"/>
              </a:rPr>
              <a:t>Spikes </a:t>
            </a:r>
            <a:r>
              <a:rPr lang="en-GB" sz="2000" dirty="0">
                <a:sym typeface="Wingdings" panose="05000000000000000000" pitchFamily="2" charset="2"/>
              </a:rPr>
              <a:t>magnitude depends on </a:t>
            </a:r>
            <a:r>
              <a:rPr lang="en-GB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details </a:t>
            </a:r>
            <a:r>
              <a:rPr lang="en-GB" sz="2000" dirty="0">
                <a:sym typeface="Wingdings" panose="05000000000000000000" pitchFamily="2" charset="2"/>
              </a:rPr>
              <a:t>of Injector </a:t>
            </a:r>
            <a:r>
              <a:rPr lang="en-GB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Laser</a:t>
            </a:r>
            <a:r>
              <a:rPr lang="en-GB" sz="2000" dirty="0">
                <a:sym typeface="Wingdings" panose="05000000000000000000" pitchFamily="2" charset="2"/>
              </a:rPr>
              <a:t> and </a:t>
            </a:r>
            <a:r>
              <a:rPr lang="en-GB" dirty="0">
                <a:sym typeface="Wingdings" panose="05000000000000000000" pitchFamily="2" charset="2"/>
              </a:rPr>
              <a:t>Linac </a:t>
            </a:r>
            <a:r>
              <a:rPr lang="en-GB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long. wakefield</a:t>
            </a:r>
            <a:r>
              <a:rPr lang="en-GB" sz="2000" dirty="0"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4304645" y="2799910"/>
            <a:ext cx="3145809" cy="38082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2949592" y="2389286"/>
            <a:ext cx="5807790" cy="221957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GB" sz="2400" b="0" i="1" u="sng" strike="noStrike" cap="none" normalizeH="0" baseline="0" dirty="0" err="1" smtClean="0">
                <a:ln>
                  <a:noFill/>
                </a:ln>
                <a:effectLst/>
                <a:latin typeface="Arial" charset="0"/>
                <a:ea typeface="ＭＳ Ｐゴシック" charset="0"/>
                <a:cs typeface="ＭＳ Ｐゴシック" charset="0"/>
              </a:rPr>
              <a:t>Wakefields</a:t>
            </a:r>
            <a:r>
              <a:rPr kumimoji="0" lang="en-GB" sz="2400" b="0" i="1" u="sng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0"/>
                <a:cs typeface="ＭＳ Ｐゴシック" charset="0"/>
              </a:rPr>
              <a:t> data (to</a:t>
            </a:r>
            <a:r>
              <a:rPr kumimoji="0" lang="en-GB" sz="2400" b="0" i="1" u="sng" strike="noStrike" cap="none" normalizeH="0" dirty="0" smtClean="0">
                <a:ln>
                  <a:noFill/>
                </a:ln>
                <a:effectLst/>
                <a:latin typeface="Arial" charset="0"/>
                <a:ea typeface="ＭＳ Ｐゴシック" charset="0"/>
                <a:cs typeface="ＭＳ Ｐゴシック" charset="0"/>
              </a:rPr>
              <a:t> be made available)</a:t>
            </a:r>
            <a:r>
              <a:rPr kumimoji="0" lang="en-GB" sz="2400" b="0" i="1" u="sng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marL="0" marR="0" indent="0" algn="l" defTabSz="449263" rtl="0" eaLnBrk="1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S-band Injector</a:t>
            </a:r>
          </a:p>
          <a:p>
            <a:pPr marL="0" marR="0" indent="0" algn="l" defTabSz="449263" rtl="0" eaLnBrk="1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X-band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inac</a:t>
            </a:r>
            <a:endParaRPr lang="en-GB" sz="24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449263" rtl="0" eaLnBrk="1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GB" sz="2400" b="0" i="1" strike="noStrike" cap="none" normalizeH="0" baseline="0" dirty="0" smtClean="0">
                <a:ln>
                  <a:noFill/>
                </a:ln>
                <a:effectLst/>
                <a:latin typeface="Arial" charset="0"/>
                <a:ea typeface="ＭＳ Ｐゴシック" charset="0"/>
                <a:cs typeface="ＭＳ Ｐゴシック" charset="0"/>
              </a:rPr>
              <a:t>Resistive</a:t>
            </a:r>
            <a:r>
              <a:rPr kumimoji="0" lang="en-GB" sz="2400" b="0" i="1" strike="noStrike" cap="none" normalizeH="0" dirty="0" smtClean="0">
                <a:ln>
                  <a:noFill/>
                </a:ln>
                <a:effectLst/>
                <a:latin typeface="Arial" charset="0"/>
                <a:ea typeface="ＭＳ Ｐゴシック" charset="0"/>
                <a:cs typeface="ＭＳ Ｐゴシック" charset="0"/>
              </a:rPr>
              <a:t> Wall wake in Undulator ?</a:t>
            </a: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9587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21" grpId="0" animBg="1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47" y="3304511"/>
            <a:ext cx="2645026" cy="21759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392" y="162785"/>
            <a:ext cx="8468199" cy="849217"/>
          </a:xfrm>
        </p:spPr>
        <p:txBody>
          <a:bodyPr/>
          <a:lstStyle/>
          <a:p>
            <a:r>
              <a:rPr lang="en-GB" dirty="0" smtClean="0"/>
              <a:t>CSR – 1D vs. 3D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4</a:t>
            </a:fld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1179" y="3284984"/>
            <a:ext cx="3187204" cy="274647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073168" y="6070192"/>
            <a:ext cx="2842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</a:t>
            </a:r>
            <a:r>
              <a:rPr lang="en-GB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Bettoni</a:t>
            </a:r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al., PRAB (2016)</a:t>
            </a:r>
            <a:endParaRPr lang="en-GB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1344" y="1110700"/>
            <a:ext cx="11910417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Projected emittance control is favoured by </a:t>
            </a:r>
            <a:r>
              <a:rPr lang="en-GB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uniform slice Twiss</a:t>
            </a: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parameters </a:t>
            </a: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injector optimization.</a:t>
            </a:r>
            <a:endParaRPr lang="en-GB" sz="20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285750" lvl="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Slice norm. emittance is typically perturbed at &lt; 0.05 </a:t>
            </a: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  <a:sym typeface="Symbol" panose="05050102010706020507" pitchFamily="18" charset="2"/>
              </a:rPr>
              <a:t></a:t>
            </a: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m level. Can be much worse at </a:t>
            </a:r>
            <a:r>
              <a:rPr lang="en-GB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full compression</a:t>
            </a: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.</a:t>
            </a:r>
          </a:p>
          <a:p>
            <a:pPr marL="285750" lvl="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3-D codes</a:t>
            </a: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needed to predict slice emittance growth. 1-D runs typically over-estimate the final projected emittance.</a:t>
            </a:r>
          </a:p>
        </p:txBody>
      </p:sp>
      <p:sp>
        <p:nvSpPr>
          <p:cNvPr id="26" name="TextBox 42"/>
          <p:cNvSpPr txBox="1">
            <a:spLocks noChangeArrowheads="1"/>
          </p:cNvSpPr>
          <p:nvPr/>
        </p:nvSpPr>
        <p:spPr bwMode="auto">
          <a:xfrm>
            <a:off x="1868505" y="3396029"/>
            <a:ext cx="1258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eaLnBrk="1" hangingPunct="1"/>
            <a:r>
              <a:rPr lang="en-US" alt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CSRtrack</a:t>
            </a:r>
            <a:r>
              <a:rPr lang="en-US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3D</a:t>
            </a:r>
            <a:endParaRPr lang="en-US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Oval 38"/>
          <p:cNvSpPr/>
          <p:nvPr/>
        </p:nvSpPr>
        <p:spPr bwMode="auto">
          <a:xfrm rot="20303970">
            <a:off x="2770269" y="5036473"/>
            <a:ext cx="1421203" cy="621118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GB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Exp. vs. Codes</a:t>
            </a:r>
            <a:endParaRPr kumimoji="0" lang="en-GB" sz="16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75671" y="5443178"/>
            <a:ext cx="930063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 pC</a:t>
            </a:r>
          </a:p>
          <a:p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 200 MeV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7578898" y="2904292"/>
            <a:ext cx="3508473" cy="3693060"/>
            <a:chOff x="3560754" y="3065989"/>
            <a:chExt cx="3508473" cy="3693060"/>
          </a:xfrm>
        </p:grpSpPr>
        <p:grpSp>
          <p:nvGrpSpPr>
            <p:cNvPr id="34" name="Group 37"/>
            <p:cNvGrpSpPr>
              <a:grpSpLocks/>
            </p:cNvGrpSpPr>
            <p:nvPr/>
          </p:nvGrpSpPr>
          <p:grpSpPr bwMode="auto">
            <a:xfrm>
              <a:off x="3560754" y="3065989"/>
              <a:ext cx="3508473" cy="3281973"/>
              <a:chOff x="5296757" y="214290"/>
              <a:chExt cx="3175724" cy="3154737"/>
            </a:xfrm>
          </p:grpSpPr>
          <p:pic>
            <p:nvPicPr>
              <p:cNvPr id="43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11"/>
              <a:stretch/>
            </p:blipFill>
            <p:spPr bwMode="auto">
              <a:xfrm>
                <a:off x="5296757" y="214290"/>
                <a:ext cx="3175724" cy="3154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TextBox 17"/>
              <p:cNvSpPr txBox="1">
                <a:spLocks noChangeArrowheads="1"/>
              </p:cNvSpPr>
              <p:nvPr/>
            </p:nvSpPr>
            <p:spPr bwMode="auto">
              <a:xfrm>
                <a:off x="7479153" y="476137"/>
                <a:ext cx="912508" cy="4437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D19049">
                        <a:lumMod val="75000"/>
                      </a:srgbClr>
                    </a:solidFill>
                    <a:effectLst/>
                    <a:uLnTx/>
                    <a:uFillTx/>
                  </a:rPr>
                  <a:t>P 2.84 </a:t>
                </a: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19049">
                        <a:lumMod val="75000"/>
                      </a:srgbClr>
                    </a:solidFill>
                    <a:effectLst/>
                    <a:uLnTx/>
                    <a:uFillTx/>
                  </a:rPr>
                  <a:t>µm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D19049">
                      <a:lumMod val="75000"/>
                    </a:srgbClr>
                  </a:solidFill>
                  <a:effectLst/>
                  <a:uLnTx/>
                  <a:uFillTx/>
                </a:endParaRP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D19049">
                        <a:lumMod val="75000"/>
                      </a:srgbClr>
                    </a:solidFill>
                    <a:effectLst/>
                    <a:uLnTx/>
                    <a:uFillTx/>
                  </a:rPr>
                  <a:t>S 1.43 </a:t>
                </a: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19049">
                        <a:lumMod val="75000"/>
                      </a:srgbClr>
                    </a:solidFill>
                    <a:effectLst/>
                    <a:uLnTx/>
                    <a:uFillTx/>
                  </a:rPr>
                  <a:t>µm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D19049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TextBox 17"/>
              <p:cNvSpPr txBox="1">
                <a:spLocks noChangeArrowheads="1"/>
              </p:cNvSpPr>
              <p:nvPr/>
            </p:nvSpPr>
            <p:spPr bwMode="auto">
              <a:xfrm>
                <a:off x="7341443" y="2337910"/>
                <a:ext cx="859186" cy="4437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30A0"/>
                    </a:solidFill>
                    <a:uLnTx/>
                    <a:uFillTx/>
                    <a:latin typeface="Arial" panose="020B0604020202020204" pitchFamily="34" charset="0"/>
                  </a:rPr>
                  <a:t>P 4.95 µm</a:t>
                </a:r>
              </a:p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30A0"/>
                    </a:solidFill>
                    <a:uLnTx/>
                    <a:uFillTx/>
                    <a:latin typeface="Arial" panose="020B0604020202020204" pitchFamily="34" charset="0"/>
                  </a:rPr>
                  <a:t>S 1.85 µm</a:t>
                </a:r>
              </a:p>
            </p:txBody>
          </p:sp>
        </p:grpSp>
        <p:sp>
          <p:nvSpPr>
            <p:cNvPr id="35" name="TextBox 42"/>
            <p:cNvSpPr txBox="1">
              <a:spLocks noChangeArrowheads="1"/>
            </p:cNvSpPr>
            <p:nvPr/>
          </p:nvSpPr>
          <p:spPr bwMode="auto">
            <a:xfrm>
              <a:off x="4560808" y="5352201"/>
              <a:ext cx="132440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9pPr>
            </a:lstStyle>
            <a:p>
              <a:pPr eaLnBrk="1" hangingPunct="1"/>
              <a:r>
                <a:rPr lang="en-US" altLang="en-US" sz="1400" b="1" dirty="0" err="1" smtClean="0">
                  <a:solidFill>
                    <a:srgbClr val="3114A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CSRtrack</a:t>
              </a:r>
              <a:r>
                <a:rPr lang="en-US" altLang="en-US" sz="1400" b="1" dirty="0" smtClean="0">
                  <a:solidFill>
                    <a:srgbClr val="3114A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3D</a:t>
              </a:r>
              <a:endParaRPr lang="en-US" altLang="en-US" sz="1400" b="1" dirty="0">
                <a:solidFill>
                  <a:srgbClr val="3114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TextBox 43"/>
            <p:cNvSpPr txBox="1">
              <a:spLocks noChangeArrowheads="1"/>
            </p:cNvSpPr>
            <p:nvPr/>
          </p:nvSpPr>
          <p:spPr bwMode="auto">
            <a:xfrm>
              <a:off x="5649066" y="4260661"/>
              <a:ext cx="11598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9pPr>
            </a:lstStyle>
            <a:p>
              <a:pPr eaLnBrk="1" hangingPunct="1"/>
              <a:r>
                <a:rPr lang="en-US" altLang="en-US" sz="1400" b="1" dirty="0" err="1">
                  <a:solidFill>
                    <a:srgbClr val="863A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CSRtrack</a:t>
              </a:r>
              <a:r>
                <a:rPr lang="en-US" altLang="en-US" sz="1400" b="1" dirty="0">
                  <a:solidFill>
                    <a:srgbClr val="863A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Projected</a:t>
              </a:r>
            </a:p>
          </p:txBody>
        </p:sp>
        <p:sp>
          <p:nvSpPr>
            <p:cNvPr id="41" name="TextBox 44"/>
            <p:cNvSpPr txBox="1">
              <a:spLocks noChangeArrowheads="1"/>
            </p:cNvSpPr>
            <p:nvPr/>
          </p:nvSpPr>
          <p:spPr bwMode="auto">
            <a:xfrm>
              <a:off x="5080685" y="3307619"/>
              <a:ext cx="10633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panose="020B0602030504020204" pitchFamily="34" charset="0"/>
                </a:defRPr>
              </a:lvl9pPr>
            </a:lstStyle>
            <a:p>
              <a:pPr eaLnBrk="1" hangingPunct="1"/>
              <a:r>
                <a:rPr lang="en-US" altLang="en-US" sz="1400" b="1" dirty="0">
                  <a:solidFill>
                    <a:schemeClr val="bg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Elegant Projected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109116" y="6451272"/>
              <a:ext cx="2627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H. Owen et al. for NLS (2008)</a:t>
              </a:r>
              <a:endPara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1053316" y="3178571"/>
            <a:ext cx="930063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 pC</a:t>
            </a:r>
          </a:p>
          <a:p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 735 MeV</a:t>
            </a:r>
          </a:p>
        </p:txBody>
      </p:sp>
      <p:sp>
        <p:nvSpPr>
          <p:cNvPr id="47" name="Oval 46"/>
          <p:cNvSpPr/>
          <p:nvPr/>
        </p:nvSpPr>
        <p:spPr bwMode="auto">
          <a:xfrm rot="20303970">
            <a:off x="10826678" y="5123019"/>
            <a:ext cx="1134801" cy="607503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GB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Codes</a:t>
            </a:r>
            <a:endParaRPr kumimoji="0" lang="en-GB" sz="16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9135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Plan, 2.A option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09" y="1268760"/>
            <a:ext cx="9965644" cy="80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29120" y="2192039"/>
            <a:ext cx="183858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A. </a:t>
            </a:r>
            <a:r>
              <a:rPr lang="en-GB" sz="1600" dirty="0" err="1"/>
              <a:t>Giribono</a:t>
            </a:r>
            <a:endParaRPr lang="en-GB" sz="1600" dirty="0"/>
          </a:p>
          <a:p>
            <a:r>
              <a:rPr lang="en-GB" sz="1600" dirty="0"/>
              <a:t>C. </a:t>
            </a:r>
            <a:r>
              <a:rPr lang="en-GB" sz="1600" dirty="0" err="1"/>
              <a:t>Vaccarezza</a:t>
            </a:r>
            <a:endParaRPr lang="en-GB" sz="1600" dirty="0"/>
          </a:p>
          <a:p>
            <a:r>
              <a:rPr lang="en-GB" sz="1600" dirty="0"/>
              <a:t>E. Marin</a:t>
            </a:r>
          </a:p>
          <a:p>
            <a:r>
              <a:rPr lang="en-GB" sz="1600" dirty="0"/>
              <a:t>R. Munoz </a:t>
            </a:r>
            <a:r>
              <a:rPr lang="en-GB" sz="1600" dirty="0" err="1"/>
              <a:t>Horta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986509" y="2141482"/>
            <a:ext cx="145103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Faus-Golfe</a:t>
            </a:r>
            <a:endParaRPr lang="en-GB" sz="1600" dirty="0"/>
          </a:p>
          <a:p>
            <a:r>
              <a:rPr lang="en-GB" sz="1600" dirty="0"/>
              <a:t>Y. Han</a:t>
            </a:r>
          </a:p>
          <a:p>
            <a:r>
              <a:rPr lang="en-GB" sz="1600" dirty="0"/>
              <a:t>A. Latina</a:t>
            </a:r>
          </a:p>
          <a:p>
            <a:r>
              <a:rPr lang="en-GB" sz="1600" dirty="0"/>
              <a:t>X. Liu</a:t>
            </a:r>
          </a:p>
          <a:p>
            <a:r>
              <a:rPr lang="en-GB" sz="1600" dirty="0"/>
              <a:t>S. Di Mitri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34781" y="2144330"/>
            <a:ext cx="230425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A. Latina</a:t>
            </a:r>
          </a:p>
          <a:p>
            <a:r>
              <a:rPr lang="en-GB" sz="1600" dirty="0"/>
              <a:t>X. Liu</a:t>
            </a:r>
          </a:p>
          <a:p>
            <a:r>
              <a:rPr lang="en-GB" sz="1600" dirty="0"/>
              <a:t>S. Di Mitri</a:t>
            </a:r>
          </a:p>
        </p:txBody>
      </p:sp>
      <p:sp>
        <p:nvSpPr>
          <p:cNvPr id="8" name="Down Arrow 7"/>
          <p:cNvSpPr/>
          <p:nvPr/>
        </p:nvSpPr>
        <p:spPr bwMode="auto">
          <a:xfrm>
            <a:off x="1780360" y="3410675"/>
            <a:ext cx="936104" cy="504056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0300" y="4056149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Benchmarking injector beam dynamics</a:t>
            </a:r>
          </a:p>
        </p:txBody>
      </p:sp>
      <p:sp>
        <p:nvSpPr>
          <p:cNvPr id="10" name="Down Arrow 9"/>
          <p:cNvSpPr/>
          <p:nvPr/>
        </p:nvSpPr>
        <p:spPr bwMode="auto">
          <a:xfrm>
            <a:off x="1787824" y="5097298"/>
            <a:ext cx="936104" cy="504056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47764" y="5742773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Optimized </a:t>
            </a:r>
            <a:r>
              <a:rPr lang="en-GB" dirty="0" smtClean="0"/>
              <a:t>injector beam</a:t>
            </a:r>
            <a:endParaRPr lang="en-GB" dirty="0"/>
          </a:p>
        </p:txBody>
      </p:sp>
      <p:sp>
        <p:nvSpPr>
          <p:cNvPr id="12" name="Down Arrow 11"/>
          <p:cNvSpPr/>
          <p:nvPr/>
        </p:nvSpPr>
        <p:spPr bwMode="auto">
          <a:xfrm>
            <a:off x="4274541" y="3606338"/>
            <a:ext cx="936104" cy="504056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0485" y="4229713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Specifications of the linearizer and compressor </a:t>
            </a:r>
          </a:p>
        </p:txBody>
      </p:sp>
      <p:sp>
        <p:nvSpPr>
          <p:cNvPr id="14" name="Down Arrow 13"/>
          <p:cNvSpPr/>
          <p:nvPr/>
        </p:nvSpPr>
        <p:spPr bwMode="auto">
          <a:xfrm>
            <a:off x="4282005" y="5292961"/>
            <a:ext cx="936104" cy="504056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51205" y="591483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S2E simulation</a:t>
            </a:r>
          </a:p>
        </p:txBody>
      </p:sp>
      <p:sp>
        <p:nvSpPr>
          <p:cNvPr id="17" name="Down Arrow 16"/>
          <p:cNvSpPr/>
          <p:nvPr/>
        </p:nvSpPr>
        <p:spPr bwMode="auto">
          <a:xfrm>
            <a:off x="7147424" y="3145210"/>
            <a:ext cx="936104" cy="504056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71361" y="3768585"/>
            <a:ext cx="2239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1-D tentative run with 2 compressors,  to the linac end </a:t>
            </a:r>
          </a:p>
        </p:txBody>
      </p:sp>
      <p:sp>
        <p:nvSpPr>
          <p:cNvPr id="19" name="Down Arrow 18"/>
          <p:cNvSpPr/>
          <p:nvPr/>
        </p:nvSpPr>
        <p:spPr bwMode="auto">
          <a:xfrm>
            <a:off x="7154888" y="4831833"/>
            <a:ext cx="936104" cy="504056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24088" y="54537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S2E simulation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315101" y="3876949"/>
            <a:ext cx="1638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243093" y="5208208"/>
            <a:ext cx="1893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STEP</a:t>
            </a:r>
          </a:p>
        </p:txBody>
      </p:sp>
    </p:spTree>
    <p:extLst>
      <p:ext uri="{BB962C8B-B14F-4D97-AF65-F5344CB8AC3E}">
        <p14:creationId xmlns:p14="http://schemas.microsoft.com/office/powerpoint/2010/main" val="8352266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Codes – Our Choice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09" y="1268760"/>
            <a:ext cx="9965644" cy="80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29120" y="2192039"/>
            <a:ext cx="183858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A. </a:t>
            </a:r>
            <a:r>
              <a:rPr lang="en-GB" sz="1600" dirty="0" err="1"/>
              <a:t>Giribono</a:t>
            </a:r>
            <a:endParaRPr lang="en-GB" sz="1600" dirty="0"/>
          </a:p>
          <a:p>
            <a:r>
              <a:rPr lang="en-GB" sz="1600" dirty="0"/>
              <a:t>C. </a:t>
            </a:r>
            <a:r>
              <a:rPr lang="en-GB" sz="1600" dirty="0" err="1"/>
              <a:t>Vaccarezza</a:t>
            </a:r>
            <a:endParaRPr lang="en-GB" sz="1600" dirty="0"/>
          </a:p>
          <a:p>
            <a:r>
              <a:rPr lang="en-GB" sz="1600" dirty="0"/>
              <a:t>E. Marin</a:t>
            </a:r>
          </a:p>
          <a:p>
            <a:r>
              <a:rPr lang="en-GB" sz="1600" dirty="0"/>
              <a:t>R. Munoz </a:t>
            </a:r>
            <a:r>
              <a:rPr lang="en-GB" sz="1600" dirty="0" err="1"/>
              <a:t>Horta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986509" y="2141482"/>
            <a:ext cx="145103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Faus-Golfe</a:t>
            </a:r>
            <a:endParaRPr lang="en-GB" sz="1600" dirty="0"/>
          </a:p>
          <a:p>
            <a:r>
              <a:rPr lang="en-GB" sz="1600" dirty="0"/>
              <a:t>Y. Han</a:t>
            </a:r>
          </a:p>
          <a:p>
            <a:r>
              <a:rPr lang="en-GB" sz="1600" dirty="0"/>
              <a:t>A. Latina</a:t>
            </a:r>
          </a:p>
          <a:p>
            <a:r>
              <a:rPr lang="en-GB" sz="1600" dirty="0"/>
              <a:t>X. Liu</a:t>
            </a:r>
          </a:p>
          <a:p>
            <a:r>
              <a:rPr lang="en-GB" sz="1600" dirty="0"/>
              <a:t>S. Di Mitri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34781" y="2144330"/>
            <a:ext cx="230425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A. Latina</a:t>
            </a:r>
          </a:p>
          <a:p>
            <a:r>
              <a:rPr lang="en-GB" sz="1600" dirty="0"/>
              <a:t>X. Liu</a:t>
            </a:r>
          </a:p>
          <a:p>
            <a:r>
              <a:rPr lang="en-GB" sz="1600" dirty="0"/>
              <a:t>S. Di Mitri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60022" y="4181175"/>
            <a:ext cx="1431233" cy="3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b="1" dirty="0" err="1" smtClean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TStep</a:t>
            </a:r>
            <a:endParaRPr lang="en-GB" b="1" dirty="0" smtClean="0">
              <a:ln>
                <a:solidFill>
                  <a:srgbClr val="FFFF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27848" y="4595737"/>
            <a:ext cx="1221232" cy="40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 err="1" smtClean="0"/>
              <a:t>LiTrack</a:t>
            </a:r>
            <a:endParaRPr lang="en-GB" dirty="0" smtClean="0"/>
          </a:p>
        </p:txBody>
      </p:sp>
      <p:sp>
        <p:nvSpPr>
          <p:cNvPr id="24" name="Left Brace 23"/>
          <p:cNvSpPr/>
          <p:nvPr/>
        </p:nvSpPr>
        <p:spPr bwMode="auto">
          <a:xfrm rot="16200000">
            <a:off x="2096893" y="2582512"/>
            <a:ext cx="504056" cy="2442945"/>
          </a:xfrm>
          <a:prstGeom prst="leftBrac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Left Brace 24"/>
          <p:cNvSpPr/>
          <p:nvPr/>
        </p:nvSpPr>
        <p:spPr bwMode="auto">
          <a:xfrm rot="16200000">
            <a:off x="6420206" y="1139857"/>
            <a:ext cx="504056" cy="5328258"/>
          </a:xfrm>
          <a:prstGeom prst="leftBrac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5361" y="5292436"/>
            <a:ext cx="3816424" cy="8008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Palatino Linotype" panose="02040502050505030304" pitchFamily="18" charset="0"/>
              </a:rPr>
              <a:t>3-D Space-charge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Palatino Linotype" panose="02040502050505030304" pitchFamily="18" charset="0"/>
              </a:rPr>
              <a:t>// and </a:t>
            </a:r>
            <a:r>
              <a:rPr lang="en-GB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 </a:t>
            </a:r>
            <a:r>
              <a:rPr lang="en-GB" dirty="0" smtClean="0">
                <a:latin typeface="Palatino Linotype" panose="02040502050505030304" pitchFamily="18" charset="0"/>
              </a:rPr>
              <a:t>geometric </a:t>
            </a:r>
            <a:r>
              <a:rPr lang="en-GB" dirty="0" err="1" smtClean="0">
                <a:latin typeface="Palatino Linotype" panose="02040502050505030304" pitchFamily="18" charset="0"/>
              </a:rPr>
              <a:t>wakefields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76396" y="5085184"/>
            <a:ext cx="3130985" cy="119359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// and </a:t>
            </a:r>
            <a:r>
              <a:rPr lang="en-GB" dirty="0">
                <a:latin typeface="Palatino Linotype" panose="02040502050505030304" pitchFamily="18" charset="0"/>
                <a:sym typeface="Symbol" panose="05050102010706020507" pitchFamily="18" charset="2"/>
              </a:rPr>
              <a:t></a:t>
            </a:r>
            <a:r>
              <a:rPr lang="en-GB" dirty="0" smtClean="0">
                <a:latin typeface="Palatino Linotype" panose="02040502050505030304" pitchFamily="18" charset="0"/>
              </a:rPr>
              <a:t> </a:t>
            </a:r>
            <a:r>
              <a:rPr lang="en-GB" dirty="0" err="1" smtClean="0">
                <a:latin typeface="Palatino Linotype" panose="02040502050505030304" pitchFamily="18" charset="0"/>
              </a:rPr>
              <a:t>wakefields</a:t>
            </a:r>
            <a:endParaRPr lang="en-GB" dirty="0" smtClean="0">
              <a:latin typeface="Palatino Linotype" panose="02040502050505030304" pitchFamily="18" charset="0"/>
            </a:endParaRP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Palatino Linotype" panose="02040502050505030304" pitchFamily="18" charset="0"/>
              </a:rPr>
              <a:t>CSR (</a:t>
            </a:r>
            <a:r>
              <a:rPr lang="en-GB" dirty="0" smtClean="0">
                <a:latin typeface="Palatino Linotype" panose="02040502050505030304" pitchFamily="18" charset="0"/>
              </a:rPr>
              <a:t>3-D)</a:t>
            </a:r>
            <a:endParaRPr lang="en-GB" dirty="0" smtClean="0">
              <a:latin typeface="Palatino Linotype" panose="02040502050505030304" pitchFamily="18" charset="0"/>
            </a:endParaRP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Palatino Linotype" panose="02040502050505030304" pitchFamily="18" charset="0"/>
              </a:rPr>
              <a:t>Microbunching instability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71087" y="4687545"/>
            <a:ext cx="1117122" cy="381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 smtClean="0"/>
              <a:t>Astra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356966" y="4591689"/>
            <a:ext cx="947695" cy="408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/>
              <a:t>GPT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077672" y="4166248"/>
            <a:ext cx="1152880" cy="408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b="1" dirty="0" err="1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Placet</a:t>
            </a:r>
            <a:endParaRPr lang="en-GB" b="1" dirty="0">
              <a:ln>
                <a:solidFill>
                  <a:srgbClr val="FFFF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3392" y="4676684"/>
            <a:ext cx="947695" cy="408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/>
              <a:t>GPT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581561" y="4687545"/>
            <a:ext cx="1349472" cy="408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 err="1"/>
              <a:t>RFTrack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026376" y="4595737"/>
            <a:ext cx="1255472" cy="408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dirty="0"/>
              <a:t>Elegant</a:t>
            </a:r>
          </a:p>
        </p:txBody>
      </p:sp>
    </p:spTree>
    <p:extLst>
      <p:ext uri="{BB962C8B-B14F-4D97-AF65-F5344CB8AC3E}">
        <p14:creationId xmlns:p14="http://schemas.microsoft.com/office/powerpoint/2010/main" val="20252237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3616" y="1124744"/>
                <a:ext cx="1742720" cy="4019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it-IT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12</m:t>
                              </m:r>
                            </m:e>
                          </m:ra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16" y="1124744"/>
                <a:ext cx="1742720" cy="401970"/>
              </a:xfrm>
              <a:prstGeom prst="rect">
                <a:avLst/>
              </a:prstGeom>
              <a:blipFill rotWithShape="0">
                <a:blip r:embed="rId2"/>
                <a:stretch>
                  <a:fillRect t="-98462" b="-16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0864" y="1705506"/>
                <a:ext cx="2391937" cy="4277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𝑟𝑎𝑑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 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begChr m:val=""/>
                              <m:endChr m:val="]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GB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𝑛𝐶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64" y="1705506"/>
                <a:ext cx="2391937" cy="427746"/>
              </a:xfrm>
              <a:prstGeom prst="rect">
                <a:avLst/>
              </a:prstGeom>
              <a:blipFill rotWithShape="0">
                <a:blip r:embed="rId3"/>
                <a:stretch>
                  <a:fillRect t="-95714" r="-17857" b="-16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709800" y="1161462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parabolic charge distribution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40339" y="1763920"/>
            <a:ext cx="551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S-band NC Gun, w/o RF bunching, </a:t>
            </a:r>
            <a:r>
              <a:rPr lang="en-GB" i="1" dirty="0"/>
              <a:t>long</a:t>
            </a:r>
            <a:r>
              <a:rPr lang="en-GB" dirty="0"/>
              <a:t> bunches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26929" y="2428351"/>
                <a:ext cx="1919693" cy="5783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𝑆𝑋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=0.7</m:t>
                      </m:r>
                      <m:r>
                        <a:rPr lang="en-US" i="1"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𝐻𝑋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=0.05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29" y="2428351"/>
                <a:ext cx="1919693" cy="578363"/>
              </a:xfrm>
              <a:prstGeom prst="rect">
                <a:avLst/>
              </a:prstGeom>
              <a:blipFill rotWithShape="0">
                <a:blip r:embed="rId4"/>
                <a:stretch>
                  <a:fillRect l="-2222" r="-1270" b="-7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979336" y="2418283"/>
                <a:ext cx="1521634" cy="5984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𝑆𝑋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4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𝐻𝑋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=9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GB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9336" y="2418283"/>
                <a:ext cx="1521634" cy="598497"/>
              </a:xfrm>
              <a:prstGeom prst="rect">
                <a:avLst/>
              </a:prstGeom>
              <a:blipFill rotWithShape="0">
                <a:blip r:embed="rId5"/>
                <a:stretch>
                  <a:fillRect l="-2008" r="-1606" b="-132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52434" y="2383431"/>
                <a:ext cx="1983876" cy="5783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𝑆𝑋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 0.4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</m:oMath>
                  </m:oMathPara>
                </a14:m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𝐻𝑋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 0.07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</m:oMath>
                  </m:oMathPara>
                </a14:m>
                <a:endParaRPr lang="en-GB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2434" y="2383431"/>
                <a:ext cx="1983876" cy="578363"/>
              </a:xfrm>
              <a:prstGeom prst="rect">
                <a:avLst/>
              </a:prstGeom>
              <a:blipFill rotWithShape="0">
                <a:blip r:embed="rId6"/>
                <a:stretch>
                  <a:fillRect l="-923" r="-2154" b="-8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204133" y="3114381"/>
            <a:ext cx="1420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(FEL specs)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60146" y="3098173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(assumption from preliminary FEL scaling laws)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604733" y="3076422"/>
                <a:ext cx="1872208" cy="658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(diffraction limit,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𝛾𝜆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/(4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733" y="3076422"/>
                <a:ext cx="1872208" cy="658514"/>
              </a:xfrm>
              <a:prstGeom prst="rect">
                <a:avLst/>
              </a:prstGeom>
              <a:blipFill rotWithShape="0">
                <a:blip r:embed="rId7"/>
                <a:stretch>
                  <a:fillRect l="-2597" t="-5556" b="-12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220357" y="2357484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68031" y="2328483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=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363616" y="2403650"/>
                <a:ext cx="144757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𝑆𝑋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160 </m:t>
                      </m:r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𝑝𝐶</m:t>
                      </m:r>
                    </m:oMath>
                  </m:oMathPara>
                </a14:m>
                <a:endParaRPr lang="en-GB" dirty="0"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𝐻𝑋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&lt;5</m:t>
                      </m:r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𝑝𝐶</m:t>
                      </m:r>
                    </m:oMath>
                  </m:oMathPara>
                </a14:m>
                <a:endParaRPr lang="en-GB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3616" y="2403650"/>
                <a:ext cx="1447576" cy="553998"/>
              </a:xfrm>
              <a:prstGeom prst="rect">
                <a:avLst/>
              </a:prstGeom>
              <a:blipFill rotWithShape="0">
                <a:blip r:embed="rId8"/>
                <a:stretch>
                  <a:fillRect l="-4641" r="-4219" b="-175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Down Arrow 22"/>
          <p:cNvSpPr/>
          <p:nvPr/>
        </p:nvSpPr>
        <p:spPr bwMode="auto">
          <a:xfrm rot="16200000" flipH="1">
            <a:off x="7463490" y="2523222"/>
            <a:ext cx="936104" cy="504056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126929" y="1124744"/>
            <a:ext cx="4960959" cy="484825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125849" y="1720039"/>
            <a:ext cx="7770351" cy="484825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23670" y="4514760"/>
                <a:ext cx="4067767" cy="1431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Spec on #</a:t>
                </a:r>
                <a:r>
                  <a:rPr lang="en-GB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ph</a:t>
                </a:r>
                <a:r>
                  <a:rPr lang="en-GB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/pulse suggests:                </a:t>
                </a:r>
                <a:r>
                  <a:rPr lang="en-GB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Q </a:t>
                </a:r>
                <a:r>
                  <a:rPr lang="en-GB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&gt; 50 </a:t>
                </a:r>
                <a:r>
                  <a:rPr lang="en-GB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pC</a:t>
                </a:r>
                <a:r>
                  <a:rPr lang="en-GB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 anyhow, and </a:t>
                </a:r>
                <a:r>
                  <a:rPr lang="en-GB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  <a:sym typeface="Symbol" panose="05050102010706020507" pitchFamily="18" charset="2"/>
                  </a:rPr>
                  <a:t>I</a:t>
                </a:r>
                <a:r>
                  <a:rPr lang="en-GB" b="1" baseline="-25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  <a:sym typeface="Symbol" panose="05050102010706020507" pitchFamily="18" charset="2"/>
                  </a:rPr>
                  <a:t>f</a:t>
                </a:r>
                <a:r>
                  <a:rPr lang="en-GB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  <a:sym typeface="Symbol" panose="05050102010706020507" pitchFamily="18" charset="2"/>
                  </a:rPr>
                  <a:t> </a:t>
                </a:r>
                <a:r>
                  <a:rPr lang="en-GB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  <a:sym typeface="Symbol" panose="05050102010706020507" pitchFamily="18" charset="2"/>
                  </a:rPr>
                  <a:t>&gt; </a:t>
                </a:r>
                <a:r>
                  <a:rPr lang="en-GB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  <a:sym typeface="Symbol" panose="05050102010706020507" pitchFamily="18" charset="2"/>
                  </a:rPr>
                  <a:t>2 </a:t>
                </a:r>
                <a:r>
                  <a:rPr lang="en-GB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  <a:sym typeface="Symbol" panose="05050102010706020507" pitchFamily="18" charset="2"/>
                  </a:rPr>
                  <a:t>kA</a:t>
                </a:r>
                <a:endParaRPr lang="en-GB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" pitchFamily="18" charset="0"/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3-D simulation:                            </a:t>
                </a:r>
                <a:r>
                  <a:rPr lang="en-GB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minimize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GB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GB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 at the expense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" pitchFamily="18" charset="0"/>
                  </a:rPr>
                  <a:t> </a:t>
                </a: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670" y="4514760"/>
                <a:ext cx="4067767" cy="1431802"/>
              </a:xfrm>
              <a:prstGeom prst="rect">
                <a:avLst/>
              </a:prstGeom>
              <a:blipFill rotWithShape="0">
                <a:blip r:embed="rId9"/>
                <a:stretch>
                  <a:fillRect l="-1049" t="-2137" b="-81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356533" y="3266781"/>
            <a:ext cx="1420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(FEL specs)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497967" y="4581128"/>
            <a:ext cx="4254303" cy="1323439"/>
            <a:chOff x="4497967" y="4581128"/>
            <a:chExt cx="4254303" cy="1323439"/>
          </a:xfrm>
        </p:grpSpPr>
        <p:sp>
          <p:nvSpPr>
            <p:cNvPr id="25" name="Rectangle 24"/>
            <p:cNvSpPr/>
            <p:nvPr/>
          </p:nvSpPr>
          <p:spPr>
            <a:xfrm>
              <a:off x="5148557" y="4581128"/>
              <a:ext cx="1874231" cy="132343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r>
                <a:rPr lang="en-GB" sz="2000" dirty="0" smtClean="0">
                  <a:latin typeface="Palatino" pitchFamily="18" charset="0"/>
                  <a:sym typeface="Symbol" panose="05050102010706020507" pitchFamily="18" charset="2"/>
                </a:rPr>
                <a:t>Q = 75 pC</a:t>
              </a:r>
            </a:p>
            <a:p>
              <a:r>
                <a:rPr lang="en-GB" sz="2000" dirty="0" smtClean="0">
                  <a:latin typeface="Palatino" pitchFamily="18" charset="0"/>
                  <a:sym typeface="Symbol" panose="05050102010706020507" pitchFamily="18" charset="2"/>
                </a:rPr>
                <a:t></a:t>
              </a:r>
              <a:r>
                <a:rPr lang="en-GB" sz="2000" baseline="-25000" dirty="0" smtClean="0">
                  <a:latin typeface="Palatino" pitchFamily="18" charset="0"/>
                  <a:sym typeface="Symbol" panose="05050102010706020507" pitchFamily="18" charset="2"/>
                </a:rPr>
                <a:t>t</a:t>
              </a:r>
              <a:r>
                <a:rPr lang="en-GB" sz="2000" dirty="0" smtClean="0">
                  <a:latin typeface="Palatino" pitchFamily="18" charset="0"/>
                  <a:sym typeface="Symbol" panose="05050102010706020507" pitchFamily="18" charset="2"/>
                </a:rPr>
                <a:t>  1 ps</a:t>
              </a:r>
            </a:p>
            <a:p>
              <a:r>
                <a:rPr lang="en-GB" sz="2000" dirty="0" smtClean="0">
                  <a:latin typeface="Palatino" pitchFamily="18" charset="0"/>
                  <a:sym typeface="Symbol" panose="05050102010706020507" pitchFamily="18" charset="2"/>
                </a:rPr>
                <a:t></a:t>
              </a:r>
              <a:r>
                <a:rPr lang="en-GB" sz="2000" baseline="-25000" dirty="0">
                  <a:latin typeface="Palatino" pitchFamily="18" charset="0"/>
                  <a:sym typeface="Symbol" panose="05050102010706020507" pitchFamily="18" charset="2"/>
                </a:rPr>
                <a:t>n</a:t>
              </a:r>
              <a:r>
                <a:rPr lang="en-GB" sz="2000" dirty="0">
                  <a:latin typeface="Palatino" pitchFamily="18" charset="0"/>
                </a:rPr>
                <a:t> </a:t>
              </a:r>
              <a:r>
                <a:rPr lang="en-GB" sz="2000" dirty="0">
                  <a:latin typeface="Palatino" pitchFamily="18" charset="0"/>
                  <a:sym typeface="Symbol" panose="05050102010706020507" pitchFamily="18" charset="2"/>
                </a:rPr>
                <a:t> 0.2 m rad</a:t>
              </a:r>
            </a:p>
            <a:p>
              <a:r>
                <a:rPr lang="en-GB" sz="2000" dirty="0">
                  <a:latin typeface="Palatino" pitchFamily="18" charset="0"/>
                  <a:sym typeface="Symbol" panose="05050102010706020507" pitchFamily="18" charset="2"/>
                </a:rPr>
                <a:t>I</a:t>
              </a:r>
              <a:r>
                <a:rPr lang="en-GB" sz="2000" baseline="-25000" dirty="0">
                  <a:latin typeface="Palatino" pitchFamily="18" charset="0"/>
                  <a:sym typeface="Symbol" panose="05050102010706020507" pitchFamily="18" charset="2"/>
                </a:rPr>
                <a:t>i</a:t>
              </a:r>
              <a:r>
                <a:rPr lang="en-GB" sz="2000" dirty="0">
                  <a:latin typeface="Palatino" pitchFamily="18" charset="0"/>
                  <a:sym typeface="Symbol" panose="05050102010706020507" pitchFamily="18" charset="2"/>
                </a:rPr>
                <a:t>  15 </a:t>
              </a:r>
              <a:r>
                <a:rPr lang="en-GB" sz="2000" dirty="0" smtClean="0">
                  <a:latin typeface="Palatino" pitchFamily="18" charset="0"/>
                  <a:sym typeface="Symbol" panose="05050102010706020507" pitchFamily="18" charset="2"/>
                </a:rPr>
                <a:t>A</a:t>
              </a:r>
              <a:endParaRPr lang="en-GB" sz="2000" dirty="0">
                <a:latin typeface="Palatino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29" name="Down Arrow 28"/>
            <p:cNvSpPr/>
            <p:nvPr/>
          </p:nvSpPr>
          <p:spPr bwMode="auto">
            <a:xfrm rot="16200000" flipH="1">
              <a:off x="4281943" y="5011330"/>
              <a:ext cx="936104" cy="504056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87465" y="4863837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/>
                <a:t>&amp;</a:t>
              </a:r>
              <a:endParaRPr lang="en-GB" sz="36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589772" y="5019981"/>
              <a:ext cx="1162498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r>
                <a:rPr lang="en-GB" sz="2000" dirty="0" smtClean="0">
                  <a:latin typeface="Palatino" pitchFamily="18" charset="0"/>
                  <a:sym typeface="Symbol" panose="05050102010706020507" pitchFamily="18" charset="2"/>
                </a:rPr>
                <a:t>CF </a:t>
              </a:r>
              <a:r>
                <a:rPr lang="en-GB" sz="2000" dirty="0">
                  <a:latin typeface="Palatino" pitchFamily="18" charset="0"/>
                  <a:sym typeface="Symbol" panose="05050102010706020507" pitchFamily="18" charset="2"/>
                </a:rPr>
                <a:t> </a:t>
              </a:r>
              <a:r>
                <a:rPr lang="en-GB" sz="2000" dirty="0" smtClean="0">
                  <a:latin typeface="Palatino" pitchFamily="18" charset="0"/>
                  <a:sym typeface="Symbol" panose="05050102010706020507" pitchFamily="18" charset="2"/>
                </a:rPr>
                <a:t>150</a:t>
              </a:r>
              <a:endParaRPr lang="en-GB" sz="2000" dirty="0">
                <a:latin typeface="Palatino" pitchFamily="18" charset="0"/>
                <a:sym typeface="Symbol" panose="05050102010706020507" pitchFamily="18" charset="2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989385" y="4060789"/>
            <a:ext cx="3044092" cy="1311556"/>
            <a:chOff x="8989385" y="4060789"/>
            <a:chExt cx="3044092" cy="1311556"/>
          </a:xfrm>
        </p:grpSpPr>
        <p:sp>
          <p:nvSpPr>
            <p:cNvPr id="33" name="Down Arrow 32"/>
            <p:cNvSpPr/>
            <p:nvPr/>
          </p:nvSpPr>
          <p:spPr bwMode="auto">
            <a:xfrm rot="14035974" flipH="1">
              <a:off x="8773361" y="4652265"/>
              <a:ext cx="936104" cy="504056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627049" y="4060789"/>
              <a:ext cx="2406428" cy="907941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sz="2400" dirty="0" smtClean="0">
                  <a:latin typeface="Palatino" pitchFamily="18" charset="0"/>
                </a:rPr>
                <a:t>RF bunching </a:t>
              </a:r>
              <a:r>
                <a:rPr lang="en-GB" sz="24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" pitchFamily="18" charset="0"/>
                  <a:sym typeface="Symbol" panose="05050102010706020507" pitchFamily="18" charset="2"/>
                </a:rPr>
                <a:t> 5</a:t>
              </a:r>
            </a:p>
            <a:p>
              <a:pPr>
                <a:spcAft>
                  <a:spcPts val="600"/>
                </a:spcAft>
              </a:pPr>
              <a:r>
                <a:rPr lang="en-GB" sz="2400" dirty="0" smtClean="0">
                  <a:latin typeface="Palatino" pitchFamily="18" charset="0"/>
                </a:rPr>
                <a:t>Chicane 1 </a:t>
              </a:r>
              <a:r>
                <a:rPr lang="en-GB" sz="24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" pitchFamily="18" charset="0"/>
                  <a:sym typeface="Symbol" panose="05050102010706020507" pitchFamily="18" charset="2"/>
                </a:rPr>
                <a:t> </a:t>
              </a:r>
              <a:r>
                <a:rPr lang="en-GB" sz="24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" pitchFamily="18" charset="0"/>
                  <a:sym typeface="Symbol" panose="05050102010706020507" pitchFamily="18" charset="2"/>
                </a:rPr>
                <a:t>30</a:t>
              </a:r>
              <a:endParaRPr lang="en-GB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979522" y="5299751"/>
            <a:ext cx="2797475" cy="1160652"/>
            <a:chOff x="8979522" y="5299751"/>
            <a:chExt cx="2797475" cy="1160652"/>
          </a:xfrm>
        </p:grpSpPr>
        <p:sp>
          <p:nvSpPr>
            <p:cNvPr id="35" name="Down Arrow 34"/>
            <p:cNvSpPr/>
            <p:nvPr/>
          </p:nvSpPr>
          <p:spPr bwMode="auto">
            <a:xfrm rot="7564026" flipH="1" flipV="1">
              <a:off x="8763498" y="5515775"/>
              <a:ext cx="936104" cy="504056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627049" y="5552462"/>
              <a:ext cx="2149948" cy="907941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sz="2400" dirty="0" smtClean="0">
                  <a:latin typeface="Palatino" pitchFamily="18" charset="0"/>
                </a:rPr>
                <a:t>Chicane 1 </a:t>
              </a:r>
              <a:r>
                <a:rPr lang="en-GB" sz="24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" pitchFamily="18" charset="0"/>
                  <a:sym typeface="Symbol" panose="05050102010706020507" pitchFamily="18" charset="2"/>
                </a:rPr>
                <a:t> 15</a:t>
              </a:r>
            </a:p>
            <a:p>
              <a:pPr>
                <a:spcAft>
                  <a:spcPts val="600"/>
                </a:spcAft>
              </a:pPr>
              <a:r>
                <a:rPr lang="en-GB" sz="2400" dirty="0" smtClean="0">
                  <a:latin typeface="Palatino" pitchFamily="18" charset="0"/>
                </a:rPr>
                <a:t>Chicane 2 </a:t>
              </a:r>
              <a:r>
                <a:rPr lang="en-GB" sz="24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" pitchFamily="18" charset="0"/>
                  <a:sym typeface="Symbol" panose="05050102010706020507" pitchFamily="18" charset="2"/>
                </a:rPr>
                <a:t> 1</a:t>
              </a:r>
              <a:r>
                <a:rPr lang="en-GB" sz="24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" pitchFamily="18" charset="0"/>
                  <a:sym typeface="Symbol" panose="05050102010706020507" pitchFamily="18" charset="2"/>
                </a:rPr>
                <a:t>0</a:t>
              </a:r>
              <a:endParaRPr lang="en-GB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endParaRPr>
            </a:p>
          </p:txBody>
        </p:sp>
      </p:grpSp>
      <p:sp>
        <p:nvSpPr>
          <p:cNvPr id="37" name="Freeform 36"/>
          <p:cNvSpPr/>
          <p:nvPr/>
        </p:nvSpPr>
        <p:spPr bwMode="auto">
          <a:xfrm>
            <a:off x="169415" y="3128554"/>
            <a:ext cx="8674989" cy="1974493"/>
          </a:xfrm>
          <a:custGeom>
            <a:avLst/>
            <a:gdLst>
              <a:gd name="connsiteX0" fmla="*/ 8595762 w 8674989"/>
              <a:gd name="connsiteY0" fmla="*/ 0 h 2161903"/>
              <a:gd name="connsiteX1" fmla="*/ 8504322 w 8674989"/>
              <a:gd name="connsiteY1" fmla="*/ 731520 h 2161903"/>
              <a:gd name="connsiteX2" fmla="*/ 7080471 w 8674989"/>
              <a:gd name="connsiteY2" fmla="*/ 1018903 h 2161903"/>
              <a:gd name="connsiteX3" fmla="*/ 1319751 w 8674989"/>
              <a:gd name="connsiteY3" fmla="*/ 979715 h 2161903"/>
              <a:gd name="connsiteX4" fmla="*/ 117968 w 8674989"/>
              <a:gd name="connsiteY4" fmla="*/ 1254035 h 2161903"/>
              <a:gd name="connsiteX5" fmla="*/ 72248 w 8674989"/>
              <a:gd name="connsiteY5" fmla="*/ 2005149 h 2161903"/>
              <a:gd name="connsiteX6" fmla="*/ 359631 w 8674989"/>
              <a:gd name="connsiteY6" fmla="*/ 2161903 h 216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74989" h="2161903">
                <a:moveTo>
                  <a:pt x="8595762" y="0"/>
                </a:moveTo>
                <a:cubicBezTo>
                  <a:pt x="8676316" y="280851"/>
                  <a:pt x="8756871" y="561703"/>
                  <a:pt x="8504322" y="731520"/>
                </a:cubicBezTo>
                <a:cubicBezTo>
                  <a:pt x="8251773" y="901337"/>
                  <a:pt x="8277899" y="977537"/>
                  <a:pt x="7080471" y="1018903"/>
                </a:cubicBezTo>
                <a:cubicBezTo>
                  <a:pt x="5883043" y="1060269"/>
                  <a:pt x="2480168" y="940526"/>
                  <a:pt x="1319751" y="979715"/>
                </a:cubicBezTo>
                <a:cubicBezTo>
                  <a:pt x="159334" y="1018904"/>
                  <a:pt x="325885" y="1083129"/>
                  <a:pt x="117968" y="1254035"/>
                </a:cubicBezTo>
                <a:cubicBezTo>
                  <a:pt x="-89949" y="1424941"/>
                  <a:pt x="31971" y="1853838"/>
                  <a:pt x="72248" y="2005149"/>
                </a:cubicBezTo>
                <a:cubicBezTo>
                  <a:pt x="112525" y="2156460"/>
                  <a:pt x="236078" y="2159181"/>
                  <a:pt x="359631" y="2161903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7615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(</a:t>
            </a:r>
            <a:r>
              <a:rPr lang="en-GB" dirty="0" smtClean="0">
                <a:sym typeface="Wingdings" panose="05000000000000000000" pitchFamily="2" charset="2"/>
              </a:rPr>
              <a:t> 100 MeV)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983432" y="1082941"/>
            <a:ext cx="4682799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3-D codes (space charge</a:t>
            </a:r>
            <a:r>
              <a:rPr lang="en-GB" dirty="0" smtClean="0"/>
              <a:t>) benchmarking: </a:t>
            </a:r>
            <a:r>
              <a:rPr lang="en-GB" b="1" dirty="0" err="1" smtClean="0"/>
              <a:t>TStep</a:t>
            </a:r>
            <a:r>
              <a:rPr lang="en-GB" dirty="0" smtClean="0"/>
              <a:t> vs. </a:t>
            </a:r>
            <a:r>
              <a:rPr lang="en-GB" b="1" dirty="0" smtClean="0"/>
              <a:t>GPT</a:t>
            </a:r>
            <a:r>
              <a:rPr lang="en-GB" dirty="0" smtClean="0"/>
              <a:t> </a:t>
            </a:r>
            <a:r>
              <a:rPr lang="en-GB" dirty="0"/>
              <a:t>vs. </a:t>
            </a:r>
            <a:r>
              <a:rPr lang="en-GB" b="1" dirty="0" smtClean="0"/>
              <a:t>Astra</a:t>
            </a:r>
            <a:endParaRPr lang="en-GB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124431" y="1844824"/>
            <a:ext cx="5507548" cy="4724081"/>
            <a:chOff x="124431" y="1844824"/>
            <a:chExt cx="5507548" cy="472408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431" y="2085330"/>
              <a:ext cx="3384376" cy="448357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39416" y="1844824"/>
              <a:ext cx="171553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" pitchFamily="18" charset="0"/>
                </a:rPr>
                <a:t>75 pC, w/o VB</a:t>
              </a:r>
              <a:endPara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31704" y="3212976"/>
              <a:ext cx="2200275" cy="1857375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5976664" y="1844824"/>
            <a:ext cx="6023992" cy="4824536"/>
            <a:chOff x="5976664" y="1844824"/>
            <a:chExt cx="6023992" cy="482453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76664" y="2112740"/>
              <a:ext cx="3573259" cy="455662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81306" y="3208857"/>
              <a:ext cx="2419350" cy="188595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176120" y="1844824"/>
              <a:ext cx="1479892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" pitchFamily="18" charset="0"/>
                </a:rPr>
                <a:t>75 pC, w VB</a:t>
              </a:r>
              <a:endPara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384032" y="1082941"/>
            <a:ext cx="3384376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Nominal beam parameters: </a:t>
            </a:r>
            <a:r>
              <a:rPr lang="en-GB" b="1" dirty="0" smtClean="0"/>
              <a:t>optimization w &amp; w/o VB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984432" y="6517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accent6">
                    <a:lumMod val="50000"/>
                  </a:schemeClr>
                </a:solidFill>
              </a:rPr>
              <a:t>This slide by: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A. </a:t>
            </a:r>
            <a:r>
              <a:rPr lang="en-GB" dirty="0" err="1" smtClean="0">
                <a:solidFill>
                  <a:schemeClr val="accent6">
                    <a:lumMod val="50000"/>
                  </a:schemeClr>
                </a:solidFill>
              </a:rPr>
              <a:t>Giribono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 (INFN)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36385" y="172927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</a:t>
            </a:r>
            <a:endParaRPr lang="en-GB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56012" y="71360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ONGOING</a:t>
            </a:r>
            <a:endParaRPr lang="en-GB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40571" y="3199198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0.2 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m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048747" y="3279794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0.2 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m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46738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Linac (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err="1" smtClean="0">
                <a:sym typeface="Wingdings" panose="05000000000000000000" pitchFamily="2" charset="2"/>
              </a:rPr>
              <a:t>GeVs</a:t>
            </a:r>
            <a:r>
              <a:rPr lang="en-GB" dirty="0" smtClean="0">
                <a:sym typeface="Wingdings" panose="05000000000000000000" pitchFamily="2" charset="2"/>
              </a:rPr>
              <a:t>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567" y="3520044"/>
            <a:ext cx="7128792" cy="57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391879" y="940072"/>
            <a:ext cx="3384376" cy="2776960"/>
            <a:chOff x="2351584" y="940072"/>
            <a:chExt cx="3384376" cy="2776960"/>
          </a:xfrm>
        </p:grpSpPr>
        <p:pic>
          <p:nvPicPr>
            <p:cNvPr id="4" name="Picture 3" descr="\\sincro-share\Public\Acceleratori\SDM\untitled2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1584" y="940072"/>
              <a:ext cx="3384376" cy="244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cxnSp>
          <p:nvCxnSpPr>
            <p:cNvPr id="10" name="Straight Connector 9"/>
            <p:cNvCxnSpPr/>
            <p:nvPr/>
          </p:nvCxnSpPr>
          <p:spPr bwMode="auto">
            <a:xfrm>
              <a:off x="5015880" y="2924944"/>
              <a:ext cx="144016" cy="792088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Group 10"/>
          <p:cNvGrpSpPr/>
          <p:nvPr/>
        </p:nvGrpSpPr>
        <p:grpSpPr>
          <a:xfrm>
            <a:off x="7136295" y="889036"/>
            <a:ext cx="3456384" cy="2827996"/>
            <a:chOff x="6096000" y="889036"/>
            <a:chExt cx="3456384" cy="2827996"/>
          </a:xfrm>
        </p:grpSpPr>
        <p:pic>
          <p:nvPicPr>
            <p:cNvPr id="6" name="Picture 5" descr="\\sincro-share\Public\Acceleratori\SDM\untitled3.jp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889036"/>
              <a:ext cx="3456384" cy="2493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cxnSp>
          <p:nvCxnSpPr>
            <p:cNvPr id="12" name="Straight Connector 11"/>
            <p:cNvCxnSpPr/>
            <p:nvPr/>
          </p:nvCxnSpPr>
          <p:spPr bwMode="auto">
            <a:xfrm flipH="1">
              <a:off x="6744073" y="2780928"/>
              <a:ext cx="360041" cy="936104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3" name="Group 12"/>
          <p:cNvGrpSpPr/>
          <p:nvPr/>
        </p:nvGrpSpPr>
        <p:grpSpPr>
          <a:xfrm>
            <a:off x="4544007" y="3933056"/>
            <a:ext cx="3816426" cy="2699136"/>
            <a:chOff x="3503712" y="3933056"/>
            <a:chExt cx="3816426" cy="2699136"/>
          </a:xfrm>
        </p:grpSpPr>
        <p:pic>
          <p:nvPicPr>
            <p:cNvPr id="7" name="Picture 6" descr="\\sincro-share\Public\Acceleratori\SDM\untitled4.jp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3712" y="4098707"/>
              <a:ext cx="3480936" cy="25334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cxnSp>
          <p:nvCxnSpPr>
            <p:cNvPr id="14" name="Straight Connector 13"/>
            <p:cNvCxnSpPr/>
            <p:nvPr/>
          </p:nvCxnSpPr>
          <p:spPr bwMode="auto">
            <a:xfrm flipH="1">
              <a:off x="6739138" y="3933056"/>
              <a:ext cx="581000" cy="504056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Group 15"/>
          <p:cNvGrpSpPr/>
          <p:nvPr/>
        </p:nvGrpSpPr>
        <p:grpSpPr>
          <a:xfrm>
            <a:off x="8279352" y="3933056"/>
            <a:ext cx="3361264" cy="2731552"/>
            <a:chOff x="7239057" y="3933056"/>
            <a:chExt cx="3361264" cy="2731552"/>
          </a:xfrm>
        </p:grpSpPr>
        <p:pic>
          <p:nvPicPr>
            <p:cNvPr id="8" name="Picture 7" descr="\\sincro-share\Public\Acceleratori\SDM\untitled5.jp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9057" y="4136680"/>
              <a:ext cx="3361264" cy="25279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cxnSp>
          <p:nvCxnSpPr>
            <p:cNvPr id="17" name="Straight Connector 16"/>
            <p:cNvCxnSpPr/>
            <p:nvPr/>
          </p:nvCxnSpPr>
          <p:spPr bwMode="auto">
            <a:xfrm>
              <a:off x="7720384" y="3933056"/>
              <a:ext cx="189308" cy="504056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19" name="Rectangle 18"/>
          <p:cNvSpPr/>
          <p:nvPr/>
        </p:nvSpPr>
        <p:spPr>
          <a:xfrm>
            <a:off x="1126262" y="1627922"/>
            <a:ext cx="1446230" cy="1015663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Palatino" pitchFamily="18" charset="0"/>
                <a:sym typeface="Symbol" panose="05050102010706020507" pitchFamily="18" charset="2"/>
              </a:rPr>
              <a:t>Q = 50 pC</a:t>
            </a:r>
          </a:p>
          <a:p>
            <a:r>
              <a:rPr lang="en-GB" sz="2000" dirty="0" smtClean="0">
                <a:latin typeface="Palatino" pitchFamily="18" charset="0"/>
                <a:sym typeface="Symbol" panose="05050102010706020507" pitchFamily="18" charset="2"/>
              </a:rPr>
              <a:t>I</a:t>
            </a:r>
            <a:r>
              <a:rPr lang="en-GB" sz="2000" baseline="-25000" dirty="0" smtClean="0">
                <a:latin typeface="Palatino" pitchFamily="18" charset="0"/>
                <a:sym typeface="Symbol" panose="05050102010706020507" pitchFamily="18" charset="2"/>
              </a:rPr>
              <a:t>i</a:t>
            </a:r>
            <a:r>
              <a:rPr lang="en-GB" sz="2000" dirty="0" smtClean="0">
                <a:latin typeface="Palatino" pitchFamily="18" charset="0"/>
                <a:sym typeface="Symbol" panose="05050102010706020507" pitchFamily="18" charset="2"/>
              </a:rPr>
              <a:t> </a:t>
            </a:r>
            <a:r>
              <a:rPr lang="en-GB" sz="2000" dirty="0">
                <a:latin typeface="Palatino" pitchFamily="18" charset="0"/>
                <a:sym typeface="Symbol" panose="05050102010706020507" pitchFamily="18" charset="2"/>
              </a:rPr>
              <a:t> </a:t>
            </a:r>
            <a:r>
              <a:rPr lang="en-GB" sz="2000" dirty="0" smtClean="0">
                <a:latin typeface="Palatino" pitchFamily="18" charset="0"/>
                <a:sym typeface="Symbol" panose="05050102010706020507" pitchFamily="18" charset="2"/>
              </a:rPr>
              <a:t>30 A</a:t>
            </a:r>
          </a:p>
          <a:p>
            <a:r>
              <a:rPr lang="en-GB" sz="2000" dirty="0" smtClean="0">
                <a:latin typeface="Palatino" pitchFamily="18" charset="0"/>
                <a:sym typeface="Symbol" panose="05050102010706020507" pitchFamily="18" charset="2"/>
              </a:rPr>
              <a:t>CF = 20  5</a:t>
            </a:r>
            <a:endParaRPr lang="en-GB" sz="2000" dirty="0">
              <a:latin typeface="Palatino" pitchFamily="18" charset="0"/>
              <a:sym typeface="Symbol" panose="05050102010706020507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382" y="4330158"/>
            <a:ext cx="3788386" cy="21409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One injector beam for both SX and HX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One linac setting for both SX and HX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SX-beam extracted at intermediate energy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9382" y="38429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EXERCISE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93415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1702</TotalTime>
  <Words>900</Words>
  <Application>Microsoft Office PowerPoint</Application>
  <PresentationFormat>Widescreen</PresentationFormat>
  <Paragraphs>181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ＭＳ Ｐゴシック</vt:lpstr>
      <vt:lpstr>ＭＳ Ｐゴシック</vt:lpstr>
      <vt:lpstr>Arial</vt:lpstr>
      <vt:lpstr>Calibri</vt:lpstr>
      <vt:lpstr>Cambria Math</vt:lpstr>
      <vt:lpstr>Lucida Sans</vt:lpstr>
      <vt:lpstr>Palatino</vt:lpstr>
      <vt:lpstr>Palatino Linotype</vt:lpstr>
      <vt:lpstr>Symbol</vt:lpstr>
      <vt:lpstr>Times New Roman</vt:lpstr>
      <vt:lpstr>Wingdings</vt:lpstr>
      <vt:lpstr>Elettra Sincrotrone Trieste_Template Slides ENG</vt:lpstr>
      <vt:lpstr>WP6  S-band based linac option status and linac modelling for FELs</vt:lpstr>
      <vt:lpstr>Codes</vt:lpstr>
      <vt:lpstr>Geometric (RF) Wakefields</vt:lpstr>
      <vt:lpstr>CSR – 1D vs. 3D</vt:lpstr>
      <vt:lpstr>Work Plan, 2.A option</vt:lpstr>
      <vt:lpstr>Codes – Our Choice</vt:lpstr>
      <vt:lpstr>Charge</vt:lpstr>
      <vt:lpstr>Injector ( 100 MeV)</vt:lpstr>
      <vt:lpstr>Main Linac ( GeVs)</vt:lpstr>
      <vt:lpstr>Lessons Learned &amp; Status</vt:lpstr>
      <vt:lpstr>SX FEL – F. Nguyen 18 Oct.’18</vt:lpstr>
      <vt:lpstr>HX FEL – F. Nguyen 18 Oct.’18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Di Mitri</dc:creator>
  <cp:lastModifiedBy>Simone Di Mitri</cp:lastModifiedBy>
  <cp:revision>111</cp:revision>
  <dcterms:created xsi:type="dcterms:W3CDTF">2018-05-31T14:40:42Z</dcterms:created>
  <dcterms:modified xsi:type="dcterms:W3CDTF">2018-12-10T15:36:29Z</dcterms:modified>
</cp:coreProperties>
</file>