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0"/>
  </p:notesMasterIdLst>
  <p:sldIdLst>
    <p:sldId id="256" r:id="rId2"/>
    <p:sldId id="257" r:id="rId3"/>
    <p:sldId id="265" r:id="rId4"/>
    <p:sldId id="263" r:id="rId5"/>
    <p:sldId id="294" r:id="rId6"/>
    <p:sldId id="262" r:id="rId7"/>
    <p:sldId id="269" r:id="rId8"/>
    <p:sldId id="270" r:id="rId9"/>
    <p:sldId id="292" r:id="rId10"/>
    <p:sldId id="264" r:id="rId11"/>
    <p:sldId id="266" r:id="rId12"/>
    <p:sldId id="267" r:id="rId13"/>
    <p:sldId id="289" r:id="rId14"/>
    <p:sldId id="290" r:id="rId15"/>
    <p:sldId id="291" r:id="rId16"/>
    <p:sldId id="298" r:id="rId17"/>
    <p:sldId id="299" r:id="rId18"/>
    <p:sldId id="297" r:id="rId19"/>
    <p:sldId id="295" r:id="rId20"/>
    <p:sldId id="261" r:id="rId21"/>
    <p:sldId id="258" r:id="rId22"/>
    <p:sldId id="296" r:id="rId23"/>
    <p:sldId id="271" r:id="rId24"/>
    <p:sldId id="273" r:id="rId25"/>
    <p:sldId id="272" r:id="rId26"/>
    <p:sldId id="274" r:id="rId27"/>
    <p:sldId id="275" r:id="rId28"/>
    <p:sldId id="278" r:id="rId29"/>
    <p:sldId id="281" r:id="rId30"/>
    <p:sldId id="282" r:id="rId31"/>
    <p:sldId id="279" r:id="rId32"/>
    <p:sldId id="283" r:id="rId33"/>
    <p:sldId id="284" r:id="rId34"/>
    <p:sldId id="286" r:id="rId35"/>
    <p:sldId id="287" r:id="rId36"/>
    <p:sldId id="280" r:id="rId37"/>
    <p:sldId id="276" r:id="rId38"/>
    <p:sldId id="288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9"/>
    <p:restoredTop sz="94673"/>
  </p:normalViewPr>
  <p:slideViewPr>
    <p:cSldViewPr snapToGrid="0" snapToObjects="1">
      <p:cViewPr varScale="1">
        <p:scale>
          <a:sx n="81" d="100"/>
          <a:sy n="81" d="100"/>
        </p:scale>
        <p:origin x="1565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S1,phi&lt;0</c:v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Comparison!$B$3:$B$7</c:f>
              <c:numCache>
                <c:formatCode>General</c:formatCode>
                <c:ptCount val="5"/>
                <c:pt idx="0">
                  <c:v>104.45699999999999</c:v>
                </c:pt>
                <c:pt idx="1">
                  <c:v>140.69999999999999</c:v>
                </c:pt>
                <c:pt idx="2">
                  <c:v>185.38200000000001</c:v>
                </c:pt>
                <c:pt idx="3">
                  <c:v>230.31299999999999</c:v>
                </c:pt>
                <c:pt idx="4">
                  <c:v>276</c:v>
                </c:pt>
              </c:numCache>
            </c:numRef>
          </c:xVal>
          <c:yVal>
            <c:numRef>
              <c:f>Comparison!$C$3:$C$7</c:f>
              <c:numCache>
                <c:formatCode>General</c:formatCode>
                <c:ptCount val="5"/>
                <c:pt idx="0">
                  <c:v>0.22</c:v>
                </c:pt>
                <c:pt idx="1">
                  <c:v>0.36</c:v>
                </c:pt>
                <c:pt idx="2">
                  <c:v>0.56000000000000005</c:v>
                </c:pt>
                <c:pt idx="3">
                  <c:v>0.75</c:v>
                </c:pt>
                <c:pt idx="4">
                  <c:v>0.9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585-134D-A1E8-49EF7016E05A}"/>
            </c:ext>
          </c:extLst>
        </c:ser>
        <c:ser>
          <c:idx val="1"/>
          <c:order val="1"/>
          <c:tx>
            <c:v>S2,phi&lt;0</c:v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Comparison!$B$14:$B$18</c:f>
              <c:numCache>
                <c:formatCode>General</c:formatCode>
                <c:ptCount val="5"/>
                <c:pt idx="0">
                  <c:v>104.46599999999999</c:v>
                </c:pt>
                <c:pt idx="1">
                  <c:v>140.715</c:v>
                </c:pt>
                <c:pt idx="2">
                  <c:v>185.404</c:v>
                </c:pt>
                <c:pt idx="3">
                  <c:v>230.34299999999999</c:v>
                </c:pt>
                <c:pt idx="4">
                  <c:v>275.67899999999997</c:v>
                </c:pt>
              </c:numCache>
            </c:numRef>
          </c:xVal>
          <c:yVal>
            <c:numRef>
              <c:f>Comparison!$C$14:$C$18</c:f>
              <c:numCache>
                <c:formatCode>General</c:formatCode>
                <c:ptCount val="5"/>
                <c:pt idx="0">
                  <c:v>0.37</c:v>
                </c:pt>
                <c:pt idx="1">
                  <c:v>0.6</c:v>
                </c:pt>
                <c:pt idx="2">
                  <c:v>0.93</c:v>
                </c:pt>
                <c:pt idx="3">
                  <c:v>1.25</c:v>
                </c:pt>
                <c:pt idx="4">
                  <c:v>1.54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585-134D-A1E8-49EF7016E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750288"/>
        <c:axId val="2081830975"/>
      </c:scatterChart>
      <c:scatterChart>
        <c:scatterStyle val="smoothMarker"/>
        <c:varyColors val="0"/>
        <c:ser>
          <c:idx val="2"/>
          <c:order val="2"/>
          <c:tx>
            <c:v>S1,phi&lt;0,I_peak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Comparison!$B$3:$B$7</c:f>
              <c:numCache>
                <c:formatCode>General</c:formatCode>
                <c:ptCount val="5"/>
                <c:pt idx="0">
                  <c:v>104.45699999999999</c:v>
                </c:pt>
                <c:pt idx="1">
                  <c:v>140.69999999999999</c:v>
                </c:pt>
                <c:pt idx="2">
                  <c:v>185.38200000000001</c:v>
                </c:pt>
                <c:pt idx="3">
                  <c:v>230.31299999999999</c:v>
                </c:pt>
                <c:pt idx="4">
                  <c:v>276</c:v>
                </c:pt>
              </c:numCache>
            </c:numRef>
          </c:xVal>
          <c:yVal>
            <c:numRef>
              <c:f>Comparison!$D$3:$D$7</c:f>
              <c:numCache>
                <c:formatCode>General</c:formatCode>
                <c:ptCount val="5"/>
                <c:pt idx="0">
                  <c:v>2000</c:v>
                </c:pt>
                <c:pt idx="1">
                  <c:v>1215</c:v>
                </c:pt>
                <c:pt idx="2">
                  <c:v>871</c:v>
                </c:pt>
                <c:pt idx="3">
                  <c:v>776</c:v>
                </c:pt>
                <c:pt idx="4">
                  <c:v>843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585-134D-A1E8-49EF7016E05A}"/>
            </c:ext>
          </c:extLst>
        </c:ser>
        <c:ser>
          <c:idx val="3"/>
          <c:order val="3"/>
          <c:tx>
            <c:v>S2,phi&lt;0,I_peak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Comparison!$B$14:$B$18</c:f>
              <c:numCache>
                <c:formatCode>General</c:formatCode>
                <c:ptCount val="5"/>
                <c:pt idx="0">
                  <c:v>104.46599999999999</c:v>
                </c:pt>
                <c:pt idx="1">
                  <c:v>140.715</c:v>
                </c:pt>
                <c:pt idx="2">
                  <c:v>185.404</c:v>
                </c:pt>
                <c:pt idx="3">
                  <c:v>230.34299999999999</c:v>
                </c:pt>
                <c:pt idx="4">
                  <c:v>275.67899999999997</c:v>
                </c:pt>
              </c:numCache>
            </c:numRef>
          </c:xVal>
          <c:yVal>
            <c:numRef>
              <c:f>Comparison!$D$14:$D$18</c:f>
              <c:numCache>
                <c:formatCode>General</c:formatCode>
                <c:ptCount val="5"/>
                <c:pt idx="0">
                  <c:v>2507</c:v>
                </c:pt>
                <c:pt idx="1">
                  <c:v>1350.94</c:v>
                </c:pt>
                <c:pt idx="2">
                  <c:v>932</c:v>
                </c:pt>
                <c:pt idx="3">
                  <c:v>781</c:v>
                </c:pt>
                <c:pt idx="4">
                  <c:v>793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585-134D-A1E8-49EF7016E05A}"/>
            </c:ext>
          </c:extLst>
        </c:ser>
        <c:ser>
          <c:idx val="4"/>
          <c:order val="4"/>
          <c:tx>
            <c:v>S1,phi&gt;0,I_peak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Comparison!$B$9:$B$11</c:f>
              <c:numCache>
                <c:formatCode>General</c:formatCode>
                <c:ptCount val="3"/>
                <c:pt idx="0">
                  <c:v>185.61799999999999</c:v>
                </c:pt>
                <c:pt idx="1">
                  <c:v>230.667</c:v>
                </c:pt>
                <c:pt idx="2">
                  <c:v>275</c:v>
                </c:pt>
              </c:numCache>
            </c:numRef>
          </c:xVal>
          <c:yVal>
            <c:numRef>
              <c:f>Comparison!$D$9:$D$11</c:f>
              <c:numCache>
                <c:formatCode>General</c:formatCode>
                <c:ptCount val="3"/>
                <c:pt idx="0">
                  <c:v>837</c:v>
                </c:pt>
                <c:pt idx="1">
                  <c:v>768</c:v>
                </c:pt>
                <c:pt idx="2">
                  <c:v>716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585-134D-A1E8-49EF7016E05A}"/>
            </c:ext>
          </c:extLst>
        </c:ser>
        <c:ser>
          <c:idx val="5"/>
          <c:order val="5"/>
          <c:tx>
            <c:v>S2,phi&gt;0,I_peak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Comparison!$B$20:$B$22</c:f>
              <c:numCache>
                <c:formatCode>General</c:formatCode>
                <c:ptCount val="3"/>
                <c:pt idx="0">
                  <c:v>184.64500000000001</c:v>
                </c:pt>
                <c:pt idx="1">
                  <c:v>230.697</c:v>
                </c:pt>
                <c:pt idx="2">
                  <c:v>275.25700000000001</c:v>
                </c:pt>
              </c:numCache>
            </c:numRef>
          </c:xVal>
          <c:yVal>
            <c:numRef>
              <c:f>Comparison!$D$20:$D$22</c:f>
              <c:numCache>
                <c:formatCode>General</c:formatCode>
                <c:ptCount val="3"/>
                <c:pt idx="0">
                  <c:v>1061</c:v>
                </c:pt>
                <c:pt idx="1">
                  <c:v>785</c:v>
                </c:pt>
                <c:pt idx="2">
                  <c:v>756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1585-134D-A1E8-49EF7016E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899824"/>
        <c:axId val="102123392"/>
      </c:scatterChart>
      <c:valAx>
        <c:axId val="30750288"/>
        <c:scaling>
          <c:orientation val="minMax"/>
          <c:min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E1[MeV]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830975"/>
        <c:crosses val="autoZero"/>
        <c:crossBetween val="midCat"/>
      </c:valAx>
      <c:valAx>
        <c:axId val="2081830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Structure Length[m]</a:t>
                </a:r>
              </a:p>
              <a:p>
                <a:pPr>
                  <a:defRPr/>
                </a:pP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750288"/>
        <c:crosses val="autoZero"/>
        <c:crossBetween val="midCat"/>
      </c:valAx>
      <c:valAx>
        <c:axId val="10212339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I_peak[A]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99824"/>
        <c:crosses val="max"/>
        <c:crossBetween val="midCat"/>
      </c:valAx>
      <c:valAx>
        <c:axId val="3089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2123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S1,phi&lt;0</c:v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Comparison!$B$3:$B$7</c:f>
              <c:numCache>
                <c:formatCode>General</c:formatCode>
                <c:ptCount val="5"/>
                <c:pt idx="0">
                  <c:v>104.45699999999999</c:v>
                </c:pt>
                <c:pt idx="1">
                  <c:v>140.69999999999999</c:v>
                </c:pt>
                <c:pt idx="2">
                  <c:v>185.38200000000001</c:v>
                </c:pt>
                <c:pt idx="3">
                  <c:v>230.31299999999999</c:v>
                </c:pt>
                <c:pt idx="4">
                  <c:v>276</c:v>
                </c:pt>
              </c:numCache>
            </c:numRef>
          </c:xVal>
          <c:yVal>
            <c:numRef>
              <c:f>Comparison!$C$3:$C$7</c:f>
              <c:numCache>
                <c:formatCode>General</c:formatCode>
                <c:ptCount val="5"/>
                <c:pt idx="0">
                  <c:v>0.22</c:v>
                </c:pt>
                <c:pt idx="1">
                  <c:v>0.36</c:v>
                </c:pt>
                <c:pt idx="2">
                  <c:v>0.56000000000000005</c:v>
                </c:pt>
                <c:pt idx="3">
                  <c:v>0.75</c:v>
                </c:pt>
                <c:pt idx="4">
                  <c:v>0.9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D61-0B47-A9F8-E7F7703B45C0}"/>
            </c:ext>
          </c:extLst>
        </c:ser>
        <c:ser>
          <c:idx val="1"/>
          <c:order val="1"/>
          <c:tx>
            <c:v>S2,phi&lt;0</c:v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Comparison!$B$14:$B$18</c:f>
              <c:numCache>
                <c:formatCode>General</c:formatCode>
                <c:ptCount val="5"/>
                <c:pt idx="0">
                  <c:v>104.46599999999999</c:v>
                </c:pt>
                <c:pt idx="1">
                  <c:v>140.715</c:v>
                </c:pt>
                <c:pt idx="2">
                  <c:v>185.404</c:v>
                </c:pt>
                <c:pt idx="3">
                  <c:v>230.34299999999999</c:v>
                </c:pt>
                <c:pt idx="4">
                  <c:v>275.67899999999997</c:v>
                </c:pt>
              </c:numCache>
            </c:numRef>
          </c:xVal>
          <c:yVal>
            <c:numRef>
              <c:f>Comparison!$C$14:$C$18</c:f>
              <c:numCache>
                <c:formatCode>General</c:formatCode>
                <c:ptCount val="5"/>
                <c:pt idx="0">
                  <c:v>0.37</c:v>
                </c:pt>
                <c:pt idx="1">
                  <c:v>0.6</c:v>
                </c:pt>
                <c:pt idx="2">
                  <c:v>0.93</c:v>
                </c:pt>
                <c:pt idx="3">
                  <c:v>1.25</c:v>
                </c:pt>
                <c:pt idx="4">
                  <c:v>1.54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D61-0B47-A9F8-E7F7703B45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750288"/>
        <c:axId val="2081830975"/>
      </c:scatterChart>
      <c:scatterChart>
        <c:scatterStyle val="smoothMarker"/>
        <c:varyColors val="0"/>
        <c:ser>
          <c:idx val="2"/>
          <c:order val="2"/>
          <c:tx>
            <c:v>S1,phi&lt;0, R56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Comparison!$B$3:$B$7</c:f>
              <c:numCache>
                <c:formatCode>General</c:formatCode>
                <c:ptCount val="5"/>
                <c:pt idx="0">
                  <c:v>104.45699999999999</c:v>
                </c:pt>
                <c:pt idx="1">
                  <c:v>140.69999999999999</c:v>
                </c:pt>
                <c:pt idx="2">
                  <c:v>185.38200000000001</c:v>
                </c:pt>
                <c:pt idx="3">
                  <c:v>230.31299999999999</c:v>
                </c:pt>
                <c:pt idx="4">
                  <c:v>276</c:v>
                </c:pt>
              </c:numCache>
            </c:numRef>
          </c:xVal>
          <c:yVal>
            <c:numRef>
              <c:f>Comparison!$E$3:$E$7</c:f>
              <c:numCache>
                <c:formatCode>General</c:formatCode>
                <c:ptCount val="5"/>
                <c:pt idx="0">
                  <c:v>4.41E-2</c:v>
                </c:pt>
                <c:pt idx="1">
                  <c:v>3.1300000000000001E-2</c:v>
                </c:pt>
                <c:pt idx="2">
                  <c:v>2.6100000000000002E-2</c:v>
                </c:pt>
                <c:pt idx="3">
                  <c:v>2.35E-2</c:v>
                </c:pt>
                <c:pt idx="4">
                  <c:v>2.2200000000000001E-2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D61-0B47-A9F8-E7F7703B45C0}"/>
            </c:ext>
          </c:extLst>
        </c:ser>
        <c:ser>
          <c:idx val="3"/>
          <c:order val="3"/>
          <c:tx>
            <c:v>S2,phi&lt;0, R56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Comparison!$B$14:$B$18</c:f>
              <c:numCache>
                <c:formatCode>General</c:formatCode>
                <c:ptCount val="5"/>
                <c:pt idx="0">
                  <c:v>104.46599999999999</c:v>
                </c:pt>
                <c:pt idx="1">
                  <c:v>140.715</c:v>
                </c:pt>
                <c:pt idx="2">
                  <c:v>185.404</c:v>
                </c:pt>
                <c:pt idx="3">
                  <c:v>230.34299999999999</c:v>
                </c:pt>
                <c:pt idx="4">
                  <c:v>275.67899999999997</c:v>
                </c:pt>
              </c:numCache>
            </c:numRef>
          </c:xVal>
          <c:yVal>
            <c:numRef>
              <c:f>Comparison!$E$14:$E$18</c:f>
              <c:numCache>
                <c:formatCode>General</c:formatCode>
                <c:ptCount val="5"/>
                <c:pt idx="0">
                  <c:v>4.4400000000000002E-2</c:v>
                </c:pt>
                <c:pt idx="1">
                  <c:v>3.1300000000000001E-2</c:v>
                </c:pt>
                <c:pt idx="2">
                  <c:v>2.6100000000000002E-2</c:v>
                </c:pt>
                <c:pt idx="3">
                  <c:v>2.35E-2</c:v>
                </c:pt>
                <c:pt idx="4">
                  <c:v>2.2200000000000001E-2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D61-0B47-A9F8-E7F7703B45C0}"/>
            </c:ext>
          </c:extLst>
        </c:ser>
        <c:ser>
          <c:idx val="4"/>
          <c:order val="4"/>
          <c:tx>
            <c:v>S1,phi&gt;0, |R56|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Comparison!$B$9:$B$11</c:f>
              <c:numCache>
                <c:formatCode>General</c:formatCode>
                <c:ptCount val="3"/>
                <c:pt idx="0">
                  <c:v>185.61799999999999</c:v>
                </c:pt>
                <c:pt idx="1">
                  <c:v>230.667</c:v>
                </c:pt>
                <c:pt idx="2">
                  <c:v>275</c:v>
                </c:pt>
              </c:numCache>
            </c:numRef>
          </c:xVal>
          <c:yVal>
            <c:numRef>
              <c:f>Comparison!$F$9:$F$11</c:f>
              <c:numCache>
                <c:formatCode>General</c:formatCode>
                <c:ptCount val="3"/>
                <c:pt idx="0">
                  <c:v>3.8100000000000002E-2</c:v>
                </c:pt>
                <c:pt idx="1">
                  <c:v>2.7799999999999998E-2</c:v>
                </c:pt>
                <c:pt idx="2">
                  <c:v>2.3400000000000001E-2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D61-0B47-A9F8-E7F7703B45C0}"/>
            </c:ext>
          </c:extLst>
        </c:ser>
        <c:ser>
          <c:idx val="5"/>
          <c:order val="5"/>
          <c:tx>
            <c:v>S2,phi&gt;0, |R56|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Comparison!$B$20:$B$22</c:f>
              <c:numCache>
                <c:formatCode>General</c:formatCode>
                <c:ptCount val="3"/>
                <c:pt idx="0">
                  <c:v>184.64500000000001</c:v>
                </c:pt>
                <c:pt idx="1">
                  <c:v>230.697</c:v>
                </c:pt>
                <c:pt idx="2">
                  <c:v>275.25700000000001</c:v>
                </c:pt>
              </c:numCache>
            </c:numRef>
          </c:xVal>
          <c:yVal>
            <c:numRef>
              <c:f>Comparison!$F$20:$F$22</c:f>
              <c:numCache>
                <c:formatCode>General</c:formatCode>
                <c:ptCount val="3"/>
                <c:pt idx="0">
                  <c:v>3.7400000000000003E-2</c:v>
                </c:pt>
                <c:pt idx="1">
                  <c:v>2.7799999999999998E-2</c:v>
                </c:pt>
                <c:pt idx="2">
                  <c:v>2.3400000000000001E-2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D61-0B47-A9F8-E7F7703B45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899824"/>
        <c:axId val="102123392"/>
      </c:scatterChart>
      <c:valAx>
        <c:axId val="30750288"/>
        <c:scaling>
          <c:orientation val="minMax"/>
          <c:min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E1[MeV]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830975"/>
        <c:crosses val="autoZero"/>
        <c:crossBetween val="midCat"/>
      </c:valAx>
      <c:valAx>
        <c:axId val="2081830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Structure Length[m]</a:t>
                </a:r>
              </a:p>
              <a:p>
                <a:pPr>
                  <a:defRPr/>
                </a:pP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750288"/>
        <c:crosses val="autoZero"/>
        <c:crossBetween val="midCat"/>
      </c:valAx>
      <c:valAx>
        <c:axId val="10212339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R56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99824"/>
        <c:crosses val="max"/>
        <c:crossBetween val="midCat"/>
      </c:valAx>
      <c:valAx>
        <c:axId val="3089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2123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CB118-A420-E244-9E9C-A539FEA1F19C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88759-4212-7544-A3DF-020B215FC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9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88759-4212-7544-A3DF-020B215FCD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82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Plot CSR vs </a:t>
            </a:r>
            <a:r>
              <a:rPr lang="en-US" dirty="0" err="1"/>
              <a:t>phi_s</a:t>
            </a:r>
            <a:r>
              <a:rPr lang="en-US" dirty="0"/>
              <a:t> for different C = 5, 10, 20, 100</a:t>
            </a:r>
          </a:p>
          <a:p>
            <a:r>
              <a:rPr lang="en-US" dirty="0"/>
              <a:t>Plot </a:t>
            </a:r>
            <a:r>
              <a:rPr lang="en-US" dirty="0" err="1"/>
              <a:t>dz</a:t>
            </a:r>
            <a:r>
              <a:rPr lang="en-US" dirty="0"/>
              <a:t> jitter as a function of </a:t>
            </a:r>
            <a:r>
              <a:rPr lang="en-US" dirty="0" err="1"/>
              <a:t>phi_s</a:t>
            </a:r>
            <a:endParaRPr lang="en-US" dirty="0"/>
          </a:p>
          <a:p>
            <a:r>
              <a:rPr lang="en-US" dirty="0" err="1"/>
              <a:t>dC</a:t>
            </a:r>
            <a:r>
              <a:rPr lang="en-US" dirty="0"/>
              <a:t>/C vs </a:t>
            </a:r>
            <a:r>
              <a:rPr lang="en-US" dirty="0" err="1"/>
              <a:t>phi_s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88759-4212-7544-A3DF-020B215FCD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9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88759-4212-7544-A3DF-020B215FCD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97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88759-4212-7544-A3DF-020B215FCD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19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Tracking with K-band (w/ and w/o </a:t>
            </a:r>
            <a:r>
              <a:rPr lang="en-US" dirty="0" err="1"/>
              <a:t>wakefiled</a:t>
            </a:r>
            <a:r>
              <a:rPr lang="en-US" dirty="0"/>
              <a:t>) for </a:t>
            </a:r>
            <a:r>
              <a:rPr lang="en-US" dirty="0" err="1"/>
              <a:t>Avni</a:t>
            </a:r>
            <a:r>
              <a:rPr lang="en-US" dirty="0"/>
              <a:t> and Simone’s distributions</a:t>
            </a:r>
          </a:p>
          <a:p>
            <a:r>
              <a:rPr lang="en-US" dirty="0" err="1"/>
              <a:t>dC</a:t>
            </a:r>
            <a:r>
              <a:rPr lang="en-US" dirty="0"/>
              <a:t>/C, arrival time stability</a:t>
            </a:r>
          </a:p>
          <a:p>
            <a:r>
              <a:rPr lang="en-US" dirty="0" err="1"/>
              <a:t>Demitt</a:t>
            </a:r>
            <a:r>
              <a:rPr lang="en-US" dirty="0"/>
              <a:t> / emit (due to CSR, and </a:t>
            </a:r>
            <a:r>
              <a:rPr lang="en-US" dirty="0" err="1"/>
              <a:t>wakefield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88759-4212-7544-A3DF-020B215FCDA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42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4" y="6362377"/>
            <a:ext cx="30945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XLS 1</a:t>
            </a:r>
            <a:r>
              <a:rPr lang="en-US" baseline="30000" dirty="0"/>
              <a:t>st</a:t>
            </a:r>
            <a:r>
              <a:rPr lang="en-US" dirty="0"/>
              <a:t> Annual Meeting, Dec 10-12, 2018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00.png"/><Relationship Id="rId4" Type="http://schemas.openxmlformats.org/officeDocument/2006/relationships/image" Target="../media/image4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7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0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AC491-0F39-B440-8734-6068D4E62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/>
              <a:t>Longitudinal Design Considerations</a:t>
            </a:r>
            <a:br>
              <a:rPr lang="en-US" dirty="0"/>
            </a:br>
            <a:r>
              <a:rPr lang="en-US" sz="2700" dirty="0"/>
              <a:t>6.2c: </a:t>
            </a:r>
            <a:r>
              <a:rPr lang="en-US" sz="2700" dirty="0" err="1"/>
              <a:t>Xband</a:t>
            </a:r>
            <a:r>
              <a:rPr lang="en-US" sz="2700" dirty="0"/>
              <a:t> – </a:t>
            </a:r>
            <a:r>
              <a:rPr lang="en-US" sz="2700" dirty="0" err="1"/>
              <a:t>Kband</a:t>
            </a:r>
            <a:r>
              <a:rPr lang="en-US" sz="2700" dirty="0"/>
              <a:t> </a:t>
            </a:r>
            <a:r>
              <a:rPr lang="en-US" sz="2700" dirty="0" err="1"/>
              <a:t>lnrz</a:t>
            </a:r>
            <a:r>
              <a:rPr lang="en-US" sz="2700" dirty="0"/>
              <a:t> - BC1 - </a:t>
            </a:r>
            <a:r>
              <a:rPr lang="en-US" sz="2700" dirty="0" err="1"/>
              <a:t>Xband</a:t>
            </a:r>
            <a:r>
              <a:rPr lang="en-US" sz="2700" dirty="0"/>
              <a:t> - BC2 - </a:t>
            </a:r>
            <a:r>
              <a:rPr lang="en-US" sz="2700" dirty="0" err="1"/>
              <a:t>Xband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ABD75-B57A-8F41-B764-2BFF064FA49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716364" y="3822639"/>
            <a:ext cx="3711272" cy="76990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Xingguang Liu, Andrea Latina</a:t>
            </a:r>
          </a:p>
          <a:p>
            <a:pPr algn="ctr"/>
            <a:r>
              <a:rPr lang="en-US" dirty="0"/>
              <a:t>CERN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57DA0C-9563-B346-96A6-7555B1E220D5}"/>
              </a:ext>
            </a:extLst>
          </p:cNvPr>
          <p:cNvSpPr txBox="1"/>
          <p:nvPr/>
        </p:nvSpPr>
        <p:spPr>
          <a:xfrm>
            <a:off x="133564" y="141275"/>
            <a:ext cx="873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First XLS - </a:t>
            </a:r>
            <a:r>
              <a:rPr lang="en-US" dirty="0" err="1"/>
              <a:t>CompactLight</a:t>
            </a:r>
            <a:r>
              <a:rPr lang="en-US" dirty="0"/>
              <a:t> Annual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1F11F0-879D-0E48-A709-0243E712C81E}"/>
              </a:ext>
            </a:extLst>
          </p:cNvPr>
          <p:cNvSpPr txBox="1"/>
          <p:nvPr/>
        </p:nvSpPr>
        <p:spPr>
          <a:xfrm>
            <a:off x="2716364" y="6041205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 10-12 2018, Barcelona, Spain</a:t>
            </a:r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04A55-2048-C94B-99FB-D63C222C4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Injector Options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63576-DE27-3041-B4BA-8F7625A1D4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0304D-8CFC-EE47-B01D-EE0E6E675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5B180A9C-41F4-974D-A3FB-AC49A7D695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689"/>
              </p:ext>
            </p:extLst>
          </p:nvPr>
        </p:nvGraphicFramePr>
        <p:xfrm>
          <a:off x="1600017" y="1415343"/>
          <a:ext cx="6763148" cy="347021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2001022">
                  <a:extLst>
                    <a:ext uri="{9D8B030D-6E8A-4147-A177-3AD203B41FA5}">
                      <a16:colId xmlns:a16="http://schemas.microsoft.com/office/drawing/2014/main" val="2421785572"/>
                    </a:ext>
                  </a:extLst>
                </a:gridCol>
                <a:gridCol w="1206631">
                  <a:extLst>
                    <a:ext uri="{9D8B030D-6E8A-4147-A177-3AD203B41FA5}">
                      <a16:colId xmlns:a16="http://schemas.microsoft.com/office/drawing/2014/main" val="3021110945"/>
                    </a:ext>
                  </a:extLst>
                </a:gridCol>
                <a:gridCol w="1734532">
                  <a:extLst>
                    <a:ext uri="{9D8B030D-6E8A-4147-A177-3AD203B41FA5}">
                      <a16:colId xmlns:a16="http://schemas.microsoft.com/office/drawing/2014/main" val="141827777"/>
                    </a:ext>
                  </a:extLst>
                </a:gridCol>
                <a:gridCol w="1820963">
                  <a:extLst>
                    <a:ext uri="{9D8B030D-6E8A-4147-A177-3AD203B41FA5}">
                      <a16:colId xmlns:a16="http://schemas.microsoft.com/office/drawing/2014/main" val="3458227456"/>
                    </a:ext>
                  </a:extLst>
                </a:gridCol>
              </a:tblGrid>
              <a:tr h="347021"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3413837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Avni</a:t>
                      </a: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*-250pc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Mohsen*-100pc-2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Mohsen-50pc-1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1836218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Q[pC]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8291200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E_inj[MeV]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101.7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101.7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6385954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energy spread[%]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3711518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I_peak[A]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5338458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u="none" strike="noStrike">
                          <a:effectLst/>
                        </a:rPr>
                        <a:t>σ</a:t>
                      </a:r>
                      <a:r>
                        <a:rPr lang="en-US" sz="1600" b="1" u="none" strike="noStrike">
                          <a:effectLst/>
                        </a:rPr>
                        <a:t>t[fs]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73.5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2461603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u="none" strike="noStrike">
                          <a:effectLst/>
                        </a:rPr>
                        <a:t>σ</a:t>
                      </a:r>
                      <a:r>
                        <a:rPr lang="en-US" sz="1600" b="1" u="none" strike="noStrike">
                          <a:effectLst/>
                        </a:rPr>
                        <a:t>z[um]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292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22.05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9402542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u="none" strike="noStrike">
                          <a:effectLst/>
                        </a:rPr>
                        <a:t>σ</a:t>
                      </a:r>
                      <a:r>
                        <a:rPr lang="en-US" sz="1600" b="1" u="none" strike="noStrike">
                          <a:effectLst/>
                        </a:rPr>
                        <a:t>x,y[mm]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5038970"/>
                  </a:ext>
                </a:extLst>
              </a:tr>
              <a:tr h="3470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u="none" strike="noStrike" dirty="0">
                          <a:effectLst/>
                        </a:rPr>
                        <a:t>ε</a:t>
                      </a:r>
                      <a:r>
                        <a:rPr lang="en-US" sz="1600" b="1" u="none" strike="noStrike" dirty="0" err="1">
                          <a:effectLst/>
                        </a:rPr>
                        <a:t>x,y</a:t>
                      </a:r>
                      <a:r>
                        <a:rPr lang="en-US" sz="1600" b="1" u="none" strike="noStrike" dirty="0">
                          <a:effectLst/>
                        </a:rPr>
                        <a:t>[</a:t>
                      </a:r>
                      <a:r>
                        <a:rPr lang="en-US" sz="1600" b="1" u="none" strike="noStrike" dirty="0" err="1">
                          <a:effectLst/>
                        </a:rPr>
                        <a:t>mm.mrad</a:t>
                      </a:r>
                      <a:r>
                        <a:rPr lang="en-US" sz="1600" b="1" u="none" strike="noStrike" dirty="0">
                          <a:effectLst/>
                        </a:rPr>
                        <a:t>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0.62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957006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F87BCD5-13DA-4549-A3A6-6206D8E41C99}"/>
              </a:ext>
            </a:extLst>
          </p:cNvPr>
          <p:cNvSpPr/>
          <p:nvPr/>
        </p:nvSpPr>
        <p:spPr>
          <a:xfrm>
            <a:off x="1600018" y="3567860"/>
            <a:ext cx="2877714" cy="66509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BEEEBB-EE8F-AC4D-BCCB-4C86DF35063D}"/>
              </a:ext>
            </a:extLst>
          </p:cNvPr>
          <p:cNvSpPr txBox="1"/>
          <p:nvPr/>
        </p:nvSpPr>
        <p:spPr>
          <a:xfrm>
            <a:off x="780836" y="5079860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x-band with two BCs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D17124-ABD1-2C4D-A15F-ADBBE7EF185A}"/>
              </a:ext>
            </a:extLst>
          </p:cNvPr>
          <p:cNvSpPr txBox="1"/>
          <p:nvPr/>
        </p:nvSpPr>
        <p:spPr>
          <a:xfrm>
            <a:off x="5072521" y="5066953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BC?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C265E1-AB29-D44F-A5BA-793E3A7E9B10}"/>
              </a:ext>
            </a:extLst>
          </p:cNvPr>
          <p:cNvSpPr txBox="1"/>
          <p:nvPr/>
        </p:nvSpPr>
        <p:spPr>
          <a:xfrm>
            <a:off x="6977162" y="5066953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BC?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9BA9F037-6977-F348-979D-CC9CB64788A9}"/>
              </a:ext>
            </a:extLst>
          </p:cNvPr>
          <p:cNvCxnSpPr>
            <a:cxnSpLocks/>
            <a:stCxn id="6" idx="1"/>
            <a:endCxn id="3" idx="1"/>
          </p:cNvCxnSpPr>
          <p:nvPr/>
        </p:nvCxnSpPr>
        <p:spPr>
          <a:xfrm rot="10800000" flipV="1">
            <a:off x="780836" y="3900406"/>
            <a:ext cx="819182" cy="1364119"/>
          </a:xfrm>
          <a:prstGeom prst="bentConnector3">
            <a:avLst>
              <a:gd name="adj1" fmla="val 127906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D31AAA8-F5F1-4CC5-AA59-824A73674377}"/>
              </a:ext>
            </a:extLst>
          </p:cNvPr>
          <p:cNvSpPr txBox="1"/>
          <p:nvPr/>
        </p:nvSpPr>
        <p:spPr>
          <a:xfrm>
            <a:off x="6574120" y="5617685"/>
            <a:ext cx="200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* </a:t>
            </a:r>
            <a:r>
              <a:rPr lang="en-GB" sz="1400" i="1" dirty="0"/>
              <a:t>A. </a:t>
            </a:r>
            <a:r>
              <a:rPr lang="en-GB" sz="1400" i="1" dirty="0" err="1"/>
              <a:t>Aksoy@AnkaraU</a:t>
            </a:r>
            <a:endParaRPr lang="en-GB" sz="1400" i="1" dirty="0"/>
          </a:p>
          <a:p>
            <a:r>
              <a:rPr lang="en-US" sz="1400" i="1" dirty="0"/>
              <a:t>* M. D. </a:t>
            </a:r>
            <a:r>
              <a:rPr lang="en-US" sz="1400" i="1" dirty="0" err="1"/>
              <a:t>Kelisani@IRFS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69194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1AE35-2CD5-4940-A864-DD671BBDB1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9A5D3-AF89-7749-A3B7-E36BB9025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3B70A1-9421-0546-BD51-2A87FD608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86" y="674370"/>
            <a:ext cx="3842944" cy="23328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24E6AB-2061-1046-8C63-1077F3F2E1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5"/>
          <a:stretch/>
        </p:blipFill>
        <p:spPr>
          <a:xfrm>
            <a:off x="427686" y="3355969"/>
            <a:ext cx="3920344" cy="23417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BE6FBA2-8207-1849-9D36-B9DAE7BB80BF}"/>
              </a:ext>
            </a:extLst>
          </p:cNvPr>
          <p:cNvSpPr txBox="1"/>
          <p:nvPr/>
        </p:nvSpPr>
        <p:spPr>
          <a:xfrm>
            <a:off x="118567" y="32205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BeamB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A1798E-BC60-104A-A1FE-E0AE243AF1A6}"/>
              </a:ext>
            </a:extLst>
          </p:cNvPr>
          <p:cNvSpPr txBox="1"/>
          <p:nvPr/>
        </p:nvSpPr>
        <p:spPr>
          <a:xfrm>
            <a:off x="105743" y="317917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BeamC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651BCD9-FB6C-1B4B-A83B-285AB55031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133"/>
          <a:stretch/>
        </p:blipFill>
        <p:spPr>
          <a:xfrm>
            <a:off x="5406704" y="322051"/>
            <a:ext cx="3029383" cy="26703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9DE4D4-02FA-8E4E-9FA9-93C8917A89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041"/>
          <a:stretch/>
        </p:blipFill>
        <p:spPr>
          <a:xfrm>
            <a:off x="5406705" y="3041966"/>
            <a:ext cx="3029383" cy="277960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009ADA2-840C-2B4F-AB77-A4D32B3CEC80}"/>
              </a:ext>
            </a:extLst>
          </p:cNvPr>
          <p:cNvCxnSpPr>
            <a:cxnSpLocks/>
          </p:cNvCxnSpPr>
          <p:nvPr/>
        </p:nvCxnSpPr>
        <p:spPr>
          <a:xfrm>
            <a:off x="4516939" y="1629623"/>
            <a:ext cx="889765" cy="0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D7371C-2FE8-0242-9D86-348DDCEABE21}"/>
              </a:ext>
            </a:extLst>
          </p:cNvPr>
          <p:cNvCxnSpPr>
            <a:cxnSpLocks/>
          </p:cNvCxnSpPr>
          <p:nvPr/>
        </p:nvCxnSpPr>
        <p:spPr>
          <a:xfrm>
            <a:off x="4516939" y="4380368"/>
            <a:ext cx="889765" cy="0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88B7323-1F47-CC42-906C-2FE6BC681122}"/>
              </a:ext>
            </a:extLst>
          </p:cNvPr>
          <p:cNvSpPr txBox="1"/>
          <p:nvPr/>
        </p:nvSpPr>
        <p:spPr>
          <a:xfrm>
            <a:off x="4348030" y="4059420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X-band</a:t>
            </a:r>
          </a:p>
          <a:p>
            <a:pPr algn="ctr"/>
            <a:r>
              <a:rPr lang="en-US" dirty="0" err="1"/>
              <a:t>Acc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CC377E-283C-B844-89D3-D6F131752CAA}"/>
              </a:ext>
            </a:extLst>
          </p:cNvPr>
          <p:cNvSpPr txBox="1"/>
          <p:nvPr/>
        </p:nvSpPr>
        <p:spPr>
          <a:xfrm>
            <a:off x="4309336" y="1306457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X-band</a:t>
            </a:r>
          </a:p>
          <a:p>
            <a:pPr algn="ctr"/>
            <a:r>
              <a:rPr lang="en-US" dirty="0" err="1"/>
              <a:t>Acc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665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99AED-24EB-0244-B0F8-4EDF77B99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BeamA</a:t>
            </a:r>
            <a:r>
              <a:rPr lang="en-US" dirty="0"/>
              <a:t>(x-band acc. &amp; k-band)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670D9-9924-9A44-B423-47D07B3E80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303D24-7ED0-7C42-A98E-71A70B979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16E05F1-AF4B-3242-BE96-881DE0BBAC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557383"/>
              </p:ext>
            </p:extLst>
          </p:nvPr>
        </p:nvGraphicFramePr>
        <p:xfrm>
          <a:off x="4552420" y="2007126"/>
          <a:ext cx="3883668" cy="2897505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294556">
                  <a:extLst>
                    <a:ext uri="{9D8B030D-6E8A-4147-A177-3AD203B41FA5}">
                      <a16:colId xmlns:a16="http://schemas.microsoft.com/office/drawing/2014/main" val="3310467747"/>
                    </a:ext>
                  </a:extLst>
                </a:gridCol>
                <a:gridCol w="1294556">
                  <a:extLst>
                    <a:ext uri="{9D8B030D-6E8A-4147-A177-3AD203B41FA5}">
                      <a16:colId xmlns:a16="http://schemas.microsoft.com/office/drawing/2014/main" val="3114008543"/>
                    </a:ext>
                  </a:extLst>
                </a:gridCol>
                <a:gridCol w="1294556">
                  <a:extLst>
                    <a:ext uri="{9D8B030D-6E8A-4147-A177-3AD203B41FA5}">
                      <a16:colId xmlns:a16="http://schemas.microsoft.com/office/drawing/2014/main" val="411872410"/>
                    </a:ext>
                  </a:extLst>
                </a:gridCol>
              </a:tblGrid>
              <a:tr h="1886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Charge[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703812"/>
                  </a:ext>
                </a:extLst>
              </a:tr>
              <a:tr h="1886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E0[MeV]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4503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Z0[um]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65946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L1[m]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04053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phi_1[deg]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-12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76686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34327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phi_k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57355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E1[MeV]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105~275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185~275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90321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rgbClr val="C00000"/>
                          </a:solidFill>
                          <a:effectLst/>
                        </a:rPr>
                        <a:t>C1(R56)</a:t>
                      </a:r>
                      <a:endParaRPr lang="en-US" sz="14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R56&gt;0 (Chicane)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R56&lt;0(Arc)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32398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Z2[um]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90986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L2[m]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70490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phi_2[</a:t>
                      </a:r>
                      <a:r>
                        <a:rPr lang="en-US" sz="1400" u="none" strike="noStrike" dirty="0" err="1">
                          <a:effectLst/>
                        </a:rPr>
                        <a:t>deg</a:t>
                      </a:r>
                      <a:r>
                        <a:rPr lang="en-US" sz="1400" u="none" strike="noStrike" dirty="0">
                          <a:effectLst/>
                        </a:rPr>
                        <a:t>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48865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E2[MeV]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1045402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444532A3-ABAC-FC4B-9B38-C16ABE261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23" y="2197645"/>
            <a:ext cx="4265584" cy="25164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28B5CF-79F2-EB43-9B78-F3733C82F3A6}"/>
              </a:ext>
            </a:extLst>
          </p:cNvPr>
          <p:cNvSpPr txBox="1"/>
          <p:nvPr/>
        </p:nvSpPr>
        <p:spPr>
          <a:xfrm>
            <a:off x="4508196" y="5162887"/>
            <a:ext cx="422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K-band: S1(2mm) and S2(3mm)</a:t>
            </a:r>
          </a:p>
        </p:txBody>
      </p:sp>
    </p:spTree>
    <p:extLst>
      <p:ext uri="{BB962C8B-B14F-4D97-AF65-F5344CB8AC3E}">
        <p14:creationId xmlns:p14="http://schemas.microsoft.com/office/powerpoint/2010/main" val="1755275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A6058-65B5-624F-BBA5-4D4496479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/>
              <a:t>S1: 2mm-25MV/m Vs. S2: 3mm-15MV/m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342C8-379A-434D-9122-FFD948EF80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31257-487A-BE4E-9AF0-31ACCAC49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4F17F43-9D71-1640-967F-4FE2D2CFE4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636149"/>
              </p:ext>
            </p:extLst>
          </p:nvPr>
        </p:nvGraphicFramePr>
        <p:xfrm>
          <a:off x="340154" y="1436833"/>
          <a:ext cx="8343900" cy="4133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24FEECD-A179-4846-8998-2951C5D1CFE2}"/>
              </a:ext>
            </a:extLst>
          </p:cNvPr>
          <p:cNvSpPr/>
          <p:nvPr/>
        </p:nvSpPr>
        <p:spPr>
          <a:xfrm>
            <a:off x="3608720" y="1665838"/>
            <a:ext cx="1117190" cy="31053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C82C72-0159-4A73-A7ED-E890B14F7D09}"/>
              </a:ext>
            </a:extLst>
          </p:cNvPr>
          <p:cNvSpPr txBox="1"/>
          <p:nvPr/>
        </p:nvSpPr>
        <p:spPr>
          <a:xfrm>
            <a:off x="2620520" y="284133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5C491E-B514-4AAA-B0BE-CAE98EF31DED}"/>
              </a:ext>
            </a:extLst>
          </p:cNvPr>
          <p:cNvSpPr txBox="1"/>
          <p:nvPr/>
        </p:nvSpPr>
        <p:spPr>
          <a:xfrm>
            <a:off x="5044675" y="280907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</a:t>
            </a:r>
            <a:r>
              <a:rPr lang="en-US"/>
              <a:t>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7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EFC98-F643-9847-B028-EFC086613E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98FCD-5B29-7344-93C3-CDC6D5721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B1898C2-D525-A14A-841F-231715BD57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9569745"/>
              </p:ext>
            </p:extLst>
          </p:nvPr>
        </p:nvGraphicFramePr>
        <p:xfrm>
          <a:off x="403411" y="0"/>
          <a:ext cx="8226425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149EB8F-4119-B24D-8D53-D2A9A68923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317712"/>
              </p:ext>
            </p:extLst>
          </p:nvPr>
        </p:nvGraphicFramePr>
        <p:xfrm>
          <a:off x="268550" y="4627615"/>
          <a:ext cx="864100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34">
                  <a:extLst>
                    <a:ext uri="{9D8B030D-6E8A-4147-A177-3AD203B41FA5}">
                      <a16:colId xmlns:a16="http://schemas.microsoft.com/office/drawing/2014/main" val="2860646343"/>
                    </a:ext>
                  </a:extLst>
                </a:gridCol>
                <a:gridCol w="2880334">
                  <a:extLst>
                    <a:ext uri="{9D8B030D-6E8A-4147-A177-3AD203B41FA5}">
                      <a16:colId xmlns:a16="http://schemas.microsoft.com/office/drawing/2014/main" val="2040474653"/>
                    </a:ext>
                  </a:extLst>
                </a:gridCol>
                <a:gridCol w="2880334">
                  <a:extLst>
                    <a:ext uri="{9D8B030D-6E8A-4147-A177-3AD203B41FA5}">
                      <a16:colId xmlns:a16="http://schemas.microsoft.com/office/drawing/2014/main" val="2420378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Where to put the k-band?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200~250 MeV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31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K-band structure length?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S1 (2mm- 25MV/m)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0.6~0.8m (15~20MV)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92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S1 (3mm- 15MV/m)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1~1.4m (15~20MV)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165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R56? Chicane or Arc?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0.022~0.025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Chicane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767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8FB47D0F-119D-6849-A90B-715854532FBF}"/>
              </a:ext>
            </a:extLst>
          </p:cNvPr>
          <p:cNvSpPr/>
          <p:nvPr/>
        </p:nvSpPr>
        <p:spPr>
          <a:xfrm>
            <a:off x="3512745" y="208230"/>
            <a:ext cx="959667" cy="353085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35608DE-0A92-4C49-B2F8-C44A551FB5AA}"/>
                  </a:ext>
                </a:extLst>
              </p:cNvPr>
              <p:cNvSpPr txBox="1"/>
              <p:nvPr/>
            </p:nvSpPr>
            <p:spPr>
              <a:xfrm>
                <a:off x="5999758" y="3544985"/>
                <a:ext cx="3139193" cy="9569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𝐶𝑆𝑅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𝐶𝑆𝑅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600" dirty="0"/>
              </a:p>
              <a:p>
                <a:pPr algn="ctr"/>
                <a:r>
                  <a:rPr lang="en-US" sz="1200" dirty="0"/>
                  <a:t>* S. Di </a:t>
                </a:r>
                <a:r>
                  <a:rPr lang="en-US" sz="1200" dirty="0" err="1"/>
                  <a:t>Mitri</a:t>
                </a:r>
                <a:r>
                  <a:rPr lang="en-US" sz="1200" dirty="0"/>
                  <a:t>, lecture at USPAS</a:t>
                </a:r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35608DE-0A92-4C49-B2F8-C44A551FB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9758" y="3544985"/>
                <a:ext cx="3139193" cy="956929"/>
              </a:xfrm>
              <a:prstGeom prst="rect">
                <a:avLst/>
              </a:prstGeom>
              <a:blipFill>
                <a:blip r:embed="rId3"/>
                <a:stretch>
                  <a:fillRect b="-7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6833C24-5692-4F9A-8C4A-3887CD9F8B9E}"/>
              </a:ext>
            </a:extLst>
          </p:cNvPr>
          <p:cNvSpPr txBox="1"/>
          <p:nvPr/>
        </p:nvSpPr>
        <p:spPr>
          <a:xfrm>
            <a:off x="2324771" y="305433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33C5C7-3826-4E45-82A2-79746917F64D}"/>
              </a:ext>
            </a:extLst>
          </p:cNvPr>
          <p:cNvSpPr txBox="1"/>
          <p:nvPr/>
        </p:nvSpPr>
        <p:spPr>
          <a:xfrm>
            <a:off x="2271707" y="196429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3mm</a:t>
            </a:r>
          </a:p>
        </p:txBody>
      </p:sp>
    </p:spTree>
    <p:extLst>
      <p:ext uri="{BB962C8B-B14F-4D97-AF65-F5344CB8AC3E}">
        <p14:creationId xmlns:p14="http://schemas.microsoft.com/office/powerpoint/2010/main" val="169874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5A5D6DD9-C191-E546-8698-E52C5CAD73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93762" y="2046288"/>
            <a:ext cx="7353300" cy="3225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108A57-681D-1A40-816C-E749174DE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Transverse wake kick by K-band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E0773-76C9-6347-BB2F-C4DA22BCDB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0EC25-AA1E-D44B-B352-A9FD16FB5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2A0EBFF-99B2-1242-B7DD-59446CC5DA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2153670"/>
                  </p:ext>
                </p:extLst>
              </p:nvPr>
            </p:nvGraphicFramePr>
            <p:xfrm>
              <a:off x="6217971" y="1087539"/>
              <a:ext cx="1604223" cy="173101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53122">
                      <a:extLst>
                        <a:ext uri="{9D8B030D-6E8A-4147-A177-3AD203B41FA5}">
                          <a16:colId xmlns:a16="http://schemas.microsoft.com/office/drawing/2014/main" val="1828605562"/>
                        </a:ext>
                      </a:extLst>
                    </a:gridCol>
                    <a:gridCol w="751101">
                      <a:extLst>
                        <a:ext uri="{9D8B030D-6E8A-4147-A177-3AD203B41FA5}">
                          <a16:colId xmlns:a16="http://schemas.microsoft.com/office/drawing/2014/main" val="274021583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oMath>
                            </m:oMathPara>
                          </a14:m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6 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957252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0.4 um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686822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230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927239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000" u="none" strike="noStrike" kern="1200" dirty="0"/>
                            <a:t>σ</a:t>
                          </a:r>
                          <a:r>
                            <a:rPr lang="en-US" sz="1000" u="none" strike="noStrike" kern="1200" dirty="0"/>
                            <a:t>z[um]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u="none" strike="noStrike" kern="1200" dirty="0"/>
                            <a:t>300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153646"/>
                      </a:ext>
                    </a:extLst>
                  </a:tr>
                  <a:tr h="1711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Q[</a:t>
                          </a:r>
                          <a:r>
                            <a:rPr lang="fr-FR" sz="1000" dirty="0" err="1"/>
                            <a:t>pC</a:t>
                          </a:r>
                          <a:r>
                            <a:rPr lang="fr-FR" sz="1000" dirty="0"/>
                            <a:t>]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250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880920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N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100000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7042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000" u="none" strike="noStrike" kern="1200" dirty="0"/>
                            <a:t> σ(δ)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000" u="none" strike="noStrike" kern="1200" dirty="0"/>
                            <a:t>0.03%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31460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2A0EBFF-99B2-1242-B7DD-59446CC5DA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2153670"/>
                  </p:ext>
                </p:extLst>
              </p:nvPr>
            </p:nvGraphicFramePr>
            <p:xfrm>
              <a:off x="6217971" y="1087539"/>
              <a:ext cx="1604223" cy="173101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53122">
                      <a:extLst>
                        <a:ext uri="{9D8B030D-6E8A-4147-A177-3AD203B41FA5}">
                          <a16:colId xmlns:a16="http://schemas.microsoft.com/office/drawing/2014/main" val="1828605562"/>
                        </a:ext>
                      </a:extLst>
                    </a:gridCol>
                    <a:gridCol w="751101">
                      <a:extLst>
                        <a:ext uri="{9D8B030D-6E8A-4147-A177-3AD203B41FA5}">
                          <a16:colId xmlns:a16="http://schemas.microsoft.com/office/drawing/2014/main" val="2740215830"/>
                        </a:ext>
                      </a:extLst>
                    </a:gridCol>
                  </a:tblGrid>
                  <a:tr h="2559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71" t="-5000" r="-88235" b="-59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6 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9572521"/>
                      </a:ext>
                    </a:extLst>
                  </a:tr>
                  <a:tr h="2559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71" t="-100000" r="-88235" b="-4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0.4 um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6868221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/>
                            <a:t>230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9272398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000" u="none" strike="noStrike" kern="1200" dirty="0"/>
                            <a:t>σ</a:t>
                          </a:r>
                          <a:r>
                            <a:rPr lang="en-US" sz="1000" u="none" strike="noStrike" kern="1200" dirty="0"/>
                            <a:t>z[um]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u="none" strike="noStrike" kern="1200" dirty="0"/>
                            <a:t>300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153646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Q[</a:t>
                          </a:r>
                          <a:r>
                            <a:rPr lang="fr-FR" sz="1000" dirty="0" err="1"/>
                            <a:t>pC</a:t>
                          </a:r>
                          <a:r>
                            <a:rPr lang="fr-FR" sz="1000" dirty="0"/>
                            <a:t>]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250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8809209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N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000" dirty="0"/>
                            <a:t>100000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6470428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000" u="none" strike="noStrike" kern="1200" dirty="0"/>
                            <a:t> σ(δ)</a:t>
                          </a:r>
                          <a:endParaRPr lang="en-US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000" u="none" strike="noStrike" kern="1200" dirty="0"/>
                            <a:t>0.03%</a:t>
                          </a:r>
                          <a:endParaRPr lang="en-US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314605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7277194-BB40-8A48-AE90-21FF2EEE8385}"/>
                  </a:ext>
                </a:extLst>
              </p:cNvPr>
              <p:cNvSpPr txBox="1"/>
              <p:nvPr/>
            </p:nvSpPr>
            <p:spPr>
              <a:xfrm>
                <a:off x="1526384" y="1561783"/>
                <a:ext cx="3758850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Transverse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jitter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Δy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10~15%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7277194-BB40-8A48-AE90-21FF2EEE8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6384" y="1561783"/>
                <a:ext cx="3758850" cy="391261"/>
              </a:xfrm>
              <a:prstGeom prst="rect">
                <a:avLst/>
              </a:prstGeom>
              <a:blipFill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C49BF7-4376-0E43-AF84-9847DB3A6A75}"/>
              </a:ext>
            </a:extLst>
          </p:cNvPr>
          <p:cNvCxnSpPr>
            <a:cxnSpLocks/>
          </p:cNvCxnSpPr>
          <p:nvPr/>
        </p:nvCxnSpPr>
        <p:spPr>
          <a:xfrm>
            <a:off x="3078178" y="3539905"/>
            <a:ext cx="0" cy="372780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54EEEE-4672-CB45-909F-7C267436B6E9}"/>
              </a:ext>
            </a:extLst>
          </p:cNvPr>
          <p:cNvCxnSpPr>
            <a:cxnSpLocks/>
          </p:cNvCxnSpPr>
          <p:nvPr/>
        </p:nvCxnSpPr>
        <p:spPr>
          <a:xfrm>
            <a:off x="3078178" y="4119327"/>
            <a:ext cx="7544" cy="202352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9DC3A35-368D-AC46-9606-A44F47F61515}"/>
              </a:ext>
            </a:extLst>
          </p:cNvPr>
          <p:cNvSpPr txBox="1"/>
          <p:nvPr/>
        </p:nvSpPr>
        <p:spPr>
          <a:xfrm>
            <a:off x="4780229" y="422050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6FF9C5-0411-9943-B15C-C5ECE8A9B3CB}"/>
              </a:ext>
            </a:extLst>
          </p:cNvPr>
          <p:cNvSpPr txBox="1"/>
          <p:nvPr/>
        </p:nvSpPr>
        <p:spPr>
          <a:xfrm>
            <a:off x="1571436" y="422050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tail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F71D8E-2871-F142-BEF9-F0029059E640}"/>
                  </a:ext>
                </a:extLst>
              </p:cNvPr>
              <p:cNvSpPr txBox="1"/>
              <p:nvPr/>
            </p:nvSpPr>
            <p:spPr>
              <a:xfrm>
                <a:off x="110759" y="5412291"/>
                <a:ext cx="8891840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transverse kick due to short-range wake field kick seems acceptable in both cases given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10~15%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jitter in present rough estimation.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AF71D8E-2871-F142-BEF9-F0029059E6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59" y="5412291"/>
                <a:ext cx="8891840" cy="668260"/>
              </a:xfrm>
              <a:prstGeom prst="rect">
                <a:avLst/>
              </a:prstGeom>
              <a:blipFill>
                <a:blip r:embed="rId6"/>
                <a:stretch>
                  <a:fillRect l="-548" t="-5505" b="-11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8E91D05-A3C2-7D46-A495-7660F3BE777A}"/>
                  </a:ext>
                </a:extLst>
              </p:cNvPr>
              <p:cNvSpPr txBox="1"/>
              <p:nvPr/>
            </p:nvSpPr>
            <p:spPr>
              <a:xfrm>
                <a:off x="5786042" y="4589835"/>
                <a:ext cx="2425344" cy="563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ra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=12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rad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8E91D05-A3C2-7D46-A495-7660F3BE7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042" y="4589835"/>
                <a:ext cx="2425344" cy="563680"/>
              </a:xfrm>
              <a:prstGeom prst="rect">
                <a:avLst/>
              </a:prstGeom>
              <a:blipFill>
                <a:blip r:embed="rId7"/>
                <a:stretch>
                  <a:fillRect l="-2094" r="-1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5076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95504D-CBC0-4770-87BF-C658EFF03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1D Longitudinal Optimization with Wake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CDC55-CE26-4E2C-88C1-9CAF44A62D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FED3DC-74FE-4534-BA8F-D20A2276F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454E0EF-BB21-4723-A679-2C632A274F07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By Andrea Latina (CERN)</a:t>
            </a:r>
          </a:p>
        </p:txBody>
      </p:sp>
    </p:spTree>
    <p:extLst>
      <p:ext uri="{BB962C8B-B14F-4D97-AF65-F5344CB8AC3E}">
        <p14:creationId xmlns:p14="http://schemas.microsoft.com/office/powerpoint/2010/main" val="951094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EF5F7-0AF1-49ED-BC54-AB78EADDC9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E519C-C099-4346-967F-455F053013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B7A7F7-1A45-4AC0-B8BA-0FB4485710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128" y="2045492"/>
            <a:ext cx="4981544" cy="40004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6912F4-7443-4ADC-A0D5-06AAF3423FCE}"/>
              </a:ext>
            </a:extLst>
          </p:cNvPr>
          <p:cNvSpPr/>
          <p:nvPr/>
        </p:nvSpPr>
        <p:spPr>
          <a:xfrm>
            <a:off x="275790" y="3595294"/>
            <a:ext cx="379633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bc1_sigmaZ =  34.807 um</a:t>
            </a:r>
          </a:p>
          <a:p>
            <a:r>
              <a:rPr lang="en-US" sz="1400" dirty="0"/>
              <a:t>bc1_meanE =  0.30007 GeV</a:t>
            </a:r>
          </a:p>
          <a:p>
            <a:endParaRPr lang="en-US" sz="1400" dirty="0"/>
          </a:p>
          <a:p>
            <a:r>
              <a:rPr lang="en-US" sz="1400" dirty="0"/>
              <a:t>bc2_sigmaZ =  8.7351 um</a:t>
            </a:r>
          </a:p>
          <a:p>
            <a:r>
              <a:rPr lang="en-US" sz="1400" dirty="0"/>
              <a:t>linac2_meanE =  3.9991 GeV</a:t>
            </a:r>
          </a:p>
          <a:p>
            <a:endParaRPr lang="en-US" sz="1400" dirty="0"/>
          </a:p>
          <a:p>
            <a:r>
              <a:rPr lang="en-US" sz="1400" dirty="0" err="1"/>
              <a:t>sigmaE</a:t>
            </a:r>
            <a:r>
              <a:rPr lang="en-US" sz="1400" dirty="0"/>
              <a:t> =  0.0025413 GeV</a:t>
            </a:r>
          </a:p>
          <a:p>
            <a:r>
              <a:rPr lang="en-US" sz="1400" dirty="0" err="1"/>
              <a:t>sigmaE_E_percent</a:t>
            </a:r>
            <a:r>
              <a:rPr lang="en-US" sz="1400" dirty="0"/>
              <a:t> =  0.063547</a:t>
            </a:r>
          </a:p>
          <a:p>
            <a:endParaRPr lang="en-US" sz="1400" dirty="0"/>
          </a:p>
          <a:p>
            <a:r>
              <a:rPr lang="en-US" sz="1400" dirty="0" err="1"/>
              <a:t>sigmaE_slice</a:t>
            </a:r>
            <a:r>
              <a:rPr lang="en-US" sz="1400" dirty="0"/>
              <a:t> =  0.00032475 GeV</a:t>
            </a:r>
          </a:p>
          <a:p>
            <a:r>
              <a:rPr lang="en-US" sz="1400" dirty="0" err="1"/>
              <a:t>sigmaE_E_slice_percent</a:t>
            </a:r>
            <a:r>
              <a:rPr lang="en-US" sz="1400" dirty="0"/>
              <a:t> =  0.0081228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55F079-7E13-4D37-B395-F89D622980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718" y="359055"/>
            <a:ext cx="4522872" cy="33497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574FEA-AE64-48E4-8952-C662B752529F}"/>
              </a:ext>
            </a:extLst>
          </p:cNvPr>
          <p:cNvSpPr txBox="1"/>
          <p:nvPr/>
        </p:nvSpPr>
        <p:spPr>
          <a:xfrm>
            <a:off x="4334218" y="290108"/>
            <a:ext cx="4534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4 </a:t>
            </a:r>
            <a:r>
              <a:rPr lang="fr-FR" dirty="0" err="1">
                <a:solidFill>
                  <a:srgbClr val="C00000"/>
                </a:solidFill>
              </a:rPr>
              <a:t>GeV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–&gt; </a:t>
            </a:r>
            <a:r>
              <a:rPr lang="fr-FR" dirty="0" err="1"/>
              <a:t>uniform</a:t>
            </a:r>
            <a:r>
              <a:rPr lang="fr-FR" dirty="0"/>
              <a:t> </a:t>
            </a:r>
            <a:r>
              <a:rPr lang="fr-FR" dirty="0" err="1"/>
              <a:t>current</a:t>
            </a:r>
            <a:endParaRPr lang="fr-FR" dirty="0"/>
          </a:p>
          <a:p>
            <a:endParaRPr lang="fr-FR" dirty="0"/>
          </a:p>
          <a:p>
            <a:r>
              <a:rPr lang="fr-FR" dirty="0"/>
              <a:t>*X-band: </a:t>
            </a:r>
            <a:r>
              <a:rPr lang="fr-FR" dirty="0" err="1"/>
              <a:t>Frascati’s</a:t>
            </a:r>
            <a:r>
              <a:rPr lang="fr-FR" dirty="0"/>
              <a:t> XLS structure</a:t>
            </a:r>
          </a:p>
          <a:p>
            <a:r>
              <a:rPr lang="fr-FR" dirty="0"/>
              <a:t>*K-band:</a:t>
            </a:r>
          </a:p>
          <a:p>
            <a:r>
              <a:rPr lang="fr-FR" dirty="0"/>
              <a:t>     a = 2 mm, L = 0.75 m, </a:t>
            </a:r>
            <a:r>
              <a:rPr lang="fr-FR" dirty="0" err="1"/>
              <a:t>G</a:t>
            </a:r>
            <a:r>
              <a:rPr lang="fr-FR" baseline="-25000" dirty="0" err="1"/>
              <a:t>max</a:t>
            </a:r>
            <a:r>
              <a:rPr lang="fr-FR" dirty="0"/>
              <a:t> = 25 MV/m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9737B9-DCA2-4A4E-8F77-F00982EADBF3}"/>
              </a:ext>
            </a:extLst>
          </p:cNvPr>
          <p:cNvSpPr/>
          <p:nvPr/>
        </p:nvSpPr>
        <p:spPr>
          <a:xfrm>
            <a:off x="833004" y="105442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XFEL-Code 1D (A. Latina)</a:t>
            </a:r>
          </a:p>
        </p:txBody>
      </p:sp>
    </p:spTree>
    <p:extLst>
      <p:ext uri="{BB962C8B-B14F-4D97-AF65-F5344CB8AC3E}">
        <p14:creationId xmlns:p14="http://schemas.microsoft.com/office/powerpoint/2010/main" val="1960725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6776A-3785-4679-9133-6F985EDE0F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CE3CD-E480-45E4-AE27-456C5E583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8876D6-AA1F-4A52-8135-CE1053A76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144" y="1942124"/>
            <a:ext cx="4987476" cy="40283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F1FF04-426B-42C4-B7E5-31DAF1A5E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1718" y="355973"/>
            <a:ext cx="4522873" cy="334979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A687071-11F4-4FAB-AF2F-A73A0F368CA0}"/>
              </a:ext>
            </a:extLst>
          </p:cNvPr>
          <p:cNvSpPr/>
          <p:nvPr/>
        </p:nvSpPr>
        <p:spPr>
          <a:xfrm>
            <a:off x="275789" y="3595294"/>
            <a:ext cx="420912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bc1_sigmaZ =  33.765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bc1_meanE =  0.30000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bc2_sigmaZ =  9.7789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linac2_meanE =  6.0000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sigmaE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 0.0032871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sigmaE_E_percent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 0.054785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sigmaE_slice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 0.000090374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sigmaE_E_slice_percent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 0.0015066</a:t>
            </a:r>
            <a:endParaRPr lang="fr-FR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C0B4EE-2AB6-49ED-8F5A-4B9575186418}"/>
              </a:ext>
            </a:extLst>
          </p:cNvPr>
          <p:cNvSpPr txBox="1"/>
          <p:nvPr/>
        </p:nvSpPr>
        <p:spPr>
          <a:xfrm>
            <a:off x="4334218" y="290108"/>
            <a:ext cx="4534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6 </a:t>
            </a:r>
            <a:r>
              <a:rPr lang="fr-FR" dirty="0" err="1">
                <a:solidFill>
                  <a:srgbClr val="C00000"/>
                </a:solidFill>
              </a:rPr>
              <a:t>GeV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–&gt; </a:t>
            </a:r>
            <a:r>
              <a:rPr lang="fr-FR" dirty="0" err="1"/>
              <a:t>uniform</a:t>
            </a:r>
            <a:r>
              <a:rPr lang="fr-FR" dirty="0"/>
              <a:t> </a:t>
            </a:r>
            <a:r>
              <a:rPr lang="fr-FR" dirty="0" err="1"/>
              <a:t>current</a:t>
            </a:r>
            <a:endParaRPr lang="fr-FR" dirty="0"/>
          </a:p>
          <a:p>
            <a:endParaRPr lang="fr-FR" dirty="0"/>
          </a:p>
          <a:p>
            <a:r>
              <a:rPr lang="fr-FR" dirty="0"/>
              <a:t>*X-band: </a:t>
            </a:r>
            <a:r>
              <a:rPr lang="fr-FR" dirty="0" err="1"/>
              <a:t>Frascati’s</a:t>
            </a:r>
            <a:r>
              <a:rPr lang="fr-FR" dirty="0"/>
              <a:t> XLS structure</a:t>
            </a:r>
          </a:p>
          <a:p>
            <a:r>
              <a:rPr lang="fr-FR" dirty="0"/>
              <a:t>*K-band:</a:t>
            </a:r>
          </a:p>
          <a:p>
            <a:r>
              <a:rPr lang="fr-FR" dirty="0"/>
              <a:t>     a = 2 mm, L = 0.75 m, </a:t>
            </a:r>
            <a:r>
              <a:rPr lang="fr-FR" dirty="0" err="1"/>
              <a:t>G</a:t>
            </a:r>
            <a:r>
              <a:rPr lang="fr-FR" baseline="-25000" dirty="0" err="1"/>
              <a:t>max</a:t>
            </a:r>
            <a:r>
              <a:rPr lang="fr-FR" dirty="0"/>
              <a:t> = 25 MV/m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FB90D2-C552-42E7-BEBA-4E82F325CBEC}"/>
              </a:ext>
            </a:extLst>
          </p:cNvPr>
          <p:cNvSpPr/>
          <p:nvPr/>
        </p:nvSpPr>
        <p:spPr>
          <a:xfrm>
            <a:off x="833004" y="105442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XFEL-Code 1D (A. Latina)</a:t>
            </a:r>
          </a:p>
        </p:txBody>
      </p:sp>
    </p:spTree>
    <p:extLst>
      <p:ext uri="{BB962C8B-B14F-4D97-AF65-F5344CB8AC3E}">
        <p14:creationId xmlns:p14="http://schemas.microsoft.com/office/powerpoint/2010/main" val="3555084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C7E94-DF02-4CB3-8F56-4948A5AE4B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B1BB3-91EC-44A8-A015-280FE414D7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88A899-5D25-4734-BA7F-57EB35105632}"/>
              </a:ext>
            </a:extLst>
          </p:cNvPr>
          <p:cNvSpPr/>
          <p:nvPr/>
        </p:nvSpPr>
        <p:spPr>
          <a:xfrm>
            <a:off x="252690" y="3580122"/>
            <a:ext cx="383291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bc1_sigmaZ =  33.765 um</a:t>
            </a:r>
          </a:p>
          <a:p>
            <a:r>
              <a:rPr lang="en-US" sz="1400" dirty="0"/>
              <a:t>bc1_meanE =  0.30000 GeV</a:t>
            </a:r>
          </a:p>
          <a:p>
            <a:endParaRPr lang="en-US" sz="1400" dirty="0"/>
          </a:p>
          <a:p>
            <a:r>
              <a:rPr lang="en-US" sz="1400" dirty="0"/>
              <a:t>bc2_sigmaZ =  9.9865 um</a:t>
            </a:r>
          </a:p>
          <a:p>
            <a:r>
              <a:rPr lang="en-US" sz="1400" dirty="0"/>
              <a:t>linac2_meanE =  9.0000 GeV</a:t>
            </a:r>
          </a:p>
          <a:p>
            <a:endParaRPr lang="en-US" sz="1400" dirty="0"/>
          </a:p>
          <a:p>
            <a:r>
              <a:rPr lang="en-US" sz="1400" dirty="0" err="1"/>
              <a:t>sigmaE</a:t>
            </a:r>
            <a:r>
              <a:rPr lang="en-US" sz="1400" dirty="0"/>
              <a:t> =  0.0029932 GeV</a:t>
            </a:r>
          </a:p>
          <a:p>
            <a:r>
              <a:rPr lang="en-US" sz="1400" dirty="0" err="1"/>
              <a:t>sigmaE_E_percent</a:t>
            </a:r>
            <a:r>
              <a:rPr lang="en-US" sz="1400" dirty="0"/>
              <a:t> =  0.033257</a:t>
            </a:r>
          </a:p>
          <a:p>
            <a:endParaRPr lang="en-US" sz="1400" dirty="0"/>
          </a:p>
          <a:p>
            <a:r>
              <a:rPr lang="en-US" sz="1400" dirty="0" err="1"/>
              <a:t>sigmaE_slice</a:t>
            </a:r>
            <a:r>
              <a:rPr lang="en-US" sz="1400" dirty="0"/>
              <a:t> =  0.00011149 GeV</a:t>
            </a:r>
          </a:p>
          <a:p>
            <a:r>
              <a:rPr lang="en-US" sz="1400" dirty="0" err="1"/>
              <a:t>sigmaE_E_slice_percent</a:t>
            </a:r>
            <a:r>
              <a:rPr lang="en-US" sz="1400" dirty="0"/>
              <a:t> =  0.0012390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856BD7-3E19-45BA-A728-9B39431DF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8280" y="335344"/>
            <a:ext cx="4534343" cy="33582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DE4B31-2D13-4193-918B-47A38E76D51E}"/>
              </a:ext>
            </a:extLst>
          </p:cNvPr>
          <p:cNvSpPr txBox="1"/>
          <p:nvPr/>
        </p:nvSpPr>
        <p:spPr>
          <a:xfrm>
            <a:off x="4334218" y="290108"/>
            <a:ext cx="4534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9 </a:t>
            </a:r>
            <a:r>
              <a:rPr lang="fr-FR" dirty="0" err="1">
                <a:solidFill>
                  <a:srgbClr val="C00000"/>
                </a:solidFill>
              </a:rPr>
              <a:t>GeV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–&gt; </a:t>
            </a:r>
            <a:r>
              <a:rPr lang="fr-FR" dirty="0" err="1"/>
              <a:t>uniform</a:t>
            </a:r>
            <a:r>
              <a:rPr lang="fr-FR" dirty="0"/>
              <a:t> </a:t>
            </a:r>
            <a:r>
              <a:rPr lang="fr-FR" dirty="0" err="1"/>
              <a:t>current</a:t>
            </a:r>
            <a:endParaRPr lang="fr-FR" dirty="0"/>
          </a:p>
          <a:p>
            <a:endParaRPr lang="fr-FR" dirty="0"/>
          </a:p>
          <a:p>
            <a:r>
              <a:rPr lang="fr-FR" dirty="0"/>
              <a:t>*X-band: </a:t>
            </a:r>
            <a:r>
              <a:rPr lang="fr-FR" dirty="0" err="1"/>
              <a:t>Frascati’s</a:t>
            </a:r>
            <a:r>
              <a:rPr lang="fr-FR" dirty="0"/>
              <a:t> XLS structure</a:t>
            </a:r>
          </a:p>
          <a:p>
            <a:r>
              <a:rPr lang="fr-FR" dirty="0"/>
              <a:t>*K-band:</a:t>
            </a:r>
          </a:p>
          <a:p>
            <a:r>
              <a:rPr lang="fr-FR" dirty="0"/>
              <a:t>     a = 2 mm, L = 0.75 m, </a:t>
            </a:r>
            <a:r>
              <a:rPr lang="fr-FR" dirty="0" err="1"/>
              <a:t>G</a:t>
            </a:r>
            <a:r>
              <a:rPr lang="fr-FR" baseline="-25000" dirty="0" err="1"/>
              <a:t>max</a:t>
            </a:r>
            <a:r>
              <a:rPr lang="fr-FR" dirty="0"/>
              <a:t> = 25 MV/m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60E0D7-3D7A-4BCE-AEB8-1EB132C62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896" y="1948500"/>
            <a:ext cx="4958702" cy="402834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B1C1331-AB8D-4672-910A-33840A7402EA}"/>
              </a:ext>
            </a:extLst>
          </p:cNvPr>
          <p:cNvSpPr/>
          <p:nvPr/>
        </p:nvSpPr>
        <p:spPr>
          <a:xfrm>
            <a:off x="833004" y="105442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XFEL-Code 1D (A. Latina)</a:t>
            </a:r>
          </a:p>
        </p:txBody>
      </p:sp>
    </p:spTree>
    <p:extLst>
      <p:ext uri="{BB962C8B-B14F-4D97-AF65-F5344CB8AC3E}">
        <p14:creationId xmlns:p14="http://schemas.microsoft.com/office/powerpoint/2010/main" val="275566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86EFD6-A728-B440-A4A1-BE30519FD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8D1AD5C-3C83-A94A-ADCC-414153EFC4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endParaRPr lang="en-US" dirty="0"/>
              </a:p>
              <a:p>
                <a:r>
                  <a:rPr lang="en-US" dirty="0"/>
                  <a:t>Short-range Wakefield effects</a:t>
                </a:r>
              </a:p>
              <a:p>
                <a:pPr lvl="1"/>
                <a:r>
                  <a:rPr lang="en-US" dirty="0"/>
                  <a:t>X-band structure</a:t>
                </a:r>
              </a:p>
              <a:p>
                <a:pPr lvl="1"/>
                <a:r>
                  <a:rPr lang="en-US" dirty="0"/>
                  <a:t>K-band structure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US" dirty="0"/>
                  <a:t> and compression ratio</a:t>
                </a:r>
              </a:p>
              <a:p>
                <a:r>
                  <a:rPr lang="en-US" dirty="0"/>
                  <a:t>CSR effects</a:t>
                </a:r>
              </a:p>
              <a:p>
                <a:r>
                  <a:rPr lang="en-US" dirty="0"/>
                  <a:t>Injector options</a:t>
                </a:r>
              </a:p>
              <a:p>
                <a:pPr lvl="1"/>
                <a:r>
                  <a:rPr lang="en-US" dirty="0"/>
                  <a:t>Longitudinal tracking: 35 um and 300 MeV</a:t>
                </a:r>
              </a:p>
              <a:p>
                <a:pPr lvl="1"/>
                <a:r>
                  <a:rPr lang="en-US" dirty="0"/>
                  <a:t>Transverse wake kick estimation</a:t>
                </a:r>
              </a:p>
              <a:p>
                <a:r>
                  <a:rPr lang="en-US" dirty="0"/>
                  <a:t>1D Longitudinal Design with wake</a:t>
                </a:r>
              </a:p>
              <a:p>
                <a:r>
                  <a:rPr lang="en-US" dirty="0"/>
                  <a:t>Following plans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8D1AD5C-3C83-A94A-ADCC-414153EFC4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ight Brace 1">
            <a:extLst>
              <a:ext uri="{FF2B5EF4-FFF2-40B4-BE49-F238E27FC236}">
                <a16:creationId xmlns:a16="http://schemas.microsoft.com/office/drawing/2014/main" id="{FE7AEA39-407F-9244-A9FE-538614C972C6}"/>
              </a:ext>
            </a:extLst>
          </p:cNvPr>
          <p:cNvSpPr/>
          <p:nvPr/>
        </p:nvSpPr>
        <p:spPr>
          <a:xfrm>
            <a:off x="6164494" y="1972116"/>
            <a:ext cx="431515" cy="16872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7580C9-09E7-654D-B876-681390C448C5}"/>
              </a:ext>
            </a:extLst>
          </p:cNvPr>
          <p:cNvSpPr txBox="1"/>
          <p:nvPr/>
        </p:nvSpPr>
        <p:spPr>
          <a:xfrm>
            <a:off x="6688477" y="263105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Injector independent</a:t>
            </a:r>
          </a:p>
        </p:txBody>
      </p:sp>
    </p:spTree>
    <p:extLst>
      <p:ext uri="{BB962C8B-B14F-4D97-AF65-F5344CB8AC3E}">
        <p14:creationId xmlns:p14="http://schemas.microsoft.com/office/powerpoint/2010/main" val="458403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3AD8F-FB5A-8A4F-881E-72BB99510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Summary and tasks to follow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CF3A38-0E3F-894D-AE23-011149D76A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k-band structure (at this moment): 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→2~3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𝑙𝑒𝑛𝑔𝑡h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 ~1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→~20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𝑀𝑉</m:t>
                    </m:r>
                  </m:oMath>
                </a14:m>
                <a:endParaRPr lang="en-US" dirty="0"/>
              </a:p>
              <a:p>
                <a:r>
                  <a:rPr lang="en-US" dirty="0"/>
                  <a:t>Present results/conclusions are based on given injector options; more close collaborations with WP2/3/4 expected;</a:t>
                </a:r>
              </a:p>
              <a:p>
                <a:r>
                  <a:rPr lang="en-US" dirty="0"/>
                  <a:t>Tasks to follow:</a:t>
                </a:r>
              </a:p>
              <a:p>
                <a:pPr lvl="1"/>
                <a:r>
                  <a:rPr lang="en-US" dirty="0"/>
                  <a:t>CSR effects (1D model)</a:t>
                </a:r>
              </a:p>
              <a:p>
                <a:pPr lvl="1"/>
                <a:r>
                  <a:rPr lang="en-US" dirty="0"/>
                  <a:t>Transverse motion design</a:t>
                </a:r>
              </a:p>
              <a:p>
                <a:pPr lvl="1"/>
                <a:r>
                  <a:rPr lang="en-US" dirty="0"/>
                  <a:t>Simulation tools adaption/development (6D tracking with SC, wake &amp; CSR) S2E solution</a:t>
                </a:r>
              </a:p>
              <a:p>
                <a:pPr lvl="1"/>
                <a:r>
                  <a:rPr lang="en-US" dirty="0"/>
                  <a:t>Multi-parameters design optimization</a:t>
                </a:r>
              </a:p>
              <a:p>
                <a:pPr lvl="1"/>
                <a:r>
                  <a:rPr lang="en-US" dirty="0"/>
                  <a:t>Stability study/Error analysis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CF3A38-0E3F-894D-AE23-011149D76A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44" t="-3133" r="-1630" b="-1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608A8-467F-5D48-8528-BCE42C592E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DA2BC-ACF7-3643-A5D5-B03EB7CBB6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825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18E60-987C-C24B-B637-F5A764CD0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FA836C-9532-2A49-AFAC-A7476551B7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9663" y="4137543"/>
            <a:ext cx="8226425" cy="939800"/>
          </a:xfrm>
        </p:spPr>
        <p:txBody>
          <a:bodyPr/>
          <a:lstStyle/>
          <a:p>
            <a:r>
              <a:rPr lang="en-US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1929622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EF5F7-0AF1-49ED-BC54-AB78EADDC9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E519C-C099-4346-967F-455F053013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B7A7F7-1A45-4AC0-B8BA-0FB448571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128" y="2033952"/>
            <a:ext cx="4981544" cy="402355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6912F4-7443-4ADC-A0D5-06AAF3423FCE}"/>
              </a:ext>
            </a:extLst>
          </p:cNvPr>
          <p:cNvSpPr/>
          <p:nvPr/>
        </p:nvSpPr>
        <p:spPr>
          <a:xfrm>
            <a:off x="275790" y="3595294"/>
            <a:ext cx="379633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bc1_sigmaZ =  33.765 um</a:t>
            </a:r>
          </a:p>
          <a:p>
            <a:r>
              <a:rPr lang="en-US" sz="1400" dirty="0"/>
              <a:t>bc1_meanE =  0.30000 GeV</a:t>
            </a:r>
          </a:p>
          <a:p>
            <a:endParaRPr lang="en-US" sz="1400" dirty="0"/>
          </a:p>
          <a:p>
            <a:r>
              <a:rPr lang="en-US" sz="1400" dirty="0"/>
              <a:t>bc2_sigmaZ =  10.412 um</a:t>
            </a:r>
          </a:p>
          <a:p>
            <a:r>
              <a:rPr lang="en-US" sz="1400" dirty="0"/>
              <a:t>linac2_meanE =  4.6003 GeV</a:t>
            </a:r>
          </a:p>
          <a:p>
            <a:endParaRPr lang="en-US" sz="1400" dirty="0"/>
          </a:p>
          <a:p>
            <a:r>
              <a:rPr lang="en-US" sz="1400" dirty="0" err="1"/>
              <a:t>sigmaE</a:t>
            </a:r>
            <a:r>
              <a:rPr lang="en-US" sz="1400" dirty="0"/>
              <a:t> =  0.0043391 GeV</a:t>
            </a:r>
          </a:p>
          <a:p>
            <a:r>
              <a:rPr lang="en-US" sz="1400" dirty="0" err="1"/>
              <a:t>sigmaE_E_percent</a:t>
            </a:r>
            <a:r>
              <a:rPr lang="en-US" sz="1400" dirty="0"/>
              <a:t> =  0.094324</a:t>
            </a:r>
          </a:p>
          <a:p>
            <a:endParaRPr lang="en-US" sz="1400" dirty="0"/>
          </a:p>
          <a:p>
            <a:r>
              <a:rPr lang="en-US" sz="1400" dirty="0" err="1"/>
              <a:t>sigmaE_slice</a:t>
            </a:r>
            <a:r>
              <a:rPr lang="en-US" sz="1400" dirty="0"/>
              <a:t> =  0.00013086 GeV</a:t>
            </a:r>
          </a:p>
          <a:p>
            <a:r>
              <a:rPr lang="en-US" sz="1400" dirty="0" err="1"/>
              <a:t>sigmaE_E_slice_percent</a:t>
            </a:r>
            <a:r>
              <a:rPr lang="en-US" sz="1400" dirty="0"/>
              <a:t> =  0.0028455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55F079-7E13-4D37-B395-F89D62298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1718" y="359055"/>
            <a:ext cx="4522872" cy="33497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574FEA-AE64-48E4-8952-C662B752529F}"/>
              </a:ext>
            </a:extLst>
          </p:cNvPr>
          <p:cNvSpPr txBox="1"/>
          <p:nvPr/>
        </p:nvSpPr>
        <p:spPr>
          <a:xfrm>
            <a:off x="4334218" y="290108"/>
            <a:ext cx="4534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4.6 </a:t>
            </a:r>
            <a:r>
              <a:rPr lang="fr-FR" dirty="0" err="1">
                <a:solidFill>
                  <a:srgbClr val="C00000"/>
                </a:solidFill>
              </a:rPr>
              <a:t>GeV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–&gt; </a:t>
            </a:r>
            <a:r>
              <a:rPr lang="fr-FR" dirty="0" err="1"/>
              <a:t>uniform</a:t>
            </a:r>
            <a:r>
              <a:rPr lang="fr-FR" dirty="0"/>
              <a:t> </a:t>
            </a:r>
            <a:r>
              <a:rPr lang="fr-FR" dirty="0" err="1"/>
              <a:t>current</a:t>
            </a:r>
            <a:endParaRPr lang="fr-FR" dirty="0"/>
          </a:p>
          <a:p>
            <a:endParaRPr lang="fr-FR" dirty="0"/>
          </a:p>
          <a:p>
            <a:r>
              <a:rPr lang="fr-FR" dirty="0"/>
              <a:t>*X-band: </a:t>
            </a:r>
            <a:r>
              <a:rPr lang="fr-FR" dirty="0" err="1"/>
              <a:t>Frascati’s</a:t>
            </a:r>
            <a:r>
              <a:rPr lang="fr-FR" dirty="0"/>
              <a:t> XLS structure</a:t>
            </a:r>
          </a:p>
          <a:p>
            <a:r>
              <a:rPr lang="fr-FR" dirty="0"/>
              <a:t>*K-band:</a:t>
            </a:r>
          </a:p>
          <a:p>
            <a:r>
              <a:rPr lang="fr-FR" dirty="0"/>
              <a:t>     a = 2 mm, L = 0.75 m, </a:t>
            </a:r>
            <a:r>
              <a:rPr lang="fr-FR" dirty="0" err="1"/>
              <a:t>G</a:t>
            </a:r>
            <a:r>
              <a:rPr lang="fr-FR" baseline="-25000" dirty="0" err="1"/>
              <a:t>max</a:t>
            </a:r>
            <a:r>
              <a:rPr lang="fr-FR" dirty="0"/>
              <a:t> = 25 MV/m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9737B9-DCA2-4A4E-8F77-F00982EADBF3}"/>
              </a:ext>
            </a:extLst>
          </p:cNvPr>
          <p:cNvSpPr/>
          <p:nvPr/>
        </p:nvSpPr>
        <p:spPr>
          <a:xfrm>
            <a:off x="833004" y="105442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XFEL-Code 1D (A. Latina)</a:t>
            </a:r>
          </a:p>
        </p:txBody>
      </p:sp>
    </p:spTree>
    <p:extLst>
      <p:ext uri="{BB962C8B-B14F-4D97-AF65-F5344CB8AC3E}">
        <p14:creationId xmlns:p14="http://schemas.microsoft.com/office/powerpoint/2010/main" val="1546368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K-band(a=2,g=25MV/m),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741" b="-3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BE2737-0F4B-284C-B5AF-24669F5E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F1B915-D12E-8D47-93DE-1ED4487D2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C64F6-8A13-F841-9A71-CE4EAC262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7A0CE31-A4A7-574B-A50E-680915EB12B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417638"/>
            <a:ext cx="2315100" cy="4349750"/>
          </a:xfrm>
          <a:prstGeom prst="rect">
            <a:avLst/>
          </a:prstGeo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80098AB1-B8E5-554C-9C4D-3DD5A59A71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361716" y="1417638"/>
            <a:ext cx="2324675" cy="43497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D1FA7C-F5B0-8240-9CEB-39DD642879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429" y="1417638"/>
            <a:ext cx="2400371" cy="45867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656A0E1-0946-0B49-9271-3ADEB53824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6241" y="1241498"/>
            <a:ext cx="3364835" cy="47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08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8F58C-FE29-3E43-BA08-3E09B9D08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602526-56D5-A141-8DC4-DE5A54A78C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53310" y="1600200"/>
            <a:ext cx="2265380" cy="434975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F2905DB-D2CE-E94D-B080-E531EF68FB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864843" y="1600200"/>
            <a:ext cx="2243095" cy="434975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3F574-7983-FF42-BCF2-48CFD9230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A4577-D565-FC47-B2CF-521CAD0182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7DE1DE-F36D-0842-A778-095218B25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317E28-6997-1F4C-B3BB-A4EF57905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091" y="1600200"/>
            <a:ext cx="2318477" cy="4552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DE4CC4-68AB-174C-8B43-F713579C20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8690" y="1600200"/>
            <a:ext cx="3162929" cy="422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610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C87F0-081E-684E-9A86-E6F66875C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40F7843-CB87-1C47-9302-456A49D6B2E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8530" y="1600201"/>
            <a:ext cx="2250805" cy="434975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4826C31-DBFE-A647-8EC8-EC86010954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10261" y="1600201"/>
            <a:ext cx="2225827" cy="434975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C513C-CD89-794A-9AF9-EA0AF5C47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A6CCD-127D-6149-A376-AE199FCD2C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E5E328-1E79-B34D-BCF4-32B95835A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C9ECAC-AE50-2448-B9B5-014768E0F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7012" y="1600201"/>
            <a:ext cx="2351652" cy="45499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120DF7-8524-254B-BC6A-722C4D97AF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5802" y="1822532"/>
            <a:ext cx="3234071" cy="432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116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7513-6506-6F44-9B88-1BED60C4F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9A475F8-0796-7446-A439-D81CD34010E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00200"/>
            <a:ext cx="2207255" cy="434975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E709B3E-2F19-174C-B423-3256611991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343164" y="1600200"/>
            <a:ext cx="2217941" cy="434975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D4346-D1B7-8547-8FFF-C28E58A00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4C1FB-4935-6F4D-89E2-770851D3A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8C750-6E6A-BC42-A58C-74757C116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CE367F-5014-3340-ABB0-905371341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2593" y="1600200"/>
            <a:ext cx="2340916" cy="434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93B168-7183-8C48-AC1F-BDA2504F5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2428" y="1724450"/>
            <a:ext cx="3193816" cy="432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587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5FA0F7D-E44E-654D-ABC3-823E634E00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8252"/>
            <a:ext cx="2866489" cy="5539578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90C9BC6-48BB-CB4D-864A-C66D734DC4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91005" y="20353"/>
            <a:ext cx="2910105" cy="553747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640112-78BF-CD4F-832C-7BEC3661D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1C2AC-7F68-2741-81A7-F1A1D73FD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F8053-902E-574A-A97F-E2BF8EC0E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281532-1DFC-AC42-8695-9CD5331E2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910" y="20353"/>
            <a:ext cx="2893330" cy="55374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474BD5-904D-484E-8EA3-3EA1E820EA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9335" y="1341335"/>
            <a:ext cx="3151766" cy="461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078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K-band(a=2,g=25MV/m),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m:rPr>
                        <m:lit/>
                      </m:rP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741" b="-3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BE2737-0F4B-284C-B5AF-24669F5E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F1B915-D12E-8D47-93DE-1ED4487D2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C64F6-8A13-F841-9A71-CE4EAC262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642AD12-4C75-3E47-AB7A-B0C3D767E3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89380" y="1600200"/>
            <a:ext cx="2193239" cy="434975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0E7637C-D900-A941-9F16-D6BE43053C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859664" y="1600200"/>
            <a:ext cx="2315100" cy="43497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9631E2-6F7A-444F-BC60-E63F328FC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1809" y="1600200"/>
            <a:ext cx="2256864" cy="43202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F31E74-C811-914F-9135-0848BCDDDC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0761" y="2551385"/>
            <a:ext cx="2552905" cy="359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52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433F6-D61F-3545-ADF0-C22F9F484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38417F9-1BB2-994C-9E8B-96A9A6004B2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4129" y="1600200"/>
            <a:ext cx="2245206" cy="434975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3E266-65F3-6043-AD06-5E7978732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8C096-6AE4-7C48-B9C6-66B65F85DF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2DAF6C-A5CE-0F4D-ABEA-3721989EB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CC9B1F1-3236-0343-899A-09CF8F24C1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22552" y="1641142"/>
            <a:ext cx="2256842" cy="43497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5FDC6D-5155-CD4B-BAE0-016B12162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192" y="1600200"/>
            <a:ext cx="2322981" cy="45326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217029F-6918-3A4B-A456-60F71C938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7329" y="2603573"/>
            <a:ext cx="2392705" cy="345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34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CA1F55B-2419-854C-8206-8A6DB92B2A6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X-band structure and wake effects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/>
                          <m:t>ϕ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dependence)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CA1F55B-2419-854C-8206-8A6DB92B2A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395" t="-30667" r="-1852" b="-4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ADE53-EAF6-B44F-9489-9FC226D482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C40646-32F3-2747-86AD-79F512EE98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E10E943F-AEA7-C541-9480-46B35291C4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899" y="1626524"/>
            <a:ext cx="4405930" cy="380462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2EA8680-58E0-3D49-AAA8-00EF2332C844}"/>
                  </a:ext>
                </a:extLst>
              </p:cNvPr>
              <p:cNvSpPr/>
              <p:nvPr/>
            </p:nvSpPr>
            <p:spPr>
              <a:xfrm>
                <a:off x="78524" y="1513795"/>
                <a:ext cx="5191993" cy="1137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wake</m:t>
                              </m:r>
                            </m:sub>
                          </m:s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acc</m:t>
                              </m:r>
                            </m:sub>
                          </m:s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16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i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1600" i="1" strike="sngStrik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trike="sngStrik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trike="sngStrik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Ez</m:t>
                          </m:r>
                          <m: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1600" i="1" strike="sngStrik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trike="sngStrik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trike="sngStrik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begChr m:val=""/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16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</m:e>
                              </m:func>
                              <m:sSub>
                                <m:sSubPr>
                                  <m:ctrlPr>
                                    <a:rPr lang="el-GR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1600">
                                      <a:solidFill>
                                        <a:schemeClr val="tx1"/>
                                      </a:solidFill>
                                    </a:rPr>
                                    <m:t>ϕ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n-US" sz="16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⁢</m:t>
                      </m:r>
                      <m:nary>
                        <m:naryPr>
                          <m:limLoc m:val="subSup"/>
                          <m:grow m:val="on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p>
                        <m:e>
                          <m:d>
                            <m:dPr>
                              <m:begChr m:val=""/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⁢⁢</m:t>
                          </m:r>
                          <m:d>
                            <m:dPr>
                              <m:begChr m:val=""/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fName>
                                <m:e>
                                  <m:r>
                                    <a:rPr lang="en-US" sz="16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</m:e>
                              </m:func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⁢ⅆ</m:t>
                          </m:r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2EA8680-58E0-3D49-AAA8-00EF2332C8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24" y="1513795"/>
                <a:ext cx="5191993" cy="1137106"/>
              </a:xfrm>
              <a:prstGeom prst="rect">
                <a:avLst/>
              </a:prstGeom>
              <a:blipFill>
                <a:blip r:embed="rId4"/>
                <a:stretch>
                  <a:fillRect t="-40659" b="-12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B2B46C2-DB5E-C949-ACD7-E4511146BE9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9826670"/>
                  </p:ext>
                </p:extLst>
              </p:nvPr>
            </p:nvGraphicFramePr>
            <p:xfrm>
              <a:off x="261012" y="3973553"/>
              <a:ext cx="3875900" cy="879086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650603">
                      <a:extLst>
                        <a:ext uri="{9D8B030D-6E8A-4147-A177-3AD203B41FA5}">
                          <a16:colId xmlns:a16="http://schemas.microsoft.com/office/drawing/2014/main" val="421823276"/>
                        </a:ext>
                      </a:extLst>
                    </a:gridCol>
                    <a:gridCol w="850294">
                      <a:extLst>
                        <a:ext uri="{9D8B030D-6E8A-4147-A177-3AD203B41FA5}">
                          <a16:colId xmlns:a16="http://schemas.microsoft.com/office/drawing/2014/main" val="1365937101"/>
                        </a:ext>
                      </a:extLst>
                    </a:gridCol>
                    <a:gridCol w="850294">
                      <a:extLst>
                        <a:ext uri="{9D8B030D-6E8A-4147-A177-3AD203B41FA5}">
                          <a16:colId xmlns:a16="http://schemas.microsoft.com/office/drawing/2014/main" val="3738782416"/>
                        </a:ext>
                      </a:extLst>
                    </a:gridCol>
                    <a:gridCol w="1524709">
                      <a:extLst>
                        <a:ext uri="{9D8B030D-6E8A-4147-A177-3AD203B41FA5}">
                          <a16:colId xmlns:a16="http://schemas.microsoft.com/office/drawing/2014/main" val="4251228391"/>
                        </a:ext>
                      </a:extLst>
                    </a:gridCol>
                  </a:tblGrid>
                  <a:tr h="4507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a [mm]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g[mm]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u="none" strike="noStrike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600" b="0" i="1" u="none" strike="noStrike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600" b="0" i="1" u="none" strike="noStrike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  <m:r>
                                  <a:rPr lang="en-US" sz="1600" b="0" i="1" u="none" strike="noStrike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Ez</a:t>
                          </a:r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[MV/m, max]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8460600"/>
                      </a:ext>
                    </a:extLst>
                  </a:tr>
                  <a:tr h="42833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3.5</a:t>
                          </a: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u="none" strike="noStrike" baseline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6.332</m:t>
                                </m:r>
                              </m:oMath>
                            </m:oMathPara>
                          </a14:m>
                          <a:endParaRPr lang="en-US" sz="1600" b="0" i="0" u="none" strike="noStrike" baseline="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8.332</m:t>
                                </m:r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65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624839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B2B46C2-DB5E-C949-ACD7-E4511146BE9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9826670"/>
                  </p:ext>
                </p:extLst>
              </p:nvPr>
            </p:nvGraphicFramePr>
            <p:xfrm>
              <a:off x="261012" y="3973553"/>
              <a:ext cx="3875900" cy="879086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650603">
                      <a:extLst>
                        <a:ext uri="{9D8B030D-6E8A-4147-A177-3AD203B41FA5}">
                          <a16:colId xmlns:a16="http://schemas.microsoft.com/office/drawing/2014/main" val="421823276"/>
                        </a:ext>
                      </a:extLst>
                    </a:gridCol>
                    <a:gridCol w="850294">
                      <a:extLst>
                        <a:ext uri="{9D8B030D-6E8A-4147-A177-3AD203B41FA5}">
                          <a16:colId xmlns:a16="http://schemas.microsoft.com/office/drawing/2014/main" val="1365937101"/>
                        </a:ext>
                      </a:extLst>
                    </a:gridCol>
                    <a:gridCol w="850294">
                      <a:extLst>
                        <a:ext uri="{9D8B030D-6E8A-4147-A177-3AD203B41FA5}">
                          <a16:colId xmlns:a16="http://schemas.microsoft.com/office/drawing/2014/main" val="3738782416"/>
                        </a:ext>
                      </a:extLst>
                    </a:gridCol>
                    <a:gridCol w="1524709">
                      <a:extLst>
                        <a:ext uri="{9D8B030D-6E8A-4147-A177-3AD203B41FA5}">
                          <a16:colId xmlns:a16="http://schemas.microsoft.com/office/drawing/2014/main" val="4251228391"/>
                        </a:ext>
                      </a:extLst>
                    </a:gridCol>
                  </a:tblGrid>
                  <a:tr h="45075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a [mm]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g[mm]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75000" r="-176471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Ez</a:t>
                          </a:r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[MV/m, max]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8460600"/>
                      </a:ext>
                    </a:extLst>
                  </a:tr>
                  <a:tr h="42833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3.5</a:t>
                          </a: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7612" t="-102857" r="-280597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75000" t="-102857" r="-176471" b="-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65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62483955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CC597DF-3C6E-4540-A129-88B5BD95D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514629"/>
              </p:ext>
            </p:extLst>
          </p:nvPr>
        </p:nvGraphicFramePr>
        <p:xfrm>
          <a:off x="7175473" y="3565264"/>
          <a:ext cx="1184564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9948">
                  <a:extLst>
                    <a:ext uri="{9D8B030D-6E8A-4147-A177-3AD203B41FA5}">
                      <a16:colId xmlns:a16="http://schemas.microsoft.com/office/drawing/2014/main" val="1828605562"/>
                    </a:ext>
                  </a:extLst>
                </a:gridCol>
                <a:gridCol w="554616">
                  <a:extLst>
                    <a:ext uri="{9D8B030D-6E8A-4147-A177-3AD203B41FA5}">
                      <a16:colId xmlns:a16="http://schemas.microsoft.com/office/drawing/2014/main" val="2740215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000" u="none" strike="noStrike" kern="1200" dirty="0"/>
                        <a:t>σ</a:t>
                      </a:r>
                      <a:r>
                        <a:rPr lang="en-US" sz="1000" u="none" strike="noStrike" kern="1200" dirty="0"/>
                        <a:t>z[um]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u="none" strike="noStrike" kern="1200" dirty="0"/>
                        <a:t>300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53646"/>
                  </a:ext>
                </a:extLst>
              </a:tr>
              <a:tr h="171176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Q[</a:t>
                      </a:r>
                      <a:r>
                        <a:rPr lang="fr-FR" sz="1000" dirty="0" err="1"/>
                        <a:t>pC</a:t>
                      </a:r>
                      <a:r>
                        <a:rPr lang="fr-FR" sz="1000" dirty="0"/>
                        <a:t>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250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809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10000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470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000" u="none" strike="noStrike" kern="1200" dirty="0"/>
                        <a:t> σ(δ)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000" u="none" strike="noStrike" kern="1200" dirty="0"/>
                        <a:t>0.03%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14605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3FD24D-0893-D74E-B1AA-38928A4147F4}"/>
                  </a:ext>
                </a:extLst>
              </p:cNvPr>
              <p:cNvSpPr txBox="1"/>
              <p:nvPr/>
            </p:nvSpPr>
            <p:spPr>
              <a:xfrm>
                <a:off x="681388" y="5361235"/>
                <a:ext cx="649408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Even for 250 </a:t>
                </a:r>
                <a:r>
                  <a:rPr lang="en-US" dirty="0" err="1">
                    <a:solidFill>
                      <a:schemeClr val="tx1"/>
                    </a:solidFill>
                  </a:rPr>
                  <a:t>pC</a:t>
                </a:r>
                <a:r>
                  <a:rPr lang="en-US" dirty="0">
                    <a:solidFill>
                      <a:schemeClr val="tx1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the energy modulation due to present X-band is less than 1%.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3FD24D-0893-D74E-B1AA-38928A4147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88" y="5361235"/>
                <a:ext cx="6494085" cy="646331"/>
              </a:xfrm>
              <a:prstGeom prst="rect">
                <a:avLst/>
              </a:prstGeom>
              <a:blipFill>
                <a:blip r:embed="rId6"/>
                <a:stretch>
                  <a:fillRect l="-781" t="-1923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F95619C-46D2-A046-95DC-E825170AFB65}"/>
              </a:ext>
            </a:extLst>
          </p:cNvPr>
          <p:cNvSpPr txBox="1"/>
          <p:nvPr/>
        </p:nvSpPr>
        <p:spPr>
          <a:xfrm>
            <a:off x="115268" y="2815826"/>
            <a:ext cx="4259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independent of structure/</a:t>
            </a:r>
            <a:r>
              <a:rPr lang="en-US" dirty="0" err="1">
                <a:solidFill>
                  <a:srgbClr val="C00000"/>
                </a:solidFill>
              </a:rPr>
              <a:t>linac</a:t>
            </a:r>
            <a:r>
              <a:rPr lang="en-US" dirty="0">
                <a:solidFill>
                  <a:srgbClr val="C00000"/>
                </a:solidFill>
              </a:rPr>
              <a:t> length:</a:t>
            </a:r>
          </a:p>
          <a:p>
            <a:r>
              <a:rPr lang="en-US" dirty="0">
                <a:solidFill>
                  <a:srgbClr val="C00000"/>
                </a:solidFill>
              </a:rPr>
              <a:t>“longitudinal wake budget” once the RF design is chosen”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C7B68F-0679-124E-AF43-86429BBCC369}"/>
              </a:ext>
            </a:extLst>
          </p:cNvPr>
          <p:cNvSpPr/>
          <p:nvPr/>
        </p:nvSpPr>
        <p:spPr>
          <a:xfrm>
            <a:off x="388520" y="480113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A. Gallo, P9, WP4_present _ 20 _ 09 _ 19. pdf</a:t>
            </a:r>
          </a:p>
        </p:txBody>
      </p:sp>
    </p:spTree>
    <p:extLst>
      <p:ext uri="{BB962C8B-B14F-4D97-AF65-F5344CB8AC3E}">
        <p14:creationId xmlns:p14="http://schemas.microsoft.com/office/powerpoint/2010/main" val="32789400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7B593-098F-F74A-9DC7-2213E228B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691F24-FA51-E244-81A7-EEAA4952D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F255A-8B28-F94A-A1FC-3ADE645C2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C0E2D6-6C94-B841-A32B-0538AEBDD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3184434-372E-4F47-B2AD-F770057B807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6111" y="1600200"/>
            <a:ext cx="2253224" cy="43497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2C76BEAA-E1E3-A645-A6C4-E2ED4A572B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62684" y="1518007"/>
            <a:ext cx="2300915" cy="43497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E2D28D-CD10-6348-AC54-550877CD8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1780" y="1560995"/>
            <a:ext cx="2223542" cy="43067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6552AB-8F53-7B44-8ED3-94313267E9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7009" y="2149811"/>
            <a:ext cx="2678001" cy="386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158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K-band(a=3,g=15MV/m),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741" b="-3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BE2737-0F4B-284C-B5AF-24669F5E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F1B915-D12E-8D47-93DE-1ED4487D2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C64F6-8A13-F841-9A71-CE4EAC262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61192BA-E1EE-274E-B779-D735A55EF5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41526" y="1600200"/>
            <a:ext cx="2343850" cy="4349750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A4FE153-6E66-0944-AEE1-4FE4A85B161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642219" y="1600200"/>
            <a:ext cx="2327116" cy="43497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2CD621-5429-B045-A87E-D66A6D0273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485" y="2537717"/>
            <a:ext cx="2591811" cy="361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228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B215E-56FF-A149-AB79-4346AC14A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47A74E-1C6C-7C46-9548-5DDB6AAF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38337-B843-CE47-9476-F035DE06F2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5ED42-1787-0548-B1AA-9A6A7EB3EA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BA1C937B-4C11-5344-A2EB-32571EA410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20882" y="1600200"/>
            <a:ext cx="2291337" cy="4349750"/>
          </a:xfrm>
          <a:prstGeom prst="rect">
            <a:avLst/>
          </a:prstGeo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3A69C707-0AC0-9444-B38B-57D242F8EDC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49517" y="1647503"/>
            <a:ext cx="2281566" cy="43497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C8B7BA-0008-C849-ABC6-FB84BEC27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2707" y="2284930"/>
            <a:ext cx="2786551" cy="386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31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4AA4B-518E-144A-9B91-8F966A7DA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28386-985A-EB46-A225-8ED3C75DC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1D4268-3B92-B948-84E9-291C355C7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12F55-4612-0E45-B763-FC89B6A60B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15DDD5BE-544F-C348-A137-B160DB0CFD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45683" y="1623852"/>
            <a:ext cx="2267076" cy="434975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D8129C9-E14A-5344-8F1E-F43F029101B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50282" y="1600200"/>
            <a:ext cx="2337179" cy="434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DE3D7D-3A7B-8F43-9B0D-67687084E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461" y="2076433"/>
            <a:ext cx="2858222" cy="407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59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37770-5D8A-C446-8646-A019DE8D5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393D0FC-1E61-2441-B555-86617E8841B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00200"/>
            <a:ext cx="2250805" cy="434975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8F857B4-5426-3C41-AAD6-CD303F3154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08040" y="1600200"/>
            <a:ext cx="2245032" cy="434975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BD16A8-233E-384E-BF1E-31D0BAD02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33920E-B32E-EE4B-911F-C913279EC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8A09A-326E-0E40-93FF-40D816E18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2D1927-6B24-E54B-96BA-E2F0F6861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235" y="2685622"/>
            <a:ext cx="2487575" cy="346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295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6D0C5-F75E-6F4F-AC39-877CA8F57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DCDAF-B25E-734D-A52B-887A333C6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1554FD-BFDB-9B45-98C0-C729AE0E0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9C3106-A25D-4045-B1F3-8CD2F5372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6DBDB6C-C31C-AB4C-8A98-9A3577D9BDD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8361" y="1712119"/>
            <a:ext cx="2282809" cy="4349750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5FA734A2-F726-C545-900E-4B510FC245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14103" y="1600200"/>
            <a:ext cx="2264253" cy="434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520487-EA32-544B-A8E9-8F17E18C9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444" y="1824038"/>
            <a:ext cx="2833112" cy="420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0059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K-band(a=3,g=15MV/m),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6EF019E-6FCC-7B45-80A4-15488AA6F3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741" b="-3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BE2737-0F4B-284C-B5AF-24669F5E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F1B915-D12E-8D47-93DE-1ED4487D2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C64F6-8A13-F841-9A71-CE4EAC262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42BF2EB-EDF7-4B47-BF76-F04AD6B9F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909" y="1899168"/>
            <a:ext cx="2714165" cy="3868220"/>
          </a:xfrm>
          <a:prstGeom prst="rect">
            <a:avLst/>
          </a:prstGeo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9BF92206-77EF-7B4E-BFBB-1C15C7C755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457200" y="1417638"/>
            <a:ext cx="2296754" cy="4349750"/>
          </a:xfrm>
          <a:prstGeom prst="rect">
            <a:avLst/>
          </a:prstGeom>
        </p:spPr>
      </p:pic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D815C7E4-889B-324E-ADA4-F08DE6B5B7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602012" y="1507733"/>
            <a:ext cx="2322788" cy="43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845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5735C-1E6C-114A-AA72-F7DDB3B95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ACB896-7B9F-2542-BFB2-777C38709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F54EBD-0F85-8747-AE16-BE4C04B23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2E2665-1D5F-AA44-8B85-883D4105D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6710E0B5-4C99-CF45-84FF-A821B366CA0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0906" y="1600200"/>
            <a:ext cx="2290188" cy="43497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B8872D6-DF97-A844-BAF0-3D5B898B4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294" y="2568540"/>
            <a:ext cx="2404706" cy="3488076"/>
          </a:xfrm>
          <a:prstGeom prst="rect">
            <a:avLst/>
          </a:prstGeom>
        </p:spPr>
      </p:pic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1602ACA3-8100-2041-AE3C-F7E1C1B75D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824240" y="1518007"/>
            <a:ext cx="2361136" cy="43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1806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427A0-67A6-8E41-830E-EB6F7C394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0487EFA-B822-3146-9269-69E7762DA2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6635" y="1600200"/>
            <a:ext cx="2269670" cy="4349750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BF1DB76-4F66-8C4F-9DC0-26F25677F3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68368" y="1507733"/>
            <a:ext cx="2256432" cy="434975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E39CC8-E034-3947-B4A0-2B2298574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BA2459-DA69-524C-9DE0-615CB9CAF1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A06759-A2B4-C948-8815-D5D9F8719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14A385-5191-7B40-96F2-814630ACA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6305" y="2072525"/>
            <a:ext cx="2660978" cy="387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6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C2610-6A1A-0342-8487-F63371DF9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Calibri" panose="020F0502020204030204" pitchFamily="34" charset="0"/>
              </a:rPr>
              <a:t>Preliminary K-band structure*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AFF4E-4A55-FD43-AEF7-B1CCEC0309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DD35E-6285-3F47-836F-AB739EE33C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FEDA5CA-DDC6-DF40-8699-D8A31AB32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602133"/>
              </p:ext>
            </p:extLst>
          </p:nvPr>
        </p:nvGraphicFramePr>
        <p:xfrm>
          <a:off x="716410" y="1173935"/>
          <a:ext cx="7173777" cy="2679792"/>
        </p:xfrm>
        <a:graphic>
          <a:graphicData uri="http://schemas.openxmlformats.org/drawingml/2006/table">
            <a:tbl>
              <a:tblPr/>
              <a:tblGrid>
                <a:gridCol w="755135">
                  <a:extLst>
                    <a:ext uri="{9D8B030D-6E8A-4147-A177-3AD203B41FA5}">
                      <a16:colId xmlns:a16="http://schemas.microsoft.com/office/drawing/2014/main" val="843425729"/>
                    </a:ext>
                  </a:extLst>
                </a:gridCol>
                <a:gridCol w="377567">
                  <a:extLst>
                    <a:ext uri="{9D8B030D-6E8A-4147-A177-3AD203B41FA5}">
                      <a16:colId xmlns:a16="http://schemas.microsoft.com/office/drawing/2014/main" val="1539675103"/>
                    </a:ext>
                  </a:extLst>
                </a:gridCol>
                <a:gridCol w="1647567">
                  <a:extLst>
                    <a:ext uri="{9D8B030D-6E8A-4147-A177-3AD203B41FA5}">
                      <a16:colId xmlns:a16="http://schemas.microsoft.com/office/drawing/2014/main" val="143593606"/>
                    </a:ext>
                  </a:extLst>
                </a:gridCol>
                <a:gridCol w="1098377">
                  <a:extLst>
                    <a:ext uri="{9D8B030D-6E8A-4147-A177-3AD203B41FA5}">
                      <a16:colId xmlns:a16="http://schemas.microsoft.com/office/drawing/2014/main" val="365073408"/>
                    </a:ext>
                  </a:extLst>
                </a:gridCol>
                <a:gridCol w="1098377">
                  <a:extLst>
                    <a:ext uri="{9D8B030D-6E8A-4147-A177-3AD203B41FA5}">
                      <a16:colId xmlns:a16="http://schemas.microsoft.com/office/drawing/2014/main" val="1021102719"/>
                    </a:ext>
                  </a:extLst>
                </a:gridCol>
                <a:gridCol w="1098377">
                  <a:extLst>
                    <a:ext uri="{9D8B030D-6E8A-4147-A177-3AD203B41FA5}">
                      <a16:colId xmlns:a16="http://schemas.microsoft.com/office/drawing/2014/main" val="3313974170"/>
                    </a:ext>
                  </a:extLst>
                </a:gridCol>
                <a:gridCol w="1098377">
                  <a:extLst>
                    <a:ext uri="{9D8B030D-6E8A-4147-A177-3AD203B41FA5}">
                      <a16:colId xmlns:a16="http://schemas.microsoft.com/office/drawing/2014/main" val="1046781602"/>
                    </a:ext>
                  </a:extLst>
                </a:gridCol>
              </a:tblGrid>
              <a:tr h="334974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K-band structure gradient [MV/m] *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44082"/>
                  </a:ext>
                </a:extLst>
              </a:tr>
              <a:tr h="334974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Structure Length [m]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630260"/>
                  </a:ext>
                </a:extLst>
              </a:tr>
              <a:tr h="334974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534273"/>
                  </a:ext>
                </a:extLst>
              </a:tr>
              <a:tr h="334974"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Aperture [mm]</a:t>
                      </a:r>
                    </a:p>
                  </a:txBody>
                  <a:tcPr marL="6350" marR="6350" marT="6350" marB="0" vert="vert27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0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25.70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0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E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616408"/>
                  </a:ext>
                </a:extLst>
              </a:tr>
              <a:tr h="3349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15.33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8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A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951578"/>
                  </a:ext>
                </a:extLst>
              </a:tr>
              <a:tr h="3349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8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6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988897"/>
                  </a:ext>
                </a:extLst>
              </a:tr>
              <a:tr h="3349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CF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CE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E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CD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CC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06976"/>
                  </a:ext>
                </a:extLst>
              </a:tr>
              <a:tr h="3349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8BF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BF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68437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5B0C7C6-31C1-9D48-81D7-4025C666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67171"/>
                  </p:ext>
                </p:extLst>
              </p:nvPr>
            </p:nvGraphicFramePr>
            <p:xfrm>
              <a:off x="1694118" y="4686768"/>
              <a:ext cx="6033108" cy="1071955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948345">
                      <a:extLst>
                        <a:ext uri="{9D8B030D-6E8A-4147-A177-3AD203B41FA5}">
                          <a16:colId xmlns:a16="http://schemas.microsoft.com/office/drawing/2014/main" val="452642603"/>
                        </a:ext>
                      </a:extLst>
                    </a:gridCol>
                    <a:gridCol w="948345">
                      <a:extLst>
                        <a:ext uri="{9D8B030D-6E8A-4147-A177-3AD203B41FA5}">
                          <a16:colId xmlns:a16="http://schemas.microsoft.com/office/drawing/2014/main" val="2952720788"/>
                        </a:ext>
                      </a:extLst>
                    </a:gridCol>
                    <a:gridCol w="656546">
                      <a:extLst>
                        <a:ext uri="{9D8B030D-6E8A-4147-A177-3AD203B41FA5}">
                          <a16:colId xmlns:a16="http://schemas.microsoft.com/office/drawing/2014/main" val="421823276"/>
                        </a:ext>
                      </a:extLst>
                    </a:gridCol>
                    <a:gridCol w="858061">
                      <a:extLst>
                        <a:ext uri="{9D8B030D-6E8A-4147-A177-3AD203B41FA5}">
                          <a16:colId xmlns:a16="http://schemas.microsoft.com/office/drawing/2014/main" val="1365937101"/>
                        </a:ext>
                      </a:extLst>
                    </a:gridCol>
                    <a:gridCol w="858061">
                      <a:extLst>
                        <a:ext uri="{9D8B030D-6E8A-4147-A177-3AD203B41FA5}">
                          <a16:colId xmlns:a16="http://schemas.microsoft.com/office/drawing/2014/main" val="3738782416"/>
                        </a:ext>
                      </a:extLst>
                    </a:gridCol>
                    <a:gridCol w="1763750">
                      <a:extLst>
                        <a:ext uri="{9D8B030D-6E8A-4147-A177-3AD203B41FA5}">
                          <a16:colId xmlns:a16="http://schemas.microsoft.com/office/drawing/2014/main" val="4251228391"/>
                        </a:ext>
                      </a:extLst>
                    </a:gridCol>
                  </a:tblGrid>
                  <a:tr h="450754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P_in</a:t>
                          </a:r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[MW]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a [mm]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g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u="none" strike="noStrike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600" b="0" i="1" u="none" strike="noStrike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(120°)</m:t>
                                </m:r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Ez</a:t>
                          </a:r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[MV/m, max]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8460600"/>
                      </a:ext>
                    </a:extLst>
                  </a:tr>
                  <a:tr h="33926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S1</a:t>
                          </a: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2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rowSpan="3">
                      <a:txBody>
                        <a:bodyPr/>
                        <a:lstStyle/>
                        <a:p>
                          <a:pPr algn="l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u="none" strike="noStrike" baseline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2.178</m:t>
                                </m:r>
                              </m:oMath>
                            </m:oMathPara>
                          </a14:m>
                          <a:endParaRPr lang="en-US" sz="1600" b="0" i="0" u="none" strike="noStrike" baseline="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2.778</m:t>
                                </m:r>
                              </m:oMath>
                            </m:oMathPara>
                          </a14:m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sng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30</a:t>
                          </a:r>
                          <a:endParaRPr lang="en-US" sz="1600" b="0" i="0" u="none" strike="sng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962483955"/>
                      </a:ext>
                    </a:extLst>
                  </a:tr>
                  <a:tr h="0">
                    <a:tc row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S2</a:t>
                          </a: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40129"/>
                      </a:ext>
                    </a:extLst>
                  </a:tr>
                  <a:tr h="22827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3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/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15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224239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5B0C7C6-31C1-9D48-81D7-4025C666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67171"/>
                  </p:ext>
                </p:extLst>
              </p:nvPr>
            </p:nvGraphicFramePr>
            <p:xfrm>
              <a:off x="1694118" y="4686768"/>
              <a:ext cx="6033108" cy="1071955"/>
            </p:xfrm>
            <a:graphic>
              <a:graphicData uri="http://schemas.openxmlformats.org/drawingml/2006/table">
                <a:tbl>
                  <a:tblPr>
                    <a:tableStyleId>{9D7B26C5-4107-4FEC-AEDC-1716B250A1EF}</a:tableStyleId>
                  </a:tblPr>
                  <a:tblGrid>
                    <a:gridCol w="948345">
                      <a:extLst>
                        <a:ext uri="{9D8B030D-6E8A-4147-A177-3AD203B41FA5}">
                          <a16:colId xmlns:a16="http://schemas.microsoft.com/office/drawing/2014/main" val="452642603"/>
                        </a:ext>
                      </a:extLst>
                    </a:gridCol>
                    <a:gridCol w="948345">
                      <a:extLst>
                        <a:ext uri="{9D8B030D-6E8A-4147-A177-3AD203B41FA5}">
                          <a16:colId xmlns:a16="http://schemas.microsoft.com/office/drawing/2014/main" val="2952720788"/>
                        </a:ext>
                      </a:extLst>
                    </a:gridCol>
                    <a:gridCol w="656546">
                      <a:extLst>
                        <a:ext uri="{9D8B030D-6E8A-4147-A177-3AD203B41FA5}">
                          <a16:colId xmlns:a16="http://schemas.microsoft.com/office/drawing/2014/main" val="421823276"/>
                        </a:ext>
                      </a:extLst>
                    </a:gridCol>
                    <a:gridCol w="858061">
                      <a:extLst>
                        <a:ext uri="{9D8B030D-6E8A-4147-A177-3AD203B41FA5}">
                          <a16:colId xmlns:a16="http://schemas.microsoft.com/office/drawing/2014/main" val="1365937101"/>
                        </a:ext>
                      </a:extLst>
                    </a:gridCol>
                    <a:gridCol w="858061">
                      <a:extLst>
                        <a:ext uri="{9D8B030D-6E8A-4147-A177-3AD203B41FA5}">
                          <a16:colId xmlns:a16="http://schemas.microsoft.com/office/drawing/2014/main" val="3738782416"/>
                        </a:ext>
                      </a:extLst>
                    </a:gridCol>
                    <a:gridCol w="1763750">
                      <a:extLst>
                        <a:ext uri="{9D8B030D-6E8A-4147-A177-3AD203B41FA5}">
                          <a16:colId xmlns:a16="http://schemas.microsoft.com/office/drawing/2014/main" val="4251228391"/>
                        </a:ext>
                      </a:extLst>
                    </a:gridCol>
                  </a:tblGrid>
                  <a:tr h="450754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P_in</a:t>
                          </a:r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[MW]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a [mm]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g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7059" t="-2778" r="-204412" b="-16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 err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Ez</a:t>
                          </a:r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[MV/m, max]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8460600"/>
                      </a:ext>
                    </a:extLst>
                  </a:tr>
                  <a:tr h="33926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S1</a:t>
                          </a: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2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7059" t="-75510" r="-304412" b="-18367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635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7059" t="-75510" r="-204412" b="-18367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sng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30</a:t>
                          </a:r>
                          <a:endParaRPr lang="en-US" sz="1600" b="0" i="0" u="none" strike="sng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962483955"/>
                      </a:ext>
                    </a:extLst>
                  </a:tr>
                  <a:tr h="31750">
                    <a:tc rowSpan="2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S2</a:t>
                          </a:r>
                        </a:p>
                      </a:txBody>
                      <a:tcPr marL="6350" marR="6350" marT="635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40129"/>
                      </a:ext>
                    </a:extLst>
                  </a:tr>
                  <a:tr h="25019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3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/>
                    </a:tc>
                    <a:tc vMerge="1">
                      <a:txBody>
                        <a:bodyPr/>
                        <a:lstStyle/>
                        <a:p>
                          <a:pPr algn="ctr" fontAlgn="b"/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u="none" strike="noStrike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</a:rPr>
                            <a:t>15</a:t>
                          </a:r>
                          <a:endParaRPr lang="en-US" sz="1600" b="0" i="0" u="none" strike="noStrike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6350" marR="6350" marT="635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224239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D2CC54D0-7B93-AA42-B6D1-1CB881083545}"/>
              </a:ext>
            </a:extLst>
          </p:cNvPr>
          <p:cNvSpPr/>
          <p:nvPr/>
        </p:nvSpPr>
        <p:spPr>
          <a:xfrm>
            <a:off x="3599665" y="1913720"/>
            <a:ext cx="1941921" cy="101809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713235-7983-C243-9620-8DCADE57426F}"/>
              </a:ext>
            </a:extLst>
          </p:cNvPr>
          <p:cNvSpPr/>
          <p:nvPr/>
        </p:nvSpPr>
        <p:spPr>
          <a:xfrm>
            <a:off x="2946966" y="3858768"/>
            <a:ext cx="5546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*scaled from 1MW results(old), curtesy by Graeme Burt (Cockcroft)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F4A6B7-B534-D044-A8F9-BC9468D6BBA5}"/>
              </a:ext>
            </a:extLst>
          </p:cNvPr>
          <p:cNvSpPr txBox="1"/>
          <p:nvPr/>
        </p:nvSpPr>
        <p:spPr>
          <a:xfrm>
            <a:off x="2352154" y="4275006"/>
            <a:ext cx="5297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 parameters to use for evaluating wake effects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77B2BDB-639E-8C42-8F99-9CCF79EEA14E}"/>
              </a:ext>
            </a:extLst>
          </p:cNvPr>
          <p:cNvCxnSpPr>
            <a:cxnSpLocks/>
          </p:cNvCxnSpPr>
          <p:nvPr/>
        </p:nvCxnSpPr>
        <p:spPr>
          <a:xfrm>
            <a:off x="7070016" y="5362441"/>
            <a:ext cx="281398" cy="0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9F97816-4FA0-9449-A9AD-8FCB0A5F9CCB}"/>
              </a:ext>
            </a:extLst>
          </p:cNvPr>
          <p:cNvSpPr txBox="1"/>
          <p:nvPr/>
        </p:nvSpPr>
        <p:spPr>
          <a:xfrm>
            <a:off x="7351414" y="5193164"/>
            <a:ext cx="1348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10000"/>
                  </a:schemeClr>
                </a:solidFill>
              </a:rPr>
              <a:t>25 (updated)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778379-8B12-2C41-BFED-B8C59F2A4F51}"/>
              </a:ext>
            </a:extLst>
          </p:cNvPr>
          <p:cNvSpPr/>
          <p:nvPr/>
        </p:nvSpPr>
        <p:spPr>
          <a:xfrm>
            <a:off x="4205504" y="5801154"/>
            <a:ext cx="3979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*updated from Graeme Burt Team, Dec 3, 2018 </a:t>
            </a:r>
          </a:p>
        </p:txBody>
      </p:sp>
    </p:spTree>
    <p:extLst>
      <p:ext uri="{BB962C8B-B14F-4D97-AF65-F5344CB8AC3E}">
        <p14:creationId xmlns:p14="http://schemas.microsoft.com/office/powerpoint/2010/main" val="76512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AF5EE2-764A-374C-966B-71177392F1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4228AD-9485-5948-94E5-8EE215F04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29EDE-A8EE-8D4C-BDB8-5AD0A2815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18FBFF-9790-524C-871C-3E5B6047D013}"/>
              </a:ext>
            </a:extLst>
          </p:cNvPr>
          <p:cNvSpPr txBox="1">
            <a:spLocks/>
          </p:cNvSpPr>
          <p:nvPr/>
        </p:nvSpPr>
        <p:spPr>
          <a:xfrm>
            <a:off x="59749" y="620946"/>
            <a:ext cx="7046929" cy="574938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  <a:cs typeface="Calibri" panose="020F0502020204030204" pitchFamily="34" charset="0"/>
              </a:rPr>
              <a:t>Structure analytical optimization</a:t>
            </a:r>
          </a:p>
          <a:p>
            <a:pPr lvl="1"/>
            <a:r>
              <a:rPr lang="en-US" sz="2000" dirty="0">
                <a:latin typeface="+mj-lt"/>
                <a:cs typeface="Calibri" panose="020F0502020204030204" pitchFamily="34" charset="0"/>
              </a:rPr>
              <a:t>Working at 36 GHz, 2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/3 mode</a:t>
            </a:r>
          </a:p>
          <a:p>
            <a:pPr lvl="1"/>
            <a:r>
              <a:rPr lang="en-US" sz="2000" dirty="0">
                <a:latin typeface="+mj-lt"/>
                <a:cs typeface="Calibri" panose="020F0502020204030204" pitchFamily="34" charset="0"/>
              </a:rPr>
              <a:t>Constant impedance structure</a:t>
            </a:r>
          </a:p>
          <a:p>
            <a:pPr lvl="1"/>
            <a:r>
              <a:rPr lang="en-US" sz="2000" dirty="0">
                <a:cs typeface="Calibri" panose="020F0502020204030204" pitchFamily="34" charset="0"/>
              </a:rPr>
              <a:t>22.4 MV at 8 MW input power for 1 meter Ka-band structure</a:t>
            </a:r>
            <a:endParaRPr lang="en-US" sz="2000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en-US" sz="2000" dirty="0">
                <a:latin typeface="+mj-lt"/>
                <a:cs typeface="Calibri" panose="020F0502020204030204" pitchFamily="34" charset="0"/>
              </a:rPr>
              <a:t>Consistent with Lancaster’s results</a:t>
            </a:r>
            <a:endParaRPr lang="en-GB" sz="2000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AF3F3A-98B9-C148-86FE-C4050AEA34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5484" y="3024336"/>
            <a:ext cx="4420693" cy="3098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725C20-E6CC-A44A-AC53-6070E6E5C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780" y="82503"/>
            <a:ext cx="2181220" cy="2952328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D5ED06CE-8CBB-8843-AE89-7B88C17DE5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476" y="2917387"/>
            <a:ext cx="4464496" cy="3339444"/>
          </a:xfrm>
          <a:prstGeom prst="rect">
            <a:avLst/>
          </a:prstGeom>
        </p:spPr>
      </p:pic>
      <p:sp>
        <p:nvSpPr>
          <p:cNvPr id="9" name="五角星 2">
            <a:extLst>
              <a:ext uri="{FF2B5EF4-FFF2-40B4-BE49-F238E27FC236}">
                <a16:creationId xmlns:a16="http://schemas.microsoft.com/office/drawing/2014/main" id="{C94C7909-0A2C-D944-A8E7-3BF37739A8BD}"/>
              </a:ext>
            </a:extLst>
          </p:cNvPr>
          <p:cNvSpPr/>
          <p:nvPr/>
        </p:nvSpPr>
        <p:spPr>
          <a:xfrm>
            <a:off x="6635441" y="4084830"/>
            <a:ext cx="215900" cy="215900"/>
          </a:xfrm>
          <a:prstGeom prst="star5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en-GB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58382A-EDD1-46F4-AD33-534E69FA1F4C}"/>
              </a:ext>
            </a:extLst>
          </p:cNvPr>
          <p:cNvSpPr txBox="1"/>
          <p:nvPr/>
        </p:nvSpPr>
        <p:spPr>
          <a:xfrm>
            <a:off x="59749" y="79106"/>
            <a:ext cx="7601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*K-band Structure Design (by X. </a:t>
            </a:r>
            <a:r>
              <a:rPr lang="en-US" sz="2800" dirty="0" err="1">
                <a:solidFill>
                  <a:srgbClr val="C00000"/>
                </a:solidFill>
              </a:rPr>
              <a:t>Wu@CERN</a:t>
            </a:r>
            <a:r>
              <a:rPr lang="en-US" sz="2800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24377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8DCB25-94BF-C346-8874-861CF836B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725" y="1424540"/>
            <a:ext cx="6870700" cy="3238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4A2357-DAB9-EE46-9987-A7DA65DF9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4000" dirty="0"/>
              <a:t>K-band longitudinal </a:t>
            </a:r>
            <a:r>
              <a:rPr lang="fr-FR" sz="4000" dirty="0" err="1"/>
              <a:t>wake</a:t>
            </a:r>
            <a:r>
              <a:rPr lang="fr-FR" sz="4000" dirty="0"/>
              <a:t> </a:t>
            </a:r>
            <a:r>
              <a:rPr lang="fr-FR" sz="4000" dirty="0" err="1"/>
              <a:t>effects</a:t>
            </a:r>
            <a:endParaRPr lang="en-US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F45AA-2CDA-A84E-8789-B47384D435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EEA674-8B6D-9044-90EC-3C2FD1DE9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99C2959-75A5-D440-8771-6C6FCAB16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651333"/>
              </p:ext>
            </p:extLst>
          </p:nvPr>
        </p:nvGraphicFramePr>
        <p:xfrm>
          <a:off x="5946367" y="1250502"/>
          <a:ext cx="1377885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2756">
                  <a:extLst>
                    <a:ext uri="{9D8B030D-6E8A-4147-A177-3AD203B41FA5}">
                      <a16:colId xmlns:a16="http://schemas.microsoft.com/office/drawing/2014/main" val="1828605562"/>
                    </a:ext>
                  </a:extLst>
                </a:gridCol>
                <a:gridCol w="645129">
                  <a:extLst>
                    <a:ext uri="{9D8B030D-6E8A-4147-A177-3AD203B41FA5}">
                      <a16:colId xmlns:a16="http://schemas.microsoft.com/office/drawing/2014/main" val="2740215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000" u="none" strike="noStrike" kern="1200" dirty="0"/>
                        <a:t>σ</a:t>
                      </a:r>
                      <a:r>
                        <a:rPr lang="en-US" sz="1000" u="none" strike="noStrike" kern="1200" dirty="0"/>
                        <a:t>z[um]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u="none" strike="noStrike" kern="1200" dirty="0"/>
                        <a:t>300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53646"/>
                  </a:ext>
                </a:extLst>
              </a:tr>
              <a:tr h="171176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Q[</a:t>
                      </a:r>
                      <a:r>
                        <a:rPr lang="fr-FR" sz="1000" dirty="0" err="1"/>
                        <a:t>pC</a:t>
                      </a:r>
                      <a:r>
                        <a:rPr lang="fr-FR" sz="1000" dirty="0"/>
                        <a:t>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250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809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100000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470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000" u="none" strike="noStrike" kern="1200" dirty="0"/>
                        <a:t> σ(δ)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000" u="none" strike="noStrike" kern="1200" dirty="0"/>
                        <a:t>0.03%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14605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F0FDFFE-68EC-0149-83FA-2831FC9F82DF}"/>
                  </a:ext>
                </a:extLst>
              </p:cNvPr>
              <p:cNvSpPr/>
              <p:nvPr/>
            </p:nvSpPr>
            <p:spPr>
              <a:xfrm>
                <a:off x="445661" y="4663040"/>
                <a:ext cx="8285758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chemeClr val="tx1"/>
                    </a:solidFill>
                  </a:rPr>
                  <a:t>‘2mm-25MV/m’  and ‘3mm-15MV/m’ </a:t>
                </a:r>
                <a:r>
                  <a:rPr lang="en-US" dirty="0">
                    <a:solidFill>
                      <a:schemeClr val="tx1"/>
                    </a:solidFill>
                  </a:rPr>
                  <a:t>are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similar for the longitudinal wake</a:t>
                </a:r>
                <a:r>
                  <a:rPr lang="fr-FR" dirty="0">
                    <a:solidFill>
                      <a:schemeClr val="tx1"/>
                    </a:solidFill>
                  </a:rPr>
                  <a:t>:</a:t>
                </a:r>
              </a:p>
              <a:p>
                <a:r>
                  <a:rPr lang="fr-FR" dirty="0">
                    <a:solidFill>
                      <a:schemeClr val="tx1"/>
                    </a:solidFill>
                  </a:rPr>
                  <a:t>1~3% of </a:t>
                </a:r>
                <a:r>
                  <a:rPr lang="fr-FR" dirty="0" err="1">
                    <a:solidFill>
                      <a:schemeClr val="tx1"/>
                    </a:solidFill>
                  </a:rPr>
                  <a:t>energy</a:t>
                </a:r>
                <a:r>
                  <a:rPr lang="fr-FR" dirty="0">
                    <a:solidFill>
                      <a:schemeClr val="tx1"/>
                    </a:solidFill>
                  </a:rPr>
                  <a:t> modulation to the </a:t>
                </a:r>
                <a:r>
                  <a:rPr lang="fr-FR" dirty="0" err="1">
                    <a:solidFill>
                      <a:schemeClr val="tx1"/>
                    </a:solidFill>
                  </a:rPr>
                  <a:t>bunch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core</a:t>
                </a:r>
                <a:r>
                  <a:rPr lang="fr-FR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±1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). </a:t>
                </a:r>
              </a:p>
              <a:p>
                <a:endParaRPr lang="fr-FR" dirty="0"/>
              </a:p>
              <a:p>
                <a:r>
                  <a:rPr lang="fr-FR" dirty="0" err="1">
                    <a:solidFill>
                      <a:schemeClr val="tx1"/>
                    </a:solidFill>
                  </a:rPr>
                  <a:t>Keep</a:t>
                </a:r>
                <a:r>
                  <a:rPr lang="fr-FR" dirty="0">
                    <a:solidFill>
                      <a:schemeClr val="tx1"/>
                    </a:solidFill>
                  </a:rPr>
                  <a:t> in </a:t>
                </a:r>
                <a:r>
                  <a:rPr lang="fr-FR" dirty="0" err="1">
                    <a:solidFill>
                      <a:schemeClr val="tx1"/>
                    </a:solidFill>
                  </a:rPr>
                  <a:t>mind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that</a:t>
                </a:r>
                <a:r>
                  <a:rPr lang="fr-FR" dirty="0">
                    <a:solidFill>
                      <a:schemeClr val="tx1"/>
                    </a:solidFill>
                  </a:rPr>
                  <a:t> transverse wake </a:t>
                </a:r>
                <a:r>
                  <a:rPr lang="fr-FR" dirty="0" err="1">
                    <a:solidFill>
                      <a:schemeClr val="tx1"/>
                    </a:solidFill>
                  </a:rPr>
                  <a:t>is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greatly</a:t>
                </a:r>
                <a:r>
                  <a:rPr lang="fr-FR" dirty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</a:rPr>
                  <a:t>affected</a:t>
                </a:r>
                <a:r>
                  <a:rPr lang="fr-FR" dirty="0">
                    <a:solidFill>
                      <a:schemeClr val="tx1"/>
                    </a:solidFill>
                  </a:rPr>
                  <a:t> by the aperture size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F0FDFFE-68EC-0149-83FA-2831FC9F82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61" y="4663040"/>
                <a:ext cx="8285758" cy="1200329"/>
              </a:xfrm>
              <a:prstGeom prst="rect">
                <a:avLst/>
              </a:prstGeom>
              <a:blipFill>
                <a:blip r:embed="rId4"/>
                <a:stretch>
                  <a:fillRect l="-589" t="-3046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8F8DF6-3F1E-9C4A-B613-81640961B8EB}"/>
                  </a:ext>
                </a:extLst>
              </p:cNvPr>
              <p:cNvSpPr txBox="1"/>
              <p:nvPr/>
            </p:nvSpPr>
            <p:spPr>
              <a:xfrm>
                <a:off x="1859964" y="1553516"/>
                <a:ext cx="14373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=−180°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8F8DF6-3F1E-9C4A-B613-81640961B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964" y="1553516"/>
                <a:ext cx="1437381" cy="369332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557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216E5B6-8FAA-7041-ADD5-958DA52CDA5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US" dirty="0"/>
                  <a:t> and compression ratio (</a:t>
                </a:r>
                <a:r>
                  <a:rPr lang="en-US" i="1" dirty="0"/>
                  <a:t>C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216E5B6-8FAA-7041-ADD5-958DA52CDA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469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48651-4B7D-124D-B451-7734C56A83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AAB69-FB8C-1045-A309-02A3D897D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B6C0B34-E098-564C-A3E1-8F1F9F98A19A}"/>
                  </a:ext>
                </a:extLst>
              </p:cNvPr>
              <p:cNvSpPr/>
              <p:nvPr/>
            </p:nvSpPr>
            <p:spPr>
              <a:xfrm>
                <a:off x="217229" y="2413765"/>
                <a:ext cx="2328330" cy="28228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0">
                          <a:latin typeface="Cambria Math" panose="02040503050406030204" pitchFamily="18" charset="0"/>
                        </a:rPr>
                        <m:t>=1+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0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𝑡𝑎𝑛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𝐶𝑜𝑠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ϕ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𝑘𝑆𝑖𝑛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𝐶𝑜𝑠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B6C0B34-E098-564C-A3E1-8F1F9F98A1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229" y="2413765"/>
                <a:ext cx="2328330" cy="28228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FFB2A8B3-B419-F147-8009-058F69B01D7F}"/>
              </a:ext>
            </a:extLst>
          </p:cNvPr>
          <p:cNvGrpSpPr/>
          <p:nvPr/>
        </p:nvGrpSpPr>
        <p:grpSpPr>
          <a:xfrm>
            <a:off x="4050242" y="1253447"/>
            <a:ext cx="4860681" cy="4365883"/>
            <a:chOff x="4157915" y="1253447"/>
            <a:chExt cx="4860681" cy="436588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1D8C3A0-1F15-884D-A02A-E8F2C13C4A14}"/>
                </a:ext>
              </a:extLst>
            </p:cNvPr>
            <p:cNvGrpSpPr/>
            <p:nvPr/>
          </p:nvGrpSpPr>
          <p:grpSpPr>
            <a:xfrm>
              <a:off x="4157915" y="1531430"/>
              <a:ext cx="4860681" cy="4087900"/>
              <a:chOff x="4157915" y="1695816"/>
              <a:chExt cx="4860681" cy="40879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57BC61B-58C0-D749-82F5-0791B566F4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57915" y="1695816"/>
                <a:ext cx="4860681" cy="40879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>
                    <a:extLst>
                      <a:ext uri="{FF2B5EF4-FFF2-40B4-BE49-F238E27FC236}">
                        <a16:creationId xmlns:a16="http://schemas.microsoft.com/office/drawing/2014/main" id="{8722A763-1210-AA49-B6EC-79D648838F50}"/>
                      </a:ext>
                    </a:extLst>
                  </p:cNvPr>
                  <p:cNvSpPr/>
                  <p:nvPr/>
                </p:nvSpPr>
                <p:spPr>
                  <a:xfrm>
                    <a:off x="5382993" y="4113189"/>
                    <a:ext cx="2925673" cy="92333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endParaRPr lang="en-US" altLang="zh-CN" b="0" i="1" dirty="0">
                      <a:latin typeface="Cambria Math" panose="02040503050406030204" pitchFamily="18" charset="0"/>
                    </a:endParaRP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0≪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𝑉𝑎𝑐𝑐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</m:oMath>
                      </m:oMathPara>
                    </a14:m>
                    <a:endParaRPr lang="en-US" altLang="zh-CN" b="0" i="1" dirty="0">
                      <a:latin typeface="Cambria Math" panose="02040503050406030204" pitchFamily="18" charset="0"/>
                    </a:endParaRPr>
                  </a:p>
                  <a:p>
                    <a14:m>
                      <m:oMath xmlns:m="http://schemas.openxmlformats.org/officeDocument/2006/math"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𝟓𝟔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𝑡𝑎𝑛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oMath>
                    </a14:m>
                    <a:r>
                      <a:rPr lang="zh-CN" altLang="en-US" dirty="0"/>
                      <a:t>）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8" name="Rectangle 7">
                    <a:extLst>
                      <a:ext uri="{FF2B5EF4-FFF2-40B4-BE49-F238E27FC236}">
                        <a16:creationId xmlns:a16="http://schemas.microsoft.com/office/drawing/2014/main" id="{8722A763-1210-AA49-B6EC-79D648838F5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82993" y="4113189"/>
                    <a:ext cx="2925673" cy="92333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431" b="-81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3FF8E05-E3AF-4F46-BFE7-AE340DA2960D}"/>
                </a:ext>
              </a:extLst>
            </p:cNvPr>
            <p:cNvSpPr txBox="1"/>
            <p:nvPr/>
          </p:nvSpPr>
          <p:spPr>
            <a:xfrm>
              <a:off x="5599416" y="1253447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Compression ratio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A841971-0E7A-F743-A567-4F294DD1B001}"/>
                  </a:ext>
                </a:extLst>
              </p:cNvPr>
              <p:cNvSpPr txBox="1"/>
              <p:nvPr/>
            </p:nvSpPr>
            <p:spPr>
              <a:xfrm>
                <a:off x="249345" y="5389143"/>
                <a:ext cx="627088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Concerning the parameter sensitivity: </a:t>
                </a:r>
              </a:p>
              <a:p>
                <a:r>
                  <a:rPr lang="en-US" dirty="0"/>
                  <a:t>(1)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𝑠𝑒𝑡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/>
                  <a:t> (2) Smaller C; (3) proper range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A841971-0E7A-F743-A567-4F294DD1B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45" y="5389143"/>
                <a:ext cx="6270884" cy="646331"/>
              </a:xfrm>
              <a:prstGeom prst="rect">
                <a:avLst/>
              </a:prstGeom>
              <a:blipFill>
                <a:blip r:embed="rId7"/>
                <a:stretch>
                  <a:fillRect l="-810" t="-1923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3604422-2C78-F341-A349-143291A412D8}"/>
                  </a:ext>
                </a:extLst>
              </p:cNvPr>
              <p:cNvSpPr txBox="1"/>
              <p:nvPr/>
            </p:nvSpPr>
            <p:spPr>
              <a:xfrm>
                <a:off x="4768100" y="1729679"/>
                <a:ext cx="20229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*note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&gt;0, 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&lt;0) </m:t>
                    </m:r>
                  </m:oMath>
                </a14:m>
                <a:endParaRPr lang="en-US" sz="1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𝑖𝑠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𝑠𝑖𝑚𝑖𝑙𝑎𝑟</m:t>
                    </m:r>
                  </m:oMath>
                </a14:m>
                <a:r>
                  <a:rPr lang="en-US" sz="1400" dirty="0"/>
                  <a:t> by symmetry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3604422-2C78-F341-A349-143291A412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8100" y="1729679"/>
                <a:ext cx="2022926" cy="523220"/>
              </a:xfrm>
              <a:prstGeom prst="rect">
                <a:avLst/>
              </a:prstGeom>
              <a:blipFill>
                <a:blip r:embed="rId8"/>
                <a:stretch>
                  <a:fillRect l="-621" t="-2381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26096035-10AB-0B44-91E7-C0C2D135AFC1}"/>
              </a:ext>
            </a:extLst>
          </p:cNvPr>
          <p:cNvGrpSpPr/>
          <p:nvPr/>
        </p:nvGrpSpPr>
        <p:grpSpPr>
          <a:xfrm>
            <a:off x="384933" y="1253447"/>
            <a:ext cx="3742171" cy="999452"/>
            <a:chOff x="384933" y="1253447"/>
            <a:chExt cx="3742171" cy="99945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22D2785-2C4E-6E4E-86AB-1E4F9F490CA0}"/>
                </a:ext>
              </a:extLst>
            </p:cNvPr>
            <p:cNvGrpSpPr/>
            <p:nvPr/>
          </p:nvGrpSpPr>
          <p:grpSpPr>
            <a:xfrm>
              <a:off x="384933" y="1437860"/>
              <a:ext cx="3742171" cy="711979"/>
              <a:chOff x="36081" y="4919188"/>
              <a:chExt cx="3742171" cy="711979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5FE4DBB-6D6C-464B-A135-538393035F33}"/>
                  </a:ext>
                </a:extLst>
              </p:cNvPr>
              <p:cNvSpPr/>
              <p:nvPr/>
            </p:nvSpPr>
            <p:spPr>
              <a:xfrm>
                <a:off x="1243173" y="4959283"/>
                <a:ext cx="585627" cy="28914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/>
                  <a:t>Acc</a:t>
                </a:r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B98073B-7F2E-EA46-AB44-6F4EA4232A65}"/>
                  </a:ext>
                </a:extLst>
              </p:cNvPr>
              <p:cNvSpPr/>
              <p:nvPr/>
            </p:nvSpPr>
            <p:spPr>
              <a:xfrm>
                <a:off x="2024839" y="4959283"/>
                <a:ext cx="585627" cy="28914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MC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3454539D-9BFC-A748-9DF8-AFECA0AA756E}"/>
                      </a:ext>
                    </a:extLst>
                  </p:cNvPr>
                  <p:cNvSpPr txBox="1"/>
                  <p:nvPr/>
                </p:nvSpPr>
                <p:spPr>
                  <a:xfrm>
                    <a:off x="36081" y="4919188"/>
                    <a:ext cx="92102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3454539D-9BFC-A748-9DF8-AFECA0AA75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81" y="4919188"/>
                    <a:ext cx="921021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D71EAEE5-F99A-0042-9441-D4B0CCCAA7E7}"/>
                      </a:ext>
                    </a:extLst>
                  </p:cNvPr>
                  <p:cNvSpPr txBox="1"/>
                  <p:nvPr/>
                </p:nvSpPr>
                <p:spPr>
                  <a:xfrm>
                    <a:off x="2851908" y="4919188"/>
                    <a:ext cx="9263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D71EAEE5-F99A-0042-9441-D4B0CCCAA7E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51908" y="4919188"/>
                    <a:ext cx="926344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8A264710-2508-E343-B189-63EF8D25B014}"/>
                      </a:ext>
                    </a:extLst>
                  </p:cNvPr>
                  <p:cNvSpPr txBox="1"/>
                  <p:nvPr/>
                </p:nvSpPr>
                <p:spPr>
                  <a:xfrm>
                    <a:off x="2013058" y="5261835"/>
                    <a:ext cx="59740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8A264710-2508-E343-B189-63EF8D25B01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13058" y="5261835"/>
                    <a:ext cx="597408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D47919D4-63FC-F94F-B89E-D93D486F513A}"/>
                      </a:ext>
                    </a:extLst>
                  </p:cNvPr>
                  <p:cNvSpPr txBox="1"/>
                  <p:nvPr/>
                </p:nvSpPr>
                <p:spPr>
                  <a:xfrm>
                    <a:off x="1098815" y="5261835"/>
                    <a:ext cx="95891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D47919D4-63FC-F94F-B89E-D93D486F513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8815" y="5261835"/>
                    <a:ext cx="958916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510EF99A-2A36-DD42-A65E-359DC2CB61D0}"/>
                  </a:ext>
                </a:extLst>
              </p:cNvPr>
              <p:cNvCxnSpPr/>
              <p:nvPr/>
            </p:nvCxnSpPr>
            <p:spPr>
              <a:xfrm>
                <a:off x="957102" y="5097716"/>
                <a:ext cx="286071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DBA16D8-2E49-5F4B-80F4-1D55CBB7E539}"/>
                  </a:ext>
                </a:extLst>
              </p:cNvPr>
              <p:cNvCxnSpPr>
                <a:cxnSpLocks/>
                <a:stCxn id="9" idx="3"/>
                <a:endCxn id="10" idx="1"/>
              </p:cNvCxnSpPr>
              <p:nvPr/>
            </p:nvCxnSpPr>
            <p:spPr>
              <a:xfrm>
                <a:off x="1828800" y="5103855"/>
                <a:ext cx="19603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1DF2C2EE-2E00-FE43-8F44-6C1AF2B7C6B9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>
                <a:off x="2698370" y="5097718"/>
                <a:ext cx="153538" cy="613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5A6864F-F877-794E-8EA1-4DB4562615DB}"/>
                </a:ext>
              </a:extLst>
            </p:cNvPr>
            <p:cNvSpPr/>
            <p:nvPr/>
          </p:nvSpPr>
          <p:spPr>
            <a:xfrm>
              <a:off x="384933" y="1253447"/>
              <a:ext cx="3742171" cy="999452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C8F6FE2-A93B-474A-9CEE-1FDA1A2C0C76}"/>
                  </a:ext>
                </a:extLst>
              </p:cNvPr>
              <p:cNvSpPr txBox="1"/>
              <p:nvPr/>
            </p:nvSpPr>
            <p:spPr>
              <a:xfrm>
                <a:off x="5804763" y="5204477"/>
                <a:ext cx="127387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</a:rPr>
                  <a:t>[degree]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C8F6FE2-A93B-474A-9CEE-1FDA1A2C0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763" y="5204477"/>
                <a:ext cx="1273875" cy="369332"/>
              </a:xfrm>
              <a:prstGeom prst="rect">
                <a:avLst/>
              </a:prstGeom>
              <a:blipFill>
                <a:blip r:embed="rId13"/>
                <a:stretch>
                  <a:fillRect t="-6667" r="-297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1574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09D17-5314-8447-B117-E0CE0EEA86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3F0678-DC8B-5747-B81A-6C291AB4E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B4CA5E28-81B9-F743-9627-4CB9DD5628B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:r>
                  <a:rPr lang="en-US" i="1" dirty="0"/>
                  <a:t>C</a:t>
                </a:r>
                <a:r>
                  <a:rPr lang="en-US" dirty="0"/>
                  <a:t> (continued)</a:t>
                </a: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B4CA5E28-81B9-F743-9627-4CB9DD5628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78" t="-533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1614758B-795B-C04E-9CE3-EDF78E7E4E6F}"/>
              </a:ext>
            </a:extLst>
          </p:cNvPr>
          <p:cNvGrpSpPr/>
          <p:nvPr/>
        </p:nvGrpSpPr>
        <p:grpSpPr>
          <a:xfrm>
            <a:off x="3966217" y="1173935"/>
            <a:ext cx="5094723" cy="4412738"/>
            <a:chOff x="3966217" y="1173935"/>
            <a:chExt cx="5094723" cy="441273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1C5C26B-6363-F341-ADD3-447F6D016F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6217" y="1543267"/>
              <a:ext cx="4910655" cy="40434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5AC453C3-C311-FE4E-B297-24D84E34961D}"/>
                    </a:ext>
                  </a:extLst>
                </p:cNvPr>
                <p:cNvSpPr/>
                <p:nvPr/>
              </p:nvSpPr>
              <p:spPr>
                <a:xfrm>
                  <a:off x="4947862" y="4184334"/>
                  <a:ext cx="3139770" cy="80015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=5=1/(1+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56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𝑡𝑎𝑛</m:t>
                            </m:r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f>
                              <m:f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𝑎𝑐𝑐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𝐶𝑜𝑠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ϕ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5AC453C3-C311-FE4E-B297-24D84E34961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7862" y="4184334"/>
                  <a:ext cx="3139770" cy="80015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3093E4D-2AEC-E341-AFA6-761D43ADB751}"/>
                    </a:ext>
                  </a:extLst>
                </p:cNvPr>
                <p:cNvSpPr txBox="1"/>
                <p:nvPr/>
              </p:nvSpPr>
              <p:spPr>
                <a:xfrm>
                  <a:off x="5105960" y="1173935"/>
                  <a:ext cx="238039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</m:oMath>
                  </a14:m>
                  <a:r>
                    <a:rPr lang="en-US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 denpendence</a:t>
                  </a: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3093E4D-2AEC-E341-AFA6-761D43ADB7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5960" y="1173935"/>
                  <a:ext cx="2380395" cy="369332"/>
                </a:xfrm>
                <a:prstGeom prst="rect">
                  <a:avLst/>
                </a:prstGeom>
                <a:blipFill>
                  <a:blip r:embed="rId5"/>
                  <a:stretch>
                    <a:fillRect t="-3226" r="-1064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102AABA7-C667-1A42-8480-21221DC44F02}"/>
                    </a:ext>
                  </a:extLst>
                </p:cNvPr>
                <p:cNvSpPr/>
                <p:nvPr/>
              </p:nvSpPr>
              <p:spPr>
                <a:xfrm>
                  <a:off x="8078363" y="2576513"/>
                  <a:ext cx="9825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𝑎𝑐𝑐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102AABA7-C667-1A42-8480-21221DC44F0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8363" y="2576513"/>
                  <a:ext cx="982577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C2F98A0-37A0-5047-B7AD-C01A896A9A41}"/>
                  </a:ext>
                </a:extLst>
              </p:cNvPr>
              <p:cNvSpPr txBox="1"/>
              <p:nvPr/>
            </p:nvSpPr>
            <p:spPr>
              <a:xfrm>
                <a:off x="457200" y="2408487"/>
                <a:ext cx="309765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Based on the design choice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set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should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be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changed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altogether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C2F98A0-37A0-5047-B7AD-C01A896A9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408487"/>
                <a:ext cx="3097658" cy="923330"/>
              </a:xfrm>
              <a:prstGeom prst="rect">
                <a:avLst/>
              </a:prstGeom>
              <a:blipFill>
                <a:blip r:embed="rId7"/>
                <a:stretch>
                  <a:fillRect l="-1639" t="-2740" r="-9836" b="-68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8CA11199-8F7B-DE47-AB7D-8BD85CECF271}"/>
              </a:ext>
            </a:extLst>
          </p:cNvPr>
          <p:cNvSpPr txBox="1"/>
          <p:nvPr/>
        </p:nvSpPr>
        <p:spPr>
          <a:xfrm>
            <a:off x="437990" y="4145525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 in two MCs setup, design of MC2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DFDC812-D901-D446-8833-8539352A5173}"/>
                  </a:ext>
                </a:extLst>
              </p:cNvPr>
              <p:cNvSpPr txBox="1"/>
              <p:nvPr/>
            </p:nvSpPr>
            <p:spPr>
              <a:xfrm>
                <a:off x="5784606" y="5267960"/>
                <a:ext cx="127387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25000"/>
                      </a:schemeClr>
                    </a:solidFill>
                  </a:rPr>
                  <a:t>[degree]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DFDC812-D901-D446-8833-8539352A5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606" y="5267960"/>
                <a:ext cx="1273875" cy="369332"/>
              </a:xfrm>
              <a:prstGeom prst="rect">
                <a:avLst/>
              </a:prstGeom>
              <a:blipFill>
                <a:blip r:embed="rId8"/>
                <a:stretch>
                  <a:fillRect t="-6667" r="-1961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5409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97B5359-D1D1-D940-B1BF-78702D8A0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914" y="1548319"/>
            <a:ext cx="4216784" cy="2881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68FC1A-9B1B-1D45-8E20-1212959CC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Coherent Synchrotron Radiation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6D600-A682-194D-9C1B-03B4E5DD24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XLS 1</a:t>
            </a:r>
            <a:r>
              <a:rPr lang="en-US" baseline="30000"/>
              <a:t>st</a:t>
            </a:r>
            <a:r>
              <a:rPr lang="en-US"/>
              <a:t> Annual Meeting, Dec 10-12,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0221FE-44E6-E64F-B244-C60D6A1C1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8598B85-1FFE-1B42-8A9D-0D5F9C5430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0089" y="1435995"/>
            <a:ext cx="3748598" cy="286108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302A1B9F-7905-ED45-98A7-C58D87CCF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267" y="278022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E30AD6-B9D5-0943-9933-6A87D4C261CA}"/>
              </a:ext>
            </a:extLst>
          </p:cNvPr>
          <p:cNvSpPr/>
          <p:nvPr/>
        </p:nvSpPr>
        <p:spPr>
          <a:xfrm>
            <a:off x="-683313" y="429128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200" dirty="0"/>
              <a:t>*B. </a:t>
            </a:r>
            <a:r>
              <a:rPr lang="en-US" sz="1200" dirty="0" err="1"/>
              <a:t>Beutner</a:t>
            </a:r>
            <a:r>
              <a:rPr lang="en-US" sz="1200" dirty="0"/>
              <a:t>. </a:t>
            </a:r>
            <a:r>
              <a:rPr lang="en-US" sz="1200" dirty="0" err="1"/>
              <a:t>Phd</a:t>
            </a:r>
            <a:r>
              <a:rPr lang="en-US" sz="1200" dirty="0"/>
              <a:t> Thesis, 2007, Hamburg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CC6195-DFF3-1748-BBEE-E99711D1897E}"/>
                  </a:ext>
                </a:extLst>
              </p:cNvPr>
              <p:cNvSpPr txBox="1"/>
              <p:nvPr/>
            </p:nvSpPr>
            <p:spPr>
              <a:xfrm>
                <a:off x="4029824" y="4521500"/>
                <a:ext cx="973600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CC6195-DFF3-1748-BBEE-E99711D18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9824" y="4521500"/>
                <a:ext cx="973600" cy="616451"/>
              </a:xfrm>
              <a:prstGeom prst="rect">
                <a:avLst/>
              </a:prstGeom>
              <a:blipFill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78CFEA-CC1F-EB4E-9E6F-65A49513E94F}"/>
                  </a:ext>
                </a:extLst>
              </p:cNvPr>
              <p:cNvSpPr txBox="1"/>
              <p:nvPr/>
            </p:nvSpPr>
            <p:spPr>
              <a:xfrm>
                <a:off x="5610731" y="4569525"/>
                <a:ext cx="214539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≅2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78CFEA-CC1F-EB4E-9E6F-65A49513E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731" y="4569525"/>
                <a:ext cx="2145396" cy="520399"/>
              </a:xfrm>
              <a:prstGeom prst="rect">
                <a:avLst/>
              </a:prstGeom>
              <a:blipFill>
                <a:blip r:embed="rId5"/>
                <a:stretch>
                  <a:fillRect l="-1765" t="-7317" r="-2941"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34DB352-E5BE-8F48-9F84-AE5B219B6446}"/>
                  </a:ext>
                </a:extLst>
              </p:cNvPr>
              <p:cNvSpPr txBox="1"/>
              <p:nvPr/>
            </p:nvSpPr>
            <p:spPr>
              <a:xfrm>
                <a:off x="2323306" y="4742109"/>
                <a:ext cx="10992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34DB352-E5BE-8F48-9F84-AE5B219B6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3306" y="4742109"/>
                <a:ext cx="1099211" cy="276999"/>
              </a:xfrm>
              <a:prstGeom prst="rect">
                <a:avLst/>
              </a:prstGeom>
              <a:blipFill>
                <a:blip r:embed="rId6"/>
                <a:stretch>
                  <a:fillRect l="-1149" r="-1149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710E9F1-BCA6-A54A-A79B-82175C0961C0}"/>
              </a:ext>
            </a:extLst>
          </p:cNvPr>
          <p:cNvSpPr txBox="1"/>
          <p:nvPr/>
        </p:nvSpPr>
        <p:spPr>
          <a:xfrm>
            <a:off x="1237842" y="5397176"/>
            <a:ext cx="5810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Expect strong CSR effects in the </a:t>
            </a:r>
            <a:r>
              <a:rPr lang="en-US"/>
              <a:t>bunch compressor(s)!</a:t>
            </a:r>
            <a:endParaRPr lang="en-US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5D2184C8-6AB1-EF4E-88ED-7A116CB02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974145"/>
              </p:ext>
            </p:extLst>
          </p:nvPr>
        </p:nvGraphicFramePr>
        <p:xfrm>
          <a:off x="6877048" y="2649900"/>
          <a:ext cx="1377885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2756">
                  <a:extLst>
                    <a:ext uri="{9D8B030D-6E8A-4147-A177-3AD203B41FA5}">
                      <a16:colId xmlns:a16="http://schemas.microsoft.com/office/drawing/2014/main" val="1828605562"/>
                    </a:ext>
                  </a:extLst>
                </a:gridCol>
                <a:gridCol w="645129">
                  <a:extLst>
                    <a:ext uri="{9D8B030D-6E8A-4147-A177-3AD203B41FA5}">
                      <a16:colId xmlns:a16="http://schemas.microsoft.com/office/drawing/2014/main" val="2740215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000" u="none" strike="noStrike" kern="1200" dirty="0"/>
                        <a:t>σ</a:t>
                      </a:r>
                      <a:r>
                        <a:rPr lang="en-US" sz="1000" u="none" strike="noStrike" kern="1200" dirty="0"/>
                        <a:t>z[um]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u="none" strike="noStrike" kern="1200" dirty="0"/>
                        <a:t>35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53646"/>
                  </a:ext>
                </a:extLst>
              </a:tr>
              <a:tr h="171176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R56[mm]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22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809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L1[m]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470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u="none" strike="noStrike" kern="1200" dirty="0" err="1"/>
                        <a:t>Ld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u="none" strike="noStrike" kern="1200" dirty="0"/>
                        <a:t>0.25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146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7667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17827</TotalTime>
  <Words>1748</Words>
  <Application>Microsoft Office PowerPoint</Application>
  <PresentationFormat>On-screen Show (4:3)</PresentationFormat>
  <Paragraphs>470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Optima</vt:lpstr>
      <vt:lpstr>Arial</vt:lpstr>
      <vt:lpstr>Calibri</vt:lpstr>
      <vt:lpstr>Cambria Math</vt:lpstr>
      <vt:lpstr>Times New Roman</vt:lpstr>
      <vt:lpstr>CERNCorporate4-3</vt:lpstr>
      <vt:lpstr>Longitudinal Design Considerations 6.2c: Xband – Kband lnrz - BC1 - Xband - BC2 - Xband</vt:lpstr>
      <vt:lpstr>CONTENT</vt:lpstr>
      <vt:lpstr>X-band structure and wake effects ("ϕ" _s dependence)</vt:lpstr>
      <vt:lpstr>Preliminary K-band structure*</vt:lpstr>
      <vt:lpstr>PowerPoint Presentation</vt:lpstr>
      <vt:lpstr>K-band longitudinal wake effects</vt:lpstr>
      <vt:lpstr>ϕ_s,R_56 and compression ratio (C)</vt:lpstr>
      <vt:lpstr>ϕ_s,R_56 and C (continued)</vt:lpstr>
      <vt:lpstr>Coherent Synchrotron Radiation</vt:lpstr>
      <vt:lpstr>Injector Options</vt:lpstr>
      <vt:lpstr>PowerPoint Presentation</vt:lpstr>
      <vt:lpstr>BeamA(x-band acc. &amp; k-band)</vt:lpstr>
      <vt:lpstr>S1: 2mm-25MV/m Vs. S2: 3mm-15MV/m</vt:lpstr>
      <vt:lpstr>PowerPoint Presentation</vt:lpstr>
      <vt:lpstr>Transverse wake kick by K-band</vt:lpstr>
      <vt:lpstr>1D Longitudinal Optimization with Wake</vt:lpstr>
      <vt:lpstr>PowerPoint Presentation</vt:lpstr>
      <vt:lpstr>PowerPoint Presentation</vt:lpstr>
      <vt:lpstr>PowerPoint Presentation</vt:lpstr>
      <vt:lpstr>Summary and tasks to follow</vt:lpstr>
      <vt:lpstr>THANKS</vt:lpstr>
      <vt:lpstr>PowerPoint Presentation</vt:lpstr>
      <vt:lpstr>K-band(a=2,g=25MV/m), ϕ_s&lt;0</vt:lpstr>
      <vt:lpstr>PowerPoint Presentation</vt:lpstr>
      <vt:lpstr>PowerPoint Presentation</vt:lpstr>
      <vt:lpstr>PowerPoint Presentation</vt:lpstr>
      <vt:lpstr>PowerPoint Presentation</vt:lpstr>
      <vt:lpstr>K-band(a=2,g=25MV/m), ϕ_s \&gt;0</vt:lpstr>
      <vt:lpstr>PowerPoint Presentation</vt:lpstr>
      <vt:lpstr>PowerPoint Presentation</vt:lpstr>
      <vt:lpstr>K-band(a=3,g=15MV/m), ϕ_s&lt;0</vt:lpstr>
      <vt:lpstr>PowerPoint Presentation</vt:lpstr>
      <vt:lpstr>PowerPoint Presentation</vt:lpstr>
      <vt:lpstr>PowerPoint Presentation</vt:lpstr>
      <vt:lpstr>PowerPoint Presentation</vt:lpstr>
      <vt:lpstr>K-band(a=3,g=15MV/m), ϕ_s&gt;0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Xingguang Liu</cp:lastModifiedBy>
  <cp:revision>132</cp:revision>
  <dcterms:created xsi:type="dcterms:W3CDTF">2012-11-30T11:04:26Z</dcterms:created>
  <dcterms:modified xsi:type="dcterms:W3CDTF">2018-12-11T16:45:38Z</dcterms:modified>
</cp:coreProperties>
</file>