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9"/>
  </p:notesMasterIdLst>
  <p:sldIdLst>
    <p:sldId id="256" r:id="rId2"/>
    <p:sldId id="284" r:id="rId3"/>
    <p:sldId id="257" r:id="rId4"/>
    <p:sldId id="283" r:id="rId5"/>
    <p:sldId id="261" r:id="rId6"/>
    <p:sldId id="289" r:id="rId7"/>
    <p:sldId id="259" r:id="rId8"/>
    <p:sldId id="285" r:id="rId9"/>
    <p:sldId id="262" r:id="rId10"/>
    <p:sldId id="264" r:id="rId11"/>
    <p:sldId id="263" r:id="rId12"/>
    <p:sldId id="286" r:id="rId13"/>
    <p:sldId id="266" r:id="rId14"/>
    <p:sldId id="291" r:id="rId15"/>
    <p:sldId id="269" r:id="rId16"/>
    <p:sldId id="272" r:id="rId17"/>
    <p:sldId id="267" r:id="rId18"/>
    <p:sldId id="268" r:id="rId19"/>
    <p:sldId id="287" r:id="rId20"/>
    <p:sldId id="270" r:id="rId21"/>
    <p:sldId id="288" r:id="rId22"/>
    <p:sldId id="290" r:id="rId23"/>
    <p:sldId id="271" r:id="rId24"/>
    <p:sldId id="292" r:id="rId25"/>
    <p:sldId id="265" r:id="rId26"/>
    <p:sldId id="273" r:id="rId27"/>
    <p:sldId id="274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658"/>
    <p:restoredTop sz="94645"/>
  </p:normalViewPr>
  <p:slideViewPr>
    <p:cSldViewPr snapToGrid="0" snapToObjects="1">
      <p:cViewPr>
        <p:scale>
          <a:sx n="101" d="100"/>
          <a:sy n="101" d="100"/>
        </p:scale>
        <p:origin x="21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FED88-6A5D-AB4F-9A39-EAEEFC4DB501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0972D-DDDE-DE4B-96AA-344FBE3F32F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303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70972D-DDDE-DE4B-96AA-344FBE3F32F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282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70972D-DDDE-DE4B-96AA-344FBE3F32F9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290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23569-3F41-6846-BA84-C1D5C5A628CB}" type="datetime1">
              <a:rPr lang="fr-FR" smtClean="0"/>
              <a:t>11/12/2018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9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CD82-F8B1-E74A-9D12-37D96B5FF874}" type="datetime1">
              <a:rPr lang="fr-FR" smtClean="0"/>
              <a:t>11/12/2018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7556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F4B2-F8D9-BB49-B683-A313D5798DEA}" type="datetime1">
              <a:rPr lang="fr-FR" smtClean="0"/>
              <a:t>11/12/2018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47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6C45-AC39-A94B-8A41-7BB878D3A0A9}" type="datetime1">
              <a:rPr lang="fr-FR" smtClean="0"/>
              <a:t>11/12/2018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91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5433-70FB-2A41-A5BD-60C63FE77DED}" type="datetime1">
              <a:rPr lang="fr-FR" smtClean="0"/>
              <a:t>11/12/2018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294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8F12-12B6-9F44-81B3-7D9AB0E7DFB4}" type="datetime1">
              <a:rPr lang="fr-FR" smtClean="0"/>
              <a:t>11/12/2018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43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C8F5F-6E7F-DB4D-A7EF-ECFF53C7F83D}" type="datetime1">
              <a:rPr lang="fr-FR" smtClean="0"/>
              <a:t>11/12/2018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0243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B5D09-5D4E-6D40-B7CA-CC61CFA13D4B}" type="datetime1">
              <a:rPr lang="fr-FR" smtClean="0"/>
              <a:t>11/12/2018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70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C5C4-43DF-4C4C-A85D-249CC12B12DC}" type="datetime1">
              <a:rPr lang="fr-FR" smtClean="0"/>
              <a:t>11/12/2018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06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09658-61FC-6A41-9041-E5A8250D1E4F}" type="datetime1">
              <a:rPr lang="fr-FR" smtClean="0"/>
              <a:t>11/12/2018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05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9FC2-0199-F243-8403-BBA3B6F89FE3}" type="datetime1">
              <a:rPr lang="fr-FR" smtClean="0"/>
              <a:t>11/12/2018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898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FC0C0-0002-B942-B71E-9F6B726B82B0}" type="datetime1">
              <a:rPr lang="fr-FR" smtClean="0"/>
              <a:t>11/12/2018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17A37-704E-0A4A-8298-5D8EC837A1E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27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emf"/><Relationship Id="rId3" Type="http://schemas.openxmlformats.org/officeDocument/2006/relationships/image" Target="../media/image12.png"/><Relationship Id="rId7" Type="http://schemas.openxmlformats.org/officeDocument/2006/relationships/image" Target="../media/image19.emf"/><Relationship Id="rId12" Type="http://schemas.openxmlformats.org/officeDocument/2006/relationships/image" Target="../media/image25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4.emf"/><Relationship Id="rId5" Type="http://schemas.openxmlformats.org/officeDocument/2006/relationships/image" Target="../media/image14.png"/><Relationship Id="rId10" Type="http://schemas.openxmlformats.org/officeDocument/2006/relationships/image" Target="../media/image23.png"/><Relationship Id="rId4" Type="http://schemas.openxmlformats.org/officeDocument/2006/relationships/image" Target="../media/image13.png"/><Relationship Id="rId9" Type="http://schemas.openxmlformats.org/officeDocument/2006/relationships/image" Target="../media/image22.emf"/><Relationship Id="rId1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2.emf"/><Relationship Id="rId7" Type="http://schemas.openxmlformats.org/officeDocument/2006/relationships/image" Target="../media/image16.png"/><Relationship Id="rId1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30.emf"/><Relationship Id="rId10" Type="http://schemas.openxmlformats.org/officeDocument/2006/relationships/image" Target="../media/image29.emf"/><Relationship Id="rId9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emf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9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7.png"/><Relationship Id="rId3" Type="http://schemas.openxmlformats.org/officeDocument/2006/relationships/image" Target="../media/image9.emf"/><Relationship Id="rId7" Type="http://schemas.openxmlformats.org/officeDocument/2006/relationships/image" Target="../media/image11.png"/><Relationship Id="rId12" Type="http://schemas.openxmlformats.org/officeDocument/2006/relationships/image" Target="../media/image14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11" Type="http://schemas.openxmlformats.org/officeDocument/2006/relationships/image" Target="../media/image13.emf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image" Target="../media/image10.emf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FDDF7-E085-CA4B-87A8-73E6415E7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5272" y="1135810"/>
            <a:ext cx="8362552" cy="2387600"/>
          </a:xfrm>
        </p:spPr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The Passive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0C6541-F38B-A341-BF4D-C91A55DF9A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fr-FR" u="sng" dirty="0"/>
              <a:t>Y. Han</a:t>
            </a:r>
            <a:r>
              <a:rPr lang="fr-FR" dirty="0"/>
              <a:t>, A. Faus-Golfe, B. Bai</a:t>
            </a:r>
          </a:p>
          <a:p>
            <a:r>
              <a:rPr lang="fr-FR" dirty="0"/>
              <a:t>CNRS-LAL</a:t>
            </a:r>
          </a:p>
          <a:p>
            <a:r>
              <a:rPr lang="fr-FR" dirty="0"/>
              <a:t>11-Dec-2018</a:t>
            </a:r>
          </a:p>
          <a:p>
            <a:r>
              <a:rPr lang="fr-FR" dirty="0"/>
              <a:t>First XLS – Compact Light </a:t>
            </a:r>
            <a:r>
              <a:rPr lang="fr-FR" dirty="0" err="1"/>
              <a:t>Annual</a:t>
            </a:r>
            <a:r>
              <a:rPr lang="fr-FR" dirty="0"/>
              <a:t>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AD177-5310-964E-A534-01DE8C57C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351634-5693-3D44-B670-730BF52B7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804" y="56651"/>
            <a:ext cx="3264195" cy="11119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5A86AB-BFE5-FF45-9618-2DE0C5DE12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673" y="118841"/>
            <a:ext cx="1407512" cy="9383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95FFCA-A8B2-F642-A3E4-6AB6B1B62441}"/>
              </a:ext>
            </a:extLst>
          </p:cNvPr>
          <p:cNvSpPr txBox="1"/>
          <p:nvPr/>
        </p:nvSpPr>
        <p:spPr>
          <a:xfrm>
            <a:off x="1727200" y="304800"/>
            <a:ext cx="172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Funded</a:t>
            </a:r>
            <a:r>
              <a:rPr lang="fr-FR" dirty="0"/>
              <a:t> by the </a:t>
            </a:r>
            <a:r>
              <a:rPr lang="fr-FR" dirty="0" err="1"/>
              <a:t>European</a:t>
            </a:r>
            <a:r>
              <a:rPr lang="fr-FR" dirty="0"/>
              <a:t> Union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7D177B-F4C8-A049-B02A-46436209AE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73" y="5257800"/>
            <a:ext cx="2676927" cy="154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33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B4A0F-C553-7D41-A757-D2973950B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2" y="139989"/>
            <a:ext cx="9175738" cy="1325563"/>
          </a:xfrm>
        </p:spPr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The </a:t>
            </a:r>
            <a:r>
              <a:rPr lang="fr-FR" dirty="0" err="1">
                <a:latin typeface="Comic Sans MS" panose="030F0902030302020204" pitchFamily="66" charset="0"/>
              </a:rPr>
              <a:t>Wakfield</a:t>
            </a:r>
            <a:r>
              <a:rPr lang="fr-FR" dirty="0">
                <a:latin typeface="Comic Sans MS" panose="030F0902030302020204" pitchFamily="66" charset="0"/>
              </a:rPr>
              <a:t> model – </a:t>
            </a:r>
            <a:r>
              <a:rPr lang="fr-FR" dirty="0" err="1">
                <a:latin typeface="Comic Sans MS" panose="030F0902030302020204" pitchFamily="66" charset="0"/>
              </a:rPr>
              <a:t>Rectangular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Corrugated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56144-2AAE-B34C-B6CF-426A766D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10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09E62B-5BB8-F748-91CF-D39B22427499}"/>
              </a:ext>
            </a:extLst>
          </p:cNvPr>
          <p:cNvSpPr txBox="1"/>
          <p:nvPr/>
        </p:nvSpPr>
        <p:spPr>
          <a:xfrm>
            <a:off x="-25521" y="1700718"/>
            <a:ext cx="3383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Rectangular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corrugated</a:t>
            </a:r>
            <a:r>
              <a:rPr lang="fr-FR" dirty="0">
                <a:latin typeface="Comic Sans MS" panose="030F0902030302020204" pitchFamily="66" charset="0"/>
              </a:rPr>
              <a:t> pipe: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48E494-43A0-8F49-8E21-B30CF27B856C}"/>
              </a:ext>
            </a:extLst>
          </p:cNvPr>
          <p:cNvSpPr txBox="1"/>
          <p:nvPr/>
        </p:nvSpPr>
        <p:spPr>
          <a:xfrm>
            <a:off x="18473" y="2408974"/>
            <a:ext cx="1907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Wave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number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6EA133-6183-A442-B651-9EB94212CAED}"/>
              </a:ext>
            </a:extLst>
          </p:cNvPr>
          <p:cNvSpPr txBox="1"/>
          <p:nvPr/>
        </p:nvSpPr>
        <p:spPr>
          <a:xfrm>
            <a:off x="39141" y="3188567"/>
            <a:ext cx="156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Loss</a:t>
            </a:r>
            <a:r>
              <a:rPr lang="fr-FR" dirty="0">
                <a:latin typeface="Comic Sans MS" panose="030F0902030302020204" pitchFamily="66" charset="0"/>
              </a:rPr>
              <a:t> factor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54FBC5-BAAD-1B45-ACEB-D07E3F5BE202}"/>
              </a:ext>
            </a:extLst>
          </p:cNvPr>
          <p:cNvSpPr txBox="1"/>
          <p:nvPr/>
        </p:nvSpPr>
        <p:spPr>
          <a:xfrm>
            <a:off x="0" y="3799761"/>
            <a:ext cx="180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Wake </a:t>
            </a:r>
            <a:r>
              <a:rPr lang="fr-FR" dirty="0" err="1">
                <a:latin typeface="Comic Sans MS" panose="030F0902030302020204" pitchFamily="66" charset="0"/>
              </a:rPr>
              <a:t>function</a:t>
            </a:r>
            <a:endParaRPr lang="fr-FR" dirty="0">
              <a:latin typeface="Comic Sans MS" panose="030F0902030302020204" pitchFamily="66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4AA170-8D83-0E4C-A283-F08E4BA5C77E}"/>
              </a:ext>
            </a:extLst>
          </p:cNvPr>
          <p:cNvGrpSpPr/>
          <p:nvPr/>
        </p:nvGrpSpPr>
        <p:grpSpPr>
          <a:xfrm>
            <a:off x="5225288" y="1700616"/>
            <a:ext cx="3541522" cy="1513676"/>
            <a:chOff x="1297172" y="2222205"/>
            <a:chExt cx="3710763" cy="313660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A8A701D-12CB-A444-8B1F-9A07EC27AFF5}"/>
                </a:ext>
              </a:extLst>
            </p:cNvPr>
            <p:cNvGrpSpPr/>
            <p:nvPr/>
          </p:nvGrpSpPr>
          <p:grpSpPr>
            <a:xfrm>
              <a:off x="1297172" y="2222205"/>
              <a:ext cx="3710763" cy="3136603"/>
              <a:chOff x="1297172" y="2222206"/>
              <a:chExt cx="1970565" cy="1318436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6D86C96-56C9-3C4F-9B7E-2D8D0AB80B7B}"/>
                  </a:ext>
                </a:extLst>
              </p:cNvPr>
              <p:cNvGrpSpPr/>
              <p:nvPr/>
            </p:nvGrpSpPr>
            <p:grpSpPr>
              <a:xfrm>
                <a:off x="1297172" y="2222206"/>
                <a:ext cx="1970565" cy="350874"/>
                <a:chOff x="1297172" y="2222205"/>
                <a:chExt cx="1970565" cy="712381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E5AF9FFF-92E7-CD44-ABFA-ED052762A9C4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1E206CC2-68C5-3442-892B-1909AFC3D127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CEFB9C89-908A-D54F-8DAA-6E60E75828A3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964DD587-E635-0E4C-8792-6B3E079DD564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9F949606-9856-6D4C-AF14-304CC2E02E44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4C9AA4FA-A915-FB45-B3D8-F5742ED70488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532F1AF-6A48-9943-BEAB-FD2471506481}"/>
                  </a:ext>
                </a:extLst>
              </p:cNvPr>
              <p:cNvGrpSpPr/>
              <p:nvPr/>
            </p:nvGrpSpPr>
            <p:grpSpPr>
              <a:xfrm flipV="1">
                <a:off x="1297172" y="3189768"/>
                <a:ext cx="1970565" cy="350874"/>
                <a:chOff x="1297172" y="2222205"/>
                <a:chExt cx="1970565" cy="712381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CCE292BC-522A-8A48-9DD5-C832F18BA263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818E6903-0DFF-7946-A6AB-ED505F0A4AC8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C81975E2-F558-7E46-AE18-4E9AB83992C5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CF23005-3E79-6140-A85C-D6FB59CFE2D3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67765A4-2E98-5449-98B5-218AB5362060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84D97222-36AB-3F4A-94BD-13988C360953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2A0F996-6D17-0F46-81BF-731356DFCE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35395" y="3056947"/>
              <a:ext cx="0" cy="62191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8D9DDB9-73C3-0C41-A195-710F5C145AB2}"/>
                </a:ext>
              </a:extLst>
            </p:cNvPr>
            <p:cNvCxnSpPr>
              <a:cxnSpLocks/>
            </p:cNvCxnSpPr>
            <p:nvPr/>
          </p:nvCxnSpPr>
          <p:spPr>
            <a:xfrm>
              <a:off x="1435395" y="3976577"/>
              <a:ext cx="0" cy="54749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CBF34EF-F041-9A46-8A37-1A0ED28A913A}"/>
                    </a:ext>
                  </a:extLst>
                </p:cNvPr>
                <p:cNvSpPr txBox="1"/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78B94B-9422-4748-B816-146B69B739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18750" r="-15625" b="-11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D1182F6-2EE7-CA47-9127-4443612B29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9813" y="2435028"/>
              <a:ext cx="0" cy="2231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04317F2-3285-EE4E-BCF3-DAAADB05BB2B}"/>
                </a:ext>
              </a:extLst>
            </p:cNvPr>
            <p:cNvCxnSpPr>
              <a:cxnSpLocks/>
            </p:cNvCxnSpPr>
            <p:nvPr/>
          </p:nvCxnSpPr>
          <p:spPr>
            <a:xfrm>
              <a:off x="1789813" y="2756619"/>
              <a:ext cx="0" cy="31096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4BC355C-14A9-8F4B-8DDD-C7E107C9AB3B}"/>
                    </a:ext>
                  </a:extLst>
                </p:cNvPr>
                <p:cNvSpPr txBox="1"/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714343E-49ED-9345-9952-7436437534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062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0BCB3DF-0DB9-CF4F-AD5A-4E6F9C5B0C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4776" y="3360989"/>
              <a:ext cx="449568" cy="691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D0BC9CB-78F8-2F43-8D07-6F4B2FF86640}"/>
                </a:ext>
              </a:extLst>
            </p:cNvPr>
            <p:cNvCxnSpPr>
              <a:cxnSpLocks/>
            </p:cNvCxnSpPr>
            <p:nvPr/>
          </p:nvCxnSpPr>
          <p:spPr>
            <a:xfrm>
              <a:off x="2925332" y="3360989"/>
              <a:ext cx="38739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5A23636-7880-BA48-971E-ED343610C3A6}"/>
                    </a:ext>
                  </a:extLst>
                </p:cNvPr>
                <p:cNvSpPr txBox="1"/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F0EA792-50DF-3B46-89B8-969F99E375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31579" r="-26316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5CD46FD-9B60-164A-AA16-90C267F474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5127" y="2686853"/>
              <a:ext cx="221197" cy="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2EC4444-C15D-B948-817D-9F3167C8C1D1}"/>
                </a:ext>
              </a:extLst>
            </p:cNvPr>
            <p:cNvCxnSpPr>
              <a:cxnSpLocks/>
            </p:cNvCxnSpPr>
            <p:nvPr/>
          </p:nvCxnSpPr>
          <p:spPr>
            <a:xfrm>
              <a:off x="2778305" y="2686853"/>
              <a:ext cx="21407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F72ABE7-67F9-7F41-82D6-B8436B7CCF0B}"/>
                    </a:ext>
                  </a:extLst>
                </p:cNvPr>
                <p:cNvSpPr txBox="1"/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CC4AB13-1A5B-B145-9AC1-5CE5C4463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3810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56D3FD-EE4C-F14D-B595-648E75A5954E}"/>
                </a:ext>
              </a:extLst>
            </p:cNvPr>
            <p:cNvCxnSpPr/>
            <p:nvPr/>
          </p:nvCxnSpPr>
          <p:spPr>
            <a:xfrm>
              <a:off x="2144774" y="3125969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A6C5060-AB9B-CE48-BC40-A84679BE8013}"/>
                </a:ext>
              </a:extLst>
            </p:cNvPr>
            <p:cNvCxnSpPr/>
            <p:nvPr/>
          </p:nvCxnSpPr>
          <p:spPr>
            <a:xfrm>
              <a:off x="3323904" y="3137731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4BC7515-D49E-F14F-A5AF-DA9950A207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682" y="3067579"/>
              <a:ext cx="37158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6E427E2-6614-FD4C-BB87-43949CE1DA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44559" y="3329251"/>
            <a:ext cx="2538039" cy="208445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0243C2-F22D-9340-9802-6DFD4BAAF5C7}"/>
              </a:ext>
            </a:extLst>
          </p:cNvPr>
          <p:cNvCxnSpPr>
            <a:cxnSpLocks/>
          </p:cNvCxnSpPr>
          <p:nvPr/>
        </p:nvCxnSpPr>
        <p:spPr>
          <a:xfrm>
            <a:off x="7189470" y="2465718"/>
            <a:ext cx="170307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FB45CB5-DF2A-6344-85D6-F3123A5804D1}"/>
              </a:ext>
            </a:extLst>
          </p:cNvPr>
          <p:cNvCxnSpPr/>
          <p:nvPr/>
        </p:nvCxnSpPr>
        <p:spPr>
          <a:xfrm flipV="1">
            <a:off x="7200900" y="960120"/>
            <a:ext cx="0" cy="150050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6B012091-A59D-CB4C-936B-6E02830E1771}"/>
              </a:ext>
            </a:extLst>
          </p:cNvPr>
          <p:cNvSpPr txBox="1"/>
          <p:nvPr/>
        </p:nvSpPr>
        <p:spPr>
          <a:xfrm>
            <a:off x="8788402" y="2425468"/>
            <a:ext cx="24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z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0C594DC-81ED-D74D-9152-D95D9956EFD1}"/>
              </a:ext>
            </a:extLst>
          </p:cNvPr>
          <p:cNvSpPr txBox="1"/>
          <p:nvPr/>
        </p:nvSpPr>
        <p:spPr>
          <a:xfrm>
            <a:off x="7366635" y="853059"/>
            <a:ext cx="24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y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15D0B78-BEB7-5748-AF6C-E615D0B03E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4964" y="1556162"/>
            <a:ext cx="1059414" cy="24927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156DD01-FE4F-DE4C-A126-E7DFA7E4C6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63126" y="3666754"/>
            <a:ext cx="4752013" cy="701404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E58F4163-5F14-1D43-87D9-1A4C3FCC45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60054" y="2384507"/>
            <a:ext cx="1125161" cy="58969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8057D8F4-F135-464C-BB1F-6C28FD5DFD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4330" y="5248622"/>
            <a:ext cx="4160520" cy="697727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4347C279-7D59-3F49-9E84-E20115280C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7822" y="6077071"/>
            <a:ext cx="2649220" cy="644405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66BBF9F2-CE90-F04C-8EF3-DBB5EE58718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7245" y="4762811"/>
            <a:ext cx="2353283" cy="308764"/>
          </a:xfrm>
          <a:prstGeom prst="rect">
            <a:avLst/>
          </a:prstGeom>
        </p:spPr>
      </p:pic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8D138003-972A-0448-A902-F5F2E3540C82}"/>
              </a:ext>
            </a:extLst>
          </p:cNvPr>
          <p:cNvCxnSpPr/>
          <p:nvPr/>
        </p:nvCxnSpPr>
        <p:spPr>
          <a:xfrm>
            <a:off x="137160" y="4493888"/>
            <a:ext cx="5702762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65D859F2-EEF5-FD4F-8D3C-E1051EB642BF}"/>
              </a:ext>
            </a:extLst>
          </p:cNvPr>
          <p:cNvSpPr txBox="1"/>
          <p:nvPr/>
        </p:nvSpPr>
        <p:spPr>
          <a:xfrm>
            <a:off x="354330" y="4732020"/>
            <a:ext cx="925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If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9F22CB65-FBDD-0041-AC26-B81FEEC181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06639" y="1922059"/>
            <a:ext cx="1113532" cy="289343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AF4D5BD9-1977-EA46-8A15-E3483E90D21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15124" y="3087872"/>
            <a:ext cx="1377196" cy="58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89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B4A0F-C553-7D41-A757-D2973950B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41" y="98242"/>
            <a:ext cx="7886700" cy="1325563"/>
          </a:xfrm>
        </p:spPr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Wakfield</a:t>
            </a:r>
            <a:r>
              <a:rPr lang="fr-FR" dirty="0"/>
              <a:t> model -</a:t>
            </a:r>
            <a:r>
              <a:rPr lang="fr-FR" dirty="0" err="1"/>
              <a:t>dielectric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56144-2AAE-B34C-B6CF-426A766D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11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09E62B-5BB8-F748-91CF-D39B22427499}"/>
              </a:ext>
            </a:extLst>
          </p:cNvPr>
          <p:cNvSpPr txBox="1"/>
          <p:nvPr/>
        </p:nvSpPr>
        <p:spPr>
          <a:xfrm>
            <a:off x="77350" y="1689288"/>
            <a:ext cx="281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Cylinder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dielectric</a:t>
            </a:r>
            <a:r>
              <a:rPr lang="fr-FR" dirty="0">
                <a:latin typeface="Comic Sans MS" panose="030F0902030302020204" pitchFamily="66" charset="0"/>
              </a:rPr>
              <a:t> pipe: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648E494-43A0-8F49-8E21-B30CF27B856C}"/>
              </a:ext>
            </a:extLst>
          </p:cNvPr>
          <p:cNvSpPr txBox="1"/>
          <p:nvPr/>
        </p:nvSpPr>
        <p:spPr>
          <a:xfrm>
            <a:off x="18473" y="2408974"/>
            <a:ext cx="186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Wave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number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6EA133-6183-A442-B651-9EB94212CAED}"/>
              </a:ext>
            </a:extLst>
          </p:cNvPr>
          <p:cNvSpPr txBox="1"/>
          <p:nvPr/>
        </p:nvSpPr>
        <p:spPr>
          <a:xfrm>
            <a:off x="39141" y="3188567"/>
            <a:ext cx="156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Loss</a:t>
            </a:r>
            <a:r>
              <a:rPr lang="fr-FR" dirty="0">
                <a:latin typeface="Comic Sans MS" panose="030F0902030302020204" pitchFamily="66" charset="0"/>
              </a:rPr>
              <a:t> factor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D050C9-563A-E242-86CC-BAEE47879FDE}"/>
              </a:ext>
            </a:extLst>
          </p:cNvPr>
          <p:cNvSpPr txBox="1"/>
          <p:nvPr/>
        </p:nvSpPr>
        <p:spPr>
          <a:xfrm>
            <a:off x="-28170" y="4166994"/>
            <a:ext cx="214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Bunch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loss</a:t>
            </a:r>
            <a:r>
              <a:rPr lang="fr-FR" dirty="0">
                <a:latin typeface="Comic Sans MS" panose="030F0902030302020204" pitchFamily="66" charset="0"/>
              </a:rPr>
              <a:t> factor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56BC0A6-CD06-1B4D-9AD2-81603666EAFF}"/>
              </a:ext>
            </a:extLst>
          </p:cNvPr>
          <p:cNvGrpSpPr/>
          <p:nvPr/>
        </p:nvGrpSpPr>
        <p:grpSpPr>
          <a:xfrm>
            <a:off x="5781848" y="749339"/>
            <a:ext cx="3409603" cy="2241475"/>
            <a:chOff x="2742143" y="1594886"/>
            <a:chExt cx="4828270" cy="3264194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2F546BB-49E7-A141-A36B-B7B6E3D0C7B4}"/>
                </a:ext>
              </a:extLst>
            </p:cNvPr>
            <p:cNvSpPr/>
            <p:nvPr/>
          </p:nvSpPr>
          <p:spPr>
            <a:xfrm>
              <a:off x="4316817" y="1594886"/>
              <a:ext cx="3253596" cy="32641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65F6E30-4113-8C45-9E85-5D2E631ECBB0}"/>
                </a:ext>
              </a:extLst>
            </p:cNvPr>
            <p:cNvGrpSpPr/>
            <p:nvPr/>
          </p:nvGrpSpPr>
          <p:grpSpPr>
            <a:xfrm>
              <a:off x="2742143" y="1977652"/>
              <a:ext cx="4445466" cy="2498651"/>
              <a:chOff x="2742143" y="1977652"/>
              <a:chExt cx="4445466" cy="2498651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138C064-E3CD-6347-9B1F-24369D35D085}"/>
                  </a:ext>
                </a:extLst>
              </p:cNvPr>
              <p:cNvGrpSpPr/>
              <p:nvPr/>
            </p:nvGrpSpPr>
            <p:grpSpPr>
              <a:xfrm>
                <a:off x="4688958" y="1977652"/>
                <a:ext cx="2498651" cy="2498651"/>
                <a:chOff x="4688958" y="1977652"/>
                <a:chExt cx="2498651" cy="2498651"/>
              </a:xfrm>
            </p:grpSpPr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D85E3789-AF69-4A43-BA62-32673EE3D4FD}"/>
                    </a:ext>
                  </a:extLst>
                </p:cNvPr>
                <p:cNvSpPr/>
                <p:nvPr/>
              </p:nvSpPr>
              <p:spPr>
                <a:xfrm>
                  <a:off x="4688958" y="1977652"/>
                  <a:ext cx="2498651" cy="249865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AA5C2C99-24B9-694B-B39E-B361AD5DC6F3}"/>
                    </a:ext>
                  </a:extLst>
                </p:cNvPr>
                <p:cNvSpPr/>
                <p:nvPr/>
              </p:nvSpPr>
              <p:spPr>
                <a:xfrm>
                  <a:off x="5146157" y="2434851"/>
                  <a:ext cx="1584251" cy="15842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59C9A824-DE7B-AB49-9988-9F1624E5A575}"/>
                  </a:ext>
                </a:extLst>
              </p:cNvPr>
              <p:cNvCxnSpPr>
                <a:cxnSpLocks/>
                <a:endCxn id="65" idx="6"/>
              </p:cNvCxnSpPr>
              <p:nvPr/>
            </p:nvCxnSpPr>
            <p:spPr>
              <a:xfrm>
                <a:off x="5938282" y="3226976"/>
                <a:ext cx="792126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A30853D2-43DC-234C-B5E8-DDCE34D3C0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282" y="2371052"/>
                <a:ext cx="841302" cy="84528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F7C1FA43-0579-6943-B81D-89EBDD5B2BBB}"/>
                      </a:ext>
                    </a:extLst>
                  </p:cNvPr>
                  <p:cNvSpPr txBox="1"/>
                  <p:nvPr/>
                </p:nvSpPr>
                <p:spPr>
                  <a:xfrm>
                    <a:off x="6172151" y="3290776"/>
                    <a:ext cx="247952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fr-FR" sz="2400" dirty="0"/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12F3DA4F-25F8-1B4F-BFA5-5DAA4AEEA96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72151" y="3290776"/>
                    <a:ext cx="247952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3333" r="-33333" b="-3809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1D402A5E-58E1-D24F-A44A-E9C94153FC25}"/>
                      </a:ext>
                    </a:extLst>
                  </p:cNvPr>
                  <p:cNvSpPr txBox="1"/>
                  <p:nvPr/>
                </p:nvSpPr>
                <p:spPr>
                  <a:xfrm>
                    <a:off x="5550323" y="2508179"/>
                    <a:ext cx="775918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sz="2400" b="0" dirty="0"/>
                  </a:p>
                </p:txBody>
              </p:sp>
            </mc:Choice>
            <mc:Fallback xmlns="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1B697D87-5EE5-414C-AF4C-30DFDBBE7C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50323" y="2508179"/>
                    <a:ext cx="775918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1111" r="-44444" b="-60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B65CB5F8-B635-A941-B086-C91365848F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74254" y="3144421"/>
                <a:ext cx="1477924" cy="510365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C8AF7E65-3AB9-3E4F-BA28-7F48774A851C}"/>
                  </a:ext>
                </a:extLst>
              </p:cNvPr>
              <p:cNvSpPr txBox="1"/>
              <p:nvPr/>
            </p:nvSpPr>
            <p:spPr>
              <a:xfrm>
                <a:off x="2742143" y="3732028"/>
                <a:ext cx="1787327" cy="537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>
                    <a:latin typeface="Comic Sans MS" panose="030F0902030302020204" pitchFamily="66" charset="0"/>
                  </a:rPr>
                  <a:t>Dielectric</a:t>
                </a:r>
                <a:endParaRPr lang="fr-FR" dirty="0">
                  <a:latin typeface="Comic Sans MS" panose="030F0902030302020204" pitchFamily="66" charset="0"/>
                </a:endParaRPr>
              </a:p>
            </p:txBody>
          </p:sp>
        </p:grp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BE05928-3FC5-4D46-8F6C-B99733A9036D}"/>
                </a:ext>
              </a:extLst>
            </p:cNvPr>
            <p:cNvCxnSpPr>
              <a:cxnSpLocks/>
            </p:cNvCxnSpPr>
            <p:nvPr/>
          </p:nvCxnSpPr>
          <p:spPr>
            <a:xfrm>
              <a:off x="4178596" y="2234757"/>
              <a:ext cx="723013" cy="48572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83B4688-9159-834E-8777-FD6019385300}"/>
                </a:ext>
              </a:extLst>
            </p:cNvPr>
            <p:cNvSpPr txBox="1"/>
            <p:nvPr/>
          </p:nvSpPr>
          <p:spPr>
            <a:xfrm>
              <a:off x="3423681" y="2234757"/>
              <a:ext cx="1265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latin typeface="Comic Sans MS" panose="030F0902030302020204" pitchFamily="66" charset="0"/>
                </a:rPr>
                <a:t>Metal</a:t>
              </a:r>
              <a:endParaRPr lang="fr-FR" dirty="0">
                <a:latin typeface="Comic Sans MS" panose="030F0902030302020204" pitchFamily="66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B1ECA47D-815E-1C49-B290-AAECD22CD1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97011" y="2351809"/>
            <a:ext cx="1724148" cy="633205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54C560D4-1727-AE4B-9071-4AC2BA50B49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1650" y="3092868"/>
            <a:ext cx="1125160" cy="581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E73565-D8C2-9D4D-A763-D71104A108B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3939" y="1746438"/>
            <a:ext cx="1229421" cy="3306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D03BE0-C45A-8946-BB05-38AC395741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7550" y="4003391"/>
            <a:ext cx="3115310" cy="616486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F7E0BD1-E0D5-924E-A5AE-74C84AD90C1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64729" y="3180326"/>
            <a:ext cx="3950744" cy="2621624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14880A38-E587-424B-8FCC-03E731E9EC9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64729" y="5931486"/>
            <a:ext cx="3063011" cy="29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92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Outline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Why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Principle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latin typeface="Comic Sans MS" panose="030F0902030302020204" pitchFamily="66" charset="0"/>
              </a:rPr>
              <a:t>Several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examples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557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>
            <a:norm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Brookhaven National </a:t>
            </a:r>
            <a:r>
              <a:rPr lang="fr-FR" dirty="0" err="1">
                <a:latin typeface="Comic Sans MS" panose="030F0902030302020204" pitchFamily="66" charset="0"/>
              </a:rPr>
              <a:t>Laboratory</a:t>
            </a:r>
            <a:r>
              <a:rPr lang="fr-FR" dirty="0">
                <a:latin typeface="Comic Sans MS" panose="030F0902030302020204" pitchFamily="66" charset="0"/>
              </a:rPr>
              <a:t> -  ATF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745615"/>
            <a:ext cx="7886700" cy="435133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Comic Sans MS" panose="030F0902030302020204" pitchFamily="66" charset="0"/>
              </a:rPr>
              <a:t>60 MeV, 54 </a:t>
            </a:r>
            <a:r>
              <a:rPr lang="fr-FR" sz="2400" dirty="0" err="1">
                <a:latin typeface="Comic Sans MS" panose="030F0902030302020204" pitchFamily="66" charset="0"/>
              </a:rPr>
              <a:t>pC</a:t>
            </a:r>
            <a:r>
              <a:rPr lang="fr-FR" sz="2400" dirty="0">
                <a:latin typeface="Comic Sans MS" panose="030F0902030302020204" pitchFamily="66" charset="0"/>
              </a:rPr>
              <a:t>, </a:t>
            </a:r>
            <a:r>
              <a:rPr lang="el-GR" sz="2400" dirty="0"/>
              <a:t>550 μ</a:t>
            </a:r>
            <a:r>
              <a:rPr lang="fr-FR" sz="2400" dirty="0">
                <a:latin typeface="Comic Sans MS" panose="030F0902030302020204" pitchFamily="66" charset="0"/>
              </a:rPr>
              <a:t>m long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Energy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chirp</a:t>
            </a:r>
            <a:r>
              <a:rPr lang="fr-FR" sz="2400" dirty="0">
                <a:latin typeface="Comic Sans MS" panose="030F0902030302020204" pitchFamily="66" charset="0"/>
              </a:rPr>
              <a:t> : 330 </a:t>
            </a:r>
            <a:r>
              <a:rPr lang="fr-FR" sz="2400" dirty="0" err="1">
                <a:latin typeface="Comic Sans MS" panose="030F0902030302020204" pitchFamily="66" charset="0"/>
              </a:rPr>
              <a:t>keV</a:t>
            </a:r>
            <a:r>
              <a:rPr lang="fr-FR" sz="2400" dirty="0">
                <a:latin typeface="Comic Sans MS" panose="030F0902030302020204" pitchFamily="66" charset="0"/>
              </a:rPr>
              <a:t>/mm 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Planar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tunable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dechirper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Two</a:t>
            </a:r>
            <a:r>
              <a:rPr lang="fr-FR" sz="2000" dirty="0">
                <a:latin typeface="Comic Sans MS" panose="030F0902030302020204" pitchFamily="66" charset="0"/>
              </a:rPr>
              <a:t> 10 cm long </a:t>
            </a:r>
            <a:r>
              <a:rPr lang="fr-FR" sz="2000" dirty="0" err="1">
                <a:latin typeface="Comic Sans MS" panose="030F0902030302020204" pitchFamily="66" charset="0"/>
              </a:rPr>
              <a:t>dielectric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slabs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</a:p>
          <a:p>
            <a:pPr lvl="1"/>
            <a:r>
              <a:rPr lang="fr-FR" sz="2000" dirty="0">
                <a:latin typeface="Comic Sans MS" panose="030F0902030302020204" pitchFamily="66" charset="0"/>
              </a:rPr>
              <a:t>The gap </a:t>
            </a:r>
            <a:r>
              <a:rPr lang="fr-FR" sz="2000" dirty="0" err="1">
                <a:latin typeface="Comic Sans MS" panose="030F0902030302020204" pitchFamily="66" charset="0"/>
              </a:rPr>
              <a:t>was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changed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from</a:t>
            </a:r>
            <a:r>
              <a:rPr lang="fr-FR" sz="2000" dirty="0">
                <a:latin typeface="Comic Sans MS" panose="030F0902030302020204" pitchFamily="66" charset="0"/>
              </a:rPr>
              <a:t> 5.8 mm to 1 mm</a:t>
            </a:r>
          </a:p>
          <a:p>
            <a:endParaRPr lang="fr-FR" sz="2400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5F869D-52F2-954B-8B96-878538434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000" y="4112501"/>
            <a:ext cx="2116130" cy="26546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02C560-2E56-8941-A589-87700B565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715" y="4063401"/>
            <a:ext cx="2418309" cy="27420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F97FB8-496D-8C4D-8356-F2061C7F8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764" y="4112501"/>
            <a:ext cx="2517123" cy="26439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D4AA9C-9A8D-364A-AAE7-3DC9A3464B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330" y="1177243"/>
            <a:ext cx="2697480" cy="251938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066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BNL ATF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450" y="1745615"/>
            <a:ext cx="7886700" cy="4351338"/>
          </a:xfrm>
        </p:spPr>
        <p:txBody>
          <a:bodyPr>
            <a:norm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57 MeV, 54 </a:t>
            </a:r>
            <a:r>
              <a:rPr lang="fr-FR" dirty="0" err="1">
                <a:latin typeface="Comic Sans MS" panose="030F0902030302020204" pitchFamily="66" charset="0"/>
              </a:rPr>
              <a:t>pC</a:t>
            </a:r>
            <a:r>
              <a:rPr lang="fr-FR" dirty="0">
                <a:latin typeface="Comic Sans MS" panose="030F0902030302020204" pitchFamily="66" charset="0"/>
              </a:rPr>
              <a:t>, </a:t>
            </a:r>
            <a:r>
              <a:rPr lang="el-GR" dirty="0"/>
              <a:t>550 μ</a:t>
            </a:r>
            <a:r>
              <a:rPr lang="fr-FR" dirty="0">
                <a:latin typeface="Comic Sans MS" panose="030F0902030302020204" pitchFamily="66" charset="0"/>
              </a:rPr>
              <a:t>m long</a:t>
            </a:r>
          </a:p>
          <a:p>
            <a:r>
              <a:rPr lang="fr-FR" dirty="0" err="1">
                <a:latin typeface="Comic Sans MS" panose="030F0902030302020204" pitchFamily="66" charset="0"/>
              </a:rPr>
              <a:t>Energy</a:t>
            </a:r>
            <a:r>
              <a:rPr lang="fr-FR" dirty="0">
                <a:latin typeface="Comic Sans MS" panose="030F0902030302020204" pitchFamily="66" charset="0"/>
              </a:rPr>
              <a:t> spread: 200 -&gt; 70 </a:t>
            </a:r>
            <a:r>
              <a:rPr lang="fr-FR" dirty="0" err="1">
                <a:latin typeface="Comic Sans MS" panose="030F0902030302020204" pitchFamily="66" charset="0"/>
              </a:rPr>
              <a:t>keV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 err="1">
                <a:latin typeface="Comic Sans MS" panose="030F0902030302020204" pitchFamily="66" charset="0"/>
              </a:rPr>
              <a:t>Dielectric</a:t>
            </a:r>
            <a:r>
              <a:rPr lang="fr-FR" dirty="0">
                <a:latin typeface="Comic Sans MS" panose="030F0902030302020204" pitchFamily="66" charset="0"/>
              </a:rPr>
              <a:t> tube</a:t>
            </a:r>
          </a:p>
          <a:p>
            <a:pPr lvl="1"/>
            <a:r>
              <a:rPr lang="fr-FR" dirty="0" err="1">
                <a:latin typeface="Comic Sans MS" panose="030F0902030302020204" pitchFamily="66" charset="0"/>
              </a:rPr>
              <a:t>Inner</a:t>
            </a:r>
            <a:r>
              <a:rPr lang="fr-FR" dirty="0">
                <a:latin typeface="Comic Sans MS" panose="030F0902030302020204" pitchFamily="66" charset="0"/>
              </a:rPr>
              <a:t> radius: 330 mm</a:t>
            </a:r>
          </a:p>
          <a:p>
            <a:pPr lvl="1"/>
            <a:r>
              <a:rPr lang="fr-FR" dirty="0" err="1">
                <a:latin typeface="Comic Sans MS" panose="030F0902030302020204" pitchFamily="66" charset="0"/>
              </a:rPr>
              <a:t>Length</a:t>
            </a:r>
            <a:r>
              <a:rPr lang="fr-FR" dirty="0">
                <a:latin typeface="Comic Sans MS" panose="030F0902030302020204" pitchFamily="66" charset="0"/>
              </a:rPr>
              <a:t>: 5 cm</a:t>
            </a:r>
          </a:p>
          <a:p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14</a:t>
            </a:fld>
            <a:endParaRPr lang="fr-FR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7D316F-FBA7-3F47-9A29-55CF4A58F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202925" y="2415276"/>
            <a:ext cx="4284338" cy="3597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96370E-91CF-DF46-948D-602DFBD7F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68" y="4301459"/>
            <a:ext cx="4917537" cy="205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65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</a:t>
            </a:r>
            <a:r>
              <a:rPr lang="zh-CN" altLang="fr-FR" dirty="0">
                <a:latin typeface="Comic Sans MS" panose="030F0902030302020204" pitchFamily="66" charset="0"/>
              </a:rPr>
              <a:t> </a:t>
            </a:r>
            <a:r>
              <a:rPr lang="fr-FR" altLang="zh-CN" dirty="0">
                <a:latin typeface="Comic Sans MS" panose="030F0902030302020204" pitchFamily="66" charset="0"/>
              </a:rPr>
              <a:t>Pohang Accelerator </a:t>
            </a:r>
            <a:r>
              <a:rPr lang="fr-FR" altLang="zh-CN" dirty="0" err="1">
                <a:latin typeface="Comic Sans MS" panose="030F0902030302020204" pitchFamily="66" charset="0"/>
              </a:rPr>
              <a:t>Laboratory</a:t>
            </a:r>
            <a:r>
              <a:rPr lang="fr-FR" altLang="zh-CN" dirty="0">
                <a:latin typeface="Comic Sans MS" panose="030F0902030302020204" pitchFamily="66" charset="0"/>
              </a:rPr>
              <a:t> - </a:t>
            </a:r>
            <a:r>
              <a:rPr lang="fr-FR" dirty="0">
                <a:latin typeface="Comic Sans MS" panose="030F0902030302020204" pitchFamily="66" charset="0"/>
              </a:rPr>
              <a:t>ITF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5615"/>
            <a:ext cx="7886700" cy="4351338"/>
          </a:xfrm>
        </p:spPr>
        <p:txBody>
          <a:bodyPr>
            <a:normAutofit/>
          </a:bodyPr>
          <a:lstStyle/>
          <a:p>
            <a:endParaRPr lang="fr-FR" sz="2400" dirty="0">
              <a:latin typeface="Comic Sans MS" panose="030F0902030302020204" pitchFamily="66" charset="0"/>
            </a:endParaRPr>
          </a:p>
          <a:p>
            <a:r>
              <a:rPr lang="fr-FR" sz="2400" dirty="0">
                <a:latin typeface="Comic Sans MS" panose="030F0902030302020204" pitchFamily="66" charset="0"/>
              </a:rPr>
              <a:t>70 MeV, 20</a:t>
            </a:r>
            <a:r>
              <a:rPr lang="fr-FR" altLang="zh-CN" sz="2400" dirty="0">
                <a:latin typeface="Comic Sans MS" panose="030F0902030302020204" pitchFamily="66" charset="0"/>
              </a:rPr>
              <a:t>0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pC</a:t>
            </a:r>
            <a:r>
              <a:rPr lang="fr-FR" sz="2400" dirty="0">
                <a:latin typeface="Comic Sans MS" panose="030F0902030302020204" pitchFamily="66" charset="0"/>
              </a:rPr>
              <a:t>, </a:t>
            </a:r>
            <a:r>
              <a:rPr lang="en-US" sz="2400" dirty="0">
                <a:latin typeface="Comic Sans MS" panose="030F0902030302020204" pitchFamily="66" charset="0"/>
              </a:rPr>
              <a:t>700</a:t>
            </a:r>
            <a:r>
              <a:rPr lang="el-GR" sz="2400" dirty="0"/>
              <a:t> μ</a:t>
            </a:r>
            <a:r>
              <a:rPr lang="fr-FR" sz="2400" dirty="0">
                <a:latin typeface="Comic Sans MS" panose="030F0902030302020204" pitchFamily="66" charset="0"/>
              </a:rPr>
              <a:t>m(</a:t>
            </a:r>
            <a:r>
              <a:rPr lang="fr-FR" sz="2400" dirty="0" err="1">
                <a:latin typeface="Symbol" pitchFamily="2" charset="2"/>
              </a:rPr>
              <a:t>s</a:t>
            </a:r>
            <a:r>
              <a:rPr lang="fr-FR" sz="2400" baseline="-25000" dirty="0" err="1">
                <a:latin typeface="Comic Sans MS" panose="030F0902030302020204" pitchFamily="66" charset="0"/>
              </a:rPr>
              <a:t>z</a:t>
            </a:r>
            <a:r>
              <a:rPr lang="fr-FR" sz="2400" dirty="0">
                <a:latin typeface="Comic Sans MS" panose="030F0902030302020204" pitchFamily="66" charset="0"/>
              </a:rPr>
              <a:t>)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Corrugated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rectangular</a:t>
            </a:r>
            <a:r>
              <a:rPr lang="fr-FR" sz="2400" dirty="0">
                <a:latin typeface="Comic Sans MS" panose="030F0902030302020204" pitchFamily="66" charset="0"/>
              </a:rPr>
              <a:t> pipe </a:t>
            </a:r>
          </a:p>
          <a:p>
            <a:pPr lvl="1"/>
            <a:r>
              <a:rPr lang="fr-FR" sz="2000" dirty="0">
                <a:latin typeface="Comic Sans MS" panose="030F0902030302020204" pitchFamily="66" charset="0"/>
              </a:rPr>
              <a:t>a = 28,6 mm, </a:t>
            </a:r>
            <a:r>
              <a:rPr lang="en-US" sz="2000" dirty="0">
                <a:latin typeface="Comic Sans MS" panose="030F0902030302020204" pitchFamily="66" charset="0"/>
              </a:rPr>
              <a:t>h</a:t>
            </a:r>
            <a:r>
              <a:rPr lang="el-GR" sz="2000" dirty="0"/>
              <a:t> = </a:t>
            </a:r>
            <a:r>
              <a:rPr lang="en-US" sz="2000" dirty="0">
                <a:latin typeface="Comic Sans MS" panose="030F0902030302020204" pitchFamily="66" charset="0"/>
              </a:rPr>
              <a:t>0.6</a:t>
            </a:r>
            <a:r>
              <a:rPr lang="el-GR" sz="2000" dirty="0"/>
              <a:t> </a:t>
            </a:r>
            <a:r>
              <a:rPr lang="en-US" sz="2000" dirty="0">
                <a:latin typeface="Comic Sans MS" panose="030F0902030302020204" pitchFamily="66" charset="0"/>
              </a:rPr>
              <a:t>m</a:t>
            </a:r>
            <a:r>
              <a:rPr lang="fr-FR" sz="2000" dirty="0">
                <a:latin typeface="Comic Sans MS" panose="030F0902030302020204" pitchFamily="66" charset="0"/>
              </a:rPr>
              <a:t>m, p = 0.5 </a:t>
            </a:r>
            <a:r>
              <a:rPr lang="en-US" sz="2000" dirty="0">
                <a:latin typeface="Comic Sans MS" panose="030F0902030302020204" pitchFamily="66" charset="0"/>
              </a:rPr>
              <a:t>m</a:t>
            </a:r>
            <a:r>
              <a:rPr lang="fr-FR" sz="2000" dirty="0">
                <a:latin typeface="Comic Sans MS" panose="030F0902030302020204" pitchFamily="66" charset="0"/>
              </a:rPr>
              <a:t>m, g = 0.3 </a:t>
            </a:r>
            <a:r>
              <a:rPr lang="en-US" sz="2000" dirty="0">
                <a:latin typeface="Comic Sans MS" panose="030F0902030302020204" pitchFamily="66" charset="0"/>
              </a:rPr>
              <a:t>m</a:t>
            </a:r>
            <a:r>
              <a:rPr lang="fr-FR" sz="2000" dirty="0">
                <a:latin typeface="Comic Sans MS" panose="030F0902030302020204" pitchFamily="66" charset="0"/>
              </a:rPr>
              <a:t>m </a:t>
            </a: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Length</a:t>
            </a:r>
            <a:r>
              <a:rPr lang="fr-FR" sz="2000" dirty="0">
                <a:latin typeface="Comic Sans MS" panose="030F0902030302020204" pitchFamily="66" charset="0"/>
              </a:rPr>
              <a:t>: 1 m</a:t>
            </a:r>
          </a:p>
          <a:p>
            <a:endParaRPr lang="fr-FR" sz="2400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15</a:t>
            </a:fld>
            <a:endParaRPr lang="fr-FR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49E4E93-E6A4-6042-A178-8673185FF506}"/>
              </a:ext>
            </a:extLst>
          </p:cNvPr>
          <p:cNvGrpSpPr/>
          <p:nvPr/>
        </p:nvGrpSpPr>
        <p:grpSpPr>
          <a:xfrm>
            <a:off x="2831827" y="4009198"/>
            <a:ext cx="5474970" cy="2779295"/>
            <a:chOff x="2137410" y="3975835"/>
            <a:chExt cx="5474970" cy="277929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69F7792-DB3A-B04D-9146-0E041EDFD4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7410" y="3975835"/>
              <a:ext cx="5474970" cy="243893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035DFDC-1A8A-C546-B424-E0FBD4639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6030" y="6363468"/>
              <a:ext cx="4994910" cy="391662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A908ECF-049C-714F-ABB3-4B170A73E7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9312" y="1461602"/>
            <a:ext cx="3460387" cy="13164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89FB28-DB53-9843-AEE7-8F83FE464B8A}"/>
              </a:ext>
            </a:extLst>
          </p:cNvPr>
          <p:cNvSpPr txBox="1"/>
          <p:nvPr/>
        </p:nvSpPr>
        <p:spPr>
          <a:xfrm>
            <a:off x="7270315" y="3664587"/>
            <a:ext cx="868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 = 2a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5964118-CB2A-4E42-A3A5-02C9562BB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11" y="4076216"/>
            <a:ext cx="2765499" cy="264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7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63" y="365126"/>
            <a:ext cx="8912437" cy="1325563"/>
          </a:xfrm>
        </p:spPr>
        <p:txBody>
          <a:bodyPr>
            <a:norm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PSI</a:t>
            </a:r>
            <a:r>
              <a:rPr lang="zh-CN" altLang="fr-FR" dirty="0">
                <a:latin typeface="Comic Sans MS" panose="030F0902030302020204" pitchFamily="66" charset="0"/>
              </a:rPr>
              <a:t> </a:t>
            </a:r>
            <a:r>
              <a:rPr lang="fr-FR" altLang="zh-CN" dirty="0">
                <a:latin typeface="Comic Sans MS" panose="030F0902030302020204" pitchFamily="66" charset="0"/>
              </a:rPr>
              <a:t>-</a:t>
            </a:r>
            <a:r>
              <a:rPr lang="zh-CN" altLang="fr-FR" dirty="0">
                <a:latin typeface="Comic Sans MS" panose="030F0902030302020204" pitchFamily="66" charset="0"/>
              </a:rPr>
              <a:t> </a:t>
            </a:r>
            <a:r>
              <a:rPr lang="fr-FR" dirty="0">
                <a:latin typeface="Comic Sans MS" panose="030F0902030302020204" pitchFamily="66" charset="0"/>
              </a:rPr>
              <a:t>passive </a:t>
            </a:r>
            <a:r>
              <a:rPr lang="fr-FR" dirty="0" err="1">
                <a:latin typeface="Comic Sans MS" panose="030F0902030302020204" pitchFamily="66" charset="0"/>
              </a:rPr>
              <a:t>streaker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75919"/>
            <a:ext cx="7886700" cy="435133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Comic Sans MS" panose="030F0902030302020204" pitchFamily="66" charset="0"/>
              </a:rPr>
              <a:t>140 MeV, 200 </a:t>
            </a:r>
            <a:r>
              <a:rPr lang="fr-FR" sz="2400" dirty="0" err="1">
                <a:latin typeface="Comic Sans MS" panose="030F0902030302020204" pitchFamily="66" charset="0"/>
              </a:rPr>
              <a:t>pC</a:t>
            </a:r>
            <a:r>
              <a:rPr lang="fr-FR" sz="2400" dirty="0">
                <a:latin typeface="Comic Sans MS" panose="030F0902030302020204" pitchFamily="66" charset="0"/>
              </a:rPr>
              <a:t>, 1 </a:t>
            </a:r>
            <a:r>
              <a:rPr lang="fr-FR" sz="2400" dirty="0" err="1">
                <a:latin typeface="Comic Sans MS" panose="030F0902030302020204" pitchFamily="66" charset="0"/>
              </a:rPr>
              <a:t>ps</a:t>
            </a:r>
            <a:r>
              <a:rPr lang="fr-FR" sz="2400" dirty="0">
                <a:latin typeface="Comic Sans MS" panose="030F0902030302020204" pitchFamily="66" charset="0"/>
              </a:rPr>
              <a:t> (</a:t>
            </a:r>
            <a:r>
              <a:rPr lang="fr-FR" sz="2400" dirty="0" err="1">
                <a:latin typeface="Comic Sans MS" panose="030F0902030302020204" pitchFamily="66" charset="0"/>
              </a:rPr>
              <a:t>rms</a:t>
            </a:r>
            <a:r>
              <a:rPr lang="fr-FR" sz="2400" dirty="0">
                <a:latin typeface="Comic Sans MS" panose="030F0902030302020204" pitchFamily="66" charset="0"/>
              </a:rPr>
              <a:t>)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Dielectric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cylinder</a:t>
            </a:r>
            <a:r>
              <a:rPr lang="fr-FR" sz="2400" dirty="0">
                <a:latin typeface="Comic Sans MS" panose="030F0902030302020204" pitchFamily="66" charset="0"/>
              </a:rPr>
              <a:t> pipe</a:t>
            </a:r>
          </a:p>
          <a:p>
            <a:pPr lvl="1"/>
            <a:r>
              <a:rPr lang="fr-FR" sz="2000" dirty="0">
                <a:latin typeface="Comic Sans MS" panose="030F0902030302020204" pitchFamily="66" charset="0"/>
              </a:rPr>
              <a:t>Alumina </a:t>
            </a:r>
            <a:r>
              <a:rPr lang="fr-FR" sz="2000" dirty="0" err="1">
                <a:latin typeface="Comic Sans MS" panose="030F0902030302020204" pitchFamily="66" charset="0"/>
              </a:rPr>
              <a:t>with</a:t>
            </a:r>
            <a:r>
              <a:rPr lang="fr-FR" sz="2000" dirty="0">
                <a:latin typeface="Comic Sans MS" panose="030F0902030302020204" pitchFamily="66" charset="0"/>
              </a:rPr>
              <a:t> Copper</a:t>
            </a: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Inner</a:t>
            </a:r>
            <a:r>
              <a:rPr lang="fr-FR" sz="2000" dirty="0">
                <a:latin typeface="Comic Sans MS" panose="030F0902030302020204" pitchFamily="66" charset="0"/>
              </a:rPr>
              <a:t> radius: 1.65 mm</a:t>
            </a: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Length</a:t>
            </a:r>
            <a:r>
              <a:rPr lang="fr-FR" sz="2000" dirty="0">
                <a:latin typeface="Comic Sans MS" panose="030F0902030302020204" pitchFamily="66" charset="0"/>
              </a:rPr>
              <a:t>: 9.5 cm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16</a:t>
            </a:fld>
            <a:endParaRPr lang="fr-FR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9DEBFB-8227-6741-8454-03D5084BB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563" y="4698163"/>
            <a:ext cx="3687509" cy="19818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988DB7-9A1D-2443-981D-25DF3D5A4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9052" y="2818682"/>
            <a:ext cx="4583385" cy="11750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FEB5F8-42B5-8F40-8341-7193B1DAF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030" y="4751542"/>
            <a:ext cx="4827840" cy="17837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C9CD414-CC40-F541-9A3B-E8F4374B08E7}"/>
              </a:ext>
            </a:extLst>
          </p:cNvPr>
          <p:cNvSpPr/>
          <p:nvPr/>
        </p:nvSpPr>
        <p:spPr>
          <a:xfrm>
            <a:off x="628650" y="1537696"/>
            <a:ext cx="5596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>
                <a:solidFill>
                  <a:srgbClr val="211E1E"/>
                </a:solidFill>
                <a:latin typeface="Comic Sans MS" panose="030F0902030302020204" pitchFamily="66" charset="0"/>
              </a:rPr>
              <a:t>Temporal profile </a:t>
            </a:r>
            <a:r>
              <a:rPr lang="fr-FR" sz="2800" dirty="0" err="1">
                <a:solidFill>
                  <a:srgbClr val="211E1E"/>
                </a:solidFill>
                <a:latin typeface="Comic Sans MS" panose="030F0902030302020204" pitchFamily="66" charset="0"/>
              </a:rPr>
              <a:t>measurements</a:t>
            </a:r>
            <a:r>
              <a:rPr lang="fr-FR" sz="2800" dirty="0">
                <a:solidFill>
                  <a:srgbClr val="211E1E"/>
                </a:solidFill>
                <a:latin typeface="Comic Sans MS" panose="030F0902030302020204" pitchFamily="66" charset="0"/>
              </a:rPr>
              <a:t> </a:t>
            </a:r>
            <a:endParaRPr lang="fr-FR" sz="2800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909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Berkeley National </a:t>
            </a:r>
            <a:r>
              <a:rPr lang="fr-FR" dirty="0" err="1">
                <a:latin typeface="Comic Sans MS" panose="030F0902030302020204" pitchFamily="66" charset="0"/>
              </a:rPr>
              <a:t>Laboratory</a:t>
            </a:r>
            <a:r>
              <a:rPr lang="fr-FR" dirty="0">
                <a:latin typeface="Comic Sans MS" panose="030F0902030302020204" pitchFamily="66" charset="0"/>
              </a:rPr>
              <a:t> - NGLS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5615"/>
            <a:ext cx="7886700" cy="4351338"/>
          </a:xfrm>
        </p:spPr>
        <p:txBody>
          <a:bodyPr>
            <a:norm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350 MeV, 300 </a:t>
            </a:r>
            <a:r>
              <a:rPr lang="fr-FR" dirty="0" err="1">
                <a:latin typeface="Comic Sans MS" panose="030F0902030302020204" pitchFamily="66" charset="0"/>
              </a:rPr>
              <a:t>pC</a:t>
            </a:r>
            <a:r>
              <a:rPr lang="fr-FR" dirty="0">
                <a:latin typeface="Comic Sans MS" panose="030F0902030302020204" pitchFamily="66" charset="0"/>
              </a:rPr>
              <a:t>, </a:t>
            </a:r>
            <a:r>
              <a:rPr lang="en-US" dirty="0">
                <a:latin typeface="Comic Sans MS" panose="030F0902030302020204" pitchFamily="66" charset="0"/>
              </a:rPr>
              <a:t>15</a:t>
            </a:r>
            <a:r>
              <a:rPr lang="el-GR" dirty="0"/>
              <a:t>0 μ</a:t>
            </a:r>
            <a:r>
              <a:rPr lang="fr-FR" dirty="0">
                <a:latin typeface="Comic Sans MS" panose="030F0902030302020204" pitchFamily="66" charset="0"/>
              </a:rPr>
              <a:t>m long</a:t>
            </a:r>
          </a:p>
          <a:p>
            <a:r>
              <a:rPr lang="fr-FR" dirty="0" err="1">
                <a:latin typeface="Comic Sans MS" panose="030F0902030302020204" pitchFamily="66" charset="0"/>
              </a:rPr>
              <a:t>Energy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chirp</a:t>
            </a:r>
            <a:r>
              <a:rPr lang="fr-FR" dirty="0">
                <a:latin typeface="Comic Sans MS" panose="030F0902030302020204" pitchFamily="66" charset="0"/>
              </a:rPr>
              <a:t> : 40 MeV/mm </a:t>
            </a:r>
          </a:p>
          <a:p>
            <a:r>
              <a:rPr lang="fr-FR" dirty="0" err="1">
                <a:latin typeface="Comic Sans MS" panose="030F0902030302020204" pitchFamily="66" charset="0"/>
              </a:rPr>
              <a:t>Corrugated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cylinder</a:t>
            </a:r>
            <a:r>
              <a:rPr lang="fr-FR" dirty="0">
                <a:latin typeface="Comic Sans MS" panose="030F0902030302020204" pitchFamily="66" charset="0"/>
              </a:rPr>
              <a:t> pipe </a:t>
            </a:r>
          </a:p>
          <a:p>
            <a:pPr lvl="1"/>
            <a:r>
              <a:rPr lang="fr-FR" dirty="0">
                <a:latin typeface="Comic Sans MS" panose="030F0902030302020204" pitchFamily="66" charset="0"/>
              </a:rPr>
              <a:t>a = 3 mm, </a:t>
            </a:r>
            <a:r>
              <a:rPr lang="el-GR" dirty="0"/>
              <a:t>δ = 450 μ</a:t>
            </a:r>
            <a:r>
              <a:rPr lang="fr-FR" dirty="0">
                <a:latin typeface="Comic Sans MS" panose="030F0902030302020204" pitchFamily="66" charset="0"/>
              </a:rPr>
              <a:t>m, p = 1000 </a:t>
            </a:r>
            <a:r>
              <a:rPr lang="el-GR" dirty="0"/>
              <a:t>μ</a:t>
            </a:r>
            <a:r>
              <a:rPr lang="fr-FR" dirty="0">
                <a:latin typeface="Comic Sans MS" panose="030F0902030302020204" pitchFamily="66" charset="0"/>
              </a:rPr>
              <a:t>m, g = 750 </a:t>
            </a:r>
            <a:r>
              <a:rPr lang="el-GR" dirty="0"/>
              <a:t>μ</a:t>
            </a:r>
            <a:r>
              <a:rPr lang="fr-FR" dirty="0">
                <a:latin typeface="Comic Sans MS" panose="030F0902030302020204" pitchFamily="66" charset="0"/>
              </a:rPr>
              <a:t>m </a:t>
            </a:r>
          </a:p>
          <a:p>
            <a:pPr lvl="1"/>
            <a:r>
              <a:rPr lang="fr-FR" dirty="0" err="1">
                <a:latin typeface="Comic Sans MS" panose="030F0902030302020204" pitchFamily="66" charset="0"/>
              </a:rPr>
              <a:t>Length</a:t>
            </a:r>
            <a:r>
              <a:rPr lang="fr-FR" dirty="0">
                <a:latin typeface="Comic Sans MS" panose="030F0902030302020204" pitchFamily="66" charset="0"/>
              </a:rPr>
              <a:t>: 6.65 m</a:t>
            </a:r>
          </a:p>
          <a:p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17</a:t>
            </a:fld>
            <a:endParaRPr lang="fr-FR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18CA6C-FAA9-0D4E-84AE-4853D43725C9}"/>
              </a:ext>
            </a:extLst>
          </p:cNvPr>
          <p:cNvGrpSpPr/>
          <p:nvPr/>
        </p:nvGrpSpPr>
        <p:grpSpPr>
          <a:xfrm>
            <a:off x="6169660" y="1507809"/>
            <a:ext cx="2606040" cy="1523603"/>
            <a:chOff x="1297172" y="2222205"/>
            <a:chExt cx="3710763" cy="313660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0327440-19EC-C542-BE27-85C1619F8A34}"/>
                </a:ext>
              </a:extLst>
            </p:cNvPr>
            <p:cNvGrpSpPr/>
            <p:nvPr/>
          </p:nvGrpSpPr>
          <p:grpSpPr>
            <a:xfrm>
              <a:off x="1297172" y="2222205"/>
              <a:ext cx="3710763" cy="3136603"/>
              <a:chOff x="1297172" y="2222206"/>
              <a:chExt cx="1970565" cy="1318436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3DE49C2-BEA1-0543-B3A0-9BEA22394917}"/>
                  </a:ext>
                </a:extLst>
              </p:cNvPr>
              <p:cNvGrpSpPr/>
              <p:nvPr/>
            </p:nvGrpSpPr>
            <p:grpSpPr>
              <a:xfrm>
                <a:off x="1297172" y="2222206"/>
                <a:ext cx="1970565" cy="350874"/>
                <a:chOff x="1297172" y="2222205"/>
                <a:chExt cx="1970565" cy="712381"/>
              </a:xfrm>
            </p:grpSpPr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03B0B174-7A33-9048-BD49-58092EC5CCE8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BAAD3A07-20E4-9D40-958D-3D9AF23D77E4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22010819-3493-9D42-A9EF-E95303612B40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DC013D81-EC17-5243-9A96-A26276265710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CD7CFF29-7363-C74B-A34D-B550C7FE82B1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86D6F862-256D-084F-90F6-26853685E6D5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95008CCC-CFA6-554A-8046-EE8BEEB2AC2F}"/>
                  </a:ext>
                </a:extLst>
              </p:cNvPr>
              <p:cNvGrpSpPr/>
              <p:nvPr/>
            </p:nvGrpSpPr>
            <p:grpSpPr>
              <a:xfrm flipV="1">
                <a:off x="1297172" y="3189768"/>
                <a:ext cx="1970565" cy="350874"/>
                <a:chOff x="1297172" y="2222205"/>
                <a:chExt cx="1970565" cy="712381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5DE0C4F-2E0C-1840-B6F3-7124DD572FDA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FABD7788-9A1A-6F48-9F02-3883ADBCC333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869E863F-07F4-B34F-B980-CA43EFF26F3B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294BEB01-B729-2140-9C11-F5F26EDDFD69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04222A92-ABEB-1246-B514-8265A1E4FFA8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DE7C1A2A-34A7-A442-A18F-C6D0980172DC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612CDD5-D216-BB44-B19B-5F271F7A3A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35395" y="3056947"/>
              <a:ext cx="0" cy="62191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375A39E-8C52-7C4D-969E-8C8E362723F2}"/>
                </a:ext>
              </a:extLst>
            </p:cNvPr>
            <p:cNvCxnSpPr>
              <a:cxnSpLocks/>
            </p:cNvCxnSpPr>
            <p:nvPr/>
          </p:nvCxnSpPr>
          <p:spPr>
            <a:xfrm>
              <a:off x="1435395" y="3976577"/>
              <a:ext cx="0" cy="54749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BD2250F-715E-3844-8028-E219CC47FABE}"/>
                    </a:ext>
                  </a:extLst>
                </p:cNvPr>
                <p:cNvSpPr txBox="1"/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78B94B-9422-4748-B816-146B69B739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18750" r="-15625" b="-11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757D4291-1219-F445-AB30-748349F26A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9813" y="2435028"/>
              <a:ext cx="0" cy="2231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B8446B4-60A3-594E-BC04-1BC48EDDE691}"/>
                </a:ext>
              </a:extLst>
            </p:cNvPr>
            <p:cNvCxnSpPr>
              <a:cxnSpLocks/>
            </p:cNvCxnSpPr>
            <p:nvPr/>
          </p:nvCxnSpPr>
          <p:spPr>
            <a:xfrm>
              <a:off x="1789813" y="2756619"/>
              <a:ext cx="0" cy="31096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530C336-CFDD-E14F-94EB-57C5CCF4180C}"/>
                    </a:ext>
                  </a:extLst>
                </p:cNvPr>
                <p:cNvSpPr txBox="1"/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714343E-49ED-9345-9952-7436437534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062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43D3F42-36B7-D741-AAFE-9D7E3081F8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4776" y="3360989"/>
              <a:ext cx="449568" cy="691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FAA8D29-747E-474B-9447-EB019FC1C434}"/>
                </a:ext>
              </a:extLst>
            </p:cNvPr>
            <p:cNvCxnSpPr>
              <a:cxnSpLocks/>
            </p:cNvCxnSpPr>
            <p:nvPr/>
          </p:nvCxnSpPr>
          <p:spPr>
            <a:xfrm>
              <a:off x="2925332" y="3360989"/>
              <a:ext cx="38739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110DEF63-1C91-AB49-86E6-C853B48BCAA6}"/>
                    </a:ext>
                  </a:extLst>
                </p:cNvPr>
                <p:cNvSpPr txBox="1"/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F0EA792-50DF-3B46-89B8-969F99E375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31579" r="-26316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24C4C2A-4445-F849-B977-E5DABC5326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5127" y="2686853"/>
              <a:ext cx="221197" cy="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AA3A09C-4567-1646-BD6B-A542F6FF7E8E}"/>
                </a:ext>
              </a:extLst>
            </p:cNvPr>
            <p:cNvCxnSpPr>
              <a:cxnSpLocks/>
            </p:cNvCxnSpPr>
            <p:nvPr/>
          </p:nvCxnSpPr>
          <p:spPr>
            <a:xfrm>
              <a:off x="2778305" y="2686853"/>
              <a:ext cx="21407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870D802-E9A3-3347-8DA8-ED642F2B86C9}"/>
                    </a:ext>
                  </a:extLst>
                </p:cNvPr>
                <p:cNvSpPr txBox="1"/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CC4AB13-1A5B-B145-9AC1-5CE5C4463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3810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A54C9BE-B562-414F-A877-28D7F3C39A34}"/>
                </a:ext>
              </a:extLst>
            </p:cNvPr>
            <p:cNvCxnSpPr/>
            <p:nvPr/>
          </p:nvCxnSpPr>
          <p:spPr>
            <a:xfrm>
              <a:off x="2144774" y="3125969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DD13AFB-919F-634C-A51A-4485F6294C08}"/>
                </a:ext>
              </a:extLst>
            </p:cNvPr>
            <p:cNvCxnSpPr/>
            <p:nvPr/>
          </p:nvCxnSpPr>
          <p:spPr>
            <a:xfrm>
              <a:off x="3323904" y="3137731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716CEB5-54A5-6044-9D7C-059469CB0E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682" y="3067579"/>
              <a:ext cx="37158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930A5BE2-5BF4-E247-9975-6D9C3B24D9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970" y="4069395"/>
            <a:ext cx="4098010" cy="277668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129F9DB-F1FC-6248-9CC1-7FBFA73AB61C}"/>
              </a:ext>
            </a:extLst>
          </p:cNvPr>
          <p:cNvSpPr txBox="1"/>
          <p:nvPr/>
        </p:nvSpPr>
        <p:spPr>
          <a:xfrm>
            <a:off x="4710968" y="4161763"/>
            <a:ext cx="44330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Due to the </a:t>
            </a:r>
            <a:r>
              <a:rPr lang="fr-FR" dirty="0" err="1">
                <a:latin typeface="Comic Sans MS" panose="030F0902030302020204" pitchFamily="66" charset="0"/>
              </a:rPr>
              <a:t>deviation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between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numerical</a:t>
            </a:r>
            <a:r>
              <a:rPr lang="fr-FR" dirty="0">
                <a:latin typeface="Comic Sans MS" panose="030F0902030302020204" pitchFamily="66" charset="0"/>
              </a:rPr>
              <a:t> and </a:t>
            </a:r>
            <a:r>
              <a:rPr lang="fr-FR" dirty="0" err="1">
                <a:latin typeface="Comic Sans MS" panose="030F0902030302020204" pitchFamily="66" charset="0"/>
              </a:rPr>
              <a:t>analytical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results</a:t>
            </a:r>
            <a:r>
              <a:rPr lang="fr-FR" dirty="0">
                <a:latin typeface="Comic Sans MS" panose="030F0902030302020204" pitchFamily="66" charset="0"/>
              </a:rPr>
              <a:t>, the </a:t>
            </a:r>
            <a:r>
              <a:rPr lang="fr-FR" dirty="0" err="1">
                <a:latin typeface="Comic Sans MS" panose="030F0902030302020204" pitchFamily="66" charset="0"/>
              </a:rPr>
              <a:t>generated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energy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chirp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is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small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than</a:t>
            </a:r>
            <a:r>
              <a:rPr lang="fr-FR" dirty="0">
                <a:latin typeface="Comic Sans MS" panose="030F0902030302020204" pitchFamily="66" charset="0"/>
              </a:rPr>
              <a:t> 40 MeV/</a:t>
            </a:r>
            <a:r>
              <a:rPr lang="fr-FR" dirty="0" err="1">
                <a:latin typeface="Comic Sans MS" panose="030F0902030302020204" pitchFamily="66" charset="0"/>
              </a:rPr>
              <a:t>mm.</a:t>
            </a:r>
            <a:r>
              <a:rPr lang="fr-FR" dirty="0">
                <a:latin typeface="Comic Sans MS" panose="030F0902030302020204" pitchFamily="66" charset="0"/>
              </a:rPr>
              <a:t>  The 8.2 m structures </a:t>
            </a:r>
            <a:r>
              <a:rPr lang="fr-FR" dirty="0" err="1">
                <a:latin typeface="Comic Sans MS" panose="030F0902030302020204" pitchFamily="66" charset="0"/>
              </a:rPr>
              <a:t>is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need</a:t>
            </a:r>
            <a:r>
              <a:rPr lang="fr-FR" dirty="0">
                <a:latin typeface="Comic Sans MS" panose="030F09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67386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LCLS at SLAC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45615"/>
            <a:ext cx="7886700" cy="4351338"/>
          </a:xfrm>
        </p:spPr>
        <p:txBody>
          <a:bodyPr>
            <a:normAutofit/>
          </a:bodyPr>
          <a:lstStyle/>
          <a:p>
            <a:r>
              <a:rPr lang="fr-FR" altLang="zh-CN" sz="2400" dirty="0">
                <a:latin typeface="Comic Sans MS" panose="030F0902030302020204" pitchFamily="66" charset="0"/>
              </a:rPr>
              <a:t>6.6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GeV</a:t>
            </a:r>
            <a:r>
              <a:rPr lang="fr-FR" sz="2400" dirty="0">
                <a:latin typeface="Comic Sans MS" panose="030F0902030302020204" pitchFamily="66" charset="0"/>
              </a:rPr>
              <a:t>, </a:t>
            </a:r>
            <a:r>
              <a:rPr lang="fr-FR" altLang="zh-CN" sz="2400" dirty="0">
                <a:latin typeface="Comic Sans MS" panose="030F0902030302020204" pitchFamily="66" charset="0"/>
              </a:rPr>
              <a:t>150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pC</a:t>
            </a:r>
            <a:r>
              <a:rPr lang="fr-FR" sz="2400" dirty="0">
                <a:latin typeface="Comic Sans MS" panose="030F0902030302020204" pitchFamily="66" charset="0"/>
              </a:rPr>
              <a:t>, </a:t>
            </a:r>
            <a:r>
              <a:rPr lang="en-US" sz="2400" dirty="0">
                <a:latin typeface="Comic Sans MS" panose="030F0902030302020204" pitchFamily="66" charset="0"/>
              </a:rPr>
              <a:t>15</a:t>
            </a:r>
            <a:r>
              <a:rPr lang="el-GR" sz="2400" dirty="0"/>
              <a:t> μ</a:t>
            </a:r>
            <a:r>
              <a:rPr lang="fr-FR" sz="2400" dirty="0">
                <a:latin typeface="Comic Sans MS" panose="030F0902030302020204" pitchFamily="66" charset="0"/>
              </a:rPr>
              <a:t>m long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Energy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chirp</a:t>
            </a:r>
            <a:r>
              <a:rPr lang="fr-FR" sz="2400" dirty="0">
                <a:latin typeface="Comic Sans MS" panose="030F0902030302020204" pitchFamily="66" charset="0"/>
              </a:rPr>
              <a:t> : 1333 MeV/mm 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Corrugated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rectangular</a:t>
            </a:r>
            <a:r>
              <a:rPr lang="fr-FR" sz="2400" dirty="0">
                <a:latin typeface="Comic Sans MS" panose="030F0902030302020204" pitchFamily="66" charset="0"/>
              </a:rPr>
              <a:t> pipe </a:t>
            </a:r>
          </a:p>
          <a:p>
            <a:pPr lvl="1"/>
            <a:r>
              <a:rPr lang="fr-FR" sz="2000" dirty="0">
                <a:latin typeface="Comic Sans MS" panose="030F0902030302020204" pitchFamily="66" charset="0"/>
              </a:rPr>
              <a:t>a = 0.7 mm, </a:t>
            </a:r>
            <a:r>
              <a:rPr lang="en-US" sz="2000" dirty="0">
                <a:latin typeface="Comic Sans MS" panose="030F0902030302020204" pitchFamily="66" charset="0"/>
              </a:rPr>
              <a:t>h</a:t>
            </a:r>
            <a:r>
              <a:rPr lang="el-GR" sz="2000" dirty="0"/>
              <a:t> = </a:t>
            </a:r>
            <a:r>
              <a:rPr lang="en-US" sz="2000" dirty="0">
                <a:latin typeface="Comic Sans MS" panose="030F0902030302020204" pitchFamily="66" charset="0"/>
              </a:rPr>
              <a:t>0.5</a:t>
            </a:r>
            <a:r>
              <a:rPr lang="el-GR" sz="2000" dirty="0"/>
              <a:t> </a:t>
            </a:r>
            <a:r>
              <a:rPr lang="en-US" sz="2000" dirty="0">
                <a:latin typeface="Comic Sans MS" panose="030F0902030302020204" pitchFamily="66" charset="0"/>
              </a:rPr>
              <a:t>m</a:t>
            </a:r>
            <a:r>
              <a:rPr lang="fr-FR" sz="2000" dirty="0">
                <a:latin typeface="Comic Sans MS" panose="030F0902030302020204" pitchFamily="66" charset="0"/>
              </a:rPr>
              <a:t>m, p = 0.5 </a:t>
            </a:r>
            <a:r>
              <a:rPr lang="en-US" sz="2000" dirty="0">
                <a:latin typeface="Comic Sans MS" panose="030F0902030302020204" pitchFamily="66" charset="0"/>
              </a:rPr>
              <a:t>m</a:t>
            </a:r>
            <a:r>
              <a:rPr lang="fr-FR" sz="2000" dirty="0">
                <a:latin typeface="Comic Sans MS" panose="030F0902030302020204" pitchFamily="66" charset="0"/>
              </a:rPr>
              <a:t>m, g = 0.25 </a:t>
            </a:r>
            <a:r>
              <a:rPr lang="en-US" sz="2000" dirty="0">
                <a:latin typeface="Comic Sans MS" panose="030F0902030302020204" pitchFamily="66" charset="0"/>
              </a:rPr>
              <a:t>m</a:t>
            </a:r>
            <a:r>
              <a:rPr lang="fr-FR" sz="2000" dirty="0">
                <a:latin typeface="Comic Sans MS" panose="030F0902030302020204" pitchFamily="66" charset="0"/>
              </a:rPr>
              <a:t>m </a:t>
            </a: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Length</a:t>
            </a:r>
            <a:r>
              <a:rPr lang="fr-FR" sz="2000" dirty="0">
                <a:latin typeface="Comic Sans MS" panose="030F0902030302020204" pitchFamily="66" charset="0"/>
              </a:rPr>
              <a:t>: 4 m</a:t>
            </a:r>
          </a:p>
          <a:p>
            <a:endParaRPr lang="fr-FR" sz="2400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18</a:t>
            </a:fld>
            <a:endParaRPr lang="fr-FR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CBAB05-0CE6-5843-B906-9E39704FC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1770" y="4082377"/>
            <a:ext cx="3931920" cy="26619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170E31-563B-4241-9C42-AFCE30B0A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0680" y="1486217"/>
            <a:ext cx="3703320" cy="15162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341437-255D-5648-B791-F32887CE74D4}"/>
              </a:ext>
            </a:extLst>
          </p:cNvPr>
          <p:cNvSpPr txBox="1"/>
          <p:nvPr/>
        </p:nvSpPr>
        <p:spPr>
          <a:xfrm>
            <a:off x="1223010" y="4767025"/>
            <a:ext cx="1383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Before</a:t>
            </a:r>
            <a:r>
              <a:rPr lang="fr-FR" dirty="0">
                <a:latin typeface="Comic Sans MS" panose="030F0902030302020204" pitchFamily="66" charset="0"/>
              </a:rPr>
              <a:t> the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4E50BBD-8F78-564A-A1D0-A153820BED12}"/>
              </a:ext>
            </a:extLst>
          </p:cNvPr>
          <p:cNvSpPr txBox="1"/>
          <p:nvPr/>
        </p:nvSpPr>
        <p:spPr>
          <a:xfrm>
            <a:off x="7006590" y="4667965"/>
            <a:ext cx="1383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After</a:t>
            </a:r>
            <a:r>
              <a:rPr lang="fr-FR" dirty="0">
                <a:latin typeface="Comic Sans MS" panose="030F0902030302020204" pitchFamily="66" charset="0"/>
              </a:rPr>
              <a:t> the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127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Outline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Why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Principle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Several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examples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0346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Outline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Why</a:t>
            </a:r>
            <a:r>
              <a:rPr lang="fr-FR" dirty="0"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 err="1">
                <a:latin typeface="Comic Sans MS" panose="030F0902030302020204" pitchFamily="66" charset="0"/>
              </a:rPr>
              <a:t>Principle</a:t>
            </a:r>
            <a:r>
              <a:rPr lang="fr-FR" dirty="0">
                <a:latin typeface="Comic Sans MS" panose="030F0902030302020204" pitchFamily="66" charset="0"/>
              </a:rPr>
              <a:t>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 err="1">
                <a:latin typeface="Comic Sans MS" panose="030F0902030302020204" pitchFamily="66" charset="0"/>
              </a:rPr>
              <a:t>Several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examples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228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159BB-7BA2-C64C-BC7E-D140E036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The XLS situation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ACCAFE20-A30D-E94A-9873-2FCAAAA17A7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18440907"/>
                  </p:ext>
                </p:extLst>
              </p:nvPr>
            </p:nvGraphicFramePr>
            <p:xfrm>
              <a:off x="628650" y="1829132"/>
              <a:ext cx="2450074" cy="1371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5037">
                      <a:extLst>
                        <a:ext uri="{9D8B030D-6E8A-4147-A177-3AD203B41FA5}">
                          <a16:colId xmlns:a16="http://schemas.microsoft.com/office/drawing/2014/main" val="2815187938"/>
                        </a:ext>
                      </a:extLst>
                    </a:gridCol>
                    <a:gridCol w="1225037">
                      <a:extLst>
                        <a:ext uri="{9D8B030D-6E8A-4147-A177-3AD203B41FA5}">
                          <a16:colId xmlns:a16="http://schemas.microsoft.com/office/drawing/2014/main" val="1896735968"/>
                        </a:ext>
                      </a:extLst>
                    </a:gridCol>
                  </a:tblGrid>
                  <a:tr h="24303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50 </a:t>
                          </a:r>
                          <a:r>
                            <a:rPr lang="fr-FR" sz="2400" dirty="0" err="1"/>
                            <a:t>pC</a:t>
                          </a:r>
                          <a:endParaRPr lang="fr-FR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97061463"/>
                      </a:ext>
                    </a:extLst>
                  </a:tr>
                  <a:tr h="1385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8 </a:t>
                          </a:r>
                          <a:r>
                            <a:rPr lang="fr-FR" sz="2400" dirty="0" err="1"/>
                            <a:t>GeV</a:t>
                          </a:r>
                          <a:endParaRPr lang="fr-FR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871886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_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oMath>
                            </m:oMathPara>
                          </a14:m>
                          <a:endParaRPr lang="fr-FR" sz="2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5 </a:t>
                          </a:r>
                          <a:r>
                            <a:rPr lang="fr-FR" sz="2400" dirty="0" err="1"/>
                            <a:t>fs</a:t>
                          </a:r>
                          <a:endParaRPr lang="fr-FR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3714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ACCAFE20-A30D-E94A-9873-2FCAAAA17A71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18440907"/>
                  </p:ext>
                </p:extLst>
              </p:nvPr>
            </p:nvGraphicFramePr>
            <p:xfrm>
              <a:off x="628650" y="1829132"/>
              <a:ext cx="2450074" cy="1371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25037">
                      <a:extLst>
                        <a:ext uri="{9D8B030D-6E8A-4147-A177-3AD203B41FA5}">
                          <a16:colId xmlns:a16="http://schemas.microsoft.com/office/drawing/2014/main" val="2815187938"/>
                        </a:ext>
                      </a:extLst>
                    </a:gridCol>
                    <a:gridCol w="1225037">
                      <a:extLst>
                        <a:ext uri="{9D8B030D-6E8A-4147-A177-3AD203B41FA5}">
                          <a16:colId xmlns:a16="http://schemas.microsoft.com/office/drawing/2014/main" val="1896735968"/>
                        </a:ext>
                      </a:extLst>
                    </a:gridCol>
                  </a:tblGrid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Q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50 </a:t>
                          </a:r>
                          <a:r>
                            <a:rPr lang="fr-FR" sz="2400" dirty="0" err="1"/>
                            <a:t>pC</a:t>
                          </a:r>
                          <a:endParaRPr lang="fr-FR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97061463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8 </a:t>
                          </a:r>
                          <a:r>
                            <a:rPr lang="fr-FR" sz="2400" dirty="0" err="1"/>
                            <a:t>GeV</a:t>
                          </a:r>
                          <a:endParaRPr lang="fr-FR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8718865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2"/>
                          <a:stretch>
                            <a:fillRect l="-1031" t="-213889" r="-10103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400" dirty="0"/>
                            <a:t>5 </a:t>
                          </a:r>
                          <a:r>
                            <a:rPr lang="fr-FR" sz="2400" dirty="0" err="1"/>
                            <a:t>fs</a:t>
                          </a:r>
                          <a:endParaRPr lang="fr-FR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6737143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C1C466-8595-E044-A0BE-365348F4F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A5FEF8-CE99-054A-8675-14A4060B7D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064" y="1435236"/>
            <a:ext cx="3781530" cy="29657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1E0B23-A046-884A-8C12-5696C1B61490}"/>
              </a:ext>
            </a:extLst>
          </p:cNvPr>
          <p:cNvSpPr txBox="1"/>
          <p:nvPr/>
        </p:nvSpPr>
        <p:spPr>
          <a:xfrm>
            <a:off x="7019775" y="2271763"/>
            <a:ext cx="21523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Report by S. Di. </a:t>
            </a:r>
            <a:r>
              <a:rPr lang="fr-FR" dirty="0" err="1">
                <a:latin typeface="Comic Sans MS" panose="030F0902030302020204" pitchFamily="66" charset="0"/>
              </a:rPr>
              <a:t>Mitri</a:t>
            </a:r>
            <a:r>
              <a:rPr lang="fr-FR" dirty="0">
                <a:latin typeface="Comic Sans MS" panose="030F0902030302020204" pitchFamily="66" charset="0"/>
              </a:rPr>
              <a:t> at WP6 meeting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1221A7-BB3D-5244-8EC9-51D14B1FF1B4}"/>
              </a:ext>
            </a:extLst>
          </p:cNvPr>
          <p:cNvSpPr txBox="1"/>
          <p:nvPr/>
        </p:nvSpPr>
        <p:spPr>
          <a:xfrm>
            <a:off x="542429" y="4393659"/>
            <a:ext cx="6477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Comic Sans MS" panose="030F0902030302020204" pitchFamily="66" charset="0"/>
              </a:rPr>
              <a:t>Required </a:t>
            </a:r>
            <a:r>
              <a:rPr lang="fr-FR" sz="2400" dirty="0" err="1">
                <a:latin typeface="Comic Sans MS" panose="030F0902030302020204" pitchFamily="66" charset="0"/>
              </a:rPr>
              <a:t>energy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chirp</a:t>
            </a:r>
            <a:r>
              <a:rPr lang="fr-FR" sz="2400" dirty="0">
                <a:latin typeface="Comic Sans MS" panose="030F0902030302020204" pitchFamily="66" charset="0"/>
              </a:rPr>
              <a:t>:   ~ 1800 MeV/mm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6136D3-22B6-7341-9E80-CC7B490B422F}"/>
              </a:ext>
            </a:extLst>
          </p:cNvPr>
          <p:cNvSpPr txBox="1"/>
          <p:nvPr/>
        </p:nvSpPr>
        <p:spPr>
          <a:xfrm>
            <a:off x="495005" y="5050301"/>
            <a:ext cx="77134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The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r>
              <a:rPr lang="fr-FR" dirty="0">
                <a:latin typeface="Comic Sans MS" panose="030F0902030302020204" pitchFamily="66" charset="0"/>
              </a:rPr>
              <a:t> at LCLS of SLAC </a:t>
            </a:r>
            <a:r>
              <a:rPr lang="fr-FR" dirty="0" err="1">
                <a:latin typeface="Comic Sans MS" panose="030F0902030302020204" pitchFamily="66" charset="0"/>
              </a:rPr>
              <a:t>can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be</a:t>
            </a:r>
            <a:r>
              <a:rPr lang="fr-FR" dirty="0">
                <a:latin typeface="Comic Sans MS" panose="030F0902030302020204" pitchFamily="66" charset="0"/>
              </a:rPr>
              <a:t> a good </a:t>
            </a:r>
            <a:r>
              <a:rPr lang="fr-FR" dirty="0" err="1">
                <a:latin typeface="Comic Sans MS" panose="030F0902030302020204" pitchFamily="66" charset="0"/>
              </a:rPr>
              <a:t>start</a:t>
            </a:r>
            <a:r>
              <a:rPr lang="fr-FR" dirty="0">
                <a:latin typeface="Comic Sans MS" panose="030F0902030302020204" pitchFamily="66" charset="0"/>
              </a:rPr>
              <a:t> point.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Comic Sans MS" panose="030F0902030302020204" pitchFamily="66" charset="0"/>
              </a:rPr>
              <a:t>Corrugated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rectangular</a:t>
            </a:r>
            <a:r>
              <a:rPr lang="fr-FR" dirty="0">
                <a:latin typeface="Comic Sans MS" panose="030F0902030302020204" pitchFamily="66" charset="0"/>
              </a:rPr>
              <a:t> pipe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Comic Sans MS" panose="030F0902030302020204" pitchFamily="66" charset="0"/>
              </a:rPr>
              <a:t>a = 0.7 mm, </a:t>
            </a:r>
            <a:r>
              <a:rPr lang="en-US" dirty="0">
                <a:latin typeface="Comic Sans MS" panose="030F0902030302020204" pitchFamily="66" charset="0"/>
              </a:rPr>
              <a:t>h</a:t>
            </a:r>
            <a:r>
              <a:rPr lang="el-GR" dirty="0"/>
              <a:t> = </a:t>
            </a:r>
            <a:r>
              <a:rPr lang="en-US" dirty="0">
                <a:latin typeface="Comic Sans MS" panose="030F0902030302020204" pitchFamily="66" charset="0"/>
              </a:rPr>
              <a:t>0.5</a:t>
            </a:r>
            <a:r>
              <a:rPr lang="el-GR" dirty="0"/>
              <a:t> </a:t>
            </a:r>
            <a:r>
              <a:rPr lang="en-US" dirty="0">
                <a:latin typeface="Comic Sans MS" panose="030F0902030302020204" pitchFamily="66" charset="0"/>
              </a:rPr>
              <a:t>m</a:t>
            </a:r>
            <a:r>
              <a:rPr lang="fr-FR" dirty="0">
                <a:latin typeface="Comic Sans MS" panose="030F0902030302020204" pitchFamily="66" charset="0"/>
              </a:rPr>
              <a:t>m, p = 0.5 </a:t>
            </a:r>
            <a:r>
              <a:rPr lang="en-US" dirty="0">
                <a:latin typeface="Comic Sans MS" panose="030F0902030302020204" pitchFamily="66" charset="0"/>
              </a:rPr>
              <a:t>m</a:t>
            </a:r>
            <a:r>
              <a:rPr lang="fr-FR" dirty="0">
                <a:latin typeface="Comic Sans MS" panose="030F0902030302020204" pitchFamily="66" charset="0"/>
              </a:rPr>
              <a:t>m, g = 0.25 </a:t>
            </a:r>
            <a:r>
              <a:rPr lang="en-US" dirty="0">
                <a:latin typeface="Comic Sans MS" panose="030F0902030302020204" pitchFamily="66" charset="0"/>
              </a:rPr>
              <a:t>m</a:t>
            </a:r>
            <a:r>
              <a:rPr lang="fr-FR" dirty="0">
                <a:latin typeface="Comic Sans MS" panose="030F0902030302020204" pitchFamily="66" charset="0"/>
              </a:rPr>
              <a:t>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Comic Sans MS" panose="030F0902030302020204" pitchFamily="66" charset="0"/>
              </a:rPr>
              <a:t>Length</a:t>
            </a:r>
            <a:r>
              <a:rPr lang="fr-FR" dirty="0">
                <a:latin typeface="Comic Sans MS" panose="030F0902030302020204" pitchFamily="66" charset="0"/>
              </a:rPr>
              <a:t>: 4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latin typeface="Comic Sans MS" panose="030F0902030302020204" pitchFamily="66" charset="0"/>
              </a:rPr>
              <a:t>Energy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chirp</a:t>
            </a:r>
            <a:r>
              <a:rPr lang="fr-FR" dirty="0">
                <a:latin typeface="Comic Sans MS" panose="030F0902030302020204" pitchFamily="66" charset="0"/>
              </a:rPr>
              <a:t> : 1333 MeV/mm for 6.6 </a:t>
            </a:r>
            <a:r>
              <a:rPr lang="fr-FR" dirty="0" err="1">
                <a:latin typeface="Comic Sans MS" panose="030F0902030302020204" pitchFamily="66" charset="0"/>
              </a:rPr>
              <a:t>GeV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beam</a:t>
            </a:r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31985D-47FD-D74C-A6EF-FE7BD67101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000"/>
          <a:stretch/>
        </p:blipFill>
        <p:spPr>
          <a:xfrm>
            <a:off x="6752493" y="4707060"/>
            <a:ext cx="2001986" cy="163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51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Why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Principle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Several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examples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453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EFF50-D0EF-7140-AA06-B056D4FB2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2F4E6-86AA-644E-BDE1-83D18DCC2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The </a:t>
            </a:r>
            <a:r>
              <a:rPr lang="fr-FR" dirty="0" err="1">
                <a:latin typeface="Comic Sans MS" panose="030F0902030302020204" pitchFamily="66" charset="0"/>
              </a:rPr>
              <a:t>different</a:t>
            </a:r>
            <a:r>
              <a:rPr lang="fr-FR" dirty="0">
                <a:latin typeface="Comic Sans MS" panose="030F0902030302020204" pitchFamily="66" charset="0"/>
              </a:rPr>
              <a:t> types of </a:t>
            </a:r>
            <a:r>
              <a:rPr lang="fr-FR" dirty="0" err="1">
                <a:latin typeface="Comic Sans MS" panose="030F0902030302020204" pitchFamily="66" charset="0"/>
              </a:rPr>
              <a:t>wakefield</a:t>
            </a:r>
            <a:r>
              <a:rPr lang="fr-FR" dirty="0">
                <a:latin typeface="Comic Sans MS" panose="030F0902030302020204" pitchFamily="66" charset="0"/>
              </a:rPr>
              <a:t> for the </a:t>
            </a:r>
            <a:r>
              <a:rPr lang="fr-FR" dirty="0" err="1">
                <a:latin typeface="Comic Sans MS" panose="030F0902030302020204" pitchFamily="66" charset="0"/>
              </a:rPr>
              <a:t>dechiper</a:t>
            </a:r>
            <a:r>
              <a:rPr lang="fr-FR" dirty="0">
                <a:latin typeface="Comic Sans MS" panose="030F0902030302020204" pitchFamily="66" charset="0"/>
              </a:rPr>
              <a:t> are </a:t>
            </a:r>
            <a:r>
              <a:rPr lang="fr-FR" dirty="0" err="1">
                <a:latin typeface="Comic Sans MS" panose="030F0902030302020204" pitchFamily="66" charset="0"/>
              </a:rPr>
              <a:t>reviewed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There are </a:t>
            </a:r>
            <a:r>
              <a:rPr lang="fr-FR" dirty="0" err="1">
                <a:latin typeface="Comic Sans MS" panose="030F0902030302020204" pitchFamily="66" charset="0"/>
              </a:rPr>
              <a:t>already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serveral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successful</a:t>
            </a:r>
            <a:r>
              <a:rPr lang="fr-FR" dirty="0">
                <a:latin typeface="Comic Sans MS" panose="030F0902030302020204" pitchFamily="66" charset="0"/>
              </a:rPr>
              <a:t> applications of the </a:t>
            </a:r>
            <a:r>
              <a:rPr lang="fr-FR" dirty="0" err="1">
                <a:latin typeface="Comic Sans MS" panose="030F0902030302020204" pitchFamily="66" charset="0"/>
              </a:rPr>
              <a:t>pasisve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It </a:t>
            </a:r>
            <a:r>
              <a:rPr lang="fr-FR" dirty="0" err="1">
                <a:latin typeface="Comic Sans MS" panose="030F0902030302020204" pitchFamily="66" charset="0"/>
              </a:rPr>
              <a:t>is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very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promising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using</a:t>
            </a:r>
            <a:r>
              <a:rPr lang="fr-FR" dirty="0">
                <a:latin typeface="Comic Sans MS" panose="030F0902030302020204" pitchFamily="66" charset="0"/>
              </a:rPr>
              <a:t> the passive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r>
              <a:rPr lang="fr-FR" dirty="0">
                <a:latin typeface="Comic Sans MS" panose="030F0902030302020204" pitchFamily="66" charset="0"/>
              </a:rPr>
              <a:t> in the XLS </a:t>
            </a:r>
            <a:r>
              <a:rPr lang="fr-FR" dirty="0" err="1">
                <a:latin typeface="Comic Sans MS" panose="030F0902030302020204" pitchFamily="66" charset="0"/>
              </a:rPr>
              <a:t>project</a:t>
            </a:r>
            <a:r>
              <a:rPr lang="fr-FR" dirty="0"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A9891-F968-604B-ABE7-F200C8BFF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0493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86E5D-DA4D-1B4C-A9E1-FCF0B8B8A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34870-2D77-494E-BA36-65B017903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233996" cy="4351338"/>
          </a:xfrm>
        </p:spPr>
        <p:txBody>
          <a:bodyPr>
            <a:normAutofit fontScale="85000" lnSpcReduction="10000"/>
          </a:bodyPr>
          <a:lstStyle/>
          <a:p>
            <a:r>
              <a:rPr lang="fr-FR" dirty="0"/>
              <a:t>A. </a:t>
            </a:r>
            <a:r>
              <a:rPr lang="fr-FR" dirty="0" err="1"/>
              <a:t>Novokhatski</a:t>
            </a:r>
            <a:r>
              <a:rPr lang="fr-FR" dirty="0"/>
              <a:t>, IEEE-0-7803-4376-X/98</a:t>
            </a:r>
          </a:p>
          <a:p>
            <a:r>
              <a:rPr lang="fr-FR" dirty="0"/>
              <a:t>M. Harrison, IPAC 2013, MOPH025</a:t>
            </a:r>
          </a:p>
          <a:p>
            <a:r>
              <a:rPr lang="fr-FR" dirty="0"/>
              <a:t>K. Bane and G. </a:t>
            </a:r>
            <a:r>
              <a:rPr lang="fr-FR" dirty="0" err="1"/>
              <a:t>Stupakov</a:t>
            </a:r>
            <a:r>
              <a:rPr lang="fr-FR" dirty="0"/>
              <a:t>, NIM A 690, 106 (2012)</a:t>
            </a:r>
          </a:p>
          <a:p>
            <a:r>
              <a:rPr lang="fr-FR" dirty="0"/>
              <a:t>S. </a:t>
            </a:r>
            <a:r>
              <a:rPr lang="fr-FR" dirty="0" err="1"/>
              <a:t>Antipov</a:t>
            </a:r>
            <a:r>
              <a:rPr lang="fr-FR" dirty="0"/>
              <a:t>, et. al., 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. 112, 114801 (2014)</a:t>
            </a:r>
          </a:p>
          <a:p>
            <a:r>
              <a:rPr lang="fr-FR" dirty="0"/>
              <a:t>P. Emma, et. al., 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. 112, 034801 (2014). </a:t>
            </a:r>
          </a:p>
          <a:p>
            <a:r>
              <a:rPr lang="fr-FR" dirty="0"/>
              <a:t>S. </a:t>
            </a:r>
            <a:r>
              <a:rPr lang="fr-FR" dirty="0" err="1"/>
              <a:t>Antipov</a:t>
            </a:r>
            <a:r>
              <a:rPr lang="fr-FR" dirty="0"/>
              <a:t>, et. al., IPAC 2012, MOPPP013</a:t>
            </a:r>
          </a:p>
          <a:p>
            <a:r>
              <a:rPr lang="fr-FR" dirty="0"/>
              <a:t>Z. Zhang, et. al., 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Acc</a:t>
            </a:r>
            <a:r>
              <a:rPr lang="fr-FR" dirty="0"/>
              <a:t>. &amp; </a:t>
            </a:r>
            <a:r>
              <a:rPr lang="fr-FR" dirty="0" err="1"/>
              <a:t>Beam</a:t>
            </a:r>
            <a:r>
              <a:rPr lang="fr-FR" dirty="0"/>
              <a:t>, 18, 010702 (2015)</a:t>
            </a:r>
          </a:p>
          <a:p>
            <a:r>
              <a:rPr lang="fr-FR" dirty="0"/>
              <a:t>S. </a:t>
            </a:r>
            <a:r>
              <a:rPr lang="fr-FR" dirty="0" err="1"/>
              <a:t>Bettoni</a:t>
            </a:r>
            <a:r>
              <a:rPr lang="fr-FR" dirty="0"/>
              <a:t>, et. al., 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Acc</a:t>
            </a:r>
            <a:r>
              <a:rPr lang="fr-FR" dirty="0"/>
              <a:t>. &amp; </a:t>
            </a:r>
            <a:r>
              <a:rPr lang="fr-FR" dirty="0" err="1"/>
              <a:t>Beam</a:t>
            </a:r>
            <a:r>
              <a:rPr lang="fr-FR" dirty="0"/>
              <a:t>, 19, 021304 (2016)</a:t>
            </a:r>
          </a:p>
          <a:p>
            <a:r>
              <a:rPr lang="fr-FR" dirty="0"/>
              <a:t>F. Fu, et. al., Phys.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/>
              <a:t>Lett</a:t>
            </a:r>
            <a:r>
              <a:rPr lang="fr-FR" dirty="0"/>
              <a:t>. 114, 114801 (2015)</a:t>
            </a:r>
            <a:br>
              <a:rPr lang="fr-FR" dirty="0"/>
            </a:br>
            <a:endParaRPr lang="fr-FR" dirty="0"/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AC3DC-6532-9148-B48C-B00272D25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265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D8419-DD5C-124A-95F3-842EA5E42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0" y="261302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fr-FR" sz="4800" dirty="0">
                <a:latin typeface="Comic Sans MS" panose="030F0902030302020204" pitchFamily="66" charset="0"/>
              </a:rPr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FA606-D0D3-C345-B87E-CC8E78B74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042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B4A0F-C553-7D41-A757-D2973950B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1325563"/>
          </a:xfrm>
        </p:spPr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The </a:t>
            </a:r>
            <a:r>
              <a:rPr lang="fr-FR" dirty="0" err="1">
                <a:latin typeface="Comic Sans MS" panose="030F0902030302020204" pitchFamily="66" charset="0"/>
              </a:rPr>
              <a:t>Wakfield</a:t>
            </a:r>
            <a:r>
              <a:rPr lang="fr-FR" dirty="0">
                <a:latin typeface="Comic Sans MS" panose="030F0902030302020204" pitchFamily="66" charset="0"/>
              </a:rPr>
              <a:t> model – </a:t>
            </a:r>
            <a:r>
              <a:rPr lang="fr-FR" dirty="0" err="1">
                <a:latin typeface="Comic Sans MS" panose="030F0902030302020204" pitchFamily="66" charset="0"/>
              </a:rPr>
              <a:t>Cylinder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cavity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56144-2AAE-B34C-B6CF-426A766D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25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09E62B-5BB8-F748-91CF-D39B22427499}"/>
              </a:ext>
            </a:extLst>
          </p:cNvPr>
          <p:cNvSpPr txBox="1"/>
          <p:nvPr/>
        </p:nvSpPr>
        <p:spPr>
          <a:xfrm>
            <a:off x="77350" y="1689288"/>
            <a:ext cx="2819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Cylinder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cavity</a:t>
            </a:r>
            <a:r>
              <a:rPr lang="fr-FR" dirty="0">
                <a:latin typeface="Comic Sans MS" panose="030F0902030302020204" pitchFamily="66" charset="0"/>
              </a:rPr>
              <a:t> pipe: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83B4BC-9FD0-4342-8E72-1C4E426718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680" y="2553017"/>
            <a:ext cx="4903470" cy="680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8B3EC3D-2804-1C4B-90E3-9C9AE75CD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680" y="3282296"/>
            <a:ext cx="3577590" cy="7165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CCFEA3-46B5-EA4E-8956-2024870A2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680" y="4777905"/>
            <a:ext cx="4171950" cy="71237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E295768-7393-EB44-BD65-EF0C3C295E2F}"/>
              </a:ext>
            </a:extLst>
          </p:cNvPr>
          <p:cNvCxnSpPr/>
          <p:nvPr/>
        </p:nvCxnSpPr>
        <p:spPr>
          <a:xfrm>
            <a:off x="274320" y="2108476"/>
            <a:ext cx="67322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8AD78F1-369A-5F41-9FCD-7F4B30234672}"/>
              </a:ext>
            </a:extLst>
          </p:cNvPr>
          <p:cNvCxnSpPr/>
          <p:nvPr/>
        </p:nvCxnSpPr>
        <p:spPr>
          <a:xfrm>
            <a:off x="274320" y="4203976"/>
            <a:ext cx="67322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9BF0100-2EE1-4A49-BF35-D3904BDBB2DD}"/>
              </a:ext>
            </a:extLst>
          </p:cNvPr>
          <p:cNvSpPr txBox="1"/>
          <p:nvPr/>
        </p:nvSpPr>
        <p:spPr>
          <a:xfrm>
            <a:off x="194310" y="2368520"/>
            <a:ext cx="173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Single </a:t>
            </a:r>
            <a:r>
              <a:rPr lang="fr-FR" dirty="0" err="1">
                <a:latin typeface="Comic Sans MS" panose="030F0902030302020204" pitchFamily="66" charset="0"/>
              </a:rPr>
              <a:t>cells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3304C8-DF6C-6543-8923-1A93F98088C3}"/>
              </a:ext>
            </a:extLst>
          </p:cNvPr>
          <p:cNvSpPr txBox="1"/>
          <p:nvPr/>
        </p:nvSpPr>
        <p:spPr>
          <a:xfrm>
            <a:off x="194310" y="4464019"/>
            <a:ext cx="1737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Periodic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cells</a:t>
            </a:r>
            <a:endParaRPr lang="fr-FR" dirty="0">
              <a:latin typeface="Comic Sans MS" panose="030F0902030302020204" pitchFamily="66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230A364-FF01-F44A-B10B-59ADF6B640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0115" y="5464926"/>
            <a:ext cx="2034540" cy="25745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8895B24-3DBB-BE4E-BBF6-BE17C53633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5000" y="4259089"/>
            <a:ext cx="3193453" cy="246238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25A48C-C5FF-0A46-AE8A-A65AB6F6A6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4006" y="1873954"/>
            <a:ext cx="2973818" cy="24907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53F3D6F-5C91-B54F-9FF3-76E567A23C7B}"/>
              </a:ext>
            </a:extLst>
          </p:cNvPr>
          <p:cNvSpPr txBox="1"/>
          <p:nvPr/>
        </p:nvSpPr>
        <p:spPr>
          <a:xfrm>
            <a:off x="6355080" y="4833351"/>
            <a:ext cx="1051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periodic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25442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0" y="351679"/>
            <a:ext cx="8842188" cy="1325563"/>
          </a:xfrm>
        </p:spPr>
        <p:txBody>
          <a:bodyPr>
            <a:normAutofit/>
          </a:bodyPr>
          <a:lstStyle/>
          <a:p>
            <a:r>
              <a:rPr lang="fr-FR" sz="4000" dirty="0" err="1">
                <a:latin typeface="Comic Sans MS" panose="030F0902030302020204" pitchFamily="66" charset="0"/>
              </a:rPr>
              <a:t>Examples</a:t>
            </a:r>
            <a:r>
              <a:rPr lang="fr-FR" sz="4000" dirty="0">
                <a:latin typeface="Comic Sans MS" panose="030F0902030302020204" pitchFamily="66" charset="0"/>
              </a:rPr>
              <a:t> – </a:t>
            </a:r>
            <a:r>
              <a:rPr lang="fr-FR" sz="4000" dirty="0" err="1">
                <a:latin typeface="Comic Sans MS" panose="030F0902030302020204" pitchFamily="66" charset="0"/>
              </a:rPr>
              <a:t>Radiabeam</a:t>
            </a:r>
            <a:r>
              <a:rPr lang="fr-FR" sz="4000" dirty="0">
                <a:latin typeface="Comic Sans MS" panose="030F0902030302020204" pitchFamily="66" charset="0"/>
              </a:rPr>
              <a:t>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21" y="2007068"/>
            <a:ext cx="7886700" cy="4351338"/>
          </a:xfrm>
        </p:spPr>
        <p:txBody>
          <a:bodyPr>
            <a:norm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BNF ATF </a:t>
            </a:r>
            <a:r>
              <a:rPr lang="fr-FR" dirty="0" err="1">
                <a:latin typeface="Comic Sans MS" panose="030F0902030302020204" pitchFamily="66" charset="0"/>
              </a:rPr>
              <a:t>beam</a:t>
            </a:r>
            <a:endParaRPr lang="fr-FR" dirty="0">
              <a:latin typeface="Comic Sans MS" panose="030F0902030302020204" pitchFamily="66" charset="0"/>
            </a:endParaRPr>
          </a:p>
          <a:p>
            <a:pPr lvl="1"/>
            <a:r>
              <a:rPr lang="fr-FR" dirty="0">
                <a:latin typeface="Comic Sans MS" panose="030F0902030302020204" pitchFamily="66" charset="0"/>
              </a:rPr>
              <a:t>57 MeV, 340 </a:t>
            </a:r>
            <a:r>
              <a:rPr lang="fr-FR" dirty="0" err="1">
                <a:latin typeface="Comic Sans MS" panose="030F0902030302020204" pitchFamily="66" charset="0"/>
              </a:rPr>
              <a:t>pC</a:t>
            </a:r>
            <a:r>
              <a:rPr lang="fr-FR" dirty="0">
                <a:latin typeface="Comic Sans MS" panose="030F0902030302020204" pitchFamily="66" charset="0"/>
              </a:rPr>
              <a:t>, 3.5 </a:t>
            </a:r>
            <a:r>
              <a:rPr lang="fr-FR" dirty="0" err="1">
                <a:latin typeface="Comic Sans MS" panose="030F0902030302020204" pitchFamily="66" charset="0"/>
              </a:rPr>
              <a:t>ps</a:t>
            </a:r>
            <a:endParaRPr lang="fr-FR" dirty="0">
              <a:latin typeface="Comic Sans MS" panose="030F0902030302020204" pitchFamily="66" charset="0"/>
            </a:endParaRPr>
          </a:p>
          <a:p>
            <a:pPr lvl="1"/>
            <a:r>
              <a:rPr lang="fr-FR" dirty="0" err="1">
                <a:latin typeface="Comic Sans MS" panose="030F0902030302020204" pitchFamily="66" charset="0"/>
              </a:rPr>
              <a:t>Intial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chirp</a:t>
            </a:r>
            <a:r>
              <a:rPr lang="fr-FR" dirty="0">
                <a:latin typeface="Comic Sans MS" panose="030F0902030302020204" pitchFamily="66" charset="0"/>
              </a:rPr>
              <a:t>: 400 </a:t>
            </a:r>
            <a:r>
              <a:rPr lang="fr-FR" dirty="0" err="1">
                <a:latin typeface="Comic Sans MS" panose="030F0902030302020204" pitchFamily="66" charset="0"/>
              </a:rPr>
              <a:t>keV</a:t>
            </a:r>
            <a:r>
              <a:rPr lang="fr-FR" dirty="0">
                <a:latin typeface="Comic Sans MS" panose="030F0902030302020204" pitchFamily="66" charset="0"/>
              </a:rPr>
              <a:t>/mm</a:t>
            </a:r>
          </a:p>
          <a:p>
            <a:r>
              <a:rPr lang="fr-FR" dirty="0" err="1">
                <a:latin typeface="Comic Sans MS" panose="030F0902030302020204" pitchFamily="66" charset="0"/>
              </a:rPr>
              <a:t>Rectangular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pPr lvl="1"/>
            <a:r>
              <a:rPr lang="fr-FR" dirty="0" err="1">
                <a:latin typeface="Comic Sans MS" panose="030F0902030302020204" pitchFamily="66" charset="0"/>
              </a:rPr>
              <a:t>Length</a:t>
            </a:r>
            <a:r>
              <a:rPr lang="fr-FR" dirty="0">
                <a:latin typeface="Comic Sans MS" panose="030F0902030302020204" pitchFamily="66" charset="0"/>
              </a:rPr>
              <a:t>: 18.1 mm, </a:t>
            </a:r>
            <a:r>
              <a:rPr lang="fr-FR" dirty="0" err="1">
                <a:latin typeface="Comic Sans MS" panose="030F0902030302020204" pitchFamily="66" charset="0"/>
              </a:rPr>
              <a:t>Width</a:t>
            </a:r>
            <a:r>
              <a:rPr lang="fr-FR" dirty="0">
                <a:latin typeface="Comic Sans MS" panose="030F0902030302020204" pitchFamily="66" charset="0"/>
              </a:rPr>
              <a:t>: 38.1 mm</a:t>
            </a:r>
          </a:p>
          <a:p>
            <a:pPr lvl="1"/>
            <a:r>
              <a:rPr lang="fr-FR" dirty="0">
                <a:latin typeface="Comic Sans MS" panose="030F0902030302020204" pitchFamily="66" charset="0"/>
              </a:rPr>
              <a:t>Gap: 1 -30 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26</a:t>
            </a:fld>
            <a:endParaRPr lang="fr-FR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1DBAFA-A5FC-4343-9E8D-463167F0E56B}"/>
              </a:ext>
            </a:extLst>
          </p:cNvPr>
          <p:cNvSpPr/>
          <p:nvPr/>
        </p:nvSpPr>
        <p:spPr>
          <a:xfrm>
            <a:off x="453837" y="1378956"/>
            <a:ext cx="8394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err="1">
                <a:latin typeface="Comic Sans MS" panose="030F0902030302020204" pitchFamily="66" charset="0"/>
              </a:rPr>
              <a:t>Remove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residual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energy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chirp</a:t>
            </a:r>
            <a:r>
              <a:rPr lang="fr-FR" sz="2000" dirty="0">
                <a:latin typeface="Comic Sans MS" panose="030F0902030302020204" pitchFamily="66" charset="0"/>
              </a:rPr>
              <a:t>: Manufacture &amp; </a:t>
            </a:r>
            <a:r>
              <a:rPr lang="fr-FR" sz="2000" dirty="0" err="1">
                <a:latin typeface="Comic Sans MS" panose="030F0902030302020204" pitchFamily="66" charset="0"/>
              </a:rPr>
              <a:t>Experiment</a:t>
            </a:r>
            <a:endParaRPr lang="fr-FR" sz="2000" dirty="0">
              <a:latin typeface="Comic Sans MS" panose="030F0902030302020204" pitchFamily="66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24A85-7487-3D44-BC17-5143AEAC4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21" y="4635881"/>
            <a:ext cx="5312567" cy="2016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00FA6A-4C1D-8A4A-B96B-3FE107AE3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174481" y="2784488"/>
            <a:ext cx="4679106" cy="26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74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077C7-0E92-2C43-AAAA-69F4C3DE0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930" y="404988"/>
            <a:ext cx="8917069" cy="1325563"/>
          </a:xfrm>
        </p:spPr>
        <p:txBody>
          <a:bodyPr>
            <a:norm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Examples</a:t>
            </a:r>
            <a:r>
              <a:rPr lang="fr-FR" dirty="0">
                <a:latin typeface="Comic Sans MS" panose="030F0902030302020204" pitchFamily="66" charset="0"/>
              </a:rPr>
              <a:t>- Shanghai </a:t>
            </a:r>
            <a:r>
              <a:rPr lang="fr-FR" dirty="0" err="1">
                <a:latin typeface="Comic Sans MS" panose="030F0902030302020204" pitchFamily="66" charset="0"/>
              </a:rPr>
              <a:t>Jiao</a:t>
            </a:r>
            <a:r>
              <a:rPr lang="fr-FR" dirty="0">
                <a:latin typeface="Comic Sans MS" panose="030F0902030302020204" pitchFamily="66" charset="0"/>
              </a:rPr>
              <a:t> Tong U.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270CF-1AA0-0843-8895-4C4EA68378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309" y="1933936"/>
            <a:ext cx="7886700" cy="4351338"/>
          </a:xfrm>
        </p:spPr>
        <p:txBody>
          <a:bodyPr>
            <a:normAutofit/>
          </a:bodyPr>
          <a:lstStyle/>
          <a:p>
            <a:r>
              <a:rPr lang="fr-FR" sz="2400" dirty="0">
                <a:latin typeface="Comic Sans MS" panose="030F0902030302020204" pitchFamily="66" charset="0"/>
              </a:rPr>
              <a:t>3.3 MeV, 6 </a:t>
            </a:r>
            <a:r>
              <a:rPr lang="fr-FR" sz="2400" dirty="0" err="1">
                <a:latin typeface="Comic Sans MS" panose="030F0902030302020204" pitchFamily="66" charset="0"/>
              </a:rPr>
              <a:t>pC</a:t>
            </a:r>
            <a:r>
              <a:rPr lang="fr-FR" sz="2400" dirty="0">
                <a:latin typeface="Comic Sans MS" panose="030F0902030302020204" pitchFamily="66" charset="0"/>
              </a:rPr>
              <a:t>, 8 </a:t>
            </a:r>
            <a:r>
              <a:rPr lang="fr-FR" sz="2400" dirty="0" err="1">
                <a:latin typeface="Comic Sans MS" panose="030F0902030302020204" pitchFamily="66" charset="0"/>
              </a:rPr>
              <a:t>ps</a:t>
            </a:r>
            <a:r>
              <a:rPr lang="fr-FR" sz="2400" dirty="0">
                <a:latin typeface="Comic Sans MS" panose="030F0902030302020204" pitchFamily="66" charset="0"/>
              </a:rPr>
              <a:t> (FWHM)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Two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Paralle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Corrugated</a:t>
            </a:r>
            <a:r>
              <a:rPr lang="fr-FR" sz="2400" dirty="0">
                <a:latin typeface="Comic Sans MS" panose="030F0902030302020204" pitchFamily="66" charset="0"/>
              </a:rPr>
              <a:t> Plates</a:t>
            </a: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Aluminum</a:t>
            </a:r>
            <a:endParaRPr lang="fr-FR" sz="2000" dirty="0">
              <a:latin typeface="Comic Sans MS" panose="030F0902030302020204" pitchFamily="66" charset="0"/>
            </a:endParaRPr>
          </a:p>
          <a:p>
            <a:pPr lvl="1"/>
            <a:r>
              <a:rPr lang="fr-FR" sz="2000" dirty="0" err="1">
                <a:latin typeface="Comic Sans MS" panose="030F0902030302020204" pitchFamily="66" charset="0"/>
              </a:rPr>
              <a:t>Length</a:t>
            </a:r>
            <a:r>
              <a:rPr lang="fr-FR" sz="2000" dirty="0">
                <a:latin typeface="Comic Sans MS" panose="030F0902030302020204" pitchFamily="66" charset="0"/>
              </a:rPr>
              <a:t>: 16 cm; </a:t>
            </a:r>
            <a:r>
              <a:rPr lang="fr-FR" sz="2000" dirty="0" err="1">
                <a:latin typeface="Comic Sans MS" panose="030F0902030302020204" pitchFamily="66" charset="0"/>
              </a:rPr>
              <a:t>Width</a:t>
            </a:r>
            <a:r>
              <a:rPr lang="fr-FR" sz="2000" dirty="0">
                <a:latin typeface="Comic Sans MS" panose="030F0902030302020204" pitchFamily="66" charset="0"/>
              </a:rPr>
              <a:t>: 3.2 cm</a:t>
            </a:r>
          </a:p>
          <a:p>
            <a:pPr lvl="1"/>
            <a:r>
              <a:rPr lang="fr-FR" sz="2000" dirty="0">
                <a:latin typeface="Comic Sans MS" panose="030F0902030302020204" pitchFamily="66" charset="0"/>
              </a:rPr>
              <a:t>Gap: 3 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DC76C-6AB4-D345-865B-C7276BD08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27</a:t>
            </a:fld>
            <a:endParaRPr lang="fr-FR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0E91B07-0E49-0D4F-9AE0-28030CDF8B89}"/>
              </a:ext>
            </a:extLst>
          </p:cNvPr>
          <p:cNvSpPr/>
          <p:nvPr/>
        </p:nvSpPr>
        <p:spPr>
          <a:xfrm>
            <a:off x="8046720" y="2960370"/>
            <a:ext cx="342900" cy="3379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8072A3-63A1-D54B-BC6E-B66D30916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30" y="4178752"/>
            <a:ext cx="5584474" cy="243366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4C46F65-74F3-C841-8662-80F2754581B5}"/>
              </a:ext>
            </a:extLst>
          </p:cNvPr>
          <p:cNvSpPr/>
          <p:nvPr/>
        </p:nvSpPr>
        <p:spPr>
          <a:xfrm>
            <a:off x="723372" y="1410716"/>
            <a:ext cx="6546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err="1">
                <a:latin typeface="Comic Sans MS" panose="030F0902030302020204" pitchFamily="66" charset="0"/>
              </a:rPr>
              <a:t>Nonlinear-Energy</a:t>
            </a:r>
            <a:r>
              <a:rPr lang="fr-FR" sz="2800" dirty="0">
                <a:latin typeface="Comic Sans MS" panose="030F0902030302020204" pitchFamily="66" charset="0"/>
              </a:rPr>
              <a:t> </a:t>
            </a:r>
            <a:r>
              <a:rPr lang="fr-FR" sz="2800" dirty="0" err="1">
                <a:latin typeface="Comic Sans MS" panose="030F0902030302020204" pitchFamily="66" charset="0"/>
              </a:rPr>
              <a:t>chirp</a:t>
            </a:r>
            <a:r>
              <a:rPr lang="fr-FR" sz="2800" dirty="0">
                <a:latin typeface="Comic Sans MS" panose="030F0902030302020204" pitchFamily="66" charset="0"/>
              </a:rPr>
              <a:t> Compensation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F4590A-806D-694A-8428-9518E50A6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376" y="2226169"/>
            <a:ext cx="3648635" cy="13238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A6553D2-16A0-C449-8E4E-212F962370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238" y="4306703"/>
            <a:ext cx="2988307" cy="218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6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B2593-03FF-0946-B6BC-655E903BA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Why</a:t>
            </a:r>
            <a:r>
              <a:rPr lang="fr-FR" dirty="0">
                <a:latin typeface="Comic Sans MS" panose="030F0902030302020204" pitchFamily="66" charset="0"/>
              </a:rPr>
              <a:t> do </a:t>
            </a:r>
            <a:r>
              <a:rPr lang="fr-FR" dirty="0" err="1">
                <a:latin typeface="Comic Sans MS" panose="030F0902030302020204" pitchFamily="66" charset="0"/>
              </a:rPr>
              <a:t>we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need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r>
              <a:rPr lang="fr-FR" dirty="0">
                <a:latin typeface="Comic Sans MS" panose="030F0902030302020204" pitchFamily="66" charset="0"/>
              </a:rPr>
              <a:t>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691E5-E094-694E-B405-A51CB0D2E5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4"/>
            <a:ext cx="8313331" cy="489585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000" dirty="0">
                <a:latin typeface="Comic Sans MS" panose="030F0902030302020204" pitchFamily="66" charset="0"/>
              </a:rPr>
              <a:t>For FEL, </a:t>
            </a:r>
            <a:r>
              <a:rPr lang="fr-FR" sz="2000" dirty="0" err="1">
                <a:latin typeface="Comic Sans MS" panose="030F0902030302020204" pitchFamily="66" charset="0"/>
              </a:rPr>
              <a:t>bunch</a:t>
            </a:r>
            <a:r>
              <a:rPr lang="fr-FR" sz="2000" dirty="0">
                <a:latin typeface="Comic Sans MS" panose="030F0902030302020204" pitchFamily="66" charset="0"/>
              </a:rPr>
              <a:t> compression </a:t>
            </a:r>
            <a:r>
              <a:rPr lang="fr-FR" sz="2000" dirty="0" err="1">
                <a:latin typeface="Comic Sans MS" panose="030F0902030302020204" pitchFamily="66" charset="0"/>
              </a:rPr>
              <a:t>typically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leaves</a:t>
            </a:r>
            <a:r>
              <a:rPr lang="fr-FR" sz="2000" dirty="0">
                <a:latin typeface="Comic Sans MS" panose="030F0902030302020204" pitchFamily="66" charset="0"/>
              </a:rPr>
              <a:t> an </a:t>
            </a:r>
            <a:r>
              <a:rPr lang="fr-FR" sz="2000" dirty="0" err="1">
                <a:latin typeface="Comic Sans MS" panose="030F0902030302020204" pitchFamily="66" charset="0"/>
              </a:rPr>
              <a:t>undesired</a:t>
            </a:r>
            <a:r>
              <a:rPr lang="fr-FR" sz="2000" dirty="0">
                <a:latin typeface="Comic Sans MS" panose="030F0902030302020204" pitchFamily="66" charset="0"/>
              </a:rPr>
              <a:t> time-</a:t>
            </a:r>
            <a:r>
              <a:rPr lang="fr-FR" sz="2000" dirty="0" err="1">
                <a:latin typeface="Comic Sans MS" panose="030F0902030302020204" pitchFamily="66" charset="0"/>
              </a:rPr>
              <a:t>energy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correlation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sz="1800" dirty="0" err="1">
                <a:latin typeface="Comic Sans MS" panose="030F0902030302020204" pitchFamily="66" charset="0"/>
              </a:rPr>
              <a:t>Broaden</a:t>
            </a:r>
            <a:r>
              <a:rPr lang="fr-FR" sz="1800" dirty="0">
                <a:latin typeface="Comic Sans MS" panose="030F0902030302020204" pitchFamily="66" charset="0"/>
              </a:rPr>
              <a:t> the FEL </a:t>
            </a:r>
            <a:r>
              <a:rPr lang="fr-FR" sz="1800" dirty="0" err="1">
                <a:latin typeface="Comic Sans MS" panose="030F0902030302020204" pitchFamily="66" charset="0"/>
              </a:rPr>
              <a:t>bandwidth</a:t>
            </a:r>
            <a:r>
              <a:rPr lang="fr-FR" sz="1800" dirty="0">
                <a:latin typeface="Comic Sans MS" panose="030F0902030302020204" pitchFamily="66" charset="0"/>
              </a:rPr>
              <a:t> and </a:t>
            </a:r>
            <a:r>
              <a:rPr lang="fr-FR" sz="1800" dirty="0" err="1">
                <a:latin typeface="Comic Sans MS" panose="030F0902030302020204" pitchFamily="66" charset="0"/>
              </a:rPr>
              <a:t>decrease</a:t>
            </a:r>
            <a:r>
              <a:rPr lang="fr-FR" sz="1800" dirty="0">
                <a:latin typeface="Comic Sans MS" panose="030F0902030302020204" pitchFamily="66" charset="0"/>
              </a:rPr>
              <a:t> FEL gain</a:t>
            </a:r>
          </a:p>
          <a:p>
            <a:endParaRPr lang="fr-FR" sz="2000" dirty="0">
              <a:latin typeface="Comic Sans MS" panose="030F0902030302020204" pitchFamily="66" charset="0"/>
            </a:endParaRPr>
          </a:p>
          <a:p>
            <a:endParaRPr lang="fr-FR" sz="2000" dirty="0">
              <a:latin typeface="Comic Sans MS" panose="030F0902030302020204" pitchFamily="66" charset="0"/>
            </a:endParaRPr>
          </a:p>
          <a:p>
            <a:endParaRPr lang="fr-FR" sz="2000" dirty="0">
              <a:latin typeface="Comic Sans MS" panose="030F0902030302020204" pitchFamily="66" charset="0"/>
            </a:endParaRPr>
          </a:p>
          <a:p>
            <a:endParaRPr lang="fr-FR" sz="2000" dirty="0">
              <a:latin typeface="Comic Sans MS" panose="030F0902030302020204" pitchFamily="66" charset="0"/>
            </a:endParaRPr>
          </a:p>
          <a:p>
            <a:endParaRPr lang="fr-FR" sz="2000" dirty="0">
              <a:latin typeface="Comic Sans MS" panose="030F0902030302020204" pitchFamily="66" charset="0"/>
            </a:endParaRPr>
          </a:p>
          <a:p>
            <a:endParaRPr lang="fr-FR" sz="2000" dirty="0">
              <a:latin typeface="Comic Sans MS" panose="030F0902030302020204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fr-FR" sz="2000" dirty="0">
                <a:latin typeface="Comic Sans MS" panose="030F0902030302020204" pitchFamily="66" charset="0"/>
              </a:rPr>
              <a:t>RF (off </a:t>
            </a:r>
            <a:r>
              <a:rPr lang="fr-FR" sz="2000" dirty="0" err="1">
                <a:latin typeface="Comic Sans MS" panose="030F0902030302020204" pitchFamily="66" charset="0"/>
              </a:rPr>
              <a:t>crest</a:t>
            </a:r>
            <a:r>
              <a:rPr lang="fr-FR" sz="2000" dirty="0">
                <a:latin typeface="Comic Sans MS" panose="030F0902030302020204" pitchFamily="66" charset="0"/>
              </a:rPr>
              <a:t>) </a:t>
            </a:r>
            <a:r>
              <a:rPr lang="fr-FR" sz="2000" dirty="0" err="1">
                <a:latin typeface="Comic Sans MS" panose="030F0902030302020204" pitchFamily="66" charset="0"/>
              </a:rPr>
              <a:t>can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remove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it</a:t>
            </a:r>
            <a:r>
              <a:rPr lang="fr-FR" sz="2000" dirty="0">
                <a:latin typeface="Comic Sans MS" panose="030F0902030302020204" pitchFamily="66" charset="0"/>
              </a:rPr>
              <a:t>, but </a:t>
            </a:r>
            <a:r>
              <a:rPr lang="fr-FR" sz="2000" dirty="0" err="1">
                <a:latin typeface="Comic Sans MS" panose="030F0902030302020204" pitchFamily="66" charset="0"/>
              </a:rPr>
              <a:t>this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can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be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costly</a:t>
            </a:r>
            <a:r>
              <a:rPr lang="fr-FR" sz="2000" dirty="0">
                <a:latin typeface="Comic Sans MS" panose="030F0902030302020204" pitchFamily="66" charset="0"/>
              </a:rPr>
              <a:t> &amp; </a:t>
            </a:r>
            <a:r>
              <a:rPr lang="fr-FR" sz="2000" dirty="0" err="1">
                <a:latin typeface="Comic Sans MS" panose="030F0902030302020204" pitchFamily="66" charset="0"/>
              </a:rPr>
              <a:t>difficult</a:t>
            </a:r>
            <a:r>
              <a:rPr lang="fr-FR" sz="2000" dirty="0">
                <a:latin typeface="Comic Sans MS" panose="030F0902030302020204" pitchFamily="66" charset="0"/>
              </a:rPr>
              <a:t> for </a:t>
            </a:r>
            <a:r>
              <a:rPr lang="fr-FR" sz="2000" dirty="0" err="1">
                <a:latin typeface="Comic Sans MS" panose="030F0902030302020204" pitchFamily="66" charset="0"/>
              </a:rPr>
              <a:t>very</a:t>
            </a:r>
            <a:r>
              <a:rPr lang="fr-FR" sz="2000" dirty="0">
                <a:latin typeface="Comic Sans MS" panose="030F0902030302020204" pitchFamily="66" charset="0"/>
              </a:rPr>
              <a:t> high </a:t>
            </a:r>
            <a:r>
              <a:rPr lang="fr-FR" sz="2000" dirty="0" err="1">
                <a:latin typeface="Comic Sans MS" panose="030F0902030302020204" pitchFamily="66" charset="0"/>
              </a:rPr>
              <a:t>frequency</a:t>
            </a:r>
            <a:r>
              <a:rPr lang="fr-FR" sz="2000" dirty="0">
                <a:latin typeface="Comic Sans MS" panose="030F0902030302020204" pitchFamily="66" charset="0"/>
              </a:rPr>
              <a:t> (</a:t>
            </a:r>
            <a:r>
              <a:rPr lang="fr-FR" sz="2000" dirty="0" err="1">
                <a:latin typeface="Comic Sans MS" panose="030F0902030302020204" pitchFamily="66" charset="0"/>
              </a:rPr>
              <a:t>e.g</a:t>
            </a:r>
            <a:r>
              <a:rPr lang="fr-FR" sz="2000" dirty="0">
                <a:latin typeface="Comic Sans MS" panose="030F0902030302020204" pitchFamily="66" charset="0"/>
              </a:rPr>
              <a:t>. 36, 48 GHz)</a:t>
            </a:r>
          </a:p>
          <a:p>
            <a:pPr>
              <a:buFont typeface="Wingdings" pitchFamily="2" charset="2"/>
              <a:buChar char="q"/>
            </a:pPr>
            <a:r>
              <a:rPr lang="fr-FR" sz="2000" dirty="0">
                <a:latin typeface="Comic Sans MS" panose="030F0902030302020204" pitchFamily="66" charset="0"/>
              </a:rPr>
              <a:t>Passive </a:t>
            </a:r>
            <a:r>
              <a:rPr lang="fr-FR" sz="2000" dirty="0" err="1">
                <a:latin typeface="Comic Sans MS" panose="030F0902030302020204" pitchFamily="66" charset="0"/>
              </a:rPr>
              <a:t>dechirper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using</a:t>
            </a:r>
            <a:r>
              <a:rPr lang="fr-FR" sz="2000" dirty="0">
                <a:latin typeface="Comic Sans MS" panose="030F0902030302020204" pitchFamily="66" charset="0"/>
              </a:rPr>
              <a:t> self-</a:t>
            </a:r>
            <a:r>
              <a:rPr lang="fr-FR" sz="2000" dirty="0" err="1">
                <a:latin typeface="Comic Sans MS" panose="030F0902030302020204" pitchFamily="66" charset="0"/>
              </a:rPr>
              <a:t>induced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wakefields</a:t>
            </a:r>
            <a:r>
              <a:rPr lang="fr-FR" sz="2000" dirty="0">
                <a:latin typeface="Comic Sans MS" panose="030F0902030302020204" pitchFamily="66" charset="0"/>
              </a:rPr>
              <a:t> to </a:t>
            </a:r>
            <a:r>
              <a:rPr lang="fr-FR" sz="2000" dirty="0" err="1">
                <a:latin typeface="Comic Sans MS" panose="030F0902030302020204" pitchFamily="66" charset="0"/>
              </a:rPr>
              <a:t>remove</a:t>
            </a:r>
            <a:r>
              <a:rPr lang="fr-FR" sz="2000" dirty="0">
                <a:latin typeface="Comic Sans MS" panose="030F0902030302020204" pitchFamily="66" charset="0"/>
              </a:rPr>
              <a:t> the </a:t>
            </a:r>
            <a:r>
              <a:rPr lang="fr-FR" sz="2000" dirty="0" err="1">
                <a:latin typeface="Comic Sans MS" panose="030F0902030302020204" pitchFamily="66" charset="0"/>
              </a:rPr>
              <a:t>chirp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can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be</a:t>
            </a:r>
            <a:r>
              <a:rPr lang="fr-FR" sz="2000" dirty="0">
                <a:latin typeface="Comic Sans MS" panose="030F0902030302020204" pitchFamily="66" charset="0"/>
              </a:rPr>
              <a:t> a </a:t>
            </a:r>
            <a:r>
              <a:rPr lang="fr-FR" sz="2000" dirty="0" err="1">
                <a:latin typeface="Comic Sans MS" panose="030F0902030302020204" pitchFamily="66" charset="0"/>
              </a:rPr>
              <a:t>better</a:t>
            </a:r>
            <a:r>
              <a:rPr lang="fr-FR" sz="2000" dirty="0">
                <a:latin typeface="Comic Sans MS" panose="030F0902030302020204" pitchFamily="66" charset="0"/>
              </a:rPr>
              <a:t> </a:t>
            </a:r>
            <a:r>
              <a:rPr lang="fr-FR" sz="2000" dirty="0" err="1">
                <a:latin typeface="Comic Sans MS" panose="030F0902030302020204" pitchFamily="66" charset="0"/>
              </a:rPr>
              <a:t>choice</a:t>
            </a:r>
            <a:r>
              <a:rPr lang="fr-FR" sz="2000" dirty="0">
                <a:latin typeface="Comic Sans MS" panose="030F0902030302020204" pitchFamily="66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8D335-F592-F441-A6F3-54EF0A93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3</a:t>
            </a:fld>
            <a:endParaRPr lang="fr-FR" dirty="0"/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34001487-3964-CA40-986B-F5BDC7F1AA2A}"/>
              </a:ext>
            </a:extLst>
          </p:cNvPr>
          <p:cNvSpPr/>
          <p:nvPr/>
        </p:nvSpPr>
        <p:spPr>
          <a:xfrm>
            <a:off x="3602459" y="3359927"/>
            <a:ext cx="289074" cy="487292"/>
          </a:xfrm>
          <a:prstGeom prst="triangl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10">
            <a:extLst>
              <a:ext uri="{FF2B5EF4-FFF2-40B4-BE49-F238E27FC236}">
                <a16:creationId xmlns:a16="http://schemas.microsoft.com/office/drawing/2014/main" id="{5E619C24-DC9A-8240-BDD4-AF7CDE762504}"/>
              </a:ext>
            </a:extLst>
          </p:cNvPr>
          <p:cNvSpPr/>
          <p:nvPr/>
        </p:nvSpPr>
        <p:spPr>
          <a:xfrm>
            <a:off x="6076787" y="3359927"/>
            <a:ext cx="289074" cy="487292"/>
          </a:xfrm>
          <a:prstGeom prst="triangl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11">
            <a:extLst>
              <a:ext uri="{FF2B5EF4-FFF2-40B4-BE49-F238E27FC236}">
                <a16:creationId xmlns:a16="http://schemas.microsoft.com/office/drawing/2014/main" id="{364A124A-E737-4748-92FA-84F591A38734}"/>
              </a:ext>
            </a:extLst>
          </p:cNvPr>
          <p:cNvSpPr/>
          <p:nvPr/>
        </p:nvSpPr>
        <p:spPr>
          <a:xfrm flipH="1" flipV="1">
            <a:off x="4273522" y="2943991"/>
            <a:ext cx="289074" cy="487292"/>
          </a:xfrm>
          <a:prstGeom prst="triangl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12">
            <a:extLst>
              <a:ext uri="{FF2B5EF4-FFF2-40B4-BE49-F238E27FC236}">
                <a16:creationId xmlns:a16="http://schemas.microsoft.com/office/drawing/2014/main" id="{1870E645-7AC1-EB49-BABA-BB2C9F26FC0C}"/>
              </a:ext>
            </a:extLst>
          </p:cNvPr>
          <p:cNvSpPr/>
          <p:nvPr/>
        </p:nvSpPr>
        <p:spPr>
          <a:xfrm flipH="1" flipV="1">
            <a:off x="5364426" y="2943991"/>
            <a:ext cx="289074" cy="487292"/>
          </a:xfrm>
          <a:prstGeom prst="triangle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62E17BF-BE21-BC4F-854A-DB6C3F05342C}"/>
              </a:ext>
            </a:extLst>
          </p:cNvPr>
          <p:cNvSpPr/>
          <p:nvPr/>
        </p:nvSpPr>
        <p:spPr>
          <a:xfrm>
            <a:off x="1678742" y="3469147"/>
            <a:ext cx="1166621" cy="2688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D03830A-88C6-B24A-9901-D452519D5FEA}"/>
              </a:ext>
            </a:extLst>
          </p:cNvPr>
          <p:cNvCxnSpPr>
            <a:cxnSpLocks/>
          </p:cNvCxnSpPr>
          <p:nvPr/>
        </p:nvCxnSpPr>
        <p:spPr>
          <a:xfrm>
            <a:off x="1238251" y="3612705"/>
            <a:ext cx="2436476" cy="20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911E81-DE69-0643-9F20-3A6BE0382C88}"/>
              </a:ext>
            </a:extLst>
          </p:cNvPr>
          <p:cNvCxnSpPr>
            <a:cxnSpLocks/>
          </p:cNvCxnSpPr>
          <p:nvPr/>
        </p:nvCxnSpPr>
        <p:spPr>
          <a:xfrm flipV="1">
            <a:off x="3870883" y="3198839"/>
            <a:ext cx="454259" cy="4159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BE47988-ABCE-1945-89C8-0230ABD4DFF7}"/>
              </a:ext>
            </a:extLst>
          </p:cNvPr>
          <p:cNvCxnSpPr>
            <a:cxnSpLocks/>
          </p:cNvCxnSpPr>
          <p:nvPr/>
        </p:nvCxnSpPr>
        <p:spPr>
          <a:xfrm>
            <a:off x="4562596" y="3198839"/>
            <a:ext cx="87409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AEDC32-AF6B-6747-B30A-FD1B5B24B043}"/>
              </a:ext>
            </a:extLst>
          </p:cNvPr>
          <p:cNvCxnSpPr>
            <a:cxnSpLocks/>
          </p:cNvCxnSpPr>
          <p:nvPr/>
        </p:nvCxnSpPr>
        <p:spPr>
          <a:xfrm>
            <a:off x="5643178" y="3196769"/>
            <a:ext cx="454259" cy="4159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DD55346-F73E-E344-A04B-02EC993B48C7}"/>
              </a:ext>
            </a:extLst>
          </p:cNvPr>
          <p:cNvCxnSpPr>
            <a:cxnSpLocks/>
          </p:cNvCxnSpPr>
          <p:nvPr/>
        </p:nvCxnSpPr>
        <p:spPr>
          <a:xfrm>
            <a:off x="6345212" y="3612705"/>
            <a:ext cx="1342128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0155AD1-2FEB-D64F-8041-D1C75C1BAD0C}"/>
              </a:ext>
            </a:extLst>
          </p:cNvPr>
          <p:cNvGrpSpPr/>
          <p:nvPr/>
        </p:nvGrpSpPr>
        <p:grpSpPr>
          <a:xfrm>
            <a:off x="2413320" y="3937700"/>
            <a:ext cx="1559724" cy="924426"/>
            <a:chOff x="2478895" y="4063564"/>
            <a:chExt cx="1273301" cy="63849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7824CA5-30E6-4144-AA2D-78F7CB9C65EF}"/>
                </a:ext>
              </a:extLst>
            </p:cNvPr>
            <p:cNvGrpSpPr/>
            <p:nvPr/>
          </p:nvGrpSpPr>
          <p:grpSpPr>
            <a:xfrm>
              <a:off x="2478895" y="4063564"/>
              <a:ext cx="1273301" cy="638494"/>
              <a:chOff x="1812891" y="4411301"/>
              <a:chExt cx="1311350" cy="1212062"/>
            </a:xfrm>
          </p:grpSpPr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9597F712-9892-664F-9185-A6856EB5A948}"/>
                  </a:ext>
                </a:extLst>
              </p:cNvPr>
              <p:cNvCxnSpPr/>
              <p:nvPr/>
            </p:nvCxnSpPr>
            <p:spPr>
              <a:xfrm>
                <a:off x="1812891" y="5029859"/>
                <a:ext cx="131135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3984B7A1-2AF3-7A4E-AF7F-CFCD69FCBEE1}"/>
                  </a:ext>
                </a:extLst>
              </p:cNvPr>
              <p:cNvCxnSpPr/>
              <p:nvPr/>
            </p:nvCxnSpPr>
            <p:spPr>
              <a:xfrm flipV="1">
                <a:off x="2418947" y="4467651"/>
                <a:ext cx="0" cy="11557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F9B89749-4085-F847-9D0C-78653E37491A}"/>
                      </a:ext>
                    </a:extLst>
                  </p:cNvPr>
                  <p:cNvSpPr txBox="1"/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F9B89749-4085-F847-9D0C-78653E37491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16667" r="-11111" b="-33333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9715CB82-2731-334A-A851-872F630991C6}"/>
                      </a:ext>
                    </a:extLst>
                  </p:cNvPr>
                  <p:cNvSpPr txBox="1"/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9715CB82-2731-334A-A851-872F630991C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5882" b="-22222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627365-3DE0-804A-9E1C-407981B77583}"/>
                </a:ext>
              </a:extLst>
            </p:cNvPr>
            <p:cNvSpPr/>
            <p:nvPr/>
          </p:nvSpPr>
          <p:spPr>
            <a:xfrm rot="19810230">
              <a:off x="2719976" y="4372332"/>
              <a:ext cx="688302" cy="45719"/>
            </a:xfrm>
            <a:prstGeom prst="ellipse">
              <a:avLst/>
            </a:prstGeom>
            <a:solidFill>
              <a:srgbClr val="FF0000">
                <a:alpha val="8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E527386-EC15-BD4D-B7E0-5788040131F3}"/>
              </a:ext>
            </a:extLst>
          </p:cNvPr>
          <p:cNvSpPr txBox="1"/>
          <p:nvPr/>
        </p:nvSpPr>
        <p:spPr>
          <a:xfrm>
            <a:off x="1726922" y="3177584"/>
            <a:ext cx="1388623" cy="194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Linac</a:t>
            </a:r>
            <a:endParaRPr lang="fr-FR" dirty="0">
              <a:latin typeface="Comic Sans MS" panose="030F0902030302020204" pitchFamily="66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3B31123-D28A-D34C-8486-18FF1FD2C0C1}"/>
              </a:ext>
            </a:extLst>
          </p:cNvPr>
          <p:cNvGrpSpPr/>
          <p:nvPr/>
        </p:nvGrpSpPr>
        <p:grpSpPr>
          <a:xfrm>
            <a:off x="4355570" y="3881293"/>
            <a:ext cx="1547563" cy="1016233"/>
            <a:chOff x="4636407" y="4181174"/>
            <a:chExt cx="1311350" cy="1212062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1F5D74C-CDAC-F443-A1B6-DFBA4692C9C2}"/>
                </a:ext>
              </a:extLst>
            </p:cNvPr>
            <p:cNvGrpSpPr/>
            <p:nvPr/>
          </p:nvGrpSpPr>
          <p:grpSpPr>
            <a:xfrm>
              <a:off x="4636407" y="4181174"/>
              <a:ext cx="1311350" cy="1212062"/>
              <a:chOff x="1812891" y="4411301"/>
              <a:chExt cx="1311350" cy="1212062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9D1D6455-3C24-9C45-9400-F3F29D9BF957}"/>
                  </a:ext>
                </a:extLst>
              </p:cNvPr>
              <p:cNvCxnSpPr/>
              <p:nvPr/>
            </p:nvCxnSpPr>
            <p:spPr>
              <a:xfrm>
                <a:off x="1812891" y="5029859"/>
                <a:ext cx="131135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3E045BA-7138-7F44-8A96-8563AAF03B0F}"/>
                  </a:ext>
                </a:extLst>
              </p:cNvPr>
              <p:cNvCxnSpPr/>
              <p:nvPr/>
            </p:nvCxnSpPr>
            <p:spPr>
              <a:xfrm flipV="1">
                <a:off x="2418947" y="4467651"/>
                <a:ext cx="0" cy="11557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BAE75D3F-B5F1-EC43-BFA4-7B10D5FDBFF5}"/>
                      </a:ext>
                    </a:extLst>
                  </p:cNvPr>
                  <p:cNvSpPr txBox="1"/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BAE75D3F-B5F1-EC43-BFA4-7B10D5FDBFF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7647" r="-17647" b="-26316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8A2A1B79-2C00-1B4D-B6F4-9A57185BFD73}"/>
                      </a:ext>
                    </a:extLst>
                  </p:cNvPr>
                  <p:cNvSpPr txBox="1"/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8A2A1B79-2C00-1B4D-B6F4-9A57185BFD7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0526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BA3E8C5-0F0E-0046-AA21-CD42F374FE29}"/>
                </a:ext>
              </a:extLst>
            </p:cNvPr>
            <p:cNvSpPr/>
            <p:nvPr/>
          </p:nvSpPr>
          <p:spPr>
            <a:xfrm rot="18146402">
              <a:off x="4886918" y="4765492"/>
              <a:ext cx="706106" cy="77315"/>
            </a:xfrm>
            <a:prstGeom prst="ellipse">
              <a:avLst/>
            </a:prstGeom>
            <a:solidFill>
              <a:srgbClr val="FF0000">
                <a:alpha val="8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5163EBE-54D5-5E4A-BE32-F3A539DD6498}"/>
              </a:ext>
            </a:extLst>
          </p:cNvPr>
          <p:cNvGrpSpPr/>
          <p:nvPr/>
        </p:nvGrpSpPr>
        <p:grpSpPr>
          <a:xfrm>
            <a:off x="6233157" y="3910545"/>
            <a:ext cx="1641145" cy="978735"/>
            <a:chOff x="6633689" y="4191807"/>
            <a:chExt cx="1311350" cy="1212062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67773C4-D6F5-B342-878C-E44EEEE58BA6}"/>
                </a:ext>
              </a:extLst>
            </p:cNvPr>
            <p:cNvGrpSpPr/>
            <p:nvPr/>
          </p:nvGrpSpPr>
          <p:grpSpPr>
            <a:xfrm>
              <a:off x="6633689" y="4191807"/>
              <a:ext cx="1311350" cy="1212062"/>
              <a:chOff x="1812891" y="4411301"/>
              <a:chExt cx="1311350" cy="1212062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C3DCCB04-5B2E-A64C-9481-C871F9E18923}"/>
                  </a:ext>
                </a:extLst>
              </p:cNvPr>
              <p:cNvCxnSpPr/>
              <p:nvPr/>
            </p:nvCxnSpPr>
            <p:spPr>
              <a:xfrm>
                <a:off x="1812891" y="5029859"/>
                <a:ext cx="131135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1C0BB7FC-1D7C-3D4E-861F-5F9535F55979}"/>
                  </a:ext>
                </a:extLst>
              </p:cNvPr>
              <p:cNvCxnSpPr/>
              <p:nvPr/>
            </p:nvCxnSpPr>
            <p:spPr>
              <a:xfrm flipV="1">
                <a:off x="2418947" y="4467651"/>
                <a:ext cx="0" cy="11557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BA719091-92C2-604B-9A98-995B0E461380}"/>
                      </a:ext>
                    </a:extLst>
                  </p:cNvPr>
                  <p:cNvSpPr txBox="1"/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BA719091-92C2-604B-9A98-995B0E4613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0526" r="-10526" b="-26316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1E098FA2-73D9-AC48-8C91-A1829796A065}"/>
                      </a:ext>
                    </a:extLst>
                  </p:cNvPr>
                  <p:cNvSpPr txBox="1"/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1E098FA2-73D9-AC48-8C91-A1829796A0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5789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1DE3053-A643-B44A-A340-E6A73608B7CC}"/>
                </a:ext>
              </a:extLst>
            </p:cNvPr>
            <p:cNvSpPr/>
            <p:nvPr/>
          </p:nvSpPr>
          <p:spPr>
            <a:xfrm rot="17082557" flipV="1">
              <a:off x="6941065" y="4793810"/>
              <a:ext cx="603706" cy="86934"/>
            </a:xfrm>
            <a:prstGeom prst="ellipse">
              <a:avLst/>
            </a:prstGeom>
            <a:solidFill>
              <a:srgbClr val="FF0000">
                <a:alpha val="8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8E91761-686F-D140-82CC-469A1A1B64FF}"/>
              </a:ext>
            </a:extLst>
          </p:cNvPr>
          <p:cNvSpPr txBox="1"/>
          <p:nvPr/>
        </p:nvSpPr>
        <p:spPr>
          <a:xfrm>
            <a:off x="2191932" y="4550735"/>
            <a:ext cx="6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head</a:t>
            </a:r>
            <a:endParaRPr lang="fr-FR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3040EA8-BE23-7844-B91E-8D661EC1AC8A}"/>
              </a:ext>
            </a:extLst>
          </p:cNvPr>
          <p:cNvSpPr txBox="1"/>
          <p:nvPr/>
        </p:nvSpPr>
        <p:spPr>
          <a:xfrm>
            <a:off x="3449049" y="3980260"/>
            <a:ext cx="6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tail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49211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Why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latin typeface="Comic Sans MS" panose="030F0902030302020204" pitchFamily="66" charset="0"/>
              </a:rPr>
              <a:t>Principle</a:t>
            </a:r>
            <a:r>
              <a:rPr lang="fr-FR" dirty="0">
                <a:latin typeface="Comic Sans MS" panose="030F0902030302020204" pitchFamily="66" charset="0"/>
              </a:rPr>
              <a:t>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Several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examples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93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FC7DB-6AC2-AF4B-8E2F-CD95367F3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Principle</a:t>
            </a:r>
            <a:r>
              <a:rPr lang="fr-FR" dirty="0">
                <a:latin typeface="Comic Sans MS" panose="030F0902030302020204" pitchFamily="66" charset="0"/>
              </a:rPr>
              <a:t>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3BD98-E723-C649-AD33-253538CBA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825625"/>
            <a:ext cx="8313331" cy="4819724"/>
          </a:xfrm>
        </p:spPr>
        <p:txBody>
          <a:bodyPr>
            <a:normAutofit fontScale="92500"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When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beam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pass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through</a:t>
            </a:r>
            <a:r>
              <a:rPr lang="fr-FR" dirty="0">
                <a:latin typeface="Comic Sans MS" panose="030F0902030302020204" pitchFamily="66" charset="0"/>
              </a:rPr>
              <a:t> a </a:t>
            </a:r>
            <a:r>
              <a:rPr lang="fr-FR" dirty="0" err="1">
                <a:latin typeface="Comic Sans MS" panose="030F0902030302020204" pitchFamily="66" charset="0"/>
              </a:rPr>
              <a:t>beam</a:t>
            </a:r>
            <a:r>
              <a:rPr lang="fr-FR" dirty="0">
                <a:latin typeface="Comic Sans MS" panose="030F0902030302020204" pitchFamily="66" charset="0"/>
              </a:rPr>
              <a:t> pipe, the </a:t>
            </a:r>
            <a:r>
              <a:rPr lang="fr-FR" dirty="0" err="1">
                <a:latin typeface="Comic Sans MS" panose="030F0902030302020204" pitchFamily="66" charset="0"/>
              </a:rPr>
              <a:t>induced</a:t>
            </a:r>
            <a:r>
              <a:rPr lang="fr-FR" dirty="0">
                <a:latin typeface="Comic Sans MS" panose="030F0902030302020204" pitchFamily="66" charset="0"/>
              </a:rPr>
              <a:t> short range </a:t>
            </a:r>
            <a:r>
              <a:rPr lang="fr-FR" dirty="0" err="1">
                <a:latin typeface="Comic Sans MS" panose="030F0902030302020204" pitchFamily="66" charset="0"/>
              </a:rPr>
              <a:t>wakefield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can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act</a:t>
            </a:r>
            <a:r>
              <a:rPr lang="fr-FR" dirty="0">
                <a:latin typeface="Comic Sans MS" panose="030F0902030302020204" pitchFamily="66" charset="0"/>
              </a:rPr>
              <a:t> on the </a:t>
            </a:r>
            <a:r>
              <a:rPr lang="fr-FR" dirty="0" err="1">
                <a:latin typeface="Comic Sans MS" panose="030F0902030302020204" pitchFamily="66" charset="0"/>
              </a:rPr>
              <a:t>beam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itself</a:t>
            </a:r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The </a:t>
            </a:r>
            <a:r>
              <a:rPr lang="fr-FR" dirty="0" err="1">
                <a:latin typeface="Comic Sans MS" panose="030F0902030302020204" pitchFamily="66" charset="0"/>
              </a:rPr>
              <a:t>bunch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tail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loss</a:t>
            </a:r>
            <a:r>
              <a:rPr lang="fr-FR" dirty="0">
                <a:latin typeface="Comic Sans MS" panose="030F0902030302020204" pitchFamily="66" charset="0"/>
              </a:rPr>
              <a:t> more </a:t>
            </a:r>
            <a:r>
              <a:rPr lang="fr-FR" dirty="0" err="1">
                <a:latin typeface="Comic Sans MS" panose="030F0902030302020204" pitchFamily="66" charset="0"/>
              </a:rPr>
              <a:t>energy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than</a:t>
            </a:r>
            <a:r>
              <a:rPr lang="fr-FR" dirty="0">
                <a:latin typeface="Comic Sans MS" panose="030F0902030302020204" pitchFamily="66" charset="0"/>
              </a:rPr>
              <a:t> the </a:t>
            </a:r>
            <a:r>
              <a:rPr lang="fr-FR" dirty="0" err="1">
                <a:latin typeface="Comic Sans MS" panose="030F0902030302020204" pitchFamily="66" charset="0"/>
              </a:rPr>
              <a:t>head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14AEA-BB53-4B47-AE49-E4D76E90F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1BF7F2-BA82-EE48-91D7-5A2D72701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863" y="2692973"/>
            <a:ext cx="3532744" cy="290751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7341BE8-E90E-C84F-861C-CF5F0624B2C2}"/>
              </a:ext>
            </a:extLst>
          </p:cNvPr>
          <p:cNvGrpSpPr/>
          <p:nvPr/>
        </p:nvGrpSpPr>
        <p:grpSpPr>
          <a:xfrm>
            <a:off x="628650" y="3076535"/>
            <a:ext cx="2199610" cy="1920767"/>
            <a:chOff x="6633689" y="4191807"/>
            <a:chExt cx="1311350" cy="12120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F6F3A75-C0E4-5742-AB68-436329E02EDD}"/>
                </a:ext>
              </a:extLst>
            </p:cNvPr>
            <p:cNvGrpSpPr/>
            <p:nvPr/>
          </p:nvGrpSpPr>
          <p:grpSpPr>
            <a:xfrm>
              <a:off x="6633689" y="4191807"/>
              <a:ext cx="1311350" cy="1212062"/>
              <a:chOff x="1812891" y="4411301"/>
              <a:chExt cx="1311350" cy="1212062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FEE2A993-0D0A-0649-9C15-1EBD555A4742}"/>
                  </a:ext>
                </a:extLst>
              </p:cNvPr>
              <p:cNvCxnSpPr/>
              <p:nvPr/>
            </p:nvCxnSpPr>
            <p:spPr>
              <a:xfrm>
                <a:off x="1812891" y="5029859"/>
                <a:ext cx="131135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591A7749-1B2F-604C-8E1D-97A8A2BBF7EB}"/>
                  </a:ext>
                </a:extLst>
              </p:cNvPr>
              <p:cNvCxnSpPr/>
              <p:nvPr/>
            </p:nvCxnSpPr>
            <p:spPr>
              <a:xfrm flipV="1">
                <a:off x="2418947" y="4467651"/>
                <a:ext cx="0" cy="11557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412C04A3-6C4F-A64B-B67E-E62C3BBEB20E}"/>
                      </a:ext>
                    </a:extLst>
                  </p:cNvPr>
                  <p:cNvSpPr txBox="1"/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412C04A3-6C4F-A64B-B67E-E62C3BBEB20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91B9488-D6CB-9148-AF78-6A241B9A96B2}"/>
                      </a:ext>
                    </a:extLst>
                  </p:cNvPr>
                  <p:cNvSpPr txBox="1"/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591B9488-D6CB-9148-AF78-6A241B9A96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E6EE795-A284-6346-AA39-426C70D74758}"/>
                </a:ext>
              </a:extLst>
            </p:cNvPr>
            <p:cNvSpPr/>
            <p:nvPr/>
          </p:nvSpPr>
          <p:spPr>
            <a:xfrm rot="17082557" flipV="1">
              <a:off x="6941065" y="4793810"/>
              <a:ext cx="603706" cy="86934"/>
            </a:xfrm>
            <a:prstGeom prst="ellipse">
              <a:avLst/>
            </a:prstGeom>
            <a:solidFill>
              <a:srgbClr val="FF0000">
                <a:alpha val="8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5C0C882-C0C8-C14D-8E77-ED30A0953EF1}"/>
              </a:ext>
            </a:extLst>
          </p:cNvPr>
          <p:cNvGrpSpPr/>
          <p:nvPr/>
        </p:nvGrpSpPr>
        <p:grpSpPr>
          <a:xfrm>
            <a:off x="6637064" y="3104707"/>
            <a:ext cx="2199610" cy="1920767"/>
            <a:chOff x="6633689" y="4191807"/>
            <a:chExt cx="1311350" cy="121206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0E81CB2-108F-BF4A-92DD-2EAB479F086A}"/>
                </a:ext>
              </a:extLst>
            </p:cNvPr>
            <p:cNvGrpSpPr/>
            <p:nvPr/>
          </p:nvGrpSpPr>
          <p:grpSpPr>
            <a:xfrm>
              <a:off x="6633689" y="4191807"/>
              <a:ext cx="1311350" cy="1212062"/>
              <a:chOff x="1812891" y="4411301"/>
              <a:chExt cx="1311350" cy="1212062"/>
            </a:xfrm>
          </p:grpSpPr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C723E27A-BD2D-7A48-BE38-9B0F1F7671B4}"/>
                  </a:ext>
                </a:extLst>
              </p:cNvPr>
              <p:cNvCxnSpPr/>
              <p:nvPr/>
            </p:nvCxnSpPr>
            <p:spPr>
              <a:xfrm>
                <a:off x="1812891" y="5029859"/>
                <a:ext cx="1311350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027CA57F-EAF5-FB4E-A1B7-DCECB3D583EC}"/>
                  </a:ext>
                </a:extLst>
              </p:cNvPr>
              <p:cNvCxnSpPr/>
              <p:nvPr/>
            </p:nvCxnSpPr>
            <p:spPr>
              <a:xfrm flipV="1">
                <a:off x="2418947" y="4467651"/>
                <a:ext cx="0" cy="115571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5B6ADB49-BD1C-AD4D-AD84-7E1A403626AB}"/>
                      </a:ext>
                    </a:extLst>
                  </p:cNvPr>
                  <p:cNvSpPr txBox="1"/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b="0" dirty="0"/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5B6ADB49-BD1C-AD4D-AD84-7E1A403626A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02946" y="4411301"/>
                    <a:ext cx="174728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D7D58961-AD0E-E142-855C-769C87C6AF52}"/>
                      </a:ext>
                    </a:extLst>
                  </p:cNvPr>
                  <p:cNvSpPr txBox="1"/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D7D58961-AD0E-E142-855C-769C87C6AF5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09218" y="5062139"/>
                    <a:ext cx="169085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8E3C258-4BCC-CC4E-BB83-1D6AFABC91B7}"/>
                </a:ext>
              </a:extLst>
            </p:cNvPr>
            <p:cNvSpPr/>
            <p:nvPr/>
          </p:nvSpPr>
          <p:spPr>
            <a:xfrm rot="16200000" flipV="1">
              <a:off x="7110118" y="4734879"/>
              <a:ext cx="269940" cy="119998"/>
            </a:xfrm>
            <a:prstGeom prst="ellipse">
              <a:avLst/>
            </a:prstGeom>
            <a:solidFill>
              <a:srgbClr val="FF0000">
                <a:alpha val="8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49117C5-9A41-EA4C-9849-827C0115C196}"/>
              </a:ext>
            </a:extLst>
          </p:cNvPr>
          <p:cNvSpPr txBox="1"/>
          <p:nvPr/>
        </p:nvSpPr>
        <p:spPr>
          <a:xfrm>
            <a:off x="841124" y="4390928"/>
            <a:ext cx="6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head</a:t>
            </a:r>
            <a:endParaRPr lang="fr-FR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627119-4F5D-8245-8EB0-306B8C71DBEB}"/>
              </a:ext>
            </a:extLst>
          </p:cNvPr>
          <p:cNvSpPr txBox="1"/>
          <p:nvPr/>
        </p:nvSpPr>
        <p:spPr>
          <a:xfrm>
            <a:off x="1795898" y="3366098"/>
            <a:ext cx="6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tail</a:t>
            </a:r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A92100-2E47-7648-AE6F-4C38F53C933E}"/>
              </a:ext>
            </a:extLst>
          </p:cNvPr>
          <p:cNvSpPr txBox="1"/>
          <p:nvPr/>
        </p:nvSpPr>
        <p:spPr>
          <a:xfrm>
            <a:off x="3331275" y="3165833"/>
            <a:ext cx="6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head</a:t>
            </a:r>
            <a:endParaRPr lang="fr-FR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F12F5A4-9A1B-BC42-BAD3-E180AEDC7CBC}"/>
              </a:ext>
            </a:extLst>
          </p:cNvPr>
          <p:cNvSpPr txBox="1"/>
          <p:nvPr/>
        </p:nvSpPr>
        <p:spPr>
          <a:xfrm>
            <a:off x="5372320" y="3139522"/>
            <a:ext cx="653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tail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2374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Outline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Why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Principle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Several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examples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972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F7AD3-FA3B-6D44-9069-A57D70C28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9FBB1-E353-0B40-B9F3-4D0E03EBB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303" y="1825625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err="1">
                <a:latin typeface="Comic Sans MS" panose="030F0902030302020204" pitchFamily="66" charset="0"/>
              </a:rPr>
              <a:t>Three</a:t>
            </a:r>
            <a:r>
              <a:rPr lang="fr-FR" sz="2400" dirty="0">
                <a:latin typeface="Comic Sans MS" panose="030F0902030302020204" pitchFamily="66" charset="0"/>
              </a:rPr>
              <a:t> types of </a:t>
            </a:r>
            <a:r>
              <a:rPr lang="fr-FR" sz="2400" dirty="0" err="1">
                <a:latin typeface="Comic Sans MS" panose="030F0902030302020204" pitchFamily="66" charset="0"/>
              </a:rPr>
              <a:t>methods</a:t>
            </a:r>
            <a:r>
              <a:rPr lang="fr-FR" sz="2400" dirty="0">
                <a:latin typeface="Comic Sans MS" panose="030F0902030302020204" pitchFamily="66" charset="0"/>
              </a:rPr>
              <a:t>: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Metal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waveguide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with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dielectric</a:t>
            </a:r>
            <a:endParaRPr lang="fr-FR" sz="2400" dirty="0">
              <a:latin typeface="Comic Sans MS" panose="030F0902030302020204" pitchFamily="66" charset="0"/>
            </a:endParaRPr>
          </a:p>
          <a:p>
            <a:r>
              <a:rPr lang="fr-FR" sz="2400" dirty="0" err="1">
                <a:latin typeface="Comic Sans MS" panose="030F0902030302020204" pitchFamily="66" charset="0"/>
              </a:rPr>
              <a:t>Metallic</a:t>
            </a:r>
            <a:r>
              <a:rPr lang="fr-FR" sz="2400" dirty="0">
                <a:latin typeface="Comic Sans MS" panose="030F0902030302020204" pitchFamily="66" charset="0"/>
              </a:rPr>
              <a:t> structure </a:t>
            </a:r>
            <a:r>
              <a:rPr lang="fr-FR" sz="2400" dirty="0" err="1">
                <a:latin typeface="Comic Sans MS" panose="030F0902030302020204" pitchFamily="66" charset="0"/>
              </a:rPr>
              <a:t>with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corrugated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walls</a:t>
            </a:r>
            <a:endParaRPr lang="fr-FR" sz="2400" dirty="0">
              <a:latin typeface="Comic Sans MS" panose="030F0902030302020204" pitchFamily="66" charset="0"/>
            </a:endParaRPr>
          </a:p>
          <a:p>
            <a:r>
              <a:rPr lang="fr-FR" sz="2400" dirty="0">
                <a:latin typeface="Comic Sans MS" panose="030F0902030302020204" pitchFamily="66" charset="0"/>
              </a:rPr>
              <a:t>RF </a:t>
            </a:r>
            <a:r>
              <a:rPr lang="fr-FR" sz="2400" dirty="0" err="1">
                <a:latin typeface="Comic Sans MS" panose="030F0902030302020204" pitchFamily="66" charset="0"/>
              </a:rPr>
              <a:t>cavity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without</a:t>
            </a:r>
            <a:r>
              <a:rPr lang="fr-FR" sz="2400" dirty="0">
                <a:latin typeface="Comic Sans MS" panose="030F0902030302020204" pitchFamily="66" charset="0"/>
              </a:rPr>
              <a:t> input power</a:t>
            </a:r>
          </a:p>
          <a:p>
            <a:endParaRPr lang="fr-FR" sz="2400" dirty="0">
              <a:latin typeface="Comic Sans MS" panose="030F0902030302020204" pitchFamily="66" charset="0"/>
            </a:endParaRPr>
          </a:p>
          <a:p>
            <a:pPr marL="0" indent="0">
              <a:buNone/>
            </a:pPr>
            <a:r>
              <a:rPr lang="fr-FR" sz="2400" dirty="0" err="1">
                <a:latin typeface="Comic Sans MS" panose="030F0902030302020204" pitchFamily="66" charset="0"/>
              </a:rPr>
              <a:t>Different</a:t>
            </a:r>
            <a:r>
              <a:rPr lang="fr-FR" sz="2400" dirty="0">
                <a:latin typeface="Comic Sans MS" panose="030F0902030302020204" pitchFamily="66" charset="0"/>
              </a:rPr>
              <a:t> </a:t>
            </a:r>
            <a:r>
              <a:rPr lang="fr-FR" sz="2400" dirty="0" err="1">
                <a:latin typeface="Comic Sans MS" panose="030F0902030302020204" pitchFamily="66" charset="0"/>
              </a:rPr>
              <a:t>shapes</a:t>
            </a:r>
            <a:r>
              <a:rPr lang="fr-FR" sz="2400" dirty="0">
                <a:latin typeface="Comic Sans MS" panose="030F0902030302020204" pitchFamily="66" charset="0"/>
              </a:rPr>
              <a:t>: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Cylinder</a:t>
            </a:r>
            <a:r>
              <a:rPr lang="fr-FR" sz="2400" dirty="0">
                <a:latin typeface="Comic Sans MS" panose="030F0902030302020204" pitchFamily="66" charset="0"/>
              </a:rPr>
              <a:t> pipe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Rectangular</a:t>
            </a:r>
            <a:r>
              <a:rPr lang="fr-FR" sz="2400" dirty="0">
                <a:latin typeface="Comic Sans MS" panose="030F0902030302020204" pitchFamily="66" charset="0"/>
              </a:rPr>
              <a:t> pipe</a:t>
            </a:r>
          </a:p>
          <a:p>
            <a:r>
              <a:rPr lang="fr-FR" sz="2400" dirty="0" err="1">
                <a:latin typeface="Comic Sans MS" panose="030F0902030302020204" pitchFamily="66" charset="0"/>
              </a:rPr>
              <a:t>Paralle</a:t>
            </a:r>
            <a:r>
              <a:rPr lang="fr-FR" sz="2400" dirty="0">
                <a:latin typeface="Comic Sans MS" panose="030F0902030302020204" pitchFamily="66" charset="0"/>
              </a:rPr>
              <a:t> plates</a:t>
            </a:r>
          </a:p>
          <a:p>
            <a:endParaRPr lang="fr-FR" sz="2400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C1692-8421-6E46-ACFF-37369FE95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7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4D40AB4-3774-C647-B511-799690EBA122}"/>
              </a:ext>
            </a:extLst>
          </p:cNvPr>
          <p:cNvGrpSpPr/>
          <p:nvPr/>
        </p:nvGrpSpPr>
        <p:grpSpPr>
          <a:xfrm>
            <a:off x="5525415" y="3169677"/>
            <a:ext cx="3541522" cy="1513676"/>
            <a:chOff x="1297172" y="2222205"/>
            <a:chExt cx="3710763" cy="313660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50534F3-E400-6D42-97D0-4F0C7656EFC5}"/>
                </a:ext>
              </a:extLst>
            </p:cNvPr>
            <p:cNvGrpSpPr/>
            <p:nvPr/>
          </p:nvGrpSpPr>
          <p:grpSpPr>
            <a:xfrm>
              <a:off x="1297172" y="2222205"/>
              <a:ext cx="3710763" cy="3136603"/>
              <a:chOff x="1297172" y="2222206"/>
              <a:chExt cx="1970565" cy="1318436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94228EF-1F60-624B-931B-0A30ABD969AC}"/>
                  </a:ext>
                </a:extLst>
              </p:cNvPr>
              <p:cNvGrpSpPr/>
              <p:nvPr/>
            </p:nvGrpSpPr>
            <p:grpSpPr>
              <a:xfrm>
                <a:off x="1297172" y="2222206"/>
                <a:ext cx="1970565" cy="350874"/>
                <a:chOff x="1297172" y="2222205"/>
                <a:chExt cx="1970565" cy="712381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801166D2-F214-4C4C-B452-65B8FCACF228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ED0BD577-CCD2-6746-9632-87E5AF4BD4DD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921AF9D0-C5BF-114F-A67E-4D4A3A34845C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74696D48-B0CB-B440-B3A4-E7D5086E6945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66A30FC1-E4BA-9B42-9E1B-EACFC3552508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5FE7A167-D062-844A-BCBD-152AE4376C79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D2A7EDB1-EDE5-1940-8847-B7CF0B797A4E}"/>
                  </a:ext>
                </a:extLst>
              </p:cNvPr>
              <p:cNvGrpSpPr/>
              <p:nvPr/>
            </p:nvGrpSpPr>
            <p:grpSpPr>
              <a:xfrm flipV="1">
                <a:off x="1297172" y="3189768"/>
                <a:ext cx="1970565" cy="350874"/>
                <a:chOff x="1297172" y="2222205"/>
                <a:chExt cx="1970565" cy="712381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CDE3EC07-A1F6-D946-9D3F-E4E878891F7E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3FA336DF-6ED3-7C49-9F55-2B1D66EF30CE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EB74BE2-4ADC-1040-9B1C-522541C3A6A3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748E8BA1-C477-4943-B7C5-4EE2F0E2C3A1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DDDB3280-3347-4242-927F-98B7B4B9C598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70F7D3D9-3B5C-7D4F-A662-40DC06FBDA82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AEC83F4-269F-264A-A362-41D62FAFF6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35395" y="3056947"/>
              <a:ext cx="0" cy="62191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2A264C8-F141-B341-A471-01E2A3B466F2}"/>
                </a:ext>
              </a:extLst>
            </p:cNvPr>
            <p:cNvCxnSpPr>
              <a:cxnSpLocks/>
            </p:cNvCxnSpPr>
            <p:nvPr/>
          </p:nvCxnSpPr>
          <p:spPr>
            <a:xfrm>
              <a:off x="1435395" y="3976577"/>
              <a:ext cx="0" cy="54749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78B94B-9422-4748-B816-146B69B739AD}"/>
                    </a:ext>
                  </a:extLst>
                </p:cNvPr>
                <p:cNvSpPr txBox="1"/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78B94B-9422-4748-B816-146B69B739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18750" r="-15625" b="-11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AE34DAF-EA21-2444-90CD-CF4DA0D7F9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9813" y="2435028"/>
              <a:ext cx="0" cy="2231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918F2D4-E997-D64E-82E8-E64750CD8F5C}"/>
                </a:ext>
              </a:extLst>
            </p:cNvPr>
            <p:cNvCxnSpPr>
              <a:cxnSpLocks/>
            </p:cNvCxnSpPr>
            <p:nvPr/>
          </p:nvCxnSpPr>
          <p:spPr>
            <a:xfrm>
              <a:off x="1789813" y="2756619"/>
              <a:ext cx="0" cy="31096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714343E-49ED-9345-9952-74364375344F}"/>
                    </a:ext>
                  </a:extLst>
                </p:cNvPr>
                <p:cNvSpPr txBox="1"/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714343E-49ED-9345-9952-7436437534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062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CCB2BD1-0832-BE4F-BFA8-40B010C06C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4776" y="3360989"/>
              <a:ext cx="449568" cy="691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283FC49-16FE-8C4B-A51E-C9D8A5D0A86E}"/>
                </a:ext>
              </a:extLst>
            </p:cNvPr>
            <p:cNvCxnSpPr>
              <a:cxnSpLocks/>
            </p:cNvCxnSpPr>
            <p:nvPr/>
          </p:nvCxnSpPr>
          <p:spPr>
            <a:xfrm>
              <a:off x="2925332" y="3360989"/>
              <a:ext cx="38739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F0EA792-50DF-3B46-89B8-969F99E375E3}"/>
                    </a:ext>
                  </a:extLst>
                </p:cNvPr>
                <p:cNvSpPr txBox="1"/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F0EA792-50DF-3B46-89B8-969F99E375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31579" r="-26316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D9720D94-B0C8-874E-8D1C-8A8AB78033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5127" y="2686853"/>
              <a:ext cx="221197" cy="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665A1D9-5D74-6943-8EB0-CF4B4B23448B}"/>
                </a:ext>
              </a:extLst>
            </p:cNvPr>
            <p:cNvCxnSpPr>
              <a:cxnSpLocks/>
            </p:cNvCxnSpPr>
            <p:nvPr/>
          </p:nvCxnSpPr>
          <p:spPr>
            <a:xfrm>
              <a:off x="2778305" y="2686853"/>
              <a:ext cx="21407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CC4AB13-1A5B-B145-9AC1-5CE5C44637B0}"/>
                    </a:ext>
                  </a:extLst>
                </p:cNvPr>
                <p:cNvSpPr txBox="1"/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CC4AB13-1A5B-B145-9AC1-5CE5C4463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23810" r="-23810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8A3F9B5-AE35-924D-A05F-74D7492DDC49}"/>
                </a:ext>
              </a:extLst>
            </p:cNvPr>
            <p:cNvCxnSpPr/>
            <p:nvPr/>
          </p:nvCxnSpPr>
          <p:spPr>
            <a:xfrm>
              <a:off x="2144774" y="3125969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C997039-B9BB-4047-B629-D78B3A4DF9D9}"/>
                </a:ext>
              </a:extLst>
            </p:cNvPr>
            <p:cNvCxnSpPr/>
            <p:nvPr/>
          </p:nvCxnSpPr>
          <p:spPr>
            <a:xfrm>
              <a:off x="3323904" y="3137731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195711D-4A28-BC45-8422-B145FF9B9E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682" y="3067579"/>
              <a:ext cx="37158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411EFCC-A4A0-3A46-B021-FE30CD30AAC2}"/>
              </a:ext>
            </a:extLst>
          </p:cNvPr>
          <p:cNvGrpSpPr/>
          <p:nvPr/>
        </p:nvGrpSpPr>
        <p:grpSpPr>
          <a:xfrm>
            <a:off x="5781848" y="749339"/>
            <a:ext cx="3409603" cy="2241475"/>
            <a:chOff x="2742143" y="1594886"/>
            <a:chExt cx="4828270" cy="3264194"/>
          </a:xfrm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57D86B28-1E8B-CE46-9927-0CA51FB0F3F2}"/>
                </a:ext>
              </a:extLst>
            </p:cNvPr>
            <p:cNvSpPr/>
            <p:nvPr/>
          </p:nvSpPr>
          <p:spPr>
            <a:xfrm>
              <a:off x="4316817" y="1594886"/>
              <a:ext cx="3253596" cy="326419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A5FDB21-2482-764F-8321-DCD21784AD7F}"/>
                </a:ext>
              </a:extLst>
            </p:cNvPr>
            <p:cNvGrpSpPr/>
            <p:nvPr/>
          </p:nvGrpSpPr>
          <p:grpSpPr>
            <a:xfrm>
              <a:off x="2742143" y="1977652"/>
              <a:ext cx="4445466" cy="2498651"/>
              <a:chOff x="2742143" y="1977652"/>
              <a:chExt cx="4445466" cy="2498651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4B735186-7042-3244-A75F-652DC1098BB0}"/>
                  </a:ext>
                </a:extLst>
              </p:cNvPr>
              <p:cNvGrpSpPr/>
              <p:nvPr/>
            </p:nvGrpSpPr>
            <p:grpSpPr>
              <a:xfrm>
                <a:off x="4688958" y="1977652"/>
                <a:ext cx="2498651" cy="2498651"/>
                <a:chOff x="4688958" y="1977652"/>
                <a:chExt cx="2498651" cy="2498651"/>
              </a:xfrm>
            </p:grpSpPr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FCFB9559-D8F8-4148-9D7D-2E9E92AC7702}"/>
                    </a:ext>
                  </a:extLst>
                </p:cNvPr>
                <p:cNvSpPr/>
                <p:nvPr/>
              </p:nvSpPr>
              <p:spPr>
                <a:xfrm>
                  <a:off x="4688958" y="1977652"/>
                  <a:ext cx="2498651" cy="2498651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84CCC2A9-011B-214B-A222-4F29E754CAC4}"/>
                    </a:ext>
                  </a:extLst>
                </p:cNvPr>
                <p:cNvSpPr/>
                <p:nvPr/>
              </p:nvSpPr>
              <p:spPr>
                <a:xfrm>
                  <a:off x="5146157" y="2434851"/>
                  <a:ext cx="1584251" cy="158425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94103237-7D9A-414F-AD83-9B54A7F156BE}"/>
                  </a:ext>
                </a:extLst>
              </p:cNvPr>
              <p:cNvCxnSpPr>
                <a:cxnSpLocks/>
                <a:endCxn id="61" idx="6"/>
              </p:cNvCxnSpPr>
              <p:nvPr/>
            </p:nvCxnSpPr>
            <p:spPr>
              <a:xfrm>
                <a:off x="5938282" y="3226976"/>
                <a:ext cx="792126" cy="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F881730-E430-2A4A-8C0C-DAFD034CE24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38282" y="2371052"/>
                <a:ext cx="841302" cy="84528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12F3DA4F-25F8-1B4F-BFA5-5DAA4AEEA966}"/>
                      </a:ext>
                    </a:extLst>
                  </p:cNvPr>
                  <p:cNvSpPr txBox="1"/>
                  <p:nvPr/>
                </p:nvSpPr>
                <p:spPr>
                  <a:xfrm>
                    <a:off x="6172151" y="3290776"/>
                    <a:ext cx="247952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oMath>
                      </m:oMathPara>
                    </a14:m>
                    <a:endParaRPr lang="fr-FR" sz="2400" dirty="0"/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12F3DA4F-25F8-1B4F-BFA5-5DAA4AEEA96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72151" y="3290776"/>
                    <a:ext cx="247952" cy="3693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33333" r="-33333" b="-38095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1B697D87-5EE5-414C-AF4C-30DFDBBE7C9D}"/>
                      </a:ext>
                    </a:extLst>
                  </p:cNvPr>
                  <p:cNvSpPr txBox="1"/>
                  <p:nvPr/>
                </p:nvSpPr>
                <p:spPr>
                  <a:xfrm>
                    <a:off x="5550323" y="2508179"/>
                    <a:ext cx="775918" cy="36933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oMath>
                      </m:oMathPara>
                    </a14:m>
                    <a:endParaRPr lang="en-US" sz="2400" b="0" dirty="0"/>
                  </a:p>
                </p:txBody>
              </p:sp>
            </mc:Choice>
            <mc:Fallback xmlns="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1B697D87-5EE5-414C-AF4C-30DFDBBE7C9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50323" y="2508179"/>
                    <a:ext cx="775918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1111" r="-44444" b="-60000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AF31D186-138C-9145-B3F7-8BEAD37CF0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74254" y="3144421"/>
                <a:ext cx="1477924" cy="510365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4434129-7ACD-E44A-8268-A9891D2E3A08}"/>
                  </a:ext>
                </a:extLst>
              </p:cNvPr>
              <p:cNvSpPr txBox="1"/>
              <p:nvPr/>
            </p:nvSpPr>
            <p:spPr>
              <a:xfrm>
                <a:off x="2742143" y="3732028"/>
                <a:ext cx="1787327" cy="5378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err="1">
                    <a:latin typeface="Comic Sans MS" panose="030F0902030302020204" pitchFamily="66" charset="0"/>
                  </a:rPr>
                  <a:t>Dielectric</a:t>
                </a:r>
                <a:endParaRPr lang="fr-FR" dirty="0">
                  <a:latin typeface="Comic Sans MS" panose="030F0902030302020204" pitchFamily="66" charset="0"/>
                </a:endParaRPr>
              </a:p>
            </p:txBody>
          </p:sp>
        </p:grp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4890F821-C3E9-6D4A-9757-7D836ECD8AB2}"/>
                </a:ext>
              </a:extLst>
            </p:cNvPr>
            <p:cNvCxnSpPr>
              <a:cxnSpLocks/>
            </p:cNvCxnSpPr>
            <p:nvPr/>
          </p:nvCxnSpPr>
          <p:spPr>
            <a:xfrm>
              <a:off x="4178596" y="2234757"/>
              <a:ext cx="723013" cy="48572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DF3AA90-C1F5-D44C-9EE2-21E03D44EC62}"/>
                </a:ext>
              </a:extLst>
            </p:cNvPr>
            <p:cNvSpPr txBox="1"/>
            <p:nvPr/>
          </p:nvSpPr>
          <p:spPr>
            <a:xfrm>
              <a:off x="3423681" y="2234757"/>
              <a:ext cx="1265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>
                  <a:latin typeface="Comic Sans MS" panose="030F0902030302020204" pitchFamily="66" charset="0"/>
                </a:rPr>
                <a:t>Metal</a:t>
              </a:r>
              <a:endParaRPr lang="fr-FR" dirty="0">
                <a:latin typeface="Comic Sans MS" panose="030F0902030302020204" pitchFamily="66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5B107A69-EE6C-E04C-A61A-C7138AEFC5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1556731"/>
                  </p:ext>
                </p:extLst>
              </p:nvPr>
            </p:nvGraphicFramePr>
            <p:xfrm>
              <a:off x="3327234" y="4779649"/>
              <a:ext cx="5758737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19579">
                      <a:extLst>
                        <a:ext uri="{9D8B030D-6E8A-4147-A177-3AD203B41FA5}">
                          <a16:colId xmlns:a16="http://schemas.microsoft.com/office/drawing/2014/main" val="2841876513"/>
                        </a:ext>
                      </a:extLst>
                    </a:gridCol>
                    <a:gridCol w="1919579">
                      <a:extLst>
                        <a:ext uri="{9D8B030D-6E8A-4147-A177-3AD203B41FA5}">
                          <a16:colId xmlns:a16="http://schemas.microsoft.com/office/drawing/2014/main" val="546298856"/>
                        </a:ext>
                      </a:extLst>
                    </a:gridCol>
                    <a:gridCol w="1919579">
                      <a:extLst>
                        <a:ext uri="{9D8B030D-6E8A-4147-A177-3AD203B41FA5}">
                          <a16:colId xmlns:a16="http://schemas.microsoft.com/office/drawing/2014/main" val="2636025336"/>
                        </a:ext>
                      </a:extLst>
                    </a:gridCol>
                  </a:tblGrid>
                  <a:tr h="343567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Flat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Round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6400261"/>
                      </a:ext>
                    </a:extLst>
                  </a:tr>
                  <a:tr h="3464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Flexibilty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Eaily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tunable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Difficult</a:t>
                          </a:r>
                          <a:r>
                            <a:rPr lang="fr-FR" dirty="0"/>
                            <a:t> to tune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357548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Longtudinal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wake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sz="1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800" b="0" i="1" kern="1200" smtClean="0">
                                  <a:solidFill>
                                    <a:schemeClr val="dk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/16</m:t>
                              </m:r>
                            </m:oMath>
                          </a14:m>
                          <a:r>
                            <a:rPr lang="fr-FR" sz="18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)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5040590"/>
                      </a:ext>
                    </a:extLst>
                  </a:tr>
                  <a:tr h="3435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Dipole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wake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0.38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4204269"/>
                      </a:ext>
                    </a:extLst>
                  </a:tr>
                  <a:tr h="3435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Quad </a:t>
                          </a:r>
                          <a:r>
                            <a:rPr lang="fr-FR" dirty="0" err="1"/>
                            <a:t>wake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103974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5B107A69-EE6C-E04C-A61A-C7138AEFC5D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1556731"/>
                  </p:ext>
                </p:extLst>
              </p:nvPr>
            </p:nvGraphicFramePr>
            <p:xfrm>
              <a:off x="3327234" y="4779649"/>
              <a:ext cx="5758737" cy="1828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19579">
                      <a:extLst>
                        <a:ext uri="{9D8B030D-6E8A-4147-A177-3AD203B41FA5}">
                          <a16:colId xmlns:a16="http://schemas.microsoft.com/office/drawing/2014/main" val="2841876513"/>
                        </a:ext>
                      </a:extLst>
                    </a:gridCol>
                    <a:gridCol w="1919579">
                      <a:extLst>
                        <a:ext uri="{9D8B030D-6E8A-4147-A177-3AD203B41FA5}">
                          <a16:colId xmlns:a16="http://schemas.microsoft.com/office/drawing/2014/main" val="546298856"/>
                        </a:ext>
                      </a:extLst>
                    </a:gridCol>
                    <a:gridCol w="1919579">
                      <a:extLst>
                        <a:ext uri="{9D8B030D-6E8A-4147-A177-3AD203B41FA5}">
                          <a16:colId xmlns:a16="http://schemas.microsoft.com/office/drawing/2014/main" val="2636025336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Flat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Round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640026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Flexibilty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Eaily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tunable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Difficult</a:t>
                          </a:r>
                          <a:r>
                            <a:rPr lang="fr-FR" dirty="0"/>
                            <a:t> to tune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357548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Longtudinal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wake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>
                          <a:blip r:embed="rId8"/>
                          <a:stretch>
                            <a:fillRect l="-100662" t="-206897" r="-101325" b="-2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504059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 err="1"/>
                            <a:t>Dipole</a:t>
                          </a:r>
                          <a:r>
                            <a:rPr lang="fr-FR" dirty="0"/>
                            <a:t> </a:t>
                          </a:r>
                          <a:r>
                            <a:rPr lang="fr-FR" dirty="0" err="1"/>
                            <a:t>wake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0.38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420426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Quad </a:t>
                          </a:r>
                          <a:r>
                            <a:rPr lang="fr-FR" dirty="0" err="1"/>
                            <a:t>wake</a:t>
                          </a:r>
                          <a:endParaRPr lang="fr-F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103974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38315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4C15B-2EBE-1345-9DC0-8BF4FA105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>
                <a:latin typeface="Comic Sans MS" panose="030F0902030302020204" pitchFamily="66" charset="0"/>
              </a:rPr>
              <a:t>Outline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63512-D311-8B4A-9E43-ABDA32EE0B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Why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a passive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Principle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Types of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dechirper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latin typeface="Comic Sans MS" panose="030F0902030302020204" pitchFamily="66" charset="0"/>
              </a:rPr>
              <a:t>The Wakefield of </a:t>
            </a:r>
            <a:r>
              <a:rPr lang="fr-FR" dirty="0" err="1">
                <a:latin typeface="Comic Sans MS" panose="030F0902030302020204" pitchFamily="66" charset="0"/>
              </a:rPr>
              <a:t>dechirper</a:t>
            </a:r>
            <a:endParaRPr lang="fr-FR" dirty="0">
              <a:latin typeface="Comic Sans MS" panose="030F0902030302020204" pitchFamily="66" charset="0"/>
            </a:endParaRPr>
          </a:p>
          <a:p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Several</a:t>
            </a:r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 </a:t>
            </a:r>
            <a:r>
              <a:rPr lang="fr-FR" dirty="0" err="1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examples</a:t>
            </a:r>
            <a:endParaRPr lang="fr-FR" dirty="0">
              <a:solidFill>
                <a:schemeClr val="bg1">
                  <a:lumMod val="65000"/>
                </a:schemeClr>
              </a:solidFill>
              <a:latin typeface="Comic Sans MS" panose="030F0902030302020204" pitchFamily="66" charset="0"/>
            </a:endParaRP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The XLS situation</a:t>
            </a:r>
          </a:p>
          <a:p>
            <a:r>
              <a:rPr lang="fr-FR" dirty="0">
                <a:solidFill>
                  <a:schemeClr val="bg1">
                    <a:lumMod val="65000"/>
                  </a:schemeClr>
                </a:solidFill>
                <a:latin typeface="Comic Sans MS" panose="030F0902030302020204" pitchFamily="66" charset="0"/>
              </a:rPr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E13276-6895-6842-8BD1-0BC0447B4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625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B4A0F-C553-7D41-A757-D2973950B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160" y="210381"/>
            <a:ext cx="8634340" cy="1325563"/>
          </a:xfrm>
        </p:spPr>
        <p:txBody>
          <a:bodyPr/>
          <a:lstStyle/>
          <a:p>
            <a:r>
              <a:rPr lang="fr-FR" dirty="0">
                <a:latin typeface="Comic Sans MS" panose="030F0902030302020204" pitchFamily="66" charset="0"/>
              </a:rPr>
              <a:t>The </a:t>
            </a:r>
            <a:r>
              <a:rPr lang="fr-FR" dirty="0" err="1">
                <a:latin typeface="Comic Sans MS" panose="030F0902030302020204" pitchFamily="66" charset="0"/>
              </a:rPr>
              <a:t>Wakfield</a:t>
            </a:r>
            <a:r>
              <a:rPr lang="fr-FR" dirty="0">
                <a:latin typeface="Comic Sans MS" panose="030F0902030302020204" pitchFamily="66" charset="0"/>
              </a:rPr>
              <a:t> model – </a:t>
            </a:r>
            <a:r>
              <a:rPr lang="fr-FR" dirty="0" err="1">
                <a:latin typeface="Comic Sans MS" panose="030F0902030302020204" pitchFamily="66" charset="0"/>
              </a:rPr>
              <a:t>Cylinder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corrugated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E56144-2AAE-B34C-B6CF-426A766D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7A37-704E-0A4A-8298-5D8EC837A1E9}" type="slidenum">
              <a:rPr lang="fr-FR" smtClean="0"/>
              <a:t>9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09E62B-5BB8-F748-91CF-D39B22427499}"/>
              </a:ext>
            </a:extLst>
          </p:cNvPr>
          <p:cNvSpPr txBox="1"/>
          <p:nvPr/>
        </p:nvSpPr>
        <p:spPr>
          <a:xfrm>
            <a:off x="1269" y="1689413"/>
            <a:ext cx="308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Cylinder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corrugated</a:t>
            </a:r>
            <a:r>
              <a:rPr lang="fr-FR" dirty="0">
                <a:latin typeface="Comic Sans MS" panose="030F0902030302020204" pitchFamily="66" charset="0"/>
              </a:rPr>
              <a:t> pipe: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0280C9-A046-B444-9F9C-EA4EC4C36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088" y="2343832"/>
            <a:ext cx="1125161" cy="5896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7B816E-F61D-ED41-8465-DA9264475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650" y="3092868"/>
            <a:ext cx="1125160" cy="5819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ACF78C0-CC74-2B4D-860F-37F76EF82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1650" y="4436299"/>
            <a:ext cx="3886201" cy="6279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D1BD5D-8235-7949-B539-E98B66B0D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3769" y="5099695"/>
            <a:ext cx="2928222" cy="6301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038960-DA01-254D-B889-2C16F274DF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3088" y="3936341"/>
            <a:ext cx="2603162" cy="273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48E494-43A0-8F49-8E21-B30CF27B856C}"/>
              </a:ext>
            </a:extLst>
          </p:cNvPr>
          <p:cNvSpPr txBox="1"/>
          <p:nvPr/>
        </p:nvSpPr>
        <p:spPr>
          <a:xfrm>
            <a:off x="18474" y="2408974"/>
            <a:ext cx="204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Wave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number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46EA133-6183-A442-B651-9EB94212CAED}"/>
              </a:ext>
            </a:extLst>
          </p:cNvPr>
          <p:cNvSpPr txBox="1"/>
          <p:nvPr/>
        </p:nvSpPr>
        <p:spPr>
          <a:xfrm>
            <a:off x="39141" y="3188567"/>
            <a:ext cx="1565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Loss</a:t>
            </a:r>
            <a:r>
              <a:rPr lang="fr-FR" dirty="0">
                <a:latin typeface="Comic Sans MS" panose="030F0902030302020204" pitchFamily="66" charset="0"/>
              </a:rPr>
              <a:t> factor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54FBC5-BAAD-1B45-ACEB-D07E3F5BE202}"/>
              </a:ext>
            </a:extLst>
          </p:cNvPr>
          <p:cNvSpPr txBox="1"/>
          <p:nvPr/>
        </p:nvSpPr>
        <p:spPr>
          <a:xfrm>
            <a:off x="-1" y="3799761"/>
            <a:ext cx="1851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Wake </a:t>
            </a:r>
            <a:r>
              <a:rPr lang="fr-FR" dirty="0" err="1">
                <a:latin typeface="Comic Sans MS" panose="030F0902030302020204" pitchFamily="66" charset="0"/>
              </a:rPr>
              <a:t>function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FFDB3B-287B-AD45-8F94-79D4A5DD855C}"/>
              </a:ext>
            </a:extLst>
          </p:cNvPr>
          <p:cNvSpPr txBox="1"/>
          <p:nvPr/>
        </p:nvSpPr>
        <p:spPr>
          <a:xfrm>
            <a:off x="18474" y="4535622"/>
            <a:ext cx="2040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omic Sans MS" panose="030F0902030302020204" pitchFamily="66" charset="0"/>
              </a:rPr>
              <a:t>Wake </a:t>
            </a:r>
            <a:r>
              <a:rPr lang="fr-FR" dirty="0" err="1">
                <a:latin typeface="Comic Sans MS" panose="030F0902030302020204" pitchFamily="66" charset="0"/>
              </a:rPr>
              <a:t>potential</a:t>
            </a:r>
            <a:endParaRPr lang="fr-FR" dirty="0">
              <a:latin typeface="Comic Sans MS" panose="030F09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D050C9-563A-E242-86CC-BAEE47879FDE}"/>
              </a:ext>
            </a:extLst>
          </p:cNvPr>
          <p:cNvSpPr txBox="1"/>
          <p:nvPr/>
        </p:nvSpPr>
        <p:spPr>
          <a:xfrm>
            <a:off x="39140" y="5207124"/>
            <a:ext cx="211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Comic Sans MS" panose="030F0902030302020204" pitchFamily="66" charset="0"/>
              </a:rPr>
              <a:t>Bunch</a:t>
            </a:r>
            <a:r>
              <a:rPr lang="fr-FR" dirty="0">
                <a:latin typeface="Comic Sans MS" panose="030F0902030302020204" pitchFamily="66" charset="0"/>
              </a:rPr>
              <a:t> </a:t>
            </a:r>
            <a:r>
              <a:rPr lang="fr-FR" dirty="0" err="1">
                <a:latin typeface="Comic Sans MS" panose="030F0902030302020204" pitchFamily="66" charset="0"/>
              </a:rPr>
              <a:t>loss</a:t>
            </a:r>
            <a:r>
              <a:rPr lang="fr-FR" dirty="0">
                <a:latin typeface="Comic Sans MS" panose="030F0902030302020204" pitchFamily="66" charset="0"/>
              </a:rPr>
              <a:t> factor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D4AA170-8D83-0E4C-A283-F08E4BA5C77E}"/>
              </a:ext>
            </a:extLst>
          </p:cNvPr>
          <p:cNvGrpSpPr/>
          <p:nvPr/>
        </p:nvGrpSpPr>
        <p:grpSpPr>
          <a:xfrm>
            <a:off x="5030978" y="1700616"/>
            <a:ext cx="3541522" cy="1513676"/>
            <a:chOff x="1297172" y="2222205"/>
            <a:chExt cx="3710763" cy="313660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A8A701D-12CB-A444-8B1F-9A07EC27AFF5}"/>
                </a:ext>
              </a:extLst>
            </p:cNvPr>
            <p:cNvGrpSpPr/>
            <p:nvPr/>
          </p:nvGrpSpPr>
          <p:grpSpPr>
            <a:xfrm>
              <a:off x="1297172" y="2222205"/>
              <a:ext cx="3710763" cy="3136603"/>
              <a:chOff x="1297172" y="2222206"/>
              <a:chExt cx="1970565" cy="1318436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6D86C96-56C9-3C4F-9B7E-2D8D0AB80B7B}"/>
                  </a:ext>
                </a:extLst>
              </p:cNvPr>
              <p:cNvGrpSpPr/>
              <p:nvPr/>
            </p:nvGrpSpPr>
            <p:grpSpPr>
              <a:xfrm>
                <a:off x="1297172" y="2222206"/>
                <a:ext cx="1970565" cy="350874"/>
                <a:chOff x="1297172" y="2222205"/>
                <a:chExt cx="1970565" cy="712381"/>
              </a:xfrm>
            </p:grpSpPr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E5AF9FFF-92E7-CD44-ABFA-ED052762A9C4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1E206CC2-68C5-3442-892B-1909AFC3D127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CEFB9C89-908A-D54F-8DAA-6E60E75828A3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964DD587-E635-0E4C-8792-6B3E079DD564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9F949606-9856-6D4C-AF14-304CC2E02E44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4C9AA4FA-A915-FB45-B3D8-F5742ED70488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532F1AF-6A48-9943-BEAB-FD2471506481}"/>
                  </a:ext>
                </a:extLst>
              </p:cNvPr>
              <p:cNvGrpSpPr/>
              <p:nvPr/>
            </p:nvGrpSpPr>
            <p:grpSpPr>
              <a:xfrm flipV="1">
                <a:off x="1297172" y="3189768"/>
                <a:ext cx="1970565" cy="350874"/>
                <a:chOff x="1297172" y="2222205"/>
                <a:chExt cx="1970565" cy="712381"/>
              </a:xfrm>
            </p:grpSpPr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CCE292BC-522A-8A48-9DD5-C832F18BA263}"/>
                    </a:ext>
                  </a:extLst>
                </p:cNvPr>
                <p:cNvSpPr/>
                <p:nvPr/>
              </p:nvSpPr>
              <p:spPr>
                <a:xfrm>
                  <a:off x="1297172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818E6903-0DFF-7946-A6AB-ED505F0A4AC8}"/>
                    </a:ext>
                  </a:extLst>
                </p:cNvPr>
                <p:cNvSpPr/>
                <p:nvPr/>
              </p:nvSpPr>
              <p:spPr>
                <a:xfrm>
                  <a:off x="1747283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C81975E2-F558-7E46-AE18-4E9AB83992C5}"/>
                    </a:ext>
                  </a:extLst>
                </p:cNvPr>
                <p:cNvSpPr/>
                <p:nvPr/>
              </p:nvSpPr>
              <p:spPr>
                <a:xfrm>
                  <a:off x="2197394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BCF23005-3E79-6140-A85C-D6FB59CFE2D3}"/>
                    </a:ext>
                  </a:extLst>
                </p:cNvPr>
                <p:cNvSpPr/>
                <p:nvPr/>
              </p:nvSpPr>
              <p:spPr>
                <a:xfrm>
                  <a:off x="2647505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67765A4-2E98-5449-98B5-218AB5362060}"/>
                    </a:ext>
                  </a:extLst>
                </p:cNvPr>
                <p:cNvSpPr/>
                <p:nvPr/>
              </p:nvSpPr>
              <p:spPr>
                <a:xfrm>
                  <a:off x="3097616" y="2402958"/>
                  <a:ext cx="170121" cy="531628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84D97222-36AB-3F4A-94BD-13988C360953}"/>
                    </a:ext>
                  </a:extLst>
                </p:cNvPr>
                <p:cNvSpPr/>
                <p:nvPr/>
              </p:nvSpPr>
              <p:spPr>
                <a:xfrm>
                  <a:off x="1297172" y="2222205"/>
                  <a:ext cx="1970565" cy="180753"/>
                </a:xfrm>
                <a:prstGeom prst="rect">
                  <a:avLst/>
                </a:prstGeom>
                <a:solidFill>
                  <a:schemeClr val="accent1">
                    <a:alpha val="76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2A0F996-6D17-0F46-81BF-731356DFCE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35395" y="3056947"/>
              <a:ext cx="0" cy="62191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8D9DDB9-73C3-0C41-A195-710F5C145AB2}"/>
                </a:ext>
              </a:extLst>
            </p:cNvPr>
            <p:cNvCxnSpPr>
              <a:cxnSpLocks/>
            </p:cNvCxnSpPr>
            <p:nvPr/>
          </p:nvCxnSpPr>
          <p:spPr>
            <a:xfrm>
              <a:off x="1435395" y="3976577"/>
              <a:ext cx="0" cy="54749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9CBF34EF-F041-9A46-8A37-1A0ED28A913A}"/>
                    </a:ext>
                  </a:extLst>
                </p:cNvPr>
                <p:cNvSpPr txBox="1"/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178B94B-9422-4748-B816-146B69B739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9555" y="3404050"/>
                  <a:ext cx="417870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8750" r="-15625" b="-113333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D1182F6-2EE7-CA47-9127-4443612B29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9813" y="2435028"/>
              <a:ext cx="0" cy="2231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04317F2-3285-EE4E-BCF3-DAAADB05BB2B}"/>
                </a:ext>
              </a:extLst>
            </p:cNvPr>
            <p:cNvCxnSpPr>
              <a:cxnSpLocks/>
            </p:cNvCxnSpPr>
            <p:nvPr/>
          </p:nvCxnSpPr>
          <p:spPr>
            <a:xfrm>
              <a:off x="1789813" y="2756619"/>
              <a:ext cx="0" cy="31096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C4BC355C-14A9-8F4B-8DDD-C7E107C9AB3B}"/>
                    </a:ext>
                  </a:extLst>
                </p:cNvPr>
                <p:cNvSpPr txBox="1"/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δ</m:t>
                        </m:r>
                      </m:oMath>
                    </m:oMathPara>
                  </a14:m>
                  <a:endParaRPr lang="en-US" sz="2400" b="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714343E-49ED-9345-9952-74364375344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66579" y="2594979"/>
                  <a:ext cx="534924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0625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80BCB3DF-0DB9-CF4F-AD5A-4E6F9C5B0C5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44776" y="3360989"/>
              <a:ext cx="449568" cy="691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D0BC9CB-78F8-2F43-8D07-6F4B2FF86640}"/>
                </a:ext>
              </a:extLst>
            </p:cNvPr>
            <p:cNvCxnSpPr>
              <a:cxnSpLocks/>
            </p:cNvCxnSpPr>
            <p:nvPr/>
          </p:nvCxnSpPr>
          <p:spPr>
            <a:xfrm>
              <a:off x="2925332" y="3360989"/>
              <a:ext cx="387398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5A23636-7880-BA48-971E-ED343610C3A6}"/>
                    </a:ext>
                  </a:extLst>
                </p:cNvPr>
                <p:cNvSpPr txBox="1"/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fr-FR" sz="2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AF0EA792-50DF-3B46-89B8-969F99E375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4344" y="3329115"/>
                  <a:ext cx="244233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31579" r="-26316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5CD46FD-9B60-164A-AA16-90C267F474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65127" y="2686853"/>
              <a:ext cx="221197" cy="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2EC4444-C15D-B948-817D-9F3167C8C1D1}"/>
                </a:ext>
              </a:extLst>
            </p:cNvPr>
            <p:cNvCxnSpPr>
              <a:cxnSpLocks/>
            </p:cNvCxnSpPr>
            <p:nvPr/>
          </p:nvCxnSpPr>
          <p:spPr>
            <a:xfrm>
              <a:off x="2778305" y="2686853"/>
              <a:ext cx="214071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9F72ABE7-67F9-7F41-82D6-B8436B7CCF0B}"/>
                    </a:ext>
                  </a:extLst>
                </p:cNvPr>
                <p:cNvSpPr txBox="1"/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CC4AB13-1A5B-B145-9AC1-5CE5C44637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6958" y="2382774"/>
                  <a:ext cx="261738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23810" r="-23810" b="-14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256D3FD-EE4C-F14D-B595-648E75A5954E}"/>
                </a:ext>
              </a:extLst>
            </p:cNvPr>
            <p:cNvCxnSpPr/>
            <p:nvPr/>
          </p:nvCxnSpPr>
          <p:spPr>
            <a:xfrm>
              <a:off x="2144774" y="3125969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A6C5060-AB9B-CE48-BC40-A84679BE8013}"/>
                </a:ext>
              </a:extLst>
            </p:cNvPr>
            <p:cNvCxnSpPr/>
            <p:nvPr/>
          </p:nvCxnSpPr>
          <p:spPr>
            <a:xfrm>
              <a:off x="3323904" y="3137731"/>
              <a:ext cx="0" cy="489098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4BC7515-D49E-F14F-A5AF-DA9950A207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52682" y="3067579"/>
              <a:ext cx="37158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F1DB0F86-9334-3945-B8CD-8AA552A279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35663" y="1780314"/>
            <a:ext cx="718288" cy="28906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30720351-47C3-E448-B0BE-2C69BDE0735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66585" y="1763403"/>
            <a:ext cx="804802" cy="24829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B3ABCB5-60B2-744E-9981-29421778C1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92141" y="3396012"/>
            <a:ext cx="3441304" cy="283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30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8861</TotalTime>
  <Words>1132</Words>
  <Application>Microsoft Macintosh PowerPoint</Application>
  <PresentationFormat>On-screen Show (4:3)</PresentationFormat>
  <Paragraphs>289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等线</vt:lpstr>
      <vt:lpstr>等线 Light</vt:lpstr>
      <vt:lpstr>Arial</vt:lpstr>
      <vt:lpstr>Calibri</vt:lpstr>
      <vt:lpstr>Calibri Light</vt:lpstr>
      <vt:lpstr>Cambria Math</vt:lpstr>
      <vt:lpstr>Comic Sans MS</vt:lpstr>
      <vt:lpstr>Courier New</vt:lpstr>
      <vt:lpstr>Symbol</vt:lpstr>
      <vt:lpstr>Wingdings</vt:lpstr>
      <vt:lpstr>Office Theme</vt:lpstr>
      <vt:lpstr>The Passive Dechirper</vt:lpstr>
      <vt:lpstr>Outline</vt:lpstr>
      <vt:lpstr>Why do we need Dechirper ?</vt:lpstr>
      <vt:lpstr>Outline</vt:lpstr>
      <vt:lpstr>Principle of dechirper</vt:lpstr>
      <vt:lpstr>Outline</vt:lpstr>
      <vt:lpstr>Types of Dechirper</vt:lpstr>
      <vt:lpstr>Outline</vt:lpstr>
      <vt:lpstr>The Wakfield model – Cylinder corrugated</vt:lpstr>
      <vt:lpstr>The Wakfield model – Rectangular Corrugated</vt:lpstr>
      <vt:lpstr>The Wakfield model -dielectric</vt:lpstr>
      <vt:lpstr>Outline</vt:lpstr>
      <vt:lpstr>Examples- Brookhaven National Laboratory -  ATF</vt:lpstr>
      <vt:lpstr>Examples- BNL ATF</vt:lpstr>
      <vt:lpstr>Examples-  Pohang Accelerator Laboratory - ITF</vt:lpstr>
      <vt:lpstr>Examples- PSI - passive streaker </vt:lpstr>
      <vt:lpstr>Examples- Berkeley National Laboratory - NGLS</vt:lpstr>
      <vt:lpstr>Examples- LCLS at SLAC </vt:lpstr>
      <vt:lpstr>Outline</vt:lpstr>
      <vt:lpstr>The XLS situation</vt:lpstr>
      <vt:lpstr>Outline</vt:lpstr>
      <vt:lpstr>Conclusion</vt:lpstr>
      <vt:lpstr>Reference</vt:lpstr>
      <vt:lpstr>Backup</vt:lpstr>
      <vt:lpstr>The Wakfield model – Cylinder cavity</vt:lpstr>
      <vt:lpstr>Examples – Radiabeam Technologies</vt:lpstr>
      <vt:lpstr>Examples- Shanghai Jiao Tong U.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passive dechirper</dc:title>
  <dc:creator>Microsoft Office User</dc:creator>
  <cp:lastModifiedBy>Microsoft Office User</cp:lastModifiedBy>
  <cp:revision>297</cp:revision>
  <dcterms:created xsi:type="dcterms:W3CDTF">2018-11-29T13:16:52Z</dcterms:created>
  <dcterms:modified xsi:type="dcterms:W3CDTF">2018-12-11T13:11:41Z</dcterms:modified>
</cp:coreProperties>
</file>