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94" r:id="rId5"/>
    <p:sldId id="261" r:id="rId6"/>
    <p:sldId id="265" r:id="rId7"/>
    <p:sldId id="271" r:id="rId8"/>
    <p:sldId id="269" r:id="rId9"/>
    <p:sldId id="276" r:id="rId10"/>
    <p:sldId id="285" r:id="rId11"/>
    <p:sldId id="278" r:id="rId12"/>
    <p:sldId id="279" r:id="rId13"/>
    <p:sldId id="277" r:id="rId14"/>
    <p:sldId id="283" r:id="rId15"/>
    <p:sldId id="286" r:id="rId16"/>
    <p:sldId id="280" r:id="rId17"/>
    <p:sldId id="290" r:id="rId18"/>
    <p:sldId id="292" r:id="rId19"/>
    <p:sldId id="272" r:id="rId20"/>
    <p:sldId id="275" r:id="rId21"/>
    <p:sldId id="298" r:id="rId22"/>
    <p:sldId id="296" r:id="rId23"/>
    <p:sldId id="300" r:id="rId24"/>
    <p:sldId id="301" r:id="rId25"/>
    <p:sldId id="284" r:id="rId26"/>
    <p:sldId id="287" r:id="rId2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43171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0376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92298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olo, tes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B9E8D-12F0-4851-9CB5-48DBC382DFAD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xmlns="" val="340381330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86781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1159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17696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8995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0201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1969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39926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453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23786-BCD9-4BB3-994A-AD82325A9540}" type="datetimeFigureOut">
              <a:rPr lang="it-IT" smtClean="0"/>
              <a:pPr/>
              <a:t>11/12/2018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1E4E3-7738-43A4-B039-757B464F2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1532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3.png"/><Relationship Id="rId4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Ink Free" panose="03080402000500000000" pitchFamily="66" charset="0"/>
              </a:rPr>
              <a:t>Compact FEL </a:t>
            </a:r>
            <a:r>
              <a:rPr lang="it-IT" b="1" dirty="0" err="1" smtClean="0">
                <a:solidFill>
                  <a:srgbClr val="FF0000"/>
                </a:solidFill>
                <a:latin typeface="Ink Free" panose="03080402000500000000" pitchFamily="66" charset="0"/>
              </a:rPr>
              <a:t>Devices</a:t>
            </a:r>
            <a:r>
              <a:rPr lang="it-IT" b="1" dirty="0" smtClean="0">
                <a:solidFill>
                  <a:srgbClr val="FF0000"/>
                </a:solidFill>
                <a:latin typeface="Ink Free" panose="03080402000500000000" pitchFamily="66" charset="0"/>
              </a:rPr>
              <a:t>: The </a:t>
            </a:r>
            <a:r>
              <a:rPr lang="it-IT" b="1" dirty="0" err="1">
                <a:solidFill>
                  <a:srgbClr val="FF0000"/>
                </a:solidFill>
                <a:latin typeface="Ink Free" panose="03080402000500000000" pitchFamily="66" charset="0"/>
              </a:rPr>
              <a:t>Q</a:t>
            </a:r>
            <a:r>
              <a:rPr lang="it-IT" b="1" dirty="0" err="1" smtClean="0">
                <a:solidFill>
                  <a:srgbClr val="FF0000"/>
                </a:solidFill>
                <a:latin typeface="Ink Free" panose="03080402000500000000" pitchFamily="66" charset="0"/>
              </a:rPr>
              <a:t>uest</a:t>
            </a:r>
            <a:r>
              <a:rPr lang="it-IT" b="1" dirty="0" smtClean="0">
                <a:solidFill>
                  <a:srgbClr val="FF0000"/>
                </a:solidFill>
                <a:latin typeface="Ink Free" panose="03080402000500000000" pitchFamily="66" charset="0"/>
              </a:rPr>
              <a:t> for new design </a:t>
            </a:r>
            <a:r>
              <a:rPr lang="it-IT" b="1" dirty="0" err="1" smtClean="0">
                <a:solidFill>
                  <a:srgbClr val="FF0000"/>
                </a:solidFill>
                <a:latin typeface="Ink Free" panose="03080402000500000000" pitchFamily="66" charset="0"/>
              </a:rPr>
              <a:t>solutions</a:t>
            </a:r>
            <a:endParaRPr lang="it-IT" b="1" dirty="0">
              <a:solidFill>
                <a:srgbClr val="FF0000"/>
              </a:solidFill>
              <a:latin typeface="Ink Free" panose="03080402000500000000" pitchFamily="66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7560840" cy="1752600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Ink Free" panose="03080402000500000000" pitchFamily="66" charset="0"/>
              </a:rPr>
              <a:t>G. </a:t>
            </a:r>
            <a:r>
              <a:rPr lang="it-IT" b="1" dirty="0" err="1" smtClean="0">
                <a:solidFill>
                  <a:srgbClr val="FF0000"/>
                </a:solidFill>
                <a:latin typeface="Ink Free" panose="03080402000500000000" pitchFamily="66" charset="0"/>
              </a:rPr>
              <a:t>Dattoli</a:t>
            </a:r>
            <a:endParaRPr lang="it-IT" b="1" dirty="0" smtClean="0">
              <a:solidFill>
                <a:srgbClr val="FF0000"/>
              </a:solidFill>
              <a:latin typeface="Ink Free" panose="03080402000500000000" pitchFamily="66" charset="0"/>
            </a:endParaRPr>
          </a:p>
          <a:p>
            <a:r>
              <a:rPr lang="it-IT" b="1" dirty="0" smtClean="0">
                <a:solidFill>
                  <a:srgbClr val="0070C0"/>
                </a:solidFill>
                <a:latin typeface="Ink Free" panose="03080402000500000000" pitchFamily="66" charset="0"/>
              </a:rPr>
              <a:t>ENEA FRASCATI FSN DIVISION</a:t>
            </a:r>
          </a:p>
          <a:p>
            <a:r>
              <a:rPr lang="it-IT" b="1" dirty="0" smtClean="0">
                <a:solidFill>
                  <a:srgbClr val="00B050"/>
                </a:solidFill>
                <a:latin typeface="Ink Free" panose="03080402000500000000" pitchFamily="66" charset="0"/>
              </a:rPr>
              <a:t>Alessandro Curcio and Federico </a:t>
            </a:r>
            <a:r>
              <a:rPr lang="it-IT" b="1" dirty="0" err="1" smtClean="0">
                <a:solidFill>
                  <a:srgbClr val="00B050"/>
                </a:solidFill>
                <a:latin typeface="Ink Free" panose="03080402000500000000" pitchFamily="66" charset="0"/>
              </a:rPr>
              <a:t>Nguyen</a:t>
            </a:r>
            <a:endParaRPr lang="it-IT" b="1" dirty="0">
              <a:solidFill>
                <a:srgbClr val="00B050"/>
              </a:solidFill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51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PM </a:t>
            </a:r>
            <a:r>
              <a:rPr lang="it-IT" dirty="0" err="1" smtClean="0"/>
              <a:t>Undulators</a:t>
            </a:r>
            <a:endParaRPr lang="it-IT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35073"/>
            <a:ext cx="41052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3816424" cy="262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ttore 1 5"/>
          <p:cNvCxnSpPr/>
          <p:nvPr/>
        </p:nvCxnSpPr>
        <p:spPr>
          <a:xfrm>
            <a:off x="3419872" y="2282401"/>
            <a:ext cx="0" cy="6480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3347864" y="2282401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H="1">
            <a:off x="3275856" y="2282401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H="1">
            <a:off x="3275856" y="2930473"/>
            <a:ext cx="10801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4283968" y="2282401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4259403" y="2282402"/>
            <a:ext cx="45719" cy="6505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7956376" y="1988840"/>
            <a:ext cx="792088" cy="432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072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/>
          <a:lstStyle/>
          <a:p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Are </a:t>
            </a:r>
            <a:r>
              <a:rPr lang="it-IT" b="1" i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these</a:t>
            </a:r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i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reliable</a:t>
            </a:r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i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parameters</a:t>
            </a:r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???</a:t>
            </a:r>
            <a:endParaRPr lang="it-IT" b="1" i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389572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65342189"/>
              </p:ext>
            </p:extLst>
          </p:nvPr>
        </p:nvGraphicFramePr>
        <p:xfrm>
          <a:off x="2963863" y="620713"/>
          <a:ext cx="2974975" cy="576262"/>
        </p:xfrm>
        <a:graphic>
          <a:graphicData uri="http://schemas.openxmlformats.org/presentationml/2006/ole">
            <p:oleObj spid="_x0000_s5206" name="Equazione" r:id="rId4" imgW="1181100" imgH="228600" progId="Equation.3">
              <p:embed/>
            </p:oleObj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29480290"/>
              </p:ext>
            </p:extLst>
          </p:nvPr>
        </p:nvGraphicFramePr>
        <p:xfrm>
          <a:off x="1315707" y="3645024"/>
          <a:ext cx="2252662" cy="530275"/>
        </p:xfrm>
        <a:graphic>
          <a:graphicData uri="http://schemas.openxmlformats.org/presentationml/2006/ole">
            <p:oleObj spid="_x0000_s5207" name="Equazione" r:id="rId5" imgW="863225" imgH="203112" progId="Equation.3">
              <p:embed/>
            </p:oleObj>
          </a:graphicData>
        </a:graphic>
      </p:graphicFrame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76970"/>
            <a:ext cx="37242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/>
          <p:cNvSpPr/>
          <p:nvPr/>
        </p:nvSpPr>
        <p:spPr>
          <a:xfrm>
            <a:off x="3995936" y="4276970"/>
            <a:ext cx="576064" cy="3761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g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4355976" y="4941168"/>
            <a:ext cx="288032" cy="216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u</a:t>
            </a:r>
            <a:endParaRPr lang="it-IT" dirty="0"/>
          </a:p>
        </p:txBody>
      </p:sp>
      <p:graphicFrame>
        <p:nvGraphicFramePr>
          <p:cNvPr id="5202" name="Object 82"/>
          <p:cNvGraphicFramePr>
            <a:graphicFrameLocks noChangeAspect="1"/>
          </p:cNvGraphicFramePr>
          <p:nvPr/>
        </p:nvGraphicFramePr>
        <p:xfrm>
          <a:off x="1428728" y="5429264"/>
          <a:ext cx="2531583" cy="642942"/>
        </p:xfrm>
        <a:graphic>
          <a:graphicData uri="http://schemas.openxmlformats.org/presentationml/2006/ole">
            <p:oleObj spid="_x0000_s5208" name="Equazione" r:id="rId7" imgW="799753" imgH="203112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22307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Courtesy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of J.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Rosenzweig</a:t>
            </a:r>
            <a:endParaRPr lang="it-IT" dirty="0">
              <a:solidFill>
                <a:srgbClr val="FF0000"/>
              </a:solidFill>
              <a:latin typeface="Brush Script MT" panose="03060802040406070304" pitchFamily="66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51755"/>
            <a:ext cx="7616259" cy="547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>
          <a:xfrm>
            <a:off x="755576" y="6209545"/>
            <a:ext cx="7920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380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High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field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criogenic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undulators</a:t>
            </a:r>
            <a:endParaRPr lang="it-IT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4804665" cy="2791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63642513"/>
              </p:ext>
            </p:extLst>
          </p:nvPr>
        </p:nvGraphicFramePr>
        <p:xfrm>
          <a:off x="5759450" y="2921000"/>
          <a:ext cx="1916113" cy="1409700"/>
        </p:xfrm>
        <a:graphic>
          <a:graphicData uri="http://schemas.openxmlformats.org/presentationml/2006/ole">
            <p:oleObj spid="_x0000_s4121" name="Equazione" r:id="rId4" imgW="787320" imgH="58392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17637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What</a:t>
            </a:r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i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does</a:t>
            </a:r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compact </a:t>
            </a:r>
            <a:r>
              <a:rPr lang="it-IT" b="1" i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mean</a:t>
            </a:r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?</a:t>
            </a:r>
            <a:endParaRPr lang="it-IT" b="1" i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i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>SPARX (</a:t>
            </a:r>
            <a:r>
              <a:rPr lang="it-IT" b="1" i="1" dirty="0" err="1" smtClean="0">
                <a:solidFill>
                  <a:srgbClr val="0070C0"/>
                </a:solidFill>
                <a:latin typeface="Bradley Hand ITC" panose="03070402050302030203" pitchFamily="66" charset="0"/>
              </a:rPr>
              <a:t>O’Shea</a:t>
            </a:r>
            <a:r>
              <a:rPr lang="it-IT" b="1" i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> et al. PRSTAB (2010))</a:t>
            </a:r>
            <a:endParaRPr lang="it-IT" b="1" i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9"/>
            <a:ext cx="4608512" cy="358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97046749"/>
              </p:ext>
            </p:extLst>
          </p:nvPr>
        </p:nvGraphicFramePr>
        <p:xfrm>
          <a:off x="5638800" y="2166938"/>
          <a:ext cx="2317750" cy="2641600"/>
        </p:xfrm>
        <a:graphic>
          <a:graphicData uri="http://schemas.openxmlformats.org/presentationml/2006/ole">
            <p:oleObj spid="_x0000_s7194" name="Equazione" r:id="rId4" imgW="1181100" imgH="1346200" progId="Equation.3">
              <p:embed/>
            </p:oleObj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84692937"/>
              </p:ext>
            </p:extLst>
          </p:nvPr>
        </p:nvGraphicFramePr>
        <p:xfrm>
          <a:off x="5435600" y="4941888"/>
          <a:ext cx="2587625" cy="1328737"/>
        </p:xfrm>
        <a:graphic>
          <a:graphicData uri="http://schemas.openxmlformats.org/presentationml/2006/ole">
            <p:oleObj spid="_x0000_s7195" name="Equazione" r:id="rId5" imgW="1930400" imgH="9906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17793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i="1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Saturation</a:t>
            </a:r>
            <a:r>
              <a:rPr lang="it-IT" b="1" i="1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10 m!!</a:t>
            </a:r>
            <a:br>
              <a:rPr lang="it-IT" b="1" i="1" dirty="0" smtClean="0">
                <a:solidFill>
                  <a:srgbClr val="FF0000"/>
                </a:solidFill>
                <a:latin typeface="Brush Script MT" panose="03060802040406070304" pitchFamily="66" charset="0"/>
              </a:rPr>
            </a:br>
            <a:r>
              <a:rPr lang="it-IT" b="1" i="1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Including</a:t>
            </a:r>
            <a:r>
              <a:rPr lang="it-IT" b="1" i="1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Energy spread, </a:t>
            </a:r>
            <a:r>
              <a:rPr lang="it-IT" b="1" i="1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diffraction</a:t>
            </a:r>
            <a:r>
              <a:rPr lang="it-IT" b="1" i="1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,…</a:t>
            </a:r>
            <a:endParaRPr lang="it-IT" b="1" i="1" dirty="0">
              <a:solidFill>
                <a:srgbClr val="FF0000"/>
              </a:solidFill>
              <a:latin typeface="Brush Script MT" panose="03060802040406070304" pitchFamily="66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430989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78404566"/>
              </p:ext>
            </p:extLst>
          </p:nvPr>
        </p:nvGraphicFramePr>
        <p:xfrm>
          <a:off x="539552" y="5085184"/>
          <a:ext cx="2587625" cy="1328737"/>
        </p:xfrm>
        <a:graphic>
          <a:graphicData uri="http://schemas.openxmlformats.org/presentationml/2006/ole">
            <p:oleObj spid="_x0000_s8200" name="Equazione" r:id="rId4" imgW="1930400" imgH="990600" progId="Equation.3">
              <p:embed/>
            </p:oleObj>
          </a:graphicData>
        </a:graphic>
      </p:graphicFrame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04864"/>
            <a:ext cx="345757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2300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Alternative Solutions?</a:t>
            </a:r>
            <a:endParaRPr lang="it-IT" b="1" i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813995"/>
          </a:xfrm>
        </p:spPr>
        <p:txBody>
          <a:bodyPr/>
          <a:lstStyle/>
          <a:p>
            <a:r>
              <a:rPr lang="it-IT" dirty="0" smtClean="0"/>
              <a:t> </a:t>
            </a:r>
            <a:r>
              <a:rPr lang="it-IT" b="1" i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Wave</a:t>
            </a:r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i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Undulators</a:t>
            </a:r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</a:p>
          <a:p>
            <a:endParaRPr lang="it-IT" b="1" dirty="0" smtClean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endParaRPr lang="it-IT" b="1" dirty="0" smtClean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              </a:t>
            </a:r>
            <a:endParaRPr lang="it-IT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endParaRPr lang="it-IT" b="1" dirty="0" smtClean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r>
              <a:rPr lang="it-IT" sz="4000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RF </a:t>
            </a:r>
            <a:r>
              <a:rPr lang="it-IT" sz="4000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Undulators</a:t>
            </a:r>
            <a:endParaRPr lang="it-IT" sz="4000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53782297"/>
              </p:ext>
            </p:extLst>
          </p:nvPr>
        </p:nvGraphicFramePr>
        <p:xfrm>
          <a:off x="683568" y="2420888"/>
          <a:ext cx="3510390" cy="936104"/>
        </p:xfrm>
        <a:graphic>
          <a:graphicData uri="http://schemas.openxmlformats.org/presentationml/2006/ole">
            <p:oleObj spid="_x0000_s6208" name="Equazione" r:id="rId3" imgW="1905000" imgH="508000" progId="Equation.3">
              <p:embed/>
            </p:oleObj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9874113"/>
              </p:ext>
            </p:extLst>
          </p:nvPr>
        </p:nvGraphicFramePr>
        <p:xfrm>
          <a:off x="899592" y="3212976"/>
          <a:ext cx="2646362" cy="1100137"/>
        </p:xfrm>
        <a:graphic>
          <a:graphicData uri="http://schemas.openxmlformats.org/presentationml/2006/ole">
            <p:oleObj spid="_x0000_s6209" name="Equazione" r:id="rId4" imgW="1587500" imgH="660400" progId="Equation.3">
              <p:embed/>
            </p:oleObj>
          </a:graphicData>
        </a:graphic>
      </p:graphicFrame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5229200"/>
            <a:ext cx="5274381" cy="132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3718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53753679"/>
              </p:ext>
            </p:extLst>
          </p:nvPr>
        </p:nvGraphicFramePr>
        <p:xfrm>
          <a:off x="5652120" y="5583651"/>
          <a:ext cx="1768475" cy="620712"/>
        </p:xfrm>
        <a:graphic>
          <a:graphicData uri="http://schemas.openxmlformats.org/presentationml/2006/ole">
            <p:oleObj spid="_x0000_s6210" name="Equazione" r:id="rId7" imgW="507780" imgH="177723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62137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Towards</a:t>
            </a:r>
            <a:r>
              <a:rPr lang="it-IT" b="1" i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A Compact Device</a:t>
            </a:r>
            <a:endParaRPr lang="it-IT" b="1" i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13811"/>
            <a:ext cx="7128792" cy="219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89475"/>
            <a:ext cx="734481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4222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>A </a:t>
            </a:r>
            <a:r>
              <a:rPr lang="it-IT" b="1" i="1" dirty="0" err="1" smtClean="0">
                <a:solidFill>
                  <a:srgbClr val="0070C0"/>
                </a:solidFill>
                <a:latin typeface="Bradley Hand ITC" panose="03070402050302030203" pitchFamily="66" charset="0"/>
              </a:rPr>
              <a:t>few</a:t>
            </a:r>
            <a:r>
              <a:rPr lang="it-IT" b="1" i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> </a:t>
            </a:r>
            <a:r>
              <a:rPr lang="it-IT" b="1" i="1" dirty="0" err="1" smtClean="0">
                <a:solidFill>
                  <a:srgbClr val="0070C0"/>
                </a:solidFill>
                <a:latin typeface="Bradley Hand ITC" panose="03070402050302030203" pitchFamily="66" charset="0"/>
              </a:rPr>
              <a:t>parameters</a:t>
            </a:r>
            <a:endParaRPr lang="it-IT" b="1" i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03102"/>
            <a:ext cx="28098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00808"/>
            <a:ext cx="42100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1098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Livingston Plot and </a:t>
            </a:r>
            <a:r>
              <a:rPr lang="it-IT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Saturation</a:t>
            </a:r>
            <a:r>
              <a:rPr lang="it-IT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of </a:t>
            </a:r>
            <a:r>
              <a:rPr lang="it-IT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technologies</a:t>
            </a:r>
            <a:endParaRPr lang="it-IT" dirty="0">
              <a:solidFill>
                <a:srgbClr val="002060"/>
              </a:solidFill>
              <a:latin typeface="Freestyle Script" panose="030804020302050B0404" pitchFamily="66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913386" cy="4439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6914" y="1653312"/>
            <a:ext cx="4671496" cy="2989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6914" y="4653136"/>
            <a:ext cx="2719965" cy="2096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4399333" y="6525344"/>
            <a:ext cx="36004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2031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8280920" cy="46531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Energy and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frequency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/>
            </a:r>
            <a:b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</a:br>
            <a:r>
              <a:rPr lang="it-IT" dirty="0" err="1" smtClean="0">
                <a:solidFill>
                  <a:srgbClr val="002060"/>
                </a:solidFill>
                <a:latin typeface="Brush Script MT" panose="03060802040406070304" pitchFamily="66" charset="0"/>
              </a:rPr>
              <a:t>Letardi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-Chart</a:t>
            </a:r>
            <a:endParaRPr lang="it-IT" dirty="0">
              <a:solidFill>
                <a:srgbClr val="FF0000"/>
              </a:solidFill>
              <a:latin typeface="Brush Script MT" panose="03060802040406070304" pitchFamily="66" charset="0"/>
            </a:endParaRP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97131099"/>
              </p:ext>
            </p:extLst>
          </p:nvPr>
        </p:nvGraphicFramePr>
        <p:xfrm>
          <a:off x="6660232" y="476672"/>
          <a:ext cx="2016224" cy="1274965"/>
        </p:xfrm>
        <a:graphic>
          <a:graphicData uri="http://schemas.openxmlformats.org/presentationml/2006/ole">
            <p:oleObj spid="_x0000_s1043" name="Equazione" r:id="rId4" imgW="1727200" imgH="10922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71365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>
                <a:solidFill>
                  <a:srgbClr val="FF0000"/>
                </a:solidFill>
                <a:latin typeface="Forte" panose="03060902040502070203" pitchFamily="66" charset="0"/>
              </a:rPr>
              <a:t>Is</a:t>
            </a:r>
            <a:r>
              <a:rPr lang="it-IT" dirty="0" smtClean="0">
                <a:solidFill>
                  <a:srgbClr val="FF0000"/>
                </a:solidFill>
                <a:latin typeface="Forte" panose="03060902040502070203" pitchFamily="66" charset="0"/>
              </a:rPr>
              <a:t> the future </a:t>
            </a:r>
            <a:r>
              <a:rPr lang="it-IT" dirty="0" err="1" smtClean="0">
                <a:solidFill>
                  <a:srgbClr val="FF0000"/>
                </a:solidFill>
                <a:latin typeface="Forte" panose="03060902040502070203" pitchFamily="66" charset="0"/>
              </a:rPr>
              <a:t>coming</a:t>
            </a:r>
            <a:r>
              <a:rPr lang="it-IT" dirty="0" smtClean="0">
                <a:solidFill>
                  <a:srgbClr val="FF0000"/>
                </a:solidFill>
                <a:latin typeface="Forte" panose="03060902040502070203" pitchFamily="66" charset="0"/>
              </a:rPr>
              <a:t>?</a:t>
            </a:r>
            <a:br>
              <a:rPr lang="it-IT" dirty="0" smtClean="0">
                <a:solidFill>
                  <a:srgbClr val="FF0000"/>
                </a:solidFill>
                <a:latin typeface="Forte" panose="03060902040502070203" pitchFamily="66" charset="0"/>
              </a:rPr>
            </a:br>
            <a:r>
              <a:rPr lang="it-IT" dirty="0" smtClean="0">
                <a:solidFill>
                  <a:srgbClr val="FF0000"/>
                </a:solidFill>
                <a:latin typeface="Forte" panose="03060902040502070203" pitchFamily="66" charset="0"/>
              </a:rPr>
              <a:t>IF so </a:t>
            </a:r>
            <a:r>
              <a:rPr lang="it-IT" dirty="0" err="1" smtClean="0">
                <a:solidFill>
                  <a:srgbClr val="FF0000"/>
                </a:solidFill>
                <a:latin typeface="Forte" panose="03060902040502070203" pitchFamily="66" charset="0"/>
              </a:rPr>
              <a:t>where</a:t>
            </a:r>
            <a:r>
              <a:rPr lang="it-IT" dirty="0" smtClean="0">
                <a:solidFill>
                  <a:srgbClr val="FF0000"/>
                </a:solidFill>
                <a:latin typeface="Forte" panose="03060902040502070203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Forte" panose="03060902040502070203" pitchFamily="66" charset="0"/>
              </a:rPr>
              <a:t>is</a:t>
            </a:r>
            <a:r>
              <a:rPr lang="it-IT" dirty="0" smtClean="0">
                <a:solidFill>
                  <a:srgbClr val="FF0000"/>
                </a:solidFill>
                <a:latin typeface="Forte" panose="03060902040502070203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Forte" panose="03060902040502070203" pitchFamily="66" charset="0"/>
              </a:rPr>
              <a:t>it</a:t>
            </a:r>
            <a:r>
              <a:rPr lang="it-IT" dirty="0" smtClean="0">
                <a:solidFill>
                  <a:srgbClr val="FF0000"/>
                </a:solidFill>
                <a:latin typeface="Forte" panose="03060902040502070203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Forte" panose="03060902040502070203" pitchFamily="66" charset="0"/>
              </a:rPr>
              <a:t>going</a:t>
            </a:r>
            <a:r>
              <a:rPr lang="it-IT" dirty="0" smtClean="0">
                <a:solidFill>
                  <a:srgbClr val="FF0000"/>
                </a:solidFill>
                <a:latin typeface="Forte" panose="03060902040502070203" pitchFamily="66" charset="0"/>
              </a:rPr>
              <a:t>?</a:t>
            </a:r>
            <a:endParaRPr lang="it-IT" dirty="0">
              <a:solidFill>
                <a:srgbClr val="FF0000"/>
              </a:solidFill>
              <a:latin typeface="Forte" panose="03060902040502070203" pitchFamily="66" charset="0"/>
            </a:endParaRPr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0001" y="2020740"/>
            <a:ext cx="4834488" cy="33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20" y="2060848"/>
            <a:ext cx="4254948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3536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LPA-</a:t>
            </a:r>
            <a:r>
              <a:rPr lang="it-IT" dirty="0" err="1" smtClean="0"/>
              <a:t>Parameters</a:t>
            </a:r>
            <a:endParaRPr lang="it-IT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45724488"/>
              </p:ext>
            </p:extLst>
          </p:nvPr>
        </p:nvGraphicFramePr>
        <p:xfrm>
          <a:off x="25400" y="1557338"/>
          <a:ext cx="4040188" cy="1584325"/>
        </p:xfrm>
        <a:graphic>
          <a:graphicData uri="http://schemas.openxmlformats.org/presentationml/2006/ole">
            <p:oleObj spid="_x0000_s9221" name="Equazione" r:id="rId3" imgW="1828800" imgH="736560" progId="Equation.3">
              <p:embed/>
            </p:oleObj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it-IT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effective accelerating length is</a:t>
            </a:r>
            <a:endParaRPr kumimoji="0" lang="en-US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67074530"/>
              </p:ext>
            </p:extLst>
          </p:nvPr>
        </p:nvGraphicFramePr>
        <p:xfrm>
          <a:off x="4536133" y="1412776"/>
          <a:ext cx="3348236" cy="4570411"/>
        </p:xfrm>
        <a:graphic>
          <a:graphicData uri="http://schemas.openxmlformats.org/presentationml/2006/ole">
            <p:oleObj spid="_x0000_s9222" r:id="rId4" imgW="1841500" imgH="3149600" progId="Equation.3">
              <p:embed/>
            </p:oleObj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0066431"/>
              </p:ext>
            </p:extLst>
          </p:nvPr>
        </p:nvGraphicFramePr>
        <p:xfrm>
          <a:off x="251520" y="4581128"/>
          <a:ext cx="3236570" cy="1008112"/>
        </p:xfrm>
        <a:graphic>
          <a:graphicData uri="http://schemas.openxmlformats.org/presentationml/2006/ole">
            <p:oleObj spid="_x0000_s9223" r:id="rId5" imgW="1739900" imgH="5461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97776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C00000"/>
                </a:solidFill>
                <a:latin typeface="Freestyle Script" panose="030804020302050B0404" pitchFamily="66" charset="0"/>
              </a:rPr>
              <a:t>An </a:t>
            </a:r>
            <a:r>
              <a:rPr lang="it-IT" dirty="0" err="1" smtClean="0">
                <a:solidFill>
                  <a:srgbClr val="C00000"/>
                </a:solidFill>
                <a:latin typeface="Freestyle Script" panose="030804020302050B0404" pitchFamily="66" charset="0"/>
              </a:rPr>
              <a:t>exercise</a:t>
            </a:r>
            <a:r>
              <a:rPr lang="it-IT" dirty="0" smtClean="0">
                <a:solidFill>
                  <a:srgbClr val="C00000"/>
                </a:solidFill>
                <a:latin typeface="Freestyle Script" panose="030804020302050B0404" pitchFamily="66" charset="0"/>
              </a:rPr>
              <a:t>: X-Band LINAC</a:t>
            </a:r>
            <a:br>
              <a:rPr lang="it-IT" dirty="0" smtClean="0">
                <a:solidFill>
                  <a:srgbClr val="C00000"/>
                </a:solidFill>
                <a:latin typeface="Freestyle Script" panose="030804020302050B0404" pitchFamily="66" charset="0"/>
              </a:rPr>
            </a:br>
            <a:r>
              <a:rPr lang="it-IT" dirty="0" smtClean="0">
                <a:solidFill>
                  <a:srgbClr val="C00000"/>
                </a:solidFill>
                <a:latin typeface="Freestyle Script" panose="030804020302050B0404" pitchFamily="66" charset="0"/>
              </a:rPr>
              <a:t>(70 </a:t>
            </a:r>
            <a:r>
              <a:rPr lang="it-IT" dirty="0" err="1" smtClean="0">
                <a:solidFill>
                  <a:srgbClr val="C00000"/>
                </a:solidFill>
                <a:latin typeface="Freestyle Script" panose="030804020302050B0404" pitchFamily="66" charset="0"/>
              </a:rPr>
              <a:t>MeV</a:t>
            </a:r>
            <a:r>
              <a:rPr lang="it-IT" dirty="0" smtClean="0">
                <a:solidFill>
                  <a:srgbClr val="C00000"/>
                </a:solidFill>
                <a:latin typeface="Freestyle Script" panose="030804020302050B0404" pitchFamily="66" charset="0"/>
              </a:rPr>
              <a:t>/m)</a:t>
            </a:r>
            <a:endParaRPr lang="it-IT" dirty="0">
              <a:solidFill>
                <a:srgbClr val="C00000"/>
              </a:solidFill>
              <a:latin typeface="Freestyle Script" panose="030804020302050B0404" pitchFamily="66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5715" y="1484784"/>
            <a:ext cx="7356627" cy="209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5449" y="3475009"/>
            <a:ext cx="4968551" cy="338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2808312" cy="68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927362"/>
            <a:ext cx="4139952" cy="733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83466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Towards</a:t>
            </a:r>
            <a:r>
              <a:rPr lang="it-IT" sz="54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«Bonsai» FEL</a:t>
            </a:r>
            <a:endParaRPr lang="it-IT" sz="5400" dirty="0">
              <a:solidFill>
                <a:srgbClr val="FF0000"/>
              </a:solidFill>
              <a:latin typeface="Freestyle Script" panose="030804020302050B0404" pitchFamily="66" charset="0"/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2760980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372072"/>
            <a:ext cx="5700920" cy="321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/>
          <p:cNvSpPr/>
          <p:nvPr/>
        </p:nvSpPr>
        <p:spPr>
          <a:xfrm flipV="1">
            <a:off x="3563888" y="5085184"/>
            <a:ext cx="7920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e 4"/>
          <p:cNvSpPr/>
          <p:nvPr/>
        </p:nvSpPr>
        <p:spPr>
          <a:xfrm>
            <a:off x="8532440" y="5189419"/>
            <a:ext cx="216024" cy="1515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5231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it-IT" dirty="0" smtClean="0">
              <a:solidFill>
                <a:srgbClr val="002060"/>
              </a:solidFill>
              <a:latin typeface="Freestyle Script" panose="030804020302050B0404" pitchFamily="66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735"/>
            <a:ext cx="835292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1767"/>
          </a:xfrm>
        </p:spPr>
        <p:txBody>
          <a:bodyPr/>
          <a:lstStyle/>
          <a:p>
            <a:endParaRPr lang="it-IT" dirty="0" smtClean="0"/>
          </a:p>
          <a:p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Wave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undulators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: Use a laser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instead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of a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magnetic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device</a:t>
            </a:r>
            <a:endParaRPr lang="it-IT" dirty="0">
              <a:solidFill>
                <a:srgbClr val="FF0000"/>
              </a:solidFill>
              <a:latin typeface="Brush Script MT" panose="03060802040406070304" pitchFamily="66" charset="0"/>
            </a:endParaRPr>
          </a:p>
          <a:p>
            <a:endParaRPr lang="it-IT" dirty="0" smtClean="0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81625"/>
            <a:ext cx="4474569" cy="323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7536" y="3481625"/>
            <a:ext cx="4176464" cy="308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18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>A Super Compact FEL </a:t>
            </a:r>
            <a:r>
              <a:rPr lang="it-IT" sz="3600" b="1" dirty="0" err="1" smtClean="0">
                <a:solidFill>
                  <a:srgbClr val="0070C0"/>
                </a:solidFill>
                <a:latin typeface="Bradley Hand ITC" panose="03070402050302030203" pitchFamily="66" charset="0"/>
              </a:rPr>
              <a:t>device</a:t>
            </a:r>
            <a:r>
              <a:rPr lang="it-IT" sz="3600" b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/>
            </a:r>
            <a:br>
              <a:rPr lang="it-IT" sz="3600" b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</a:br>
            <a:r>
              <a:rPr lang="it-IT" sz="3600" b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>A. Curcio et Al. </a:t>
            </a:r>
            <a:r>
              <a:rPr lang="it-IT" sz="3600" b="1" dirty="0" err="1" smtClean="0">
                <a:solidFill>
                  <a:srgbClr val="0070C0"/>
                </a:solidFill>
                <a:latin typeface="Bradley Hand ITC" panose="03070402050302030203" pitchFamily="66" charset="0"/>
              </a:rPr>
              <a:t>Opt</a:t>
            </a:r>
            <a:r>
              <a:rPr lang="it-IT" sz="3600" b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>. </a:t>
            </a:r>
            <a:r>
              <a:rPr lang="it-IT" sz="3600" b="1" dirty="0" err="1" smtClean="0">
                <a:solidFill>
                  <a:srgbClr val="0070C0"/>
                </a:solidFill>
                <a:latin typeface="Bradley Hand ITC" panose="03070402050302030203" pitchFamily="66" charset="0"/>
              </a:rPr>
              <a:t>Commun</a:t>
            </a:r>
            <a:r>
              <a:rPr lang="it-IT" sz="3600" b="1" dirty="0" smtClean="0">
                <a:solidFill>
                  <a:srgbClr val="0070C0"/>
                </a:solidFill>
                <a:latin typeface="Bradley Hand ITC" panose="03070402050302030203" pitchFamily="66" charset="0"/>
              </a:rPr>
              <a:t>. (2017)</a:t>
            </a:r>
            <a:endParaRPr lang="it-IT" sz="3600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50292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2143116"/>
            <a:ext cx="3232601" cy="43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1" y="2714620"/>
            <a:ext cx="2004873" cy="35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1041" y="3209348"/>
            <a:ext cx="725056" cy="36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79" y="3223635"/>
            <a:ext cx="1026395" cy="34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4584" y="3626717"/>
            <a:ext cx="1569335" cy="30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6555" y="3969469"/>
            <a:ext cx="1208743" cy="45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4500570"/>
            <a:ext cx="1632671" cy="31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0874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…</a:t>
            </a:r>
            <a:endParaRPr lang="it-IT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20888"/>
            <a:ext cx="50482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22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>
                <a:latin typeface="Freestyle Script" panose="030804020302050B0404" pitchFamily="66" charset="0"/>
              </a:rPr>
              <a:t>FEL </a:t>
            </a:r>
            <a:r>
              <a:rPr lang="it-IT" dirty="0" err="1" smtClean="0">
                <a:latin typeface="Freestyle Script" panose="030804020302050B0404" pitchFamily="66" charset="0"/>
              </a:rPr>
              <a:t>Oscillator</a:t>
            </a:r>
            <a:r>
              <a:rPr lang="it-IT" dirty="0" smtClean="0">
                <a:latin typeface="Freestyle Script" panose="030804020302050B0404" pitchFamily="66" charset="0"/>
              </a:rPr>
              <a:t> or SASE</a:t>
            </a:r>
            <a:endParaRPr lang="it-IT" dirty="0">
              <a:latin typeface="Freestyle Script" panose="030804020302050B0404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09621"/>
            <a:ext cx="2961258" cy="2237465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11140"/>
            <a:ext cx="3503091" cy="2160240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7170" name="Picture 2" descr="http://www.sinet.ad.jp/case-examples/sacla/chart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7086"/>
            <a:ext cx="5616624" cy="260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03798458"/>
              </p:ext>
            </p:extLst>
          </p:nvPr>
        </p:nvGraphicFramePr>
        <p:xfrm>
          <a:off x="6742113" y="4652963"/>
          <a:ext cx="2170112" cy="1724025"/>
        </p:xfrm>
        <a:graphic>
          <a:graphicData uri="http://schemas.openxmlformats.org/presentationml/2006/ole">
            <p:oleObj spid="_x0000_s2085" name="Equazione" r:id="rId6" imgW="1422400" imgH="1130300" progId="Equation.3">
              <p:embed/>
            </p:oleObj>
          </a:graphicData>
        </a:graphic>
      </p:graphicFrame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10067225"/>
              </p:ext>
            </p:extLst>
          </p:nvPr>
        </p:nvGraphicFramePr>
        <p:xfrm>
          <a:off x="7164388" y="1804988"/>
          <a:ext cx="1701800" cy="1611312"/>
        </p:xfrm>
        <a:graphic>
          <a:graphicData uri="http://schemas.openxmlformats.org/presentationml/2006/ole">
            <p:oleObj spid="_x0000_s2086" name="Equazione" r:id="rId7" imgW="1206500" imgH="11430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0911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Two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Paradigmatic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Examples</a:t>
            </a:r>
            <a:endParaRPr lang="it-IT" dirty="0">
              <a:solidFill>
                <a:srgbClr val="FF0000"/>
              </a:solidFill>
              <a:latin typeface="Brush Script MT" panose="03060802040406070304" pitchFamily="66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58315"/>
            <a:ext cx="4356737" cy="323520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64904"/>
            <a:ext cx="4338650" cy="2684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5121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What’s</a:t>
            </a:r>
            <a:r>
              <a:rPr lang="it-IT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the Price to be </a:t>
            </a:r>
            <a:r>
              <a:rPr lang="it-IT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Payed</a:t>
            </a:r>
            <a:r>
              <a:rPr lang="it-IT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?</a:t>
            </a:r>
            <a:br>
              <a:rPr lang="it-IT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</a:br>
            <a:r>
              <a:rPr lang="it-IT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Size</a:t>
            </a:r>
            <a:r>
              <a:rPr lang="it-IT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and </a:t>
            </a:r>
            <a:r>
              <a:rPr lang="it-IT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Costs</a:t>
            </a:r>
            <a:r>
              <a:rPr lang="it-IT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….</a:t>
            </a:r>
            <a:r>
              <a:rPr lang="it-IT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few</a:t>
            </a:r>
            <a:r>
              <a:rPr lang="it-IT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experimental</a:t>
            </a:r>
            <a:r>
              <a:rPr lang="it-IT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lines</a:t>
            </a:r>
            <a:endParaRPr lang="it-IT" dirty="0">
              <a:solidFill>
                <a:srgbClr val="FF0000"/>
              </a:solidFill>
              <a:latin typeface="Freestyle Script" panose="030804020302050B0404" pitchFamily="66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1071"/>
            <a:ext cx="4264968" cy="266801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37890" name="Picture 2" descr="24-Feb-20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21591"/>
            <a:ext cx="5472608" cy="159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http://pubs.rsc.org/services/images/RSCpubs.ePlatform.Service.FreeContent.ImageService.svc/ImageService/Articleimage/2000/DT/b004136j/b004136j-f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24948"/>
            <a:ext cx="2695575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499992" cy="134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2693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361137"/>
            <a:ext cx="8229600" cy="125272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What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about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 </a:t>
            </a:r>
            <a:r>
              <a:rPr lang="it-IT" dirty="0" err="1" smtClean="0">
                <a:solidFill>
                  <a:srgbClr val="FF0000"/>
                </a:solidFill>
                <a:latin typeface="Brush Script MT" panose="03060802040406070304" pitchFamily="66" charset="0"/>
              </a:rPr>
              <a:t>money</a:t>
            </a:r>
            <a:r>
              <a:rPr lang="it-IT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?</a:t>
            </a:r>
            <a:endParaRPr lang="it-IT" dirty="0">
              <a:solidFill>
                <a:srgbClr val="FF0000"/>
              </a:solidFill>
              <a:latin typeface="Brush Script MT" panose="03060802040406070304" pitchFamily="66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776864" cy="5118303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15795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54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Reduce </a:t>
            </a:r>
            <a:r>
              <a:rPr lang="it-IT" sz="54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cost</a:t>
            </a:r>
            <a:r>
              <a:rPr lang="it-IT" sz="54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and </a:t>
            </a:r>
            <a:r>
              <a:rPr lang="it-IT" sz="54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size:The</a:t>
            </a:r>
            <a:r>
              <a:rPr lang="it-IT" sz="54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</a:t>
            </a:r>
            <a:r>
              <a:rPr lang="it-IT" sz="54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problem</a:t>
            </a:r>
            <a:r>
              <a:rPr lang="it-IT" sz="54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</a:t>
            </a:r>
            <a:r>
              <a:rPr lang="it-IT" sz="54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is</a:t>
            </a:r>
            <a:r>
              <a:rPr lang="it-IT" sz="54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of public domain…</a:t>
            </a:r>
            <a:endParaRPr lang="it-IT" sz="5400" dirty="0">
              <a:solidFill>
                <a:srgbClr val="FF0000"/>
              </a:solidFill>
              <a:latin typeface="Freestyle Script" panose="030804020302050B0404" pitchFamily="66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17892"/>
            <a:ext cx="8496944" cy="497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1041539" y="6479236"/>
            <a:ext cx="691276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Cannot</a:t>
            </a:r>
            <a:r>
              <a:rPr lang="it-IT" sz="36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continue for </a:t>
            </a:r>
            <a:r>
              <a:rPr lang="it-IT" sz="36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longer</a:t>
            </a:r>
            <a:r>
              <a:rPr lang="it-IT" sz="36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time</a:t>
            </a:r>
            <a:endParaRPr lang="it-IT" sz="3600" dirty="0">
              <a:solidFill>
                <a:srgbClr val="FF0000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616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sz="28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A) Reduce the </a:t>
            </a:r>
            <a:r>
              <a:rPr lang="it-IT" sz="28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costs</a:t>
            </a:r>
            <a:endParaRPr lang="it-IT" sz="2800" dirty="0" smtClean="0">
              <a:solidFill>
                <a:srgbClr val="FF0000"/>
              </a:solidFill>
              <a:latin typeface="Freestyle Script" panose="030804020302050B0404" pitchFamily="66" charset="0"/>
            </a:endParaRPr>
          </a:p>
          <a:p>
            <a:r>
              <a:rPr lang="it-IT" sz="28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B) reduce the </a:t>
            </a:r>
            <a:r>
              <a:rPr lang="it-IT" sz="28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sizes</a:t>
            </a:r>
            <a:endParaRPr lang="it-IT" sz="2800" dirty="0" smtClean="0">
              <a:solidFill>
                <a:srgbClr val="FF0000"/>
              </a:solidFill>
              <a:latin typeface="Freestyle Script" panose="030804020302050B0404" pitchFamily="66" charset="0"/>
            </a:endParaRPr>
          </a:p>
          <a:p>
            <a:r>
              <a:rPr lang="it-IT" sz="28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C) </a:t>
            </a:r>
            <a:r>
              <a:rPr lang="it-IT" sz="28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Improve</a:t>
            </a:r>
            <a:r>
              <a:rPr lang="it-IT" sz="28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the «light» </a:t>
            </a:r>
            <a:r>
              <a:rPr lang="it-IT" sz="28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coherence</a:t>
            </a:r>
            <a:r>
              <a:rPr lang="it-IT" sz="28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</a:t>
            </a:r>
            <a:r>
              <a:rPr lang="it-IT" sz="28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properties</a:t>
            </a:r>
            <a:endParaRPr lang="it-IT" sz="2800" dirty="0" smtClean="0">
              <a:solidFill>
                <a:srgbClr val="FF0000"/>
              </a:solidFill>
              <a:latin typeface="Freestyle Script" panose="030804020302050B0404" pitchFamily="66" charset="0"/>
            </a:endParaRPr>
          </a:p>
          <a:p>
            <a:r>
              <a:rPr lang="it-IT" sz="28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D) </a:t>
            </a:r>
            <a:r>
              <a:rPr lang="it-IT" sz="28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Increase</a:t>
            </a:r>
            <a:r>
              <a:rPr lang="it-IT" sz="28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the </a:t>
            </a:r>
            <a:r>
              <a:rPr lang="it-IT" sz="28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number</a:t>
            </a:r>
            <a:r>
              <a:rPr lang="it-IT" sz="28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of </a:t>
            </a:r>
            <a:r>
              <a:rPr lang="it-IT" sz="28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experimental</a:t>
            </a:r>
            <a:r>
              <a:rPr lang="it-IT" sz="28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 </a:t>
            </a:r>
            <a:r>
              <a:rPr lang="it-IT" sz="2800" dirty="0" err="1" smtClean="0">
                <a:solidFill>
                  <a:srgbClr val="FF0000"/>
                </a:solidFill>
                <a:latin typeface="Freestyle Script" panose="030804020302050B0404" pitchFamily="66" charset="0"/>
              </a:rPr>
              <a:t>stations</a:t>
            </a:r>
            <a:endParaRPr lang="it-IT" sz="2800" dirty="0" smtClean="0">
              <a:solidFill>
                <a:srgbClr val="FF0000"/>
              </a:solidFill>
              <a:latin typeface="Freestyle Script" panose="030804020302050B0404" pitchFamily="66" charset="0"/>
            </a:endParaRPr>
          </a:p>
          <a:p>
            <a:endParaRPr lang="it-IT" sz="2800" dirty="0" smtClean="0">
              <a:solidFill>
                <a:srgbClr val="FF0000"/>
              </a:solidFill>
              <a:latin typeface="Freestyle Script" panose="030804020302050B0404" pitchFamily="66" charset="0"/>
            </a:endParaRPr>
          </a:p>
          <a:p>
            <a:r>
              <a:rPr lang="it-IT" sz="3600" dirty="0" smtClean="0">
                <a:solidFill>
                  <a:srgbClr val="FF0000"/>
                </a:solidFill>
                <a:latin typeface="Freestyle Script" panose="030804020302050B0404" pitchFamily="66" charset="0"/>
              </a:rPr>
              <a:t>……</a:t>
            </a:r>
            <a:r>
              <a:rPr lang="it-IT" sz="3600" b="1" dirty="0" smtClean="0">
                <a:solidFill>
                  <a:srgbClr val="00B050"/>
                </a:solidFill>
                <a:latin typeface="Freestyle Script" panose="030804020302050B0404" pitchFamily="66" charset="0"/>
              </a:rPr>
              <a:t>The </a:t>
            </a:r>
            <a:r>
              <a:rPr lang="it-IT" sz="3600" b="1" dirty="0" err="1" smtClean="0">
                <a:solidFill>
                  <a:srgbClr val="00B050"/>
                </a:solidFill>
                <a:latin typeface="Freestyle Script" panose="030804020302050B0404" pitchFamily="66" charset="0"/>
              </a:rPr>
              <a:t>Strategy</a:t>
            </a:r>
            <a:endParaRPr lang="it-IT" sz="3600" b="1" dirty="0" smtClean="0">
              <a:solidFill>
                <a:srgbClr val="00B050"/>
              </a:solidFill>
              <a:latin typeface="Freestyle Script" panose="030804020302050B0404" pitchFamily="66" charset="0"/>
            </a:endParaRPr>
          </a:p>
          <a:p>
            <a:endParaRPr lang="it-IT" sz="3600" b="1" dirty="0" smtClean="0">
              <a:solidFill>
                <a:srgbClr val="00B050"/>
              </a:solidFill>
              <a:latin typeface="Freestyle Script" panose="030804020302050B0404" pitchFamily="66" charset="0"/>
            </a:endParaRPr>
          </a:p>
          <a:p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A) Reduce the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undulator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length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using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exotic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devices</a:t>
            </a:r>
            <a:endParaRPr lang="it-IT" sz="3000" dirty="0" smtClean="0">
              <a:solidFill>
                <a:srgbClr val="002060"/>
              </a:solidFill>
              <a:latin typeface="Freestyle Script" panose="030804020302050B0404" pitchFamily="66" charset="0"/>
            </a:endParaRPr>
          </a:p>
          <a:p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(Laser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Wave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undulators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, R.F.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Undulators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,….)</a:t>
            </a:r>
          </a:p>
          <a:p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B) Reduce the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size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of the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accelerator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using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different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acceleraing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schemes</a:t>
            </a:r>
            <a:endParaRPr lang="it-IT" sz="3000" dirty="0" smtClean="0">
              <a:solidFill>
                <a:srgbClr val="002060"/>
              </a:solidFill>
              <a:latin typeface="Freestyle Script" panose="030804020302050B0404" pitchFamily="66" charset="0"/>
            </a:endParaRPr>
          </a:p>
          <a:p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(High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gradient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, Plasma </a:t>
            </a:r>
            <a:r>
              <a:rPr lang="it-IT" sz="3000" dirty="0" err="1" smtClean="0">
                <a:solidFill>
                  <a:srgbClr val="002060"/>
                </a:solidFill>
                <a:latin typeface="Freestyle Script" panose="030804020302050B0404" pitchFamily="66" charset="0"/>
              </a:rPr>
              <a:t>accelerators</a:t>
            </a:r>
            <a:r>
              <a:rPr lang="it-IT" sz="3000" dirty="0" smtClean="0">
                <a:solidFill>
                  <a:srgbClr val="002060"/>
                </a:solidFill>
                <a:latin typeface="Freestyle Script" panose="030804020302050B0404" pitchFamily="66" charset="0"/>
              </a:rPr>
              <a:t>,…)</a:t>
            </a:r>
          </a:p>
          <a:p>
            <a:endParaRPr lang="it-IT" sz="3600" dirty="0">
              <a:solidFill>
                <a:srgbClr val="FF0000"/>
              </a:solidFill>
              <a:latin typeface="Freestyle Script" panose="030804020302050B0404" pitchFamily="66" charset="0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latin typeface="Freestyle Script" panose="030804020302050B0404" pitchFamily="66" charset="0"/>
              </a:rPr>
              <a:t>The </a:t>
            </a:r>
            <a:r>
              <a:rPr lang="it-IT" dirty="0" err="1" smtClean="0">
                <a:latin typeface="Freestyle Script" panose="030804020302050B0404" pitchFamily="66" charset="0"/>
              </a:rPr>
              <a:t>Challenges</a:t>
            </a:r>
            <a:endParaRPr lang="it-IT" dirty="0"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650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The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solution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stays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in a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nut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shell</a:t>
            </a:r>
            <a:endParaRPr lang="it-IT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Remind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that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there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are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crucial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parameters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which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allow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a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very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quick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understanding</a:t>
            </a:r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of the design </a:t>
            </a:r>
            <a:r>
              <a:rPr lang="it-IT" b="1" dirty="0" err="1" smtClean="0">
                <a:solidFill>
                  <a:srgbClr val="FF0000"/>
                </a:solidFill>
                <a:latin typeface="Bradley Hand ITC" panose="03070402050302030203" pitchFamily="66" charset="0"/>
              </a:rPr>
              <a:t>parameters</a:t>
            </a:r>
            <a:endParaRPr lang="it-IT" b="1" dirty="0" smtClean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endParaRPr lang="it-IT" b="1" dirty="0" smtClean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endParaRPr lang="it-IT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endParaRPr lang="it-IT" b="1" dirty="0" smtClean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endParaRPr lang="it-IT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  <a:p>
            <a:r>
              <a:rPr lang="it-IT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endParaRPr lang="it-IT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73849309"/>
              </p:ext>
            </p:extLst>
          </p:nvPr>
        </p:nvGraphicFramePr>
        <p:xfrm>
          <a:off x="261938" y="3055938"/>
          <a:ext cx="4249737" cy="2424112"/>
        </p:xfrm>
        <a:graphic>
          <a:graphicData uri="http://schemas.openxmlformats.org/presentationml/2006/ole">
            <p:oleObj spid="_x0000_s3117" name="Equazione" r:id="rId3" imgW="2933700" imgH="1689100" progId="Equation.3">
              <p:embed/>
            </p:oleObj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27498684"/>
              </p:ext>
            </p:extLst>
          </p:nvPr>
        </p:nvGraphicFramePr>
        <p:xfrm>
          <a:off x="5004048" y="3356992"/>
          <a:ext cx="3168650" cy="1674812"/>
        </p:xfrm>
        <a:graphic>
          <a:graphicData uri="http://schemas.openxmlformats.org/presentationml/2006/ole">
            <p:oleObj spid="_x0000_s3118" name="Equazione" r:id="rId4" imgW="1828800" imgH="965200" progId="Equation.3">
              <p:embed/>
            </p:oleObj>
          </a:graphicData>
        </a:graphic>
      </p:graphicFrame>
      <p:graphicFrame>
        <p:nvGraphicFramePr>
          <p:cNvPr id="3113" name="Object 41"/>
          <p:cNvGraphicFramePr>
            <a:graphicFrameLocks noChangeAspect="1"/>
          </p:cNvGraphicFramePr>
          <p:nvPr/>
        </p:nvGraphicFramePr>
        <p:xfrm>
          <a:off x="357187" y="5730874"/>
          <a:ext cx="3306295" cy="769959"/>
        </p:xfrm>
        <a:graphic>
          <a:graphicData uri="http://schemas.openxmlformats.org/presentationml/2006/ole">
            <p:oleObj spid="_x0000_s3119" name="Equazione" r:id="rId5" imgW="1854200" imgH="4318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9119912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253</Words>
  <Application>Microsoft Office PowerPoint</Application>
  <PresentationFormat>Presentazione su schermo (4:3)</PresentationFormat>
  <Paragraphs>63</Paragraphs>
  <Slides>26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26</vt:i4>
      </vt:variant>
    </vt:vector>
  </HeadingPairs>
  <TitlesOfParts>
    <vt:vector size="29" baseType="lpstr">
      <vt:lpstr>Tema di Office</vt:lpstr>
      <vt:lpstr>Equazione</vt:lpstr>
      <vt:lpstr>Microsoft Equation 3.0</vt:lpstr>
      <vt:lpstr>Compact FEL Devices: The Quest for new design solutions</vt:lpstr>
      <vt:lpstr>Energy and frequency Letardi -Chart</vt:lpstr>
      <vt:lpstr>FEL Oscillator or SASE</vt:lpstr>
      <vt:lpstr>Two Paradigmatic Examples</vt:lpstr>
      <vt:lpstr>What’s the Price to be Payed? Size and Costs….few experimental lines</vt:lpstr>
      <vt:lpstr>What about money?</vt:lpstr>
      <vt:lpstr>Reduce cost and size:The problem is of public domain…</vt:lpstr>
      <vt:lpstr>The Challenges</vt:lpstr>
      <vt:lpstr>The solution stays in a nut shell</vt:lpstr>
      <vt:lpstr>PM Undulators</vt:lpstr>
      <vt:lpstr> </vt:lpstr>
      <vt:lpstr>Courtesy of J. Rosenzweig</vt:lpstr>
      <vt:lpstr>High field criogenic undulators</vt:lpstr>
      <vt:lpstr>What does compact mean?</vt:lpstr>
      <vt:lpstr>Saturation 10 m!! Including Energy spread, diffraction,…</vt:lpstr>
      <vt:lpstr>Alternative Solutions?</vt:lpstr>
      <vt:lpstr>Towards A Compact Device</vt:lpstr>
      <vt:lpstr>A few parameters</vt:lpstr>
      <vt:lpstr>Livingston Plot and Saturation of technologies</vt:lpstr>
      <vt:lpstr>Is the future coming? IF so where is it going?</vt:lpstr>
      <vt:lpstr>LPA-Parameters</vt:lpstr>
      <vt:lpstr>An exercise: X-Band LINAC (70 MeV/m)</vt:lpstr>
      <vt:lpstr>Towards «Bonsai» FEL</vt:lpstr>
      <vt:lpstr>Diapositiva 24</vt:lpstr>
      <vt:lpstr>A Super Compact FEL device A. Curcio et Al. Opt. Commun. (2017)</vt:lpstr>
      <vt:lpstr>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Compact FEL Devices: The Quest for new design solutions</dc:title>
  <dc:creator>pino</dc:creator>
  <cp:lastModifiedBy>mariano</cp:lastModifiedBy>
  <cp:revision>52</cp:revision>
  <dcterms:created xsi:type="dcterms:W3CDTF">2018-12-05T07:35:17Z</dcterms:created>
  <dcterms:modified xsi:type="dcterms:W3CDTF">2018-12-11T07:07:45Z</dcterms:modified>
</cp:coreProperties>
</file>