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49" r:id="rId2"/>
    <p:sldMasterId id="2147483654" r:id="rId3"/>
    <p:sldMasterId id="2147483651" r:id="rId4"/>
  </p:sldMasterIdLst>
  <p:notesMasterIdLst>
    <p:notesMasterId r:id="rId11"/>
  </p:notesMasterIdLst>
  <p:sldIdLst>
    <p:sldId id="300" r:id="rId5"/>
    <p:sldId id="272" r:id="rId6"/>
    <p:sldId id="301" r:id="rId7"/>
    <p:sldId id="302" r:id="rId8"/>
    <p:sldId id="303" r:id="rId9"/>
    <p:sldId id="304" r:id="rId10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25" autoAdjust="0"/>
    <p:restoredTop sz="50000" autoAdjust="0"/>
  </p:normalViewPr>
  <p:slideViewPr>
    <p:cSldViewPr>
      <p:cViewPr varScale="1">
        <p:scale>
          <a:sx n="112" d="100"/>
          <a:sy n="112" d="100"/>
        </p:scale>
        <p:origin x="99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3" d="100"/>
        <a:sy n="15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C2FF1D53-21F6-D24F-ADA1-687E067D9C6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6015CB0F-D2BF-A748-87A8-AC168CE2C36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4D61EA40-7C75-C849-8FBA-821547F498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3FC292EA-943F-4D43-B8D4-7EF30FB0464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/>
              <a:t>Fare clic per modificare gli stili del testo dello schema</a:t>
            </a:r>
          </a:p>
          <a:p>
            <a:pPr lvl="1"/>
            <a:r>
              <a:rPr lang="it-IT" altLang="it-IT" noProof="0"/>
              <a:t>Secondo livello</a:t>
            </a:r>
          </a:p>
          <a:p>
            <a:pPr lvl="2"/>
            <a:r>
              <a:rPr lang="it-IT" altLang="it-IT" noProof="0"/>
              <a:t>Terzo livello</a:t>
            </a:r>
          </a:p>
          <a:p>
            <a:pPr lvl="3"/>
            <a:r>
              <a:rPr lang="it-IT" altLang="it-IT" noProof="0"/>
              <a:t>Quarto livello</a:t>
            </a:r>
          </a:p>
          <a:p>
            <a:pPr lvl="4"/>
            <a:r>
              <a:rPr lang="it-IT" altLang="it-IT" noProof="0"/>
              <a:t>Quinto livello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D58F80A-B17A-504B-A3EA-13400D16141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31C0392-6A96-5443-ABCF-B1E5A2E578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E957FDCF-E394-F147-9C6F-02796B686D56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0194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84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092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8419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4607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2296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7188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9741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4791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066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527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8725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2580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6476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9993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3009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21487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3007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8606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36654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44741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50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72300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94093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04409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92780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7320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31908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61479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79635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3789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6085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16599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71178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65282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71893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69733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80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68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870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18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75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382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>
            <a:extLst>
              <a:ext uri="{FF2B5EF4-FFF2-40B4-BE49-F238E27FC236}">
                <a16:creationId xmlns:a16="http://schemas.microsoft.com/office/drawing/2014/main" id="{D3C73C60-28D5-A04F-9702-525F39F7CC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it-IT" altLang="it-IT"/>
          </a:p>
        </p:txBody>
      </p:sp>
      <p:sp>
        <p:nvSpPr>
          <p:cNvPr id="76808" name="Rectangle 8">
            <a:extLst>
              <a:ext uri="{FF2B5EF4-FFF2-40B4-BE49-F238E27FC236}">
                <a16:creationId xmlns:a16="http://schemas.microsoft.com/office/drawing/2014/main" id="{1CB4797E-5707-624B-B2B7-F4184A8502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28075" y="6542088"/>
            <a:ext cx="387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B4BAED4-EEB1-E741-8D82-A8FD7724057E}" type="slidenum">
              <a:rPr lang="en-US" altLang="it-IT" sz="120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pPr eaLnBrk="1" hangingPunct="1"/>
              <a:t>‹#›</a:t>
            </a:fld>
            <a:endParaRPr lang="it-IT" altLang="it-IT" sz="120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028" name="Picture 7" descr="Compact.png">
            <a:extLst>
              <a:ext uri="{FF2B5EF4-FFF2-40B4-BE49-F238E27FC236}">
                <a16:creationId xmlns:a16="http://schemas.microsoft.com/office/drawing/2014/main" id="{AA0ABB4F-1DED-1242-959B-F74559766CA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10">
            <a:extLst>
              <a:ext uri="{FF2B5EF4-FFF2-40B4-BE49-F238E27FC236}">
                <a16:creationId xmlns:a16="http://schemas.microsoft.com/office/drawing/2014/main" id="{675ECDCF-07AD-664A-AA7A-59BB4276390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030" name="Group 11">
            <a:extLst>
              <a:ext uri="{FF2B5EF4-FFF2-40B4-BE49-F238E27FC236}">
                <a16:creationId xmlns:a16="http://schemas.microsoft.com/office/drawing/2014/main" id="{DEF1C413-99BF-7E43-96EE-25367ED26F0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5575" y="31750"/>
            <a:ext cx="2041525" cy="579438"/>
            <a:chOff x="158" y="618"/>
            <a:chExt cx="1286" cy="365"/>
          </a:xfrm>
        </p:grpSpPr>
        <p:pic>
          <p:nvPicPr>
            <p:cNvPr id="1034" name="Picture 12">
              <a:extLst>
                <a:ext uri="{FF2B5EF4-FFF2-40B4-BE49-F238E27FC236}">
                  <a16:creationId xmlns:a16="http://schemas.microsoft.com/office/drawing/2014/main" id="{62CAF89F-7A21-5F43-850B-5F9072106CC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35" name="Text Box 13">
              <a:extLst>
                <a:ext uri="{FF2B5EF4-FFF2-40B4-BE49-F238E27FC236}">
                  <a16:creationId xmlns:a16="http://schemas.microsoft.com/office/drawing/2014/main" id="{76CA697D-5A8E-B74F-B1A2-FCE0072FD37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96" y="658"/>
              <a:ext cx="7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200">
                  <a:latin typeface="Calibri" pitchFamily="34" charset="0"/>
                </a:rPr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200">
                  <a:latin typeface="Calibri" pitchFamily="34" charset="0"/>
                </a:rPr>
                <a:t>European Union</a:t>
              </a:r>
            </a:p>
          </p:txBody>
        </p:sp>
      </p:grpSp>
      <p:sp>
        <p:nvSpPr>
          <p:cNvPr id="76814" name="Rectangle 14">
            <a:extLst>
              <a:ext uri="{FF2B5EF4-FFF2-40B4-BE49-F238E27FC236}">
                <a16:creationId xmlns:a16="http://schemas.microsoft.com/office/drawing/2014/main" id="{734E55B9-7671-5941-922E-29BD62867EF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448126" y="6518275"/>
            <a:ext cx="42477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12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XLS First </a:t>
            </a:r>
            <a:r>
              <a:rPr lang="it-IT" altLang="it-IT" sz="1200" b="1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Annual</a:t>
            </a:r>
            <a:r>
              <a:rPr lang="it-IT" altLang="it-IT" sz="12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Meeting  - 10-12 </a:t>
            </a:r>
            <a:r>
              <a:rPr lang="it-IT" altLang="it-IT" sz="1200" b="1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December</a:t>
            </a:r>
            <a:r>
              <a:rPr lang="it-IT" altLang="it-IT" sz="12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2018 – ALBA, </a:t>
            </a:r>
            <a:r>
              <a:rPr lang="it-IT" altLang="it-IT" sz="1200" b="1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Spain</a:t>
            </a:r>
            <a:endParaRPr lang="it-IT" altLang="it-IT" sz="1200" b="1" i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" name="Rectangle 14">
            <a:extLst>
              <a:ext uri="{FF2B5EF4-FFF2-40B4-BE49-F238E27FC236}">
                <a16:creationId xmlns:a16="http://schemas.microsoft.com/office/drawing/2014/main" id="{40DE03FD-795D-4F48-9AE8-FCB9938B8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47025" y="6530975"/>
            <a:ext cx="8397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200" b="1" i="1" dirty="0">
                <a:solidFill>
                  <a:schemeClr val="accent2"/>
                </a:solidFill>
              </a:rPr>
              <a:t>A. Latina</a:t>
            </a:r>
          </a:p>
        </p:txBody>
      </p:sp>
      <p:pic>
        <p:nvPicPr>
          <p:cNvPr id="1033" name="Picture 30" descr="https://vuo.elettra.eu/vuo/cgi-bin/download-tm4.py?frm_user_id=8707&amp;frm_iddocumenttype=14&amp;frm_iddocument=392600&amp;frm_hash=e7546499729021446c70a2613a49799cf98408ef">
            <a:extLst>
              <a:ext uri="{FF2B5EF4-FFF2-40B4-BE49-F238E27FC236}">
                <a16:creationId xmlns:a16="http://schemas.microsoft.com/office/drawing/2014/main" id="{7AFC6E42-A8F6-5645-9FA9-D76356DC04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88113"/>
            <a:ext cx="728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>
            <a:extLst>
              <a:ext uri="{FF2B5EF4-FFF2-40B4-BE49-F238E27FC236}">
                <a16:creationId xmlns:a16="http://schemas.microsoft.com/office/drawing/2014/main" id="{6B67350F-D4D5-9C40-8BDA-1A81B0C8F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263" y="6538913"/>
            <a:ext cx="439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fld id="{33051E21-922D-694C-95DE-350AEF100998}" type="slidenum">
              <a:rPr lang="en-US" alt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ＭＳ Ｐゴシック" panose="020B0600070205080204" pitchFamily="34" charset="-128"/>
              </a:rPr>
              <a:pPr algn="ctr"/>
              <a:t>‹#›</a:t>
            </a:fld>
            <a:endParaRPr lang="en-US" altLang="it-IT" sz="1200" b="1" i="1">
              <a:solidFill>
                <a:schemeClr val="accent2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61ED2D2E-7701-9D4F-89E6-FB10B106DC6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453188"/>
            <a:ext cx="9144000" cy="53975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defRPr/>
            </a:pPr>
            <a:endParaRPr lang="it-IT" b="1"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7" descr="Compact.png">
            <a:extLst>
              <a:ext uri="{FF2B5EF4-FFF2-40B4-BE49-F238E27FC236}">
                <a16:creationId xmlns:a16="http://schemas.microsoft.com/office/drawing/2014/main" id="{DE20618D-C9DA-DF4D-8F99-892ADDD140C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4">
            <a:extLst>
              <a:ext uri="{FF2B5EF4-FFF2-40B4-BE49-F238E27FC236}">
                <a16:creationId xmlns:a16="http://schemas.microsoft.com/office/drawing/2014/main" id="{6E5DD7E4-4F2E-A14F-A380-D1CF742FAB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47025" y="6530975"/>
            <a:ext cx="8397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200" b="1" i="1">
                <a:solidFill>
                  <a:schemeClr val="accent2"/>
                </a:solidFill>
              </a:rPr>
              <a:t>G. D’Auria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27D417-4136-6149-91C7-563FB41B25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6088" y="6556375"/>
            <a:ext cx="95408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GB" altLang="it-IT" sz="900" b="1" i="1">
                <a:solidFill>
                  <a:srgbClr val="222268"/>
                </a:solidFill>
              </a:rPr>
              <a:t>Funded by the</a:t>
            </a:r>
            <a:endParaRPr lang="it-IT" altLang="it-IT" sz="900" b="1" i="1">
              <a:solidFill>
                <a:srgbClr val="222268"/>
              </a:solidFill>
            </a:endParaRPr>
          </a:p>
          <a:p>
            <a:pPr eaLnBrk="1" hangingPunct="1">
              <a:lnSpc>
                <a:spcPct val="75000"/>
              </a:lnSpc>
              <a:defRPr/>
            </a:pPr>
            <a:r>
              <a:rPr lang="en-GB" altLang="it-IT" sz="900" b="1" i="1">
                <a:solidFill>
                  <a:srgbClr val="222268"/>
                </a:solidFill>
              </a:rPr>
              <a:t>European Union</a:t>
            </a:r>
          </a:p>
        </p:txBody>
      </p:sp>
      <p:sp>
        <p:nvSpPr>
          <p:cNvPr id="1031" name="Rectangle 24">
            <a:extLst>
              <a:ext uri="{FF2B5EF4-FFF2-40B4-BE49-F238E27FC236}">
                <a16:creationId xmlns:a16="http://schemas.microsoft.com/office/drawing/2014/main" id="{6925BE58-D17E-434C-BC11-C37FD3F8688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63663" y="6543675"/>
            <a:ext cx="512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 b="1" i="1">
                <a:solidFill>
                  <a:srgbClr val="CC3300"/>
                </a:solidFill>
                <a:latin typeface="Calibri" pitchFamily="34" charset="0"/>
              </a:rPr>
              <a:t>XLS</a:t>
            </a:r>
          </a:p>
        </p:txBody>
      </p:sp>
      <p:sp>
        <p:nvSpPr>
          <p:cNvPr id="59401" name="Rectangle 9">
            <a:extLst>
              <a:ext uri="{FF2B5EF4-FFF2-40B4-BE49-F238E27FC236}">
                <a16:creationId xmlns:a16="http://schemas.microsoft.com/office/drawing/2014/main" id="{A23C6984-D103-C64A-A2AB-DE60CB991D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997200" y="6535738"/>
            <a:ext cx="36845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alt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XLS Users Meeting, CERN 27</a:t>
            </a:r>
            <a:r>
              <a:rPr lang="it-IT" altLang="it-IT" sz="1200" b="1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it-IT" alt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and 28</a:t>
            </a:r>
            <a:r>
              <a:rPr lang="it-IT" altLang="it-IT" sz="1200" b="1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it-IT" alt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November 2018 </a:t>
            </a:r>
          </a:p>
        </p:txBody>
      </p:sp>
      <p:sp>
        <p:nvSpPr>
          <p:cNvPr id="2057" name="Line 10">
            <a:extLst>
              <a:ext uri="{FF2B5EF4-FFF2-40B4-BE49-F238E27FC236}">
                <a16:creationId xmlns:a16="http://schemas.microsoft.com/office/drawing/2014/main" id="{EB77B247-51AF-A348-81F6-528A565D7EF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058" name="Group 11">
            <a:extLst>
              <a:ext uri="{FF2B5EF4-FFF2-40B4-BE49-F238E27FC236}">
                <a16:creationId xmlns:a16="http://schemas.microsoft.com/office/drawing/2014/main" id="{8EA6E2FE-CA69-5648-83BB-081ABACFC16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2059" name="Picture 12">
              <a:extLst>
                <a:ext uri="{FF2B5EF4-FFF2-40B4-BE49-F238E27FC236}">
                  <a16:creationId xmlns:a16="http://schemas.microsoft.com/office/drawing/2014/main" id="{4480D4F8-DCC2-4C43-8B5F-F4FB3DCEEA6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60" name="Text Box 13">
              <a:extLst>
                <a:ext uri="{FF2B5EF4-FFF2-40B4-BE49-F238E27FC236}">
                  <a16:creationId xmlns:a16="http://schemas.microsoft.com/office/drawing/2014/main" id="{CCB5088F-C095-B946-B19F-BBA1049EBA2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/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/>
                <a:t>European Union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Compact.png">
            <a:extLst>
              <a:ext uri="{FF2B5EF4-FFF2-40B4-BE49-F238E27FC236}">
                <a16:creationId xmlns:a16="http://schemas.microsoft.com/office/drawing/2014/main" id="{314BADE5-87BA-764D-8823-3B6FA60D480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Line 3">
            <a:extLst>
              <a:ext uri="{FF2B5EF4-FFF2-40B4-BE49-F238E27FC236}">
                <a16:creationId xmlns:a16="http://schemas.microsoft.com/office/drawing/2014/main" id="{00F6D3CB-3BCA-C442-A7AD-D19E2C8A3EC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3076" name="Group 4">
            <a:extLst>
              <a:ext uri="{FF2B5EF4-FFF2-40B4-BE49-F238E27FC236}">
                <a16:creationId xmlns:a16="http://schemas.microsoft.com/office/drawing/2014/main" id="{4D51EE42-7E33-144A-9AD8-803CDC8676B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3082" name="Picture 5">
              <a:extLst>
                <a:ext uri="{FF2B5EF4-FFF2-40B4-BE49-F238E27FC236}">
                  <a16:creationId xmlns:a16="http://schemas.microsoft.com/office/drawing/2014/main" id="{D22F08B6-E322-D641-9015-E1B8595EAFB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83" name="Text Box 6">
              <a:extLst>
                <a:ext uri="{FF2B5EF4-FFF2-40B4-BE49-F238E27FC236}">
                  <a16:creationId xmlns:a16="http://schemas.microsoft.com/office/drawing/2014/main" id="{A5CC37B0-46D3-E046-BED2-6BDE464AE3C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/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/>
                <a:t>European Union</a:t>
              </a:r>
            </a:p>
          </p:txBody>
        </p:sp>
      </p:grpSp>
      <p:sp>
        <p:nvSpPr>
          <p:cNvPr id="3077" name="Rectangle 7">
            <a:extLst>
              <a:ext uri="{FF2B5EF4-FFF2-40B4-BE49-F238E27FC236}">
                <a16:creationId xmlns:a16="http://schemas.microsoft.com/office/drawing/2014/main" id="{23D6E68D-AB5B-6D4F-AD2F-467A30E977E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it-IT" altLang="it-IT"/>
          </a:p>
        </p:txBody>
      </p:sp>
      <p:sp>
        <p:nvSpPr>
          <p:cNvPr id="3078" name="Rectangle 8">
            <a:extLst>
              <a:ext uri="{FF2B5EF4-FFF2-40B4-BE49-F238E27FC236}">
                <a16:creationId xmlns:a16="http://schemas.microsoft.com/office/drawing/2014/main" id="{AE2BF555-DACE-BE45-92EC-8F1CB18B857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02100" y="6426200"/>
            <a:ext cx="76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it-IT" altLang="it-IT" sz="2400">
                <a:solidFill>
                  <a:srgbClr val="CC3300"/>
                </a:solidFill>
              </a:rPr>
              <a:t>XLS</a:t>
            </a:r>
          </a:p>
        </p:txBody>
      </p:sp>
      <p:sp>
        <p:nvSpPr>
          <p:cNvPr id="81929" name="Rectangle 9">
            <a:extLst>
              <a:ext uri="{FF2B5EF4-FFF2-40B4-BE49-F238E27FC236}">
                <a16:creationId xmlns:a16="http://schemas.microsoft.com/office/drawing/2014/main" id="{09857AA5-70DF-7A45-AF4E-19C179F133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658225" y="6542088"/>
            <a:ext cx="395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3B836B7-0B1D-9342-97B0-23E22B330320}" type="slidenum">
              <a:rPr lang="en-US" altLang="it-IT" sz="1200">
                <a:effectLst>
                  <a:outerShdw blurRad="38100" dist="38100" dir="2700000" algn="tl">
                    <a:srgbClr val="C0C0C0"/>
                  </a:outerShdw>
                </a:effectLst>
              </a:rPr>
              <a:pPr eaLnBrk="1" hangingPunct="1"/>
              <a:t>‹#›</a:t>
            </a:fld>
            <a:endParaRPr lang="it-IT" altLang="it-IT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80" name="Text Box 10">
            <a:extLst>
              <a:ext uri="{FF2B5EF4-FFF2-40B4-BE49-F238E27FC236}">
                <a16:creationId xmlns:a16="http://schemas.microsoft.com/office/drawing/2014/main" id="{3DDEEEA7-C6B0-C640-B20C-271E0363026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1750" y="6505575"/>
            <a:ext cx="2197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/>
              <a:t>CompactLight@elettra.eu</a:t>
            </a:r>
          </a:p>
        </p:txBody>
      </p:sp>
      <p:sp>
        <p:nvSpPr>
          <p:cNvPr id="3081" name="Text Box 11">
            <a:extLst>
              <a:ext uri="{FF2B5EF4-FFF2-40B4-BE49-F238E27FC236}">
                <a16:creationId xmlns:a16="http://schemas.microsoft.com/office/drawing/2014/main" id="{ACEB7979-BBCC-E84C-9077-4105CF6969E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40525" y="6519863"/>
            <a:ext cx="195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/>
              <a:t>www.CompactLight.eu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Compact.png">
            <a:extLst>
              <a:ext uri="{FF2B5EF4-FFF2-40B4-BE49-F238E27FC236}">
                <a16:creationId xmlns:a16="http://schemas.microsoft.com/office/drawing/2014/main" id="{325DD8C2-0113-1E4C-8AB5-2FA833E33F7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Line 9">
            <a:extLst>
              <a:ext uri="{FF2B5EF4-FFF2-40B4-BE49-F238E27FC236}">
                <a16:creationId xmlns:a16="http://schemas.microsoft.com/office/drawing/2014/main" id="{E1F8EA54-B211-B546-89E4-D3C6E456D08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100" name="Group 10">
            <a:extLst>
              <a:ext uri="{FF2B5EF4-FFF2-40B4-BE49-F238E27FC236}">
                <a16:creationId xmlns:a16="http://schemas.microsoft.com/office/drawing/2014/main" id="{B3852412-4E4E-444D-ABD9-8874186B5C3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4103" name="Picture 11">
              <a:extLst>
                <a:ext uri="{FF2B5EF4-FFF2-40B4-BE49-F238E27FC236}">
                  <a16:creationId xmlns:a16="http://schemas.microsoft.com/office/drawing/2014/main" id="{7DD60525-B3EB-884E-9F4E-1F0DE17BD80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04" name="Text Box 12">
              <a:extLst>
                <a:ext uri="{FF2B5EF4-FFF2-40B4-BE49-F238E27FC236}">
                  <a16:creationId xmlns:a16="http://schemas.microsoft.com/office/drawing/2014/main" id="{97E2540A-6862-3F47-AD48-6FE13A20ACA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/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/>
                <a:t>European Union</a:t>
              </a:r>
            </a:p>
          </p:txBody>
        </p:sp>
      </p:grpSp>
      <p:pic>
        <p:nvPicPr>
          <p:cNvPr id="4101" name="Picture 14">
            <a:extLst>
              <a:ext uri="{FF2B5EF4-FFF2-40B4-BE49-F238E27FC236}">
                <a16:creationId xmlns:a16="http://schemas.microsoft.com/office/drawing/2014/main" id="{CD24BEBD-4E08-C042-9608-08811995B8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"/>
            <a:ext cx="8901113" cy="62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15">
            <a:extLst>
              <a:ext uri="{FF2B5EF4-FFF2-40B4-BE49-F238E27FC236}">
                <a16:creationId xmlns:a16="http://schemas.microsoft.com/office/drawing/2014/main" id="{AC307661-3D79-EF47-8180-49B9980458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nference-service.com/conferences/particle-accelerators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nference-service.com/conferences/optics-and-lasers.htm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els-of-europe.eu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>
            <a:extLst>
              <a:ext uri="{FF2B5EF4-FFF2-40B4-BE49-F238E27FC236}">
                <a16:creationId xmlns:a16="http://schemas.microsoft.com/office/drawing/2014/main" id="{A5A8AB59-CB78-2543-9A95-3BECA07AC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600" y="1744292"/>
            <a:ext cx="8654801" cy="2158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145000"/>
              </a:lnSpc>
              <a:spcBef>
                <a:spcPct val="50000"/>
              </a:spcBef>
              <a:defRPr/>
            </a:pPr>
            <a:r>
              <a:rPr lang="en-US" altLang="it-IT" sz="3700" b="1" dirty="0"/>
              <a:t>WP1</a:t>
            </a:r>
            <a:r>
              <a:rPr lang="en-US" altLang="it-IT" sz="3700" b="1"/>
              <a:t>: Project Communication</a:t>
            </a:r>
            <a:endParaRPr lang="it-IT" altLang="it-IT" dirty="0">
              <a:latin typeface="Arial" pitchFamily="34" charset="0"/>
            </a:endParaRPr>
          </a:p>
          <a:p>
            <a:pPr algn="ctr" eaLnBrk="1" hangingPunct="1">
              <a:defRPr/>
            </a:pPr>
            <a:endParaRPr lang="en-GB" altLang="it-IT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altLang="it-IT" sz="2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Andrea Latina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altLang="it-IT" sz="2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</a:t>
            </a:r>
            <a:r>
              <a:rPr lang="en-US" altLang="it-IT" sz="2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Rochow</a:t>
            </a:r>
            <a:r>
              <a:rPr lang="en-US" altLang="it-IT" sz="2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E. </a:t>
            </a:r>
            <a:r>
              <a:rPr lang="en-US" altLang="it-IT" sz="2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Gazis</a:t>
            </a:r>
            <a:r>
              <a:rPr lang="en-US" altLang="it-IT" sz="2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G. </a:t>
            </a:r>
            <a:r>
              <a:rPr lang="en-US" altLang="it-IT" sz="2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D’Auria</a:t>
            </a:r>
            <a:endParaRPr lang="en-US" altLang="it-IT" sz="2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944C4CA9-980D-2743-B01E-3B8B31137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D31CE0BC-C4A5-454B-BE30-E1B6E99EE0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6453336"/>
            <a:ext cx="760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2400" dirty="0">
                <a:solidFill>
                  <a:srgbClr val="CC3300"/>
                </a:solidFill>
              </a:rPr>
              <a:t>XLS</a:t>
            </a:r>
          </a:p>
        </p:txBody>
      </p:sp>
      <p:sp>
        <p:nvSpPr>
          <p:cNvPr id="8197" name="Text Box 5">
            <a:extLst>
              <a:ext uri="{FF2B5EF4-FFF2-40B4-BE49-F238E27FC236}">
                <a16:creationId xmlns:a16="http://schemas.microsoft.com/office/drawing/2014/main" id="{FD69FCBF-A4B0-E54D-8A0E-DF21F3A17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" y="6505575"/>
            <a:ext cx="2197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/>
              <a:t>CompactLight@elettra.eu</a:t>
            </a:r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0C7299CC-89C6-7B4A-A4D5-643267C172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1025" y="6511925"/>
            <a:ext cx="195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/>
              <a:t>www.CompactLight.eu</a:t>
            </a:r>
          </a:p>
        </p:txBody>
      </p:sp>
      <p:grpSp>
        <p:nvGrpSpPr>
          <p:cNvPr id="8199" name="Group 7">
            <a:extLst>
              <a:ext uri="{FF2B5EF4-FFF2-40B4-BE49-F238E27FC236}">
                <a16:creationId xmlns:a16="http://schemas.microsoft.com/office/drawing/2014/main" id="{62A2B207-3392-1746-9DD7-3ECA5182409B}"/>
              </a:ext>
            </a:extLst>
          </p:cNvPr>
          <p:cNvGrpSpPr>
            <a:grpSpLocks/>
          </p:cNvGrpSpPr>
          <p:nvPr/>
        </p:nvGrpSpPr>
        <p:grpSpPr bwMode="auto">
          <a:xfrm>
            <a:off x="0" y="5300663"/>
            <a:ext cx="9050338" cy="1103312"/>
            <a:chOff x="0" y="3521"/>
            <a:chExt cx="5701" cy="695"/>
          </a:xfrm>
        </p:grpSpPr>
        <p:pic>
          <p:nvPicPr>
            <p:cNvPr id="8200" name="Picture 8">
              <a:extLst>
                <a:ext uri="{FF2B5EF4-FFF2-40B4-BE49-F238E27FC236}">
                  <a16:creationId xmlns:a16="http://schemas.microsoft.com/office/drawing/2014/main" id="{F4B0AA83-E7EC-AD46-AD89-B338450663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521"/>
              <a:ext cx="2880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1" name="Picture 9">
              <a:extLst>
                <a:ext uri="{FF2B5EF4-FFF2-40B4-BE49-F238E27FC236}">
                  <a16:creationId xmlns:a16="http://schemas.microsoft.com/office/drawing/2014/main" id="{7338CC40-0E82-8C44-9F8B-EB1B49D2DE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3521"/>
              <a:ext cx="2821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AF165290-5017-1E41-AB50-9438E8F3B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16" y="980728"/>
            <a:ext cx="741680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3888" indent="-176213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492250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014538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536825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9940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4512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9084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3656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it-IT" altLang="it-IT" sz="2000" dirty="0">
                <a:latin typeface="Calibri" panose="020F0502020204030204" pitchFamily="34" charset="0"/>
              </a:rPr>
              <a:t>People in the</a:t>
            </a:r>
          </a:p>
          <a:p>
            <a:pPr marL="280987" indent="-457200" algn="just" eaLnBrk="1" hangingPunct="1">
              <a:spcBef>
                <a:spcPct val="50000"/>
              </a:spcBef>
              <a:buSzPct val="75000"/>
              <a:buFont typeface="+mj-lt"/>
              <a:buAutoNum type="arabicPeriod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Accelerator community</a:t>
            </a:r>
          </a:p>
          <a:p>
            <a:pPr marL="280987" indent="-457200" algn="just" eaLnBrk="1" hangingPunct="1">
              <a:spcBef>
                <a:spcPct val="50000"/>
              </a:spcBef>
              <a:buSzPct val="75000"/>
              <a:buFont typeface="+mj-lt"/>
              <a:buAutoNum type="arabicPeriod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FEL community</a:t>
            </a:r>
            <a:endParaRPr lang="it-IT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280987" indent="-457200" algn="just" eaLnBrk="1" hangingPunct="1">
              <a:spcBef>
                <a:spcPct val="50000"/>
              </a:spcBef>
              <a:buSzPct val="75000"/>
              <a:buFont typeface="+mj-lt"/>
              <a:buAutoNum type="arabicPeriod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Users Communities</a:t>
            </a:r>
          </a:p>
          <a:p>
            <a:pPr marL="280987" indent="-457200" algn="just" eaLnBrk="1" hangingPunct="1">
              <a:spcBef>
                <a:spcPct val="50000"/>
              </a:spcBef>
              <a:buSzPct val="75000"/>
              <a:buFont typeface="+mj-lt"/>
              <a:buAutoNum type="arabicPeriod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General Public</a:t>
            </a:r>
          </a:p>
          <a:p>
            <a:pPr marL="280987" indent="-457200" algn="just" eaLnBrk="1" hangingPunct="1">
              <a:spcBef>
                <a:spcPct val="50000"/>
              </a:spcBef>
              <a:buSzPct val="75000"/>
              <a:buFont typeface="+mj-lt"/>
              <a:buAutoNum type="arabicPeriod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Scientific policy making bodies</a:t>
            </a:r>
          </a:p>
          <a:p>
            <a:pPr algn="just" eaLnBrk="1" hangingPunct="1">
              <a:spcBef>
                <a:spcPct val="50000"/>
              </a:spcBef>
              <a:buSzPct val="75000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algn="just" eaLnBrk="1" hangingPunct="1">
              <a:spcBef>
                <a:spcPct val="50000"/>
              </a:spcBef>
              <a:buSzPct val="75000"/>
            </a:pPr>
            <a:r>
              <a:rPr lang="en-US" altLang="it-IT" sz="2000" dirty="0">
                <a:latin typeface="Calibri" panose="020F0502020204030204" pitchFamily="34" charset="0"/>
              </a:rPr>
              <a:t>We need to prepare:</a:t>
            </a:r>
          </a:p>
          <a:p>
            <a:pPr marL="280987" indent="-457200" algn="just" eaLnBrk="1" hangingPunct="1">
              <a:spcBef>
                <a:spcPct val="50000"/>
              </a:spcBef>
              <a:buSzPct val="75000"/>
              <a:buFont typeface="+mj-lt"/>
              <a:buAutoNum type="arabicPeriod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A standard set of slides to present the project</a:t>
            </a:r>
          </a:p>
          <a:p>
            <a:pPr marL="280987" indent="-457200" algn="just" eaLnBrk="1" hangingPunct="1">
              <a:spcBef>
                <a:spcPct val="50000"/>
              </a:spcBef>
              <a:buSzPct val="75000"/>
              <a:buFont typeface="+mj-lt"/>
              <a:buAutoNum type="arabicPeriod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A Standard Abstract to submit to conferences + Poster</a:t>
            </a:r>
          </a:p>
          <a:p>
            <a:pPr marL="280987" indent="-457200" algn="just" eaLnBrk="1" hangingPunct="1">
              <a:spcBef>
                <a:spcPct val="50000"/>
              </a:spcBef>
              <a:buSzPct val="75000"/>
              <a:buFont typeface="+mj-lt"/>
              <a:buAutoNum type="arabicPeriod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A Poster + Flyer for the general public </a:t>
            </a:r>
          </a:p>
        </p:txBody>
      </p:sp>
      <p:sp>
        <p:nvSpPr>
          <p:cNvPr id="47109" name="Rectangle 5">
            <a:extLst>
              <a:ext uri="{FF2B5EF4-FFF2-40B4-BE49-F238E27FC236}">
                <a16:creationId xmlns:a16="http://schemas.microsoft.com/office/drawing/2014/main" id="{F9EA1815-A9FC-C942-8C03-6899B1C2C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5250" y="146050"/>
            <a:ext cx="38877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it-IT" altLang="it-IT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Whom</a:t>
            </a:r>
            <a:r>
              <a:rPr lang="it-IT" altLang="it-IT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altLang="it-IT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we</a:t>
            </a:r>
            <a:r>
              <a:rPr lang="it-IT" altLang="it-IT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altLang="it-IT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need</a:t>
            </a:r>
            <a:r>
              <a:rPr lang="it-IT" altLang="it-IT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it-IT" altLang="it-IT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  <a:endParaRPr lang="it-IT" altLang="it-IT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AF165290-5017-1E41-AB50-9438E8F3B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1063764"/>
            <a:ext cx="74168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3888" indent="-176213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492250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014538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536825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9940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4512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9084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3656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Use dedicated channels: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Accelerator Newsletters, CERN Courier, etc.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Participate in conferences: IPAC, LINAC, FEL Conferences, HB workshop, with an Abstract or just a small stand with a poster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We do have submitted an Abstract to IPAC’19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ECAART13 — 13th European Conference on Accelerators in Applied Research and Technology</a:t>
            </a:r>
            <a:b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</a:b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05 May 2019 - 10 May 2019 • Split, Croatia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See: </a:t>
            </a: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  <a:hlinkClick r:id="rId2"/>
              </a:rPr>
              <a:t>https://www.conference-service.com/conferences/particle-accelerators.html</a:t>
            </a: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24C85A6-C3B5-AB4F-A76F-8E210C4CD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7481" y="146050"/>
            <a:ext cx="45290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it-IT" altLang="it-IT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Accelerator &amp; FEL Community</a:t>
            </a:r>
          </a:p>
        </p:txBody>
      </p:sp>
    </p:spTree>
    <p:extLst>
      <p:ext uri="{BB962C8B-B14F-4D97-AF65-F5344CB8AC3E}">
        <p14:creationId xmlns:p14="http://schemas.microsoft.com/office/powerpoint/2010/main" val="3019675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AF165290-5017-1E41-AB50-9438E8F3B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984785"/>
            <a:ext cx="7416800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3888" indent="-176213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492250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014538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536825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9940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4512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9084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3656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User Communities: conferences, e.g.: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SUM 2019 — 14th SOLEIL Users’ Meeting</a:t>
            </a:r>
            <a:b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</a:b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17 Jan 2019 - 18 Jan 2019 • Synchrotron Soleil, Saint Aubin, France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AfLS2 — The African Light Source</a:t>
            </a:r>
            <a:b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</a:b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28 Jan 2019 - 02 Feb 2019 • Accra , Ghana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SPIE EOO19 — SPIE Optics + Optoelectronics 2019</a:t>
            </a:r>
            <a:b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</a:b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01 Apr 2019 - 04 Apr 2019 • Prague, Czech Republic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Photonics North 2019 — 21st Photonics North conference</a:t>
            </a:r>
            <a:b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</a:b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21 May 2019 - 23 May 2019 • Quebec City, Canada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See: </a:t>
            </a: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  <a:hlinkClick r:id="rId2"/>
              </a:rPr>
              <a:t>https://www.conference-service.com/conferences/optics-and-lasers.html</a:t>
            </a: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</p:txBody>
      </p:sp>
      <p:sp>
        <p:nvSpPr>
          <p:cNvPr id="47109" name="Rectangle 5">
            <a:extLst>
              <a:ext uri="{FF2B5EF4-FFF2-40B4-BE49-F238E27FC236}">
                <a16:creationId xmlns:a16="http://schemas.microsoft.com/office/drawing/2014/main" id="{F9EA1815-A9FC-C942-8C03-6899B1C2C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5250" y="146050"/>
            <a:ext cx="388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it-IT" altLang="it-IT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Users</a:t>
            </a:r>
            <a:r>
              <a:rPr lang="it-IT" altLang="it-IT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altLang="it-IT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Communities</a:t>
            </a:r>
            <a:endParaRPr lang="it-IT" altLang="it-IT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7674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AF165290-5017-1E41-AB50-9438E8F3B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1052736"/>
            <a:ext cx="74168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3888" indent="-176213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492250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014538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536825" indent="-342900" eaLnBrk="0" hangingPunct="0"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9940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4512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9084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365625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>
                <a:solidFill>
                  <a:srgbClr val="CC3300"/>
                </a:solidFill>
                <a:latin typeface="Calibri" panose="020F0502020204030204" pitchFamily="34" charset="0"/>
              </a:rPr>
              <a:t>We need to</a:t>
            </a: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Update regularly the XLS website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Appear in </a:t>
            </a: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  <a:hlinkClick r:id="rId2"/>
              </a:rPr>
              <a:t>https://www.fels-of-europe.eu</a:t>
            </a: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Have a stand or a poster at events like the</a:t>
            </a:r>
            <a:b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</a:b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“European Researchers' Night”</a:t>
            </a: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indent="-342900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Participate in </a:t>
            </a:r>
            <a:r>
              <a:rPr lang="en-US" altLang="it-IT" sz="2000" b="1" i="1" u="sng" dirty="0">
                <a:solidFill>
                  <a:srgbClr val="CC3300"/>
                </a:solidFill>
                <a:latin typeface="Calibri" panose="020F0502020204030204" pitchFamily="34" charset="0"/>
              </a:rPr>
              <a:t>open days</a:t>
            </a: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 within our institutions: e.g.</a:t>
            </a:r>
          </a:p>
          <a:p>
            <a:pPr marL="1835150" lvl="2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Next CERN Open days, Sept 14-15 2019</a:t>
            </a:r>
          </a:p>
          <a:p>
            <a:pPr marL="1835150" lvl="2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  <a:p>
            <a:pPr marL="966788" lvl="1" eaLnBrk="1" hangingPunct="1">
              <a:buFont typeface="Arial" panose="020B0604020202020204" pitchFamily="34" charset="0"/>
              <a:buChar char="•"/>
            </a:pPr>
            <a:r>
              <a:rPr lang="en-US" altLang="it-IT" sz="2000" b="1" i="1" dirty="0">
                <a:solidFill>
                  <a:srgbClr val="CC3300"/>
                </a:solidFill>
                <a:latin typeface="Calibri" panose="020F0502020204030204" pitchFamily="34" charset="0"/>
              </a:rPr>
              <a:t>Publish articles in magazines and newspapers</a:t>
            </a:r>
          </a:p>
          <a:p>
            <a:pPr marL="1835150" lvl="2" eaLnBrk="1" hangingPunct="1">
              <a:buFont typeface="Arial" panose="020B0604020202020204" pitchFamily="34" charset="0"/>
              <a:buChar char="•"/>
            </a:pPr>
            <a:endParaRPr lang="en-US" altLang="it-IT" sz="2000" b="1" i="1" dirty="0">
              <a:solidFill>
                <a:srgbClr val="CC3300"/>
              </a:solidFill>
              <a:latin typeface="Calibri" panose="020F0502020204030204" pitchFamily="34" charset="0"/>
            </a:endParaRPr>
          </a:p>
        </p:txBody>
      </p:sp>
      <p:sp>
        <p:nvSpPr>
          <p:cNvPr id="47109" name="Rectangle 5">
            <a:extLst>
              <a:ext uri="{FF2B5EF4-FFF2-40B4-BE49-F238E27FC236}">
                <a16:creationId xmlns:a16="http://schemas.microsoft.com/office/drawing/2014/main" id="{F9EA1815-A9FC-C942-8C03-6899B1C2C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5250" y="146050"/>
            <a:ext cx="3887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it-IT" altLang="it-IT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General Public</a:t>
            </a:r>
          </a:p>
        </p:txBody>
      </p:sp>
    </p:spTree>
    <p:extLst>
      <p:ext uri="{BB962C8B-B14F-4D97-AF65-F5344CB8AC3E}">
        <p14:creationId xmlns:p14="http://schemas.microsoft.com/office/powerpoint/2010/main" val="3317295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F4F60B-51F3-7A46-8454-21914FAE0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764704"/>
            <a:ext cx="4226226" cy="566776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CE093B-DD52-A44C-A6F2-15A2AC93518E}"/>
              </a:ext>
            </a:extLst>
          </p:cNvPr>
          <p:cNvSpPr/>
          <p:nvPr/>
        </p:nvSpPr>
        <p:spPr>
          <a:xfrm>
            <a:off x="395536" y="1198493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Poster for the Researcher's night in Athens Sep 2018</a:t>
            </a:r>
          </a:p>
          <a:p>
            <a:endParaRPr lang="en-US" dirty="0"/>
          </a:p>
          <a:p>
            <a:r>
              <a:rPr lang="en-US" dirty="0"/>
              <a:t>(Credits: E. </a:t>
            </a:r>
            <a:r>
              <a:rPr lang="en-US" dirty="0" err="1"/>
              <a:t>Gazis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788267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ruttura predefinita">
  <a:themeElements>
    <a:clrScheme name="1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truttura predefinita">
  <a:themeElements>
    <a:clrScheme name="2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Struttura predefinita">
  <a:themeElements>
    <a:clrScheme name="3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12492</TotalTime>
  <Words>204</Words>
  <Application>Microsoft Macintosh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 Unicode MS</vt:lpstr>
      <vt:lpstr>ＭＳ Ｐゴシック</vt:lpstr>
      <vt:lpstr>Arial</vt:lpstr>
      <vt:lpstr>Calibri</vt:lpstr>
      <vt:lpstr>Personalizza struttura</vt:lpstr>
      <vt:lpstr>1_Struttura predefinita</vt:lpstr>
      <vt:lpstr>2_Struttura predefinita</vt:lpstr>
      <vt:lpstr>3_Struttura predefinita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Andrea Latina</cp:lastModifiedBy>
  <cp:revision>329</cp:revision>
  <cp:lastPrinted>2018-03-07T00:02:35Z</cp:lastPrinted>
  <dcterms:created xsi:type="dcterms:W3CDTF">2017-02-25T14:17:39Z</dcterms:created>
  <dcterms:modified xsi:type="dcterms:W3CDTF">2018-12-12T09:04:02Z</dcterms:modified>
</cp:coreProperties>
</file>