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6"/>
  </p:notesMasterIdLst>
  <p:handoutMasterIdLst>
    <p:handoutMasterId r:id="rId7"/>
  </p:handoutMasterIdLst>
  <p:sldIdLst>
    <p:sldId id="332" r:id="rId2"/>
    <p:sldId id="351" r:id="rId3"/>
    <p:sldId id="356" r:id="rId4"/>
    <p:sldId id="340" r:id="rId5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541" autoAdjust="0"/>
  </p:normalViewPr>
  <p:slideViewPr>
    <p:cSldViewPr>
      <p:cViewPr varScale="1">
        <p:scale>
          <a:sx n="78" d="100"/>
          <a:sy n="78" d="100"/>
        </p:scale>
        <p:origin x="942" y="54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12/12/2018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lIns="100794" tIns="50397" rIns="100794" bIns="50397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763925"/>
            <a:ext cx="9072563" cy="4989036"/>
          </a:xfrm>
          <a:prstGeom prst="rect">
            <a:avLst/>
          </a:prstGeom>
        </p:spPr>
        <p:txBody>
          <a:bodyPr lIns="100794" tIns="50397" rIns="100794" bIns="50397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AE0FD363-B7C0-4513-B16E-3B3B3816A666}" type="datetimeFigureOut">
              <a:rPr lang="en-GB" smtClean="0"/>
              <a:t>12/12/2018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4214" y="7006699"/>
            <a:ext cx="3192198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36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  <p:sldLayoutId id="2147484295" r:id="rId7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12</a:t>
            </a:r>
            <a:r>
              <a:rPr lang="en-GB" baseline="30000" dirty="0" smtClean="0"/>
              <a:t>th</a:t>
            </a:r>
            <a:r>
              <a:rPr lang="en-GB" dirty="0" smtClean="0"/>
              <a:t> December 2018, ALBA, Barcelona</a:t>
            </a:r>
          </a:p>
          <a:p>
            <a:r>
              <a:rPr lang="en-GB" dirty="0" err="1" smtClean="0"/>
              <a:t>CompactLight</a:t>
            </a:r>
            <a:r>
              <a:rPr lang="en-GB" dirty="0" smtClean="0"/>
              <a:t> Annual Meeting</a:t>
            </a:r>
            <a:r>
              <a:rPr lang="en-GB" dirty="0"/>
              <a:t>, </a:t>
            </a:r>
            <a:r>
              <a:rPr lang="en-GB" dirty="0" smtClean="0"/>
              <a:t>Barcelona</a:t>
            </a:r>
            <a:endParaRPr lang="en-GB" dirty="0"/>
          </a:p>
          <a:p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CompactLight Parameters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Picture 7" descr="skyline-barcelon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80" y="3400754"/>
            <a:ext cx="9157864" cy="2323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08" y="755501"/>
            <a:ext cx="8979585" cy="937084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Calibri" panose="020F0502020204030204" pitchFamily="34" charset="0"/>
              </a:rPr>
              <a:t>The </a:t>
            </a:r>
            <a:r>
              <a:rPr lang="en-GB" sz="2800" b="1" dirty="0" err="1" smtClean="0">
                <a:latin typeface="Calibri" panose="020F0502020204030204" pitchFamily="34" charset="0"/>
              </a:rPr>
              <a:t>CompactLight</a:t>
            </a:r>
            <a:r>
              <a:rPr lang="en-GB" sz="2800" b="1" dirty="0" smtClean="0">
                <a:latin typeface="Calibri" panose="020F0502020204030204" pitchFamily="34" charset="0"/>
              </a:rPr>
              <a:t> prime objective is to generate a compact &amp; low cost FEL facility design </a:t>
            </a:r>
            <a:endParaRPr lang="en-GB" sz="2800" b="1" dirty="0"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15976" y="2771725"/>
            <a:ext cx="8352928" cy="4176464"/>
            <a:chOff x="791840" y="1943633"/>
            <a:chExt cx="9577064" cy="5004556"/>
          </a:xfrm>
        </p:grpSpPr>
        <p:sp>
          <p:nvSpPr>
            <p:cNvPr id="4" name="Oval 3"/>
            <p:cNvSpPr/>
            <p:nvPr/>
          </p:nvSpPr>
          <p:spPr bwMode="auto">
            <a:xfrm>
              <a:off x="2232000" y="1943633"/>
              <a:ext cx="4752528" cy="2376264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lang="en-GB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endParaRPr>
            </a:p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3312120" y="1943633"/>
              <a:ext cx="4752528" cy="2376264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GB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2664048" y="4067869"/>
              <a:ext cx="4752528" cy="2880320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GB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endParaRPr>
            </a:p>
            <a:p>
              <a:pPr algn="ctr" defTabSz="449263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GB" sz="2800" dirty="0" smtClean="0">
                  <a:ln w="0"/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UNIQUE PARAMETERS</a:t>
              </a:r>
              <a:endParaRPr lang="en-GB" sz="2800" dirty="0">
                <a:ln w="0"/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1840" y="1979637"/>
              <a:ext cx="28803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tx1"/>
                  </a:solidFill>
                </a:rPr>
                <a:t>COMPACT</a:t>
              </a:r>
              <a:endParaRPr lang="en-GB" sz="2800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488584" y="1979637"/>
              <a:ext cx="28803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tx1"/>
                  </a:solidFill>
                </a:rPr>
                <a:t>LOW COST</a:t>
              </a:r>
              <a:endParaRPr lang="en-GB" sz="28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352" y="3908812"/>
            <a:ext cx="753295" cy="80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3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08" y="755501"/>
            <a:ext cx="8979585" cy="937084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latin typeface="Calibri" panose="020F0502020204030204" pitchFamily="34" charset="0"/>
              </a:rPr>
              <a:t>Notes</a:t>
            </a:r>
            <a:endParaRPr lang="en-GB" sz="28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28" y="1259557"/>
            <a:ext cx="9677198" cy="5796062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Stability in all aspects is very important to the users. We will bear this in mind in all of our technical designs.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Seeding will be implemented at all wavelengths, where feasible, </a:t>
            </a:r>
            <a:r>
              <a:rPr lang="en-GB" sz="2400" dirty="0">
                <a:latin typeface="Calibri" panose="020F0502020204030204" pitchFamily="34" charset="0"/>
              </a:rPr>
              <a:t>and compatible with </a:t>
            </a:r>
            <a:r>
              <a:rPr lang="en-GB" sz="2400" dirty="0" smtClean="0">
                <a:latin typeface="Calibri" panose="020F0502020204030204" pitchFamily="34" charset="0"/>
              </a:rPr>
              <a:t>our compact </a:t>
            </a:r>
            <a:r>
              <a:rPr lang="en-GB" sz="2400" dirty="0">
                <a:latin typeface="Calibri" panose="020F0502020204030204" pitchFamily="34" charset="0"/>
              </a:rPr>
              <a:t>and low cost </a:t>
            </a:r>
            <a:r>
              <a:rPr lang="en-GB" sz="2400" dirty="0" smtClean="0">
                <a:latin typeface="Calibri" panose="020F0502020204030204" pitchFamily="34" charset="0"/>
              </a:rPr>
              <a:t>objective.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Peak Brightness is key to users and we will aim to maximise this when compatible with our compact and low cost objective.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Synchronisation is key to users and we will provide a design that can synchronise FEL &amp; laser to at least 10fs</a:t>
            </a:r>
            <a:endParaRPr lang="en-GB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Two </a:t>
            </a:r>
            <a:r>
              <a:rPr lang="en-GB" sz="2400" dirty="0" smtClean="0">
                <a:latin typeface="Calibri" panose="020F0502020204030204" pitchFamily="34" charset="0"/>
              </a:rPr>
              <a:t>pulses and two colours are required by many users. We will develop a design that provides these </a:t>
            </a:r>
            <a:r>
              <a:rPr lang="en-GB" sz="2400" dirty="0">
                <a:latin typeface="Calibri" panose="020F0502020204030204" pitchFamily="34" charset="0"/>
              </a:rPr>
              <a:t>capabilities in </a:t>
            </a:r>
            <a:r>
              <a:rPr lang="en-GB" sz="2400" dirty="0" smtClean="0">
                <a:latin typeface="Calibri" panose="020F0502020204030204" pitchFamily="34" charset="0"/>
              </a:rPr>
              <a:t>as </a:t>
            </a:r>
            <a:r>
              <a:rPr lang="en-GB" sz="2400" dirty="0">
                <a:latin typeface="Calibri" panose="020F0502020204030204" pitchFamily="34" charset="0"/>
              </a:rPr>
              <a:t>compact and low cost </a:t>
            </a:r>
            <a:r>
              <a:rPr lang="en-GB" sz="2400" dirty="0" smtClean="0">
                <a:latin typeface="Calibri" panose="020F0502020204030204" pitchFamily="34" charset="0"/>
              </a:rPr>
              <a:t>way as possible.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Generating pulses as short as 100 as may take significant extra space and cost. In this case we will relax the specification to a point where the cost impact is negligible.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A repetition rate of 1000Hz will be a unique and desirable feature of our design and we recognise that this is a very challenging target that we may have to reduce during the study.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The bandwidth should be minimised where compatible with our </a:t>
            </a:r>
            <a:r>
              <a:rPr lang="en-GB" sz="2400" dirty="0">
                <a:latin typeface="Calibri" panose="020F0502020204030204" pitchFamily="34" charset="0"/>
              </a:rPr>
              <a:t>compact and low cost objective</a:t>
            </a:r>
            <a:r>
              <a:rPr lang="en-GB" sz="2400" dirty="0" smtClean="0">
                <a:latin typeface="Calibri" panose="020F0502020204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The 2keV “boundary” between SXR &amp; HXR FEL is not fixed and will be determined by the project when considering the technical solutions (e.g. beam energies and </a:t>
            </a:r>
            <a:r>
              <a:rPr lang="en-GB" sz="2400" dirty="0" err="1" smtClean="0">
                <a:latin typeface="Calibri" panose="020F0502020204030204" pitchFamily="34" charset="0"/>
              </a:rPr>
              <a:t>undulator</a:t>
            </a:r>
            <a:r>
              <a:rPr lang="en-GB" sz="2400" dirty="0" smtClean="0">
                <a:latin typeface="Calibri" panose="020F0502020204030204" pitchFamily="34" charset="0"/>
              </a:rPr>
              <a:t> tuning)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Tuning across photon ranges will primarily be achieved using </a:t>
            </a:r>
            <a:r>
              <a:rPr lang="en-GB" sz="2400" dirty="0" err="1" smtClean="0">
                <a:latin typeface="Calibri" panose="020F0502020204030204" pitchFamily="34" charset="0"/>
              </a:rPr>
              <a:t>undulator</a:t>
            </a:r>
            <a:r>
              <a:rPr lang="en-GB" sz="2400" dirty="0" smtClean="0">
                <a:latin typeface="Calibri" panose="020F0502020204030204" pitchFamily="34" charset="0"/>
              </a:rPr>
              <a:t> scanning instead of energy scanning. We will operate the FELs at a few fixed energies if required to achieve the full tuning ranges.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The output pulses will be evenly spaced, not in a burst mode.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“Low cost” includes cost to operate as well as build.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Simultaneous operation of both </a:t>
            </a:r>
            <a:r>
              <a:rPr lang="en-GB" sz="2400" dirty="0" smtClean="0">
                <a:latin typeface="Calibri" panose="020F0502020204030204" pitchFamily="34" charset="0"/>
              </a:rPr>
              <a:t>FELs would be beneficial.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Photon numbers will be competitive with similar facilities, we understand that the photon number will reduce at the shortest pulses (as they do at other facilities) and we will </a:t>
            </a:r>
            <a:r>
              <a:rPr lang="en-GB" sz="2400" smtClean="0">
                <a:latin typeface="Calibri" panose="020F0502020204030204" pitchFamily="34" charset="0"/>
              </a:rPr>
              <a:t>remain competitive</a:t>
            </a:r>
            <a:endParaRPr lang="en-GB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02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latin typeface="Calibri" panose="020F0502020204030204" pitchFamily="34" charset="0"/>
              </a:rPr>
              <a:t>CompactLight</a:t>
            </a:r>
            <a:r>
              <a:rPr lang="en-GB" b="1" dirty="0" smtClean="0">
                <a:latin typeface="Calibri" panose="020F0502020204030204" pitchFamily="34" charset="0"/>
              </a:rPr>
              <a:t> Specification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190997"/>
              </p:ext>
            </p:extLst>
          </p:nvPr>
        </p:nvGraphicFramePr>
        <p:xfrm>
          <a:off x="783483" y="2195661"/>
          <a:ext cx="8145261" cy="4572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15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5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5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409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Soft</a:t>
                      </a:r>
                      <a:r>
                        <a:rPr lang="en-GB" sz="1600" baseline="0" dirty="0" smtClean="0"/>
                        <a:t> x-ray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Hard x-ray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78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Photon energy [</a:t>
                      </a:r>
                      <a:r>
                        <a:rPr lang="en-GB" sz="1600" dirty="0" err="1" smtClean="0"/>
                        <a:t>keV</a:t>
                      </a:r>
                      <a:r>
                        <a:rPr lang="en-GB" sz="1600" dirty="0" smtClean="0"/>
                        <a:t>] (min-max)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0.25 - ~2</a:t>
                      </a:r>
                      <a:endParaRPr lang="en-GB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~2 - 16</a:t>
                      </a:r>
                      <a:endParaRPr lang="en-GB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Wavelength [nm] (max-min)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smtClean="0">
                          <a:effectLst/>
                        </a:rPr>
                        <a:t>5 - 0.6</a:t>
                      </a:r>
                      <a:endParaRPr lang="en-GB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Repetition rate [Hz]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1000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100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Maximum pulse energy [</a:t>
                      </a:r>
                      <a:r>
                        <a:rPr lang="en-GB" sz="1600" dirty="0" err="1" smtClean="0"/>
                        <a:t>mJ</a:t>
                      </a:r>
                      <a:r>
                        <a:rPr lang="en-GB" sz="1600" dirty="0" smtClean="0"/>
                        <a:t>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Competitive with other FELs</a:t>
                      </a:r>
                      <a:endParaRPr lang="en-GB" sz="1600" dirty="0">
                        <a:solidFill>
                          <a:srgbClr val="C45D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Competitive with other FELs</a:t>
                      </a:r>
                      <a:endParaRPr lang="en-GB" sz="16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smtClean="0"/>
                        <a:t>Number of photons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rgbClr val="C45D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Pulse duration [fs]</a:t>
                      </a:r>
                      <a:endParaRPr lang="en-GB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</a:t>
                      </a:r>
                      <a:r>
                        <a:rPr lang="en-GB" sz="1600" baseline="0" dirty="0" smtClean="0"/>
                        <a:t>1 </a:t>
                      </a:r>
                      <a:r>
                        <a:rPr lang="en-GB" sz="1600" baseline="0" smtClean="0"/>
                        <a:t>– 50</a:t>
                      </a:r>
                      <a:endParaRPr lang="en-GB" sz="1600" baseline="30000" dirty="0">
                        <a:solidFill>
                          <a:srgbClr val="00863D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Polarisation (at experiment)</a:t>
                      </a:r>
                      <a:endParaRPr lang="en-GB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Variable</a:t>
                      </a:r>
                      <a:r>
                        <a:rPr lang="en-GB" sz="1600" baseline="0" dirty="0" smtClean="0"/>
                        <a:t>, selectable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Variable</a:t>
                      </a:r>
                      <a:r>
                        <a:rPr lang="en-GB" sz="1600" baseline="0" dirty="0" smtClean="0"/>
                        <a:t>, selectable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069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Two-colour</a:t>
                      </a:r>
                      <a:r>
                        <a:rPr lang="en-GB" sz="1600" baseline="0" dirty="0" smtClean="0"/>
                        <a:t> pulses: time separation [fs]</a:t>
                      </a:r>
                      <a:endParaRPr lang="en-GB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-20 -&gt;</a:t>
                      </a:r>
                      <a:r>
                        <a:rPr lang="en-GB" sz="1600" baseline="0" dirty="0" smtClean="0"/>
                        <a:t> +40</a:t>
                      </a:r>
                      <a:endParaRPr lang="en-GB" sz="1600" dirty="0">
                        <a:solidFill>
                          <a:srgbClr val="00863D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069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Two-colour</a:t>
                      </a:r>
                      <a:r>
                        <a:rPr lang="en-GB" sz="1600" baseline="0" dirty="0" smtClean="0"/>
                        <a:t> pulses: photon energy variation (max. of E2/E1)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 (270-530eV), 1.2 for</a:t>
                      </a:r>
                      <a:r>
                        <a:rPr lang="en-GB" sz="1600" baseline="0" dirty="0" smtClean="0"/>
                        <a:t> the rest of the range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3858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</TotalTime>
  <Words>490</Words>
  <Application>Microsoft Office PowerPoint</Application>
  <PresentationFormat>Custom</PresentationFormat>
  <Paragraphs>52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ＭＳ Ｐゴシック</vt:lpstr>
      <vt:lpstr>ＭＳ Ｐゴシック</vt:lpstr>
      <vt:lpstr>Arial</vt:lpstr>
      <vt:lpstr>Calibri</vt:lpstr>
      <vt:lpstr>Symbol</vt:lpstr>
      <vt:lpstr>Times New Roman</vt:lpstr>
      <vt:lpstr>Wingdings</vt:lpstr>
      <vt:lpstr>CompactLight_Template Slides ENG</vt:lpstr>
      <vt:lpstr>CompactLight Parameters</vt:lpstr>
      <vt:lpstr>The CompactLight prime objective is to generate a compact &amp; low cost FEL facility design </vt:lpstr>
      <vt:lpstr>Notes</vt:lpstr>
      <vt:lpstr>CompactLight Specification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Clarke, Jim (STFC,DL,AST)</cp:lastModifiedBy>
  <cp:revision>358</cp:revision>
  <cp:lastPrinted>2015-12-09T13:35:49Z</cp:lastPrinted>
  <dcterms:created xsi:type="dcterms:W3CDTF">2015-12-09T11:23:36Z</dcterms:created>
  <dcterms:modified xsi:type="dcterms:W3CDTF">2018-12-12T11:16:52Z</dcterms:modified>
</cp:coreProperties>
</file>