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5" r:id="rId6"/>
    <p:sldId id="266" r:id="rId7"/>
    <p:sldId id="267" r:id="rId8"/>
    <p:sldId id="271" r:id="rId9"/>
    <p:sldId id="268" r:id="rId10"/>
    <p:sldId id="270" r:id="rId11"/>
    <p:sldId id="269" r:id="rId12"/>
    <p:sldId id="260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421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01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1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53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15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19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02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92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740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591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66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5BAF1-A47E-47A2-8D00-A47CCBE80FC3}" type="datetimeFigureOut">
              <a:rPr lang="en-GB" smtClean="0"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809CB-A066-4D51-8291-D6B4A971BD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130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NXCAL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wan.cern.ch/" TargetMode="External"/><Relationship Id="rId2" Type="http://schemas.openxmlformats.org/officeDocument/2006/relationships/hyperlink" Target="http://nxcals-docs.web.cern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mp"/><Relationship Id="rId4" Type="http://schemas.openxmlformats.org/officeDocument/2006/relationships/image" Target="../media/image1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hyperlink" Target="https://swan.cern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mp"/><Relationship Id="rId4" Type="http://schemas.openxmlformats.org/officeDocument/2006/relationships/image" Target="../media/image4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NXCALS/NXCALS+-+Data+Access+User+Guide" TargetMode="External"/><Relationship Id="rId2" Type="http://schemas.openxmlformats.org/officeDocument/2006/relationships/hyperlink" Target="http://photons-resources.cern.ch/downloads/nxcals_pro/spark/spark-nxcals.zi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hyperlink" Target="https://ccde.cern.ch/nxcals/sear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Experience with NXCALS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(…and comparison with CALS)</a:t>
            </a:r>
          </a:p>
          <a:p>
            <a:r>
              <a:rPr lang="en-US" dirty="0" smtClean="0"/>
              <a:t>R. De Maria,</a:t>
            </a:r>
          </a:p>
          <a:p>
            <a:r>
              <a:rPr lang="en-US" dirty="0" smtClean="0"/>
              <a:t>Thanks to NXCALS team for the support!!!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38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683240" cy="469986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Example: Wanted data stored in CALS in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r>
              <a:rPr lang="en-GB" sz="1800" dirty="0" smtClean="0">
                <a:solidFill>
                  <a:srgbClr val="FFC000"/>
                </a:solidFill>
              </a:rPr>
              <a:t>LHC.BQ</a:t>
            </a:r>
            <a:r>
              <a:rPr lang="en-GB" sz="1800" dirty="0" smtClean="0"/>
              <a:t>BBQ.</a:t>
            </a:r>
            <a:r>
              <a:rPr lang="en-GB" sz="1800" dirty="0" smtClean="0">
                <a:solidFill>
                  <a:srgbClr val="00B050"/>
                </a:solidFill>
              </a:rPr>
              <a:t>CONT</a:t>
            </a:r>
            <a:r>
              <a:rPr lang="en-GB" sz="1800" dirty="0" smtClean="0"/>
              <a:t>INUOUS.B1:ACQ_</a:t>
            </a:r>
            <a:r>
              <a:rPr lang="en-GB" sz="1800" dirty="0" smtClean="0">
                <a:solidFill>
                  <a:srgbClr val="00B0F0"/>
                </a:solidFill>
              </a:rPr>
              <a:t>DATA</a:t>
            </a:r>
            <a:r>
              <a:rPr lang="en-GB" sz="1800" dirty="0" smtClean="0"/>
              <a:t>_</a:t>
            </a:r>
            <a:r>
              <a:rPr lang="en-GB" sz="1800" dirty="0" smtClean="0">
                <a:solidFill>
                  <a:srgbClr val="00B0F0"/>
                </a:solidFill>
              </a:rPr>
              <a:t>H</a:t>
            </a:r>
            <a:r>
              <a:rPr lang="en-GB" sz="1800" dirty="0" smtClean="0"/>
              <a:t>.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Tried (some guess work) with  (“</a:t>
            </a:r>
            <a:r>
              <a:rPr lang="en-GB" sz="1800" dirty="0" smtClean="0">
                <a:solidFill>
                  <a:srgbClr val="FFC000"/>
                </a:solidFill>
              </a:rPr>
              <a:t>LHC.BQ</a:t>
            </a:r>
            <a:r>
              <a:rPr lang="en-GB" sz="1800" dirty="0" smtClean="0"/>
              <a:t>.</a:t>
            </a:r>
            <a:r>
              <a:rPr lang="en-GB" sz="1800" dirty="0" smtClean="0">
                <a:solidFill>
                  <a:srgbClr val="00B050"/>
                </a:solidFill>
              </a:rPr>
              <a:t>CONT</a:t>
            </a:r>
            <a:r>
              <a:rPr lang="en-GB" sz="1800" dirty="0" smtClean="0"/>
              <a:t>.B1/Measurement</a:t>
            </a:r>
            <a:r>
              <a:rPr lang="en-GB" sz="1800" dirty="0"/>
              <a:t>").</a:t>
            </a:r>
            <a:r>
              <a:rPr lang="en-GB" sz="1800" dirty="0" err="1"/>
              <a:t>buildDataset</a:t>
            </a:r>
            <a:r>
              <a:rPr lang="en-GB" sz="1800" dirty="0" smtClean="0"/>
              <a:t>().select</a:t>
            </a:r>
            <a:r>
              <a:rPr lang="en-GB" sz="1800" dirty="0"/>
              <a:t>("</a:t>
            </a:r>
            <a:r>
              <a:rPr lang="en-GB" sz="1800" dirty="0" err="1"/>
              <a:t>acqStamp</a:t>
            </a:r>
            <a:r>
              <a:rPr lang="en-GB" sz="1800" dirty="0"/>
              <a:t>","</a:t>
            </a:r>
            <a:r>
              <a:rPr lang="en-GB" sz="1800" dirty="0" err="1"/>
              <a:t>lastRaw</a:t>
            </a:r>
            <a:r>
              <a:rPr lang="en-GB" sz="1800" dirty="0" err="1">
                <a:solidFill>
                  <a:srgbClr val="00B0F0"/>
                </a:solidFill>
              </a:rPr>
              <a:t>DataH</a:t>
            </a:r>
            <a:r>
              <a:rPr lang="en-GB" sz="1800" dirty="0"/>
              <a:t>”) 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However [https</a:t>
            </a:r>
            <a:r>
              <a:rPr lang="en-US" sz="1800" dirty="0"/>
              <a:t>://</a:t>
            </a:r>
            <a:r>
              <a:rPr lang="en-US" sz="1800" dirty="0" smtClean="0"/>
              <a:t>issues.cern.ch/browse/NXCALS-2196] I should have used:</a:t>
            </a:r>
          </a:p>
          <a:p>
            <a:pPr marL="0" indent="0">
              <a:buNone/>
            </a:pPr>
            <a:r>
              <a:rPr lang="en-US" sz="1800" dirty="0"/>
              <a:t>(“</a:t>
            </a:r>
            <a:r>
              <a:rPr lang="en-GB" sz="1800" dirty="0" smtClean="0">
                <a:solidFill>
                  <a:srgbClr val="FFC000"/>
                </a:solidFill>
              </a:rPr>
              <a:t>LHC.BQ</a:t>
            </a:r>
            <a:r>
              <a:rPr lang="en-GB" sz="1800" dirty="0" smtClean="0"/>
              <a:t>.</a:t>
            </a:r>
            <a:r>
              <a:rPr lang="en-GB" sz="1800" dirty="0" smtClean="0">
                <a:solidFill>
                  <a:srgbClr val="00B050"/>
                </a:solidFill>
              </a:rPr>
              <a:t>GATED</a:t>
            </a:r>
            <a:r>
              <a:rPr lang="en-GB" sz="1800" dirty="0" smtClean="0"/>
              <a:t>.B1/Measurement</a:t>
            </a:r>
            <a:r>
              <a:rPr lang="en-GB" sz="1800" dirty="0"/>
              <a:t>").</a:t>
            </a:r>
            <a:r>
              <a:rPr lang="en-GB" sz="1800" dirty="0" err="1"/>
              <a:t>buildDataset</a:t>
            </a:r>
            <a:r>
              <a:rPr lang="en-GB" sz="1800" dirty="0"/>
              <a:t>().select("</a:t>
            </a:r>
            <a:r>
              <a:rPr lang="en-GB" sz="1800" dirty="0" err="1"/>
              <a:t>acqStamp</a:t>
            </a:r>
            <a:r>
              <a:rPr lang="en-GB" sz="1800" dirty="0"/>
              <a:t>","</a:t>
            </a:r>
            <a:r>
              <a:rPr lang="en-GB" sz="1800" dirty="0" err="1"/>
              <a:t>lastRaw</a:t>
            </a:r>
            <a:r>
              <a:rPr lang="en-GB" sz="1800" dirty="0" err="1">
                <a:solidFill>
                  <a:srgbClr val="00B0F0"/>
                </a:solidFill>
              </a:rPr>
              <a:t>DataH</a:t>
            </a:r>
            <a:r>
              <a:rPr lang="en-GB" sz="1800" dirty="0" smtClean="0"/>
              <a:t>”)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Are Gated /Continuous devices intermixed on purpose?</a:t>
            </a:r>
            <a:endParaRPr lang="en-GB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55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computations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690687"/>
            <a:ext cx="6476998" cy="47683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NXCALS – Data Access User Guide: </a:t>
            </a:r>
            <a:r>
              <a:rPr lang="en-GB" i="1" dirty="0" smtClean="0"/>
              <a:t>We recommend reading Spark documentation and going via the book "Spark: The Definitive Guide, 1st Edition" by Bill Chambers and </a:t>
            </a:r>
            <a:r>
              <a:rPr lang="en-GB" i="1" dirty="0" err="1" smtClean="0"/>
              <a:t>Matei</a:t>
            </a:r>
            <a:r>
              <a:rPr lang="en-GB" i="1" dirty="0" smtClean="0"/>
              <a:t> </a:t>
            </a:r>
            <a:r>
              <a:rPr lang="en-GB" i="1" dirty="0" err="1" smtClean="0"/>
              <a:t>Zaharia</a:t>
            </a:r>
            <a:r>
              <a:rPr lang="en-GB" i="1" dirty="0" smtClean="0"/>
              <a:t>.</a:t>
            </a:r>
            <a:r>
              <a:rPr lang="en-US" i="1" dirty="0" smtClean="0"/>
              <a:t> </a:t>
            </a:r>
            <a:r>
              <a:rPr lang="en-US" dirty="0" smtClean="0"/>
              <a:t>‘ 603 </a:t>
            </a:r>
            <a:r>
              <a:rPr lang="en-US" dirty="0" smtClean="0"/>
              <a:t>pages!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NXCALS support: “</a:t>
            </a:r>
            <a:r>
              <a:rPr lang="en-GB" dirty="0" smtClean="0"/>
              <a:t>In the distributed computing environment operations should be performed on the servers and not locally….”</a:t>
            </a:r>
          </a:p>
          <a:p>
            <a:pPr marL="0" indent="0">
              <a:buNone/>
            </a:pPr>
            <a:r>
              <a:rPr lang="en-US" dirty="0" smtClean="0"/>
              <a:t>NXCALS </a:t>
            </a:r>
            <a:r>
              <a:rPr lang="en-US" dirty="0"/>
              <a:t>support</a:t>
            </a:r>
            <a:r>
              <a:rPr lang="en-US" dirty="0" smtClean="0"/>
              <a:t>: “</a:t>
            </a:r>
            <a:r>
              <a:rPr lang="en-GB" dirty="0"/>
              <a:t>Unfortunately, spark does not </a:t>
            </a:r>
            <a:r>
              <a:rPr lang="en-GB" dirty="0" smtClean="0"/>
              <a:t>support </a:t>
            </a:r>
            <a:r>
              <a:rPr lang="en-GB" dirty="0" err="1"/>
              <a:t>fft</a:t>
            </a:r>
            <a:r>
              <a:rPr lang="en-GB" dirty="0"/>
              <a:t> </a:t>
            </a:r>
            <a:r>
              <a:rPr lang="en-GB" dirty="0" smtClean="0"/>
              <a:t>natively…”</a:t>
            </a:r>
          </a:p>
          <a:p>
            <a:pPr marL="0" indent="0">
              <a:buNone/>
            </a:pPr>
            <a:r>
              <a:rPr lang="en-US" dirty="0" smtClean="0"/>
              <a:t>NXCALS </a:t>
            </a:r>
            <a:r>
              <a:rPr lang="en-US" dirty="0"/>
              <a:t>support: </a:t>
            </a:r>
            <a:r>
              <a:rPr lang="en-US" dirty="0" smtClean="0"/>
              <a:t>“</a:t>
            </a:r>
            <a:r>
              <a:rPr lang="en-GB" dirty="0"/>
              <a:t>It is possible, naturally, to run any function against the cluster, but in the current version of </a:t>
            </a:r>
            <a:r>
              <a:rPr lang="en-GB" dirty="0" err="1"/>
              <a:t>hadoop</a:t>
            </a:r>
            <a:r>
              <a:rPr lang="en-GB" dirty="0"/>
              <a:t> we have experienced some issues with it</a:t>
            </a:r>
            <a:r>
              <a:rPr lang="en-GB" dirty="0" smtClean="0"/>
              <a:t>. So </a:t>
            </a:r>
            <a:r>
              <a:rPr lang="en-GB" dirty="0"/>
              <a:t>unless it's an absolute must, let's avoid it till we upgrade</a:t>
            </a:r>
            <a:r>
              <a:rPr lang="en-GB" dirty="0" smtClean="0"/>
              <a:t>.”””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Simple statistics like histograms scales well (tried one year statistics of CPS users).</a:t>
            </a:r>
          </a:p>
          <a:p>
            <a:pPr marL="0" indent="0">
              <a:buNone/>
            </a:pPr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 smtClean="0"/>
              <a:t>clear if </a:t>
            </a:r>
            <a:r>
              <a:rPr lang="en-US" dirty="0"/>
              <a:t>arbitrary </a:t>
            </a:r>
            <a:r>
              <a:rPr lang="en-US" dirty="0" smtClean="0"/>
              <a:t>computations are possible </a:t>
            </a:r>
            <a:r>
              <a:rPr lang="en-US" dirty="0" smtClean="0"/>
              <a:t>in the server and can scale well.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4" t="792"/>
          <a:stretch/>
        </p:blipFill>
        <p:spPr>
          <a:xfrm>
            <a:off x="7315199" y="365125"/>
            <a:ext cx="4609489" cy="62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NXCals</a:t>
            </a:r>
            <a:r>
              <a:rPr lang="en-US" dirty="0" smtClean="0"/>
              <a:t> based on open source stack: it is extremely valuable and appreciated!</a:t>
            </a:r>
          </a:p>
          <a:p>
            <a:r>
              <a:rPr lang="en-US" dirty="0" smtClean="0"/>
              <a:t>Data retention is already larger than CALS (some high frequency data is in NXCALS and not in CALS).</a:t>
            </a:r>
          </a:p>
          <a:p>
            <a:r>
              <a:rPr lang="en-US" dirty="0" smtClean="0"/>
              <a:t>Simple aggregate queries on </a:t>
            </a:r>
            <a:r>
              <a:rPr lang="en-US" dirty="0" smtClean="0"/>
              <a:t>scalar quantities </a:t>
            </a:r>
            <a:r>
              <a:rPr lang="en-US" dirty="0" smtClean="0"/>
              <a:t>seems </a:t>
            </a:r>
            <a:r>
              <a:rPr lang="en-US" dirty="0" smtClean="0"/>
              <a:t>to scale </a:t>
            </a:r>
            <a:r>
              <a:rPr lang="en-US" dirty="0" smtClean="0"/>
              <a:t>well.</a:t>
            </a:r>
          </a:p>
          <a:p>
            <a:r>
              <a:rPr lang="en-US" dirty="0" smtClean="0"/>
              <a:t>One single interactive sessions is very unpractical.</a:t>
            </a:r>
          </a:p>
          <a:p>
            <a:r>
              <a:rPr lang="en-US" dirty="0"/>
              <a:t>Raw data extraction seems much slower than CALS and can have impact on existing </a:t>
            </a:r>
            <a:r>
              <a:rPr lang="en-US" dirty="0" smtClean="0"/>
              <a:t>applications.</a:t>
            </a:r>
          </a:p>
          <a:p>
            <a:r>
              <a:rPr lang="en-US" dirty="0" smtClean="0"/>
              <a:t>Some missing data in BBQ raw data field.</a:t>
            </a:r>
          </a:p>
          <a:p>
            <a:r>
              <a:rPr lang="en-US" dirty="0" smtClean="0"/>
              <a:t>Time scales are a bit unclear for CALS to NXCALS migration.</a:t>
            </a:r>
          </a:p>
          <a:p>
            <a:r>
              <a:rPr lang="en-US" dirty="0" smtClean="0"/>
              <a:t>No CALS compatible API yet is concerning for existing users.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6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Python API (or Java to wrapped in Python) to get data:</a:t>
            </a:r>
          </a:p>
          <a:p>
            <a:pPr lvl="1"/>
            <a:r>
              <a:rPr lang="en-US" dirty="0" smtClean="0"/>
              <a:t>with no expiring authentication</a:t>
            </a:r>
          </a:p>
          <a:p>
            <a:pPr lvl="1"/>
            <a:r>
              <a:rPr lang="en-US" dirty="0" smtClean="0"/>
              <a:t>response time at least comparable with CALS for raw data extraction</a:t>
            </a:r>
          </a:p>
          <a:p>
            <a:pPr lvl="1"/>
            <a:r>
              <a:rPr lang="en-US" dirty="0" smtClean="0"/>
              <a:t>supporting multiple interactive Python process</a:t>
            </a:r>
            <a:endParaRPr lang="en-US" dirty="0"/>
          </a:p>
          <a:p>
            <a:r>
              <a:rPr lang="en-US" dirty="0" smtClean="0"/>
              <a:t>An API to search for available variables </a:t>
            </a:r>
            <a:r>
              <a:rPr lang="en-US" smtClean="0"/>
              <a:t>or device/property/fields.</a:t>
            </a:r>
            <a:endParaRPr lang="en-US" dirty="0" smtClean="0"/>
          </a:p>
          <a:p>
            <a:r>
              <a:rPr lang="en-US" dirty="0" smtClean="0"/>
              <a:t>Keep Java API compatible with legacy applications if possible. </a:t>
            </a:r>
          </a:p>
        </p:txBody>
      </p:sp>
    </p:spTree>
    <p:extLst>
      <p:ext uri="{BB962C8B-B14F-4D97-AF65-F5344CB8AC3E}">
        <p14:creationId xmlns:p14="http://schemas.microsoft.com/office/powerpoint/2010/main" val="341897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slides are based on my personal experience and my understanding of the project.</a:t>
            </a:r>
          </a:p>
          <a:p>
            <a:pPr marL="0" indent="0">
              <a:buNone/>
            </a:pPr>
            <a:r>
              <a:rPr lang="en-US" dirty="0" smtClean="0"/>
              <a:t>The content might not be then accurate…</a:t>
            </a:r>
          </a:p>
        </p:txBody>
      </p:sp>
    </p:spTree>
    <p:extLst>
      <p:ext uri="{BB962C8B-B14F-4D97-AF65-F5344CB8AC3E}">
        <p14:creationId xmlns:p14="http://schemas.microsoft.com/office/powerpoint/2010/main" val="142048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NXCALS 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192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CERN accelerators’ data is stored in a centralized database which is queried by control room applications and users.</a:t>
            </a:r>
          </a:p>
          <a:p>
            <a:pPr marL="0" indent="0">
              <a:buNone/>
            </a:pPr>
            <a:r>
              <a:rPr lang="en-US" u="sng" dirty="0" smtClean="0"/>
              <a:t>CALS</a:t>
            </a:r>
            <a:r>
              <a:rPr lang="en-US" dirty="0"/>
              <a:t> (CERN Accelerator Logging </a:t>
            </a:r>
            <a:r>
              <a:rPr lang="en-US" dirty="0" smtClean="0"/>
              <a:t>Service):</a:t>
            </a:r>
          </a:p>
          <a:p>
            <a:r>
              <a:rPr lang="en-US" dirty="0" smtClean="0"/>
              <a:t>uses a ORACLE database and exposes a Java API (supported by CO).</a:t>
            </a:r>
          </a:p>
          <a:p>
            <a:r>
              <a:rPr lang="en-US" dirty="0" smtClean="0"/>
              <a:t>CALS has a GUI application TIMBER (supported by CO).</a:t>
            </a:r>
          </a:p>
          <a:p>
            <a:r>
              <a:rPr lang="en-US" dirty="0" smtClean="0"/>
              <a:t>CALS Java API as a Python wrapper (</a:t>
            </a:r>
            <a:r>
              <a:rPr lang="en-US" dirty="0" err="1" smtClean="0"/>
              <a:t>pytimber</a:t>
            </a:r>
            <a:r>
              <a:rPr lang="en-US" dirty="0" smtClean="0"/>
              <a:t>) supported by users (ABP, BI, OP).</a:t>
            </a:r>
          </a:p>
          <a:p>
            <a:pPr marL="0" indent="0">
              <a:buNone/>
            </a:pPr>
            <a:r>
              <a:rPr lang="en-US" u="sng" dirty="0" smtClean="0"/>
              <a:t>NXCALS</a:t>
            </a:r>
            <a:r>
              <a:rPr lang="en-US" dirty="0" smtClean="0"/>
              <a:t> (Next CALS):</a:t>
            </a:r>
          </a:p>
          <a:p>
            <a:r>
              <a:rPr lang="en-US" dirty="0" smtClean="0"/>
              <a:t>New system to replace CALS during LS2</a:t>
            </a:r>
          </a:p>
          <a:p>
            <a:r>
              <a:rPr lang="en-US" dirty="0" smtClean="0"/>
              <a:t>NXCALS exposes a </a:t>
            </a:r>
            <a:r>
              <a:rPr lang="en-US" dirty="0"/>
              <a:t>new Java </a:t>
            </a:r>
            <a:r>
              <a:rPr lang="en-US" dirty="0" smtClean="0"/>
              <a:t>and </a:t>
            </a:r>
            <a:r>
              <a:rPr lang="en-US" dirty="0"/>
              <a:t>Python </a:t>
            </a:r>
            <a:r>
              <a:rPr lang="en-US" dirty="0" smtClean="0"/>
              <a:t>(and Scala) API via Spark.</a:t>
            </a:r>
          </a:p>
          <a:p>
            <a:r>
              <a:rPr lang="en-US" dirty="0" smtClean="0"/>
              <a:t>NXCLAS will expose a compatible CALS Java API.</a:t>
            </a:r>
          </a:p>
          <a:p>
            <a:pPr marL="0" indent="0">
              <a:buNone/>
            </a:pPr>
            <a:r>
              <a:rPr lang="en-US" dirty="0" smtClean="0"/>
              <a:t>More info at </a:t>
            </a:r>
            <a:r>
              <a:rPr lang="en-US" dirty="0" smtClean="0">
                <a:hlinkClick r:id="rId2"/>
              </a:rPr>
              <a:t>https://wikis.cern.ch/display/NXCALS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09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NXCALS: how to use with Spark in SWAN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94301" y="6291145"/>
            <a:ext cx="6258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References: </a:t>
            </a:r>
            <a:r>
              <a:rPr lang="en-GB" dirty="0" smtClean="0">
                <a:hlinkClick r:id="rId2"/>
              </a:rPr>
              <a:t>http://nxcals-docs.web.cern.ch</a:t>
            </a:r>
            <a:r>
              <a:rPr lang="en-GB" dirty="0" smtClean="0"/>
              <a:t>, </a:t>
            </a:r>
            <a:r>
              <a:rPr lang="en-GB" dirty="0" smtClean="0">
                <a:hlinkClick r:id="rId3"/>
              </a:rPr>
              <a:t>http://swan.cern.ch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2" y="1491817"/>
            <a:ext cx="3747494" cy="46610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97220" y="1940217"/>
            <a:ext cx="7040587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It is indeed unstable.</a:t>
            </a:r>
          </a:p>
          <a:p>
            <a:r>
              <a:rPr lang="en-US" dirty="0" smtClean="0"/>
              <a:t> INC1853240: </a:t>
            </a:r>
            <a:r>
              <a:rPr lang="en-GB" dirty="0" smtClean="0"/>
              <a:t>cannot connect to Spark NXCLUSTER cluster from swan:</a:t>
            </a:r>
          </a:p>
          <a:p>
            <a:r>
              <a:rPr lang="en-US" dirty="0" smtClean="0"/>
              <a:t>Solved using now </a:t>
            </a:r>
            <a:r>
              <a:rPr lang="en-US" dirty="0" smtClean="0">
                <a:solidFill>
                  <a:srgbClr val="FF0000"/>
                </a:solidFill>
              </a:rPr>
              <a:t>LCG 94 Python3</a:t>
            </a:r>
            <a:endParaRPr lang="en-US" dirty="0" smtClean="0"/>
          </a:p>
          <a:p>
            <a:r>
              <a:rPr lang="en-GB" dirty="0" smtClean="0"/>
              <a:t>SWAN 3rd Line Support: “ ok, also in the near future we will have a separate view for </a:t>
            </a:r>
            <a:r>
              <a:rPr lang="en-GB" dirty="0" err="1" smtClean="0"/>
              <a:t>NXCals</a:t>
            </a:r>
            <a:r>
              <a:rPr lang="en-GB" dirty="0" smtClean="0"/>
              <a:t> (something like LCG 94 Python3 </a:t>
            </a:r>
            <a:r>
              <a:rPr lang="en-GB" dirty="0" err="1" smtClean="0"/>
              <a:t>NXCals</a:t>
            </a:r>
            <a:r>
              <a:rPr lang="en-GB" dirty="0" smtClean="0"/>
              <a:t>) which should be more stable…”</a:t>
            </a:r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>
            <a:off x="4233916" y="1895946"/>
            <a:ext cx="663304" cy="921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454" y="4570292"/>
            <a:ext cx="4620270" cy="60968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44454" y="4107543"/>
            <a:ext cx="666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 click “star” button to connect to the cluster and get spark object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897220" y="5305373"/>
            <a:ext cx="6867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Need to type user password and wait a little while…</a:t>
            </a:r>
          </a:p>
          <a:p>
            <a:endParaRPr lang="en-US" dirty="0"/>
          </a:p>
          <a:p>
            <a:r>
              <a:rPr lang="en-US" dirty="0" smtClean="0"/>
              <a:t>Users needs to self-</a:t>
            </a:r>
            <a:r>
              <a:rPr lang="en-US" dirty="0" err="1" smtClean="0"/>
              <a:t>subcribe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b="1" dirty="0"/>
              <a:t>it-</a:t>
            </a:r>
            <a:r>
              <a:rPr lang="en-US" b="1" dirty="0" err="1"/>
              <a:t>hadoop</a:t>
            </a:r>
            <a:r>
              <a:rPr lang="en-US" b="1" dirty="0"/>
              <a:t>-</a:t>
            </a:r>
            <a:r>
              <a:rPr lang="en-US" b="1" dirty="0" err="1"/>
              <a:t>nxcals</a:t>
            </a:r>
            <a:r>
              <a:rPr lang="en-US" b="1" dirty="0"/>
              <a:t>-pro-analytics</a:t>
            </a:r>
            <a:r>
              <a:rPr lang="en-US" dirty="0"/>
              <a:t> </a:t>
            </a:r>
            <a:r>
              <a:rPr lang="en-US" dirty="0" smtClean="0"/>
              <a:t>e-group.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53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NXCALS: Demo on </a:t>
            </a:r>
            <a:r>
              <a:rPr lang="en-US" dirty="0" smtClean="0">
                <a:hlinkClick r:id="rId2"/>
              </a:rPr>
              <a:t>swan</a:t>
            </a:r>
            <a:endParaRPr lang="en-GB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149" y="1323543"/>
            <a:ext cx="3191320" cy="14861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30960" y="2855871"/>
            <a:ext cx="4635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Only one notebook possible at the same time!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Some missing data in BBQ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99" y="1335052"/>
            <a:ext cx="5700254" cy="2949196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99" y="4367375"/>
            <a:ext cx="6157494" cy="25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6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32024" cy="1325563"/>
          </a:xfrm>
        </p:spPr>
        <p:txBody>
          <a:bodyPr/>
          <a:lstStyle/>
          <a:p>
            <a:r>
              <a:rPr lang="en-US" dirty="0" smtClean="0"/>
              <a:t>NXCALS: </a:t>
            </a:r>
            <a:r>
              <a:rPr lang="en-US" dirty="0" err="1" smtClean="0"/>
              <a:t>install+run</a:t>
            </a:r>
            <a:r>
              <a:rPr lang="en-US" dirty="0" smtClean="0"/>
              <a:t> </a:t>
            </a:r>
            <a:r>
              <a:rPr lang="en-US" dirty="0" err="1" smtClean="0"/>
              <a:t>pyspark</a:t>
            </a:r>
            <a:r>
              <a:rPr lang="en-US" dirty="0" smtClean="0"/>
              <a:t> on local machine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134" y="1945363"/>
            <a:ext cx="10383982" cy="448627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Do once:</a:t>
            </a:r>
            <a:endParaRPr lang="en-GB" u="sng" dirty="0" smtClean="0"/>
          </a:p>
          <a:p>
            <a:r>
              <a:rPr lang="en-US" dirty="0" smtClean="0"/>
              <a:t>Create </a:t>
            </a:r>
            <a:r>
              <a:rPr lang="en-US" dirty="0" err="1" smtClean="0"/>
              <a:t>keytab</a:t>
            </a:r>
            <a:r>
              <a:rPr lang="en-US" dirty="0" smtClean="0"/>
              <a:t>: (it worked from </a:t>
            </a:r>
            <a:r>
              <a:rPr lang="en-US" dirty="0" err="1" smtClean="0"/>
              <a:t>lxplus</a:t>
            </a:r>
            <a:r>
              <a:rPr lang="en-US" dirty="0" smtClean="0"/>
              <a:t>, a local machine I could create a </a:t>
            </a:r>
            <a:r>
              <a:rPr lang="en-US" dirty="0" err="1" smtClean="0"/>
              <a:t>keytab</a:t>
            </a:r>
            <a:r>
              <a:rPr lang="en-US" dirty="0" smtClean="0"/>
              <a:t> created but authentication failed)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ktutil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# open new shell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add_entry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-password -p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rdemaria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@CERN.CH -k 1 -e arcfour-hmac-md5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wkt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rdemaria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.keytab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xit</a:t>
            </a:r>
          </a:p>
          <a:p>
            <a:r>
              <a:rPr lang="en-US" dirty="0" smtClean="0"/>
              <a:t>Copy </a:t>
            </a:r>
            <a:r>
              <a:rPr lang="en-US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rdemaria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.keytab</a:t>
            </a:r>
            <a:r>
              <a:rPr lang="en-US" dirty="0"/>
              <a:t> </a:t>
            </a:r>
            <a:r>
              <a:rPr lang="en-US" dirty="0" smtClean="0"/>
              <a:t>to local machine</a:t>
            </a:r>
          </a:p>
          <a:p>
            <a:r>
              <a:rPr lang="en-US" dirty="0" smtClean="0"/>
              <a:t>Download bundle and unzip: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wget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http://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photons-resources.cern.ch/downloads/nxcals_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pro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/spark/spark-nxcals.zip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Setup virtual environment: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source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prepare-nxcals-python-virtual-env.sh (</a:t>
            </a:r>
            <a:r>
              <a:rPr lang="en-US" dirty="0" smtClean="0"/>
              <a:t>or perhaps </a:t>
            </a:r>
            <a:r>
              <a:rPr lang="en-US" dirty="0" smtClean="0"/>
              <a:t>install the  </a:t>
            </a:r>
            <a:r>
              <a:rPr lang="en-US" dirty="0" smtClean="0"/>
              <a:t>.</a:t>
            </a:r>
            <a:r>
              <a:rPr lang="en-US" dirty="0" err="1" smtClean="0"/>
              <a:t>whl</a:t>
            </a:r>
            <a:r>
              <a:rPr lang="en-US" dirty="0" smtClean="0"/>
              <a:t>?)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u="sng" dirty="0" smtClean="0"/>
              <a:t>Every time:</a:t>
            </a:r>
          </a:p>
          <a:p>
            <a:r>
              <a:rPr lang="pt-BR" dirty="0" smtClean="0"/>
              <a:t>Initialize token: </a:t>
            </a:r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kinit -f -r 5d -kt rdemaria.keytab rdemaria</a:t>
            </a:r>
          </a:p>
          <a:p>
            <a:r>
              <a:rPr lang="pt-B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cd ~/spark-2.2.1-bin-hadoop2.7 (</a:t>
            </a:r>
            <a:r>
              <a:rPr lang="en-US" dirty="0" smtClean="0"/>
              <a:t>it seems one has to start from this specific directory)</a:t>
            </a:r>
            <a:endParaRPr lang="pt-BR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To use </a:t>
            </a:r>
            <a:r>
              <a:rPr lang="en-US" dirty="0" err="1" smtClean="0"/>
              <a:t>ipython</a:t>
            </a:r>
            <a:r>
              <a:rPr lang="en-US" dirty="0" smtClean="0"/>
              <a:t> instead of the standard python interpreter: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export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PYSPARK_DRIVER_PYTHON=ipython3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./bin/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pyspark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--master yarn --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-executors 5 --executor-cores 2 --executor-memory 3G --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spark.driver.memory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=10G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82142" y="1576031"/>
            <a:ext cx="7605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Ref: </a:t>
            </a:r>
            <a:r>
              <a:rPr lang="en-US" dirty="0">
                <a:hlinkClick r:id="rId3"/>
              </a:rPr>
              <a:t>https://wikis.cern.ch/display/NXCALS/NXCALS+-+Data+Access+User+Guide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45473" y="6211669"/>
            <a:ext cx="9069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Only one connection per machine seems possible as well (apparently because </a:t>
            </a:r>
            <a:r>
              <a:rPr lang="en-US" dirty="0" err="1" smtClean="0">
                <a:solidFill>
                  <a:srgbClr val="FF0000"/>
                </a:solidFill>
              </a:rPr>
              <a:t>pyspark</a:t>
            </a:r>
            <a:r>
              <a:rPr lang="en-US" dirty="0" smtClean="0">
                <a:solidFill>
                  <a:srgbClr val="FF0000"/>
                </a:solidFill>
              </a:rPr>
              <a:t> opens a certain number of TCP ports at fixed (but configurable) numbers.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64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CALS: install Python API in local machine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6"/>
            <a:ext cx="11165378" cy="28295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cs typeface="Courier New" panose="02070309020205020404" pitchFamily="49" charset="0"/>
              </a:rPr>
              <a:t>Install locally (once):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pip install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pytimber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cs typeface="Courier New" panose="02070309020205020404" pitchFamily="49" charset="0"/>
              </a:rPr>
              <a:t>Use pre-configured python installation (setup):</a:t>
            </a: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source /cvmfs/sft.cern.ch/lcg/views/LCG_94python3/x86_64-slc6-gcc62-opt/setup.sh</a:t>
            </a: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source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/acc/local/share/python/setup.sh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To run use simply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  <a:r>
              <a:rPr lang="en-US" sz="1800" dirty="0" smtClean="0"/>
              <a:t> or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ipython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800" dirty="0" smtClean="0"/>
              <a:t>Object creations are not blocking each other.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33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216" y="1690689"/>
            <a:ext cx="9983584" cy="14847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dirty="0" smtClean="0"/>
              <a:t>One can connect to “yarn” cluster? (lower start-up):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./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bin/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pyspark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--master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yarn …</a:t>
            </a:r>
            <a:endParaRPr lang="en-US" sz="20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cs typeface="Courier New" panose="02070309020205020404" pitchFamily="49" charset="0"/>
              </a:rPr>
              <a:t>Or local instance </a:t>
            </a:r>
            <a:r>
              <a:rPr lang="en-US" sz="2000" dirty="0" smtClean="0">
                <a:cs typeface="Courier New" panose="02070309020205020404" pitchFamily="49" charset="0"/>
              </a:rPr>
              <a:t>(faster start-up):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./bin/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pyspark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--master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local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2000" dirty="0" smtClean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cs typeface="Courier New" panose="02070309020205020404" pitchFamily="49" charset="0"/>
              </a:rPr>
              <a:t>Script can be submitted with (a not limited by 1 job however)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./bin/spark-submit  some_script.py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NXCALS: </a:t>
            </a:r>
            <a:r>
              <a:rPr lang="en-US" dirty="0" err="1" smtClean="0"/>
              <a:t>pyspark</a:t>
            </a:r>
            <a:r>
              <a:rPr lang="en-US" dirty="0" smtClean="0"/>
              <a:t> and spark-submit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392313"/>
              </p:ext>
            </p:extLst>
          </p:nvPr>
        </p:nvGraphicFramePr>
        <p:xfrm>
          <a:off x="6981536" y="3317171"/>
          <a:ext cx="509809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479457896"/>
                    </a:ext>
                  </a:extLst>
                </a:gridCol>
                <a:gridCol w="1710055">
                  <a:extLst>
                    <a:ext uri="{9D8B030D-6E8A-4147-A177-3AD203B41FA5}">
                      <a16:colId xmlns:a16="http://schemas.microsoft.com/office/drawing/2014/main" val="2186116049"/>
                    </a:ext>
                  </a:extLst>
                </a:gridCol>
                <a:gridCol w="1762443">
                  <a:extLst>
                    <a:ext uri="{9D8B030D-6E8A-4147-A177-3AD203B41FA5}">
                      <a16:colId xmlns:a16="http://schemas.microsoft.com/office/drawing/2014/main" val="33816003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Retrieval</a:t>
                      </a:r>
                      <a:r>
                        <a:rPr lang="en-US" baseline="0" dirty="0" smtClean="0"/>
                        <a:t> time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797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Spark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Yarn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</a:t>
                      </a:r>
                      <a:r>
                        <a:rPr lang="en-US" baseline="0" dirty="0" smtClean="0"/>
                        <a:t> sec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 sec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248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Spark Local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en-US" baseline="0" dirty="0" smtClean="0"/>
                        <a:t> sec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sec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541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 sec (1.6 sec)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 sec  (0.6</a:t>
                      </a:r>
                      <a:r>
                        <a:rPr lang="en-US" baseline="0" dirty="0" smtClean="0"/>
                        <a:t> sec)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16248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85875" y="3317171"/>
            <a:ext cx="541020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pyspark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SparkContext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pyspark.sql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SparkSession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pyspark.conf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SparkConf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spark =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SparkSession.builder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.master("local")\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.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appName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intensity_example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')\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.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getOrCreate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#… queries …#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64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NXCALS and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70" y="1503950"/>
            <a:ext cx="4635520" cy="48278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NXCALS: Does not use variables (at least now) but device/property/field that matches FESA classes.</a:t>
            </a:r>
          </a:p>
          <a:p>
            <a:pPr marL="0" indent="0">
              <a:buNone/>
            </a:pPr>
            <a:r>
              <a:rPr lang="en-US" sz="1800" dirty="0" smtClean="0"/>
              <a:t>Website available 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ccde.cern.ch/nxcals/search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dirty="0" smtClean="0"/>
              <a:t>No way to go from CALS variables to NXCALS device/property/field. </a:t>
            </a:r>
          </a:p>
          <a:p>
            <a:pPr marL="0" indent="0">
              <a:buNone/>
            </a:pPr>
            <a:r>
              <a:rPr lang="en-US" sz="1800" dirty="0" smtClean="0"/>
              <a:t>Some CALS variables are stored in NXCALS.</a:t>
            </a:r>
          </a:p>
          <a:p>
            <a:pPr marL="0" indent="0">
              <a:buNone/>
            </a:pPr>
            <a:r>
              <a:rPr lang="en-US" sz="1800" dirty="0" smtClean="0"/>
              <a:t>CALS</a:t>
            </a:r>
            <a:r>
              <a:rPr lang="en-US" sz="1800" dirty="0"/>
              <a:t>: Simple API provided for free search and Hierarchy. E.g.: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pytimber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pytimber.LoggingDB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db.search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(“%LUMI%”)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db.tree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.&lt;tab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168" y="1433966"/>
            <a:ext cx="6879832" cy="496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8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1073</Words>
  <Application>Microsoft Office PowerPoint</Application>
  <PresentationFormat>Widescreen</PresentationFormat>
  <Paragraphs>141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Office Theme</vt:lpstr>
      <vt:lpstr>Experience with NXCALS</vt:lpstr>
      <vt:lpstr>Caveats</vt:lpstr>
      <vt:lpstr>NXCALS introduction</vt:lpstr>
      <vt:lpstr>NXCALS: how to use with Spark in SWAN</vt:lpstr>
      <vt:lpstr>NXCALS: Demo on swan</vt:lpstr>
      <vt:lpstr>NXCALS: install+run pyspark on local machine</vt:lpstr>
      <vt:lpstr>CALS: install Python API in local machine </vt:lpstr>
      <vt:lpstr>NXCALS: pyspark and spark-submit</vt:lpstr>
      <vt:lpstr>NXCALS and variables</vt:lpstr>
      <vt:lpstr>Problems with Variables</vt:lpstr>
      <vt:lpstr>Spark computations</vt:lpstr>
      <vt:lpstr>Comments</vt:lpstr>
      <vt:lpstr>Wishes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with NXCALS</dc:title>
  <dc:creator>Riccardo De Maria</dc:creator>
  <cp:lastModifiedBy>Riccardo De Maria</cp:lastModifiedBy>
  <cp:revision>58</cp:revision>
  <dcterms:created xsi:type="dcterms:W3CDTF">2018-12-07T10:29:26Z</dcterms:created>
  <dcterms:modified xsi:type="dcterms:W3CDTF">2018-12-13T09:45:09Z</dcterms:modified>
</cp:coreProperties>
</file>